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66" r:id="rId2"/>
    <p:sldId id="258" r:id="rId3"/>
    <p:sldId id="261" r:id="rId4"/>
    <p:sldId id="290" r:id="rId5"/>
    <p:sldId id="267" r:id="rId6"/>
    <p:sldId id="274" r:id="rId7"/>
    <p:sldId id="276" r:id="rId8"/>
    <p:sldId id="278" r:id="rId9"/>
    <p:sldId id="286" r:id="rId10"/>
    <p:sldId id="288" r:id="rId11"/>
    <p:sldId id="279" r:id="rId12"/>
    <p:sldId id="280" r:id="rId13"/>
    <p:sldId id="282" r:id="rId14"/>
    <p:sldId id="284" r:id="rId15"/>
    <p:sldId id="287" r:id="rId16"/>
    <p:sldId id="294" r:id="rId17"/>
    <p:sldId id="283" r:id="rId18"/>
    <p:sldId id="273" r:id="rId19"/>
    <p:sldId id="292" r:id="rId20"/>
    <p:sldId id="295" r:id="rId21"/>
    <p:sldId id="285" r:id="rId22"/>
    <p:sldId id="268" r:id="rId23"/>
    <p:sldId id="269" r:id="rId24"/>
    <p:sldId id="270" r:id="rId25"/>
    <p:sldId id="297" r:id="rId26"/>
    <p:sldId id="298" r:id="rId27"/>
    <p:sldId id="291" r:id="rId28"/>
    <p:sldId id="299" r:id="rId29"/>
    <p:sldId id="296" r:id="rId30"/>
    <p:sldId id="260" r:id="rId31"/>
    <p:sldId id="289" r:id="rId32"/>
    <p:sldId id="262" r:id="rId33"/>
  </p:sldIdLst>
  <p:sldSz cx="9144000" cy="6858000" type="screen4x3"/>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61" autoAdjust="0"/>
    <p:restoredTop sz="94660"/>
  </p:normalViewPr>
  <p:slideViewPr>
    <p:cSldViewPr>
      <p:cViewPr varScale="1">
        <p:scale>
          <a:sx n="65" d="100"/>
          <a:sy n="65" d="100"/>
        </p:scale>
        <p:origin x="1254"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0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621" cy="501903"/>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sz="quarter" idx="1"/>
          </p:nvPr>
        </p:nvSpPr>
        <p:spPr>
          <a:xfrm>
            <a:off x="3900936" y="1"/>
            <a:ext cx="2985621" cy="501903"/>
          </a:xfrm>
          <a:prstGeom prst="rect">
            <a:avLst/>
          </a:prstGeom>
        </p:spPr>
        <p:txBody>
          <a:bodyPr vert="horz" lIns="96616" tIns="48308" rIns="96616" bIns="48308" rtlCol="0"/>
          <a:lstStyle>
            <a:lvl1pPr algn="r">
              <a:defRPr sz="1300"/>
            </a:lvl1pPr>
          </a:lstStyle>
          <a:p>
            <a:fld id="{C71180B0-6ED1-4799-979B-18C19D0C474D}" type="datetimeFigureOut">
              <a:rPr lang="fr-FR" smtClean="0"/>
              <a:t>24/06/2018</a:t>
            </a:fld>
            <a:endParaRPr lang="fr-FR"/>
          </a:p>
        </p:txBody>
      </p:sp>
      <p:sp>
        <p:nvSpPr>
          <p:cNvPr id="4" name="Espace réservé du pied de page 3"/>
          <p:cNvSpPr>
            <a:spLocks noGrp="1"/>
          </p:cNvSpPr>
          <p:nvPr>
            <p:ph type="ftr" sz="quarter" idx="2"/>
          </p:nvPr>
        </p:nvSpPr>
        <p:spPr>
          <a:xfrm>
            <a:off x="1" y="9518398"/>
            <a:ext cx="2985621" cy="501903"/>
          </a:xfrm>
          <a:prstGeom prst="rect">
            <a:avLst/>
          </a:prstGeom>
        </p:spPr>
        <p:txBody>
          <a:bodyPr vert="horz" lIns="96616" tIns="48308" rIns="96616" bIns="4830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0936" y="9518398"/>
            <a:ext cx="2985621" cy="501903"/>
          </a:xfrm>
          <a:prstGeom prst="rect">
            <a:avLst/>
          </a:prstGeom>
        </p:spPr>
        <p:txBody>
          <a:bodyPr vert="horz" lIns="96616" tIns="48308" rIns="96616" bIns="48308" rtlCol="0" anchor="b"/>
          <a:lstStyle>
            <a:lvl1pPr algn="r">
              <a:defRPr sz="1300"/>
            </a:lvl1pPr>
          </a:lstStyle>
          <a:p>
            <a:fld id="{E1266266-5E11-4B68-948D-A8BF29E06398}" type="slidenum">
              <a:rPr lang="fr-FR" smtClean="0"/>
              <a:t>‹#›</a:t>
            </a:fld>
            <a:endParaRPr lang="fr-FR"/>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1015"/>
          </a:xfrm>
          <a:prstGeom prst="rect">
            <a:avLst/>
          </a:prstGeom>
        </p:spPr>
        <p:txBody>
          <a:bodyPr vert="horz" lIns="96616" tIns="48308" rIns="96616" bIns="48308" rtlCol="0"/>
          <a:lstStyle>
            <a:lvl1pPr algn="l">
              <a:defRPr sz="1300"/>
            </a:lvl1pPr>
          </a:lstStyle>
          <a:p>
            <a:endParaRPr lang="el-GR"/>
          </a:p>
        </p:txBody>
      </p:sp>
      <p:sp>
        <p:nvSpPr>
          <p:cNvPr id="3" name="Date Placeholder 2"/>
          <p:cNvSpPr>
            <a:spLocks noGrp="1"/>
          </p:cNvSpPr>
          <p:nvPr>
            <p:ph type="dt" idx="1"/>
          </p:nvPr>
        </p:nvSpPr>
        <p:spPr>
          <a:xfrm>
            <a:off x="3901700" y="1"/>
            <a:ext cx="2984871" cy="501015"/>
          </a:xfrm>
          <a:prstGeom prst="rect">
            <a:avLst/>
          </a:prstGeom>
        </p:spPr>
        <p:txBody>
          <a:bodyPr vert="horz" lIns="96616" tIns="48308" rIns="96616" bIns="48308" rtlCol="0"/>
          <a:lstStyle>
            <a:lvl1pPr algn="r">
              <a:defRPr sz="1300"/>
            </a:lvl1pPr>
          </a:lstStyle>
          <a:p>
            <a:fld id="{B2F00858-131F-45C9-96B9-4A2311E834ED}" type="datetimeFigureOut">
              <a:rPr lang="el-GR" smtClean="0"/>
              <a:t>24/6/2018</a:t>
            </a:fld>
            <a:endParaRPr lang="el-G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a:p>
        </p:txBody>
      </p:sp>
      <p:sp>
        <p:nvSpPr>
          <p:cNvPr id="5" name="Notes Placeholder 4"/>
          <p:cNvSpPr>
            <a:spLocks noGrp="1"/>
          </p:cNvSpPr>
          <p:nvPr>
            <p:ph type="body" sz="quarter" idx="3"/>
          </p:nvPr>
        </p:nvSpPr>
        <p:spPr>
          <a:xfrm>
            <a:off x="688818"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el-GR"/>
          </a:p>
        </p:txBody>
      </p:sp>
      <p:sp>
        <p:nvSpPr>
          <p:cNvPr id="7" name="Slide Number Placeholder 6"/>
          <p:cNvSpPr>
            <a:spLocks noGrp="1"/>
          </p:cNvSpPr>
          <p:nvPr>
            <p:ph type="sldNum" sz="quarter" idx="5"/>
          </p:nvPr>
        </p:nvSpPr>
        <p:spPr>
          <a:xfrm>
            <a:off x="3901700" y="9517547"/>
            <a:ext cx="2984871" cy="501015"/>
          </a:xfrm>
          <a:prstGeom prst="rect">
            <a:avLst/>
          </a:prstGeom>
        </p:spPr>
        <p:txBody>
          <a:bodyPr vert="horz" lIns="96616" tIns="48308" rIns="96616" bIns="48308" rtlCol="0" anchor="b"/>
          <a:lstStyle>
            <a:lvl1pPr algn="r">
              <a:defRPr sz="1300"/>
            </a:lvl1pPr>
          </a:lstStyle>
          <a:p>
            <a:fld id="{10182F8F-5088-4031-82CD-039490420B5C}" type="slidenum">
              <a:rPr lang="el-GR" smtClean="0"/>
              <a:t>‹#›</a:t>
            </a:fld>
            <a:endParaRPr lang="el-GR"/>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a:p>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a:t>
            </a:r>
            <a:r>
              <a:rPr lang="en-US" altLang="el-GR" sz="1200" b="1" dirty="0" err="1">
                <a:solidFill>
                  <a:srgbClr val="6B6BCF"/>
                </a:solidFill>
              </a:rPr>
              <a:t>Programme</a:t>
            </a:r>
            <a:r>
              <a:rPr lang="en-US" altLang="el-GR" sz="1200" b="1" dirty="0">
                <a:solidFill>
                  <a:srgbClr val="6B6BCF"/>
                </a:solidFill>
              </a:rPr>
              <a:t>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sdan.org.uk/courses/courses-for-your-setting/post-1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www.intercultural-mobility.eu/en/home/"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arwick.ac.uk/fac/soc/al/globalpad/openhouse/interculturalskills/globalpad_stretch.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8840"/>
            <a:ext cx="8458200" cy="2376263"/>
          </a:xfrm>
        </p:spPr>
        <p:txBody>
          <a:bodyPr>
            <a:normAutofit fontScale="90000"/>
          </a:bodyPr>
          <a:lstStyle/>
          <a:p>
            <a:r>
              <a:rPr lang="en-GB" dirty="0">
                <a:solidFill>
                  <a:schemeClr val="tx1">
                    <a:lumMod val="75000"/>
                  </a:schemeClr>
                </a:solidFill>
              </a:rPr>
              <a:t>Module 3</a:t>
            </a:r>
            <a:br>
              <a:rPr lang="en-GB" dirty="0">
                <a:solidFill>
                  <a:schemeClr val="tx1">
                    <a:lumMod val="75000"/>
                  </a:schemeClr>
                </a:solidFill>
              </a:rPr>
            </a:br>
            <a:r>
              <a:rPr lang="en-GB" sz="3100" dirty="0">
                <a:solidFill>
                  <a:schemeClr val="tx1">
                    <a:lumMod val="75000"/>
                  </a:schemeClr>
                </a:solidFill>
              </a:rPr>
              <a:t>Utilise appropriate strategies and tools to recognise and validate participants’ learning through intercultural VET mobility experience</a:t>
            </a:r>
            <a:endParaRPr lang="en-GB" dirty="0">
              <a:solidFill>
                <a:schemeClr val="tx1">
                  <a:lumMod val="75000"/>
                </a:schemeClr>
              </a:solidFill>
            </a:endParaRPr>
          </a:p>
        </p:txBody>
      </p:sp>
      <p:sp>
        <p:nvSpPr>
          <p:cNvPr id="3" name="Subtitle 2"/>
          <p:cNvSpPr>
            <a:spLocks noGrp="1"/>
          </p:cNvSpPr>
          <p:nvPr>
            <p:ph type="subTitle" idx="1"/>
          </p:nvPr>
        </p:nvSpPr>
        <p:spPr>
          <a:xfrm>
            <a:off x="0" y="4509120"/>
            <a:ext cx="8458200" cy="1546440"/>
          </a:xfrm>
        </p:spPr>
        <p:txBody>
          <a:bodyPr>
            <a:normAutofit fontScale="85000" lnSpcReduction="20000"/>
          </a:bodyPr>
          <a:lstStyle/>
          <a:p>
            <a:r>
              <a:rPr lang="en-US" dirty="0">
                <a:solidFill>
                  <a:schemeClr val="accent3">
                    <a:lumMod val="75000"/>
                  </a:schemeClr>
                </a:solidFill>
              </a:rPr>
              <a:t>Unit 3.2</a:t>
            </a:r>
          </a:p>
          <a:p>
            <a:r>
              <a:rPr lang="en-GB" dirty="0">
                <a:solidFill>
                  <a:schemeClr val="accent3">
                    <a:lumMod val="75000"/>
                  </a:schemeClr>
                </a:solidFill>
              </a:rPr>
              <a:t>Review, self-evaluation and assessment of the experiences, of young people participating in intercultural VET mobilities, including their learning and wider outcomes</a:t>
            </a:r>
          </a:p>
        </p:txBody>
      </p:sp>
    </p:spTree>
    <p:extLst>
      <p:ext uri="{BB962C8B-B14F-4D97-AF65-F5344CB8AC3E}">
        <p14:creationId xmlns:p14="http://schemas.microsoft.com/office/powerpoint/2010/main" val="1816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dirty="0"/>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3.2.3</a:t>
            </a:r>
          </a:p>
          <a:p>
            <a:endParaRPr lang="en-US" sz="2400" b="1" dirty="0"/>
          </a:p>
          <a:p>
            <a:r>
              <a:rPr lang="en-US" sz="2400" b="1" dirty="0"/>
              <a:t>ACTIVITY TITLE: Criterion referenced assessment</a:t>
            </a:r>
          </a:p>
          <a:p>
            <a:endParaRPr lang="en-US" sz="2400" b="1" dirty="0"/>
          </a:p>
          <a:p>
            <a:r>
              <a:rPr lang="en-US" sz="2400" b="1" dirty="0"/>
              <a:t>ACTIVITY DURATION: 30 minutes</a:t>
            </a:r>
          </a:p>
          <a:p>
            <a:endParaRPr lang="en-US" sz="2400" b="1" dirty="0"/>
          </a:p>
          <a:p>
            <a:r>
              <a:rPr lang="en-US" sz="2400" b="1" dirty="0"/>
              <a:t>COMMENTS:</a:t>
            </a:r>
          </a:p>
        </p:txBody>
      </p:sp>
    </p:spTree>
    <p:extLst>
      <p:ext uri="{BB962C8B-B14F-4D97-AF65-F5344CB8AC3E}">
        <p14:creationId xmlns:p14="http://schemas.microsoft.com/office/powerpoint/2010/main" val="249771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Criterion referenced learning</a:t>
            </a:r>
          </a:p>
        </p:txBody>
      </p:sp>
      <p:sp>
        <p:nvSpPr>
          <p:cNvPr id="3" name="Content Placeholder 2"/>
          <p:cNvSpPr>
            <a:spLocks noGrp="1"/>
          </p:cNvSpPr>
          <p:nvPr>
            <p:ph idx="1"/>
          </p:nvPr>
        </p:nvSpPr>
        <p:spPr>
          <a:xfrm>
            <a:off x="457200" y="1600200"/>
            <a:ext cx="7643192" cy="4781128"/>
          </a:xfrm>
        </p:spPr>
        <p:txBody>
          <a:bodyPr>
            <a:normAutofit fontScale="92500"/>
          </a:bodyPr>
          <a:lstStyle/>
          <a:p>
            <a:r>
              <a:rPr lang="en-GB" dirty="0"/>
              <a:t>You are going to do a BARRIER ACTIVITY</a:t>
            </a:r>
          </a:p>
          <a:p>
            <a:r>
              <a:rPr lang="en-GB" dirty="0"/>
              <a:t>Work in pairs, preferably with colleagues from your own organisation.</a:t>
            </a:r>
          </a:p>
          <a:p>
            <a:r>
              <a:rPr lang="en-GB" dirty="0"/>
              <a:t>Label yourselves. One of you is A and one is B.</a:t>
            </a:r>
          </a:p>
          <a:p>
            <a:r>
              <a:rPr lang="en-GB" dirty="0"/>
              <a:t>You will receive a passage to read. Make sure that  your partner </a:t>
            </a:r>
            <a:r>
              <a:rPr lang="en-GB" sz="2800" dirty="0"/>
              <a:t>DOES NOT SEE IT!!</a:t>
            </a:r>
            <a:endParaRPr lang="en-GB" dirty="0"/>
          </a:p>
          <a:p>
            <a:r>
              <a:rPr lang="en-GB" dirty="0"/>
              <a:t>To help with this, you may prefer to sit back to back, or erect a barrier between you.</a:t>
            </a:r>
          </a:p>
          <a:p>
            <a:pPr marL="0" indent="0">
              <a:buNone/>
            </a:pPr>
            <a:endParaRPr lang="en-GB" sz="2800" dirty="0"/>
          </a:p>
        </p:txBody>
      </p:sp>
    </p:spTree>
    <p:extLst>
      <p:ext uri="{BB962C8B-B14F-4D97-AF65-F5344CB8AC3E}">
        <p14:creationId xmlns:p14="http://schemas.microsoft.com/office/powerpoint/2010/main" val="39661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fontScale="90000"/>
          </a:bodyPr>
          <a:lstStyle/>
          <a:p>
            <a:r>
              <a:rPr lang="en-GB" dirty="0"/>
              <a:t>Don’t let your partner see your reading passage!</a:t>
            </a:r>
          </a:p>
        </p:txBody>
      </p:sp>
      <p:pic>
        <p:nvPicPr>
          <p:cNvPr id="8" name="Picture 7"/>
          <p:cNvPicPr>
            <a:picLocks noChangeAspect="1"/>
          </p:cNvPicPr>
          <p:nvPr/>
        </p:nvPicPr>
        <p:blipFill>
          <a:blip r:embed="rId2"/>
          <a:stretch>
            <a:fillRect/>
          </a:stretch>
        </p:blipFill>
        <p:spPr>
          <a:xfrm>
            <a:off x="464945" y="1614160"/>
            <a:ext cx="4140000" cy="2001403"/>
          </a:xfrm>
          <a:prstGeom prst="rect">
            <a:avLst/>
          </a:prstGeom>
        </p:spPr>
      </p:pic>
      <p:pic>
        <p:nvPicPr>
          <p:cNvPr id="9" name="Picture 8"/>
          <p:cNvPicPr>
            <a:picLocks noChangeAspect="1"/>
          </p:cNvPicPr>
          <p:nvPr/>
        </p:nvPicPr>
        <p:blipFill>
          <a:blip r:embed="rId3"/>
          <a:stretch>
            <a:fillRect/>
          </a:stretch>
        </p:blipFill>
        <p:spPr>
          <a:xfrm>
            <a:off x="3229823" y="4080705"/>
            <a:ext cx="4140000" cy="2098245"/>
          </a:xfrm>
          <a:prstGeom prst="rect">
            <a:avLst/>
          </a:prstGeom>
        </p:spPr>
      </p:pic>
      <p:sp>
        <p:nvSpPr>
          <p:cNvPr id="4" name="Rectangle 3">
            <a:extLst>
              <a:ext uri="{FF2B5EF4-FFF2-40B4-BE49-F238E27FC236}">
                <a16:creationId xmlns:a16="http://schemas.microsoft.com/office/drawing/2014/main" id="{99D938B3-580E-4BDC-9F66-ECF0F5DC2454}"/>
              </a:ext>
            </a:extLst>
          </p:cNvPr>
          <p:cNvSpPr/>
          <p:nvPr/>
        </p:nvSpPr>
        <p:spPr>
          <a:xfrm>
            <a:off x="4617979" y="2543650"/>
            <a:ext cx="2751844" cy="584775"/>
          </a:xfrm>
          <a:prstGeom prst="rect">
            <a:avLst/>
          </a:prstGeom>
        </p:spPr>
        <p:txBody>
          <a:bodyPr wrap="none">
            <a:spAutoFit/>
          </a:bodyPr>
          <a:lstStyle/>
          <a:p>
            <a:r>
              <a:rPr lang="en-GB" sz="3200" dirty="0">
                <a:solidFill>
                  <a:srgbClr val="333333">
                    <a:lumMod val="50000"/>
                  </a:srgbClr>
                </a:solidFill>
              </a:rPr>
              <a:t>sit back to back</a:t>
            </a:r>
            <a:endParaRPr lang="en-GB" dirty="0"/>
          </a:p>
        </p:txBody>
      </p:sp>
      <p:sp>
        <p:nvSpPr>
          <p:cNvPr id="5" name="Rectangle 4">
            <a:extLst>
              <a:ext uri="{FF2B5EF4-FFF2-40B4-BE49-F238E27FC236}">
                <a16:creationId xmlns:a16="http://schemas.microsoft.com/office/drawing/2014/main" id="{B11AE74B-8118-48DF-9B5E-7FB15C0B166D}"/>
              </a:ext>
            </a:extLst>
          </p:cNvPr>
          <p:cNvSpPr/>
          <p:nvPr/>
        </p:nvSpPr>
        <p:spPr>
          <a:xfrm>
            <a:off x="406037" y="4941168"/>
            <a:ext cx="2736280" cy="1077218"/>
          </a:xfrm>
          <a:prstGeom prst="rect">
            <a:avLst/>
          </a:prstGeom>
        </p:spPr>
        <p:txBody>
          <a:bodyPr wrap="square">
            <a:spAutoFit/>
          </a:bodyPr>
          <a:lstStyle/>
          <a:p>
            <a:r>
              <a:rPr lang="en-GB" sz="3200" dirty="0">
                <a:solidFill>
                  <a:srgbClr val="333333">
                    <a:lumMod val="50000"/>
                  </a:srgbClr>
                </a:solidFill>
              </a:rPr>
              <a:t>erect a barrier between you</a:t>
            </a:r>
            <a:endParaRPr lang="en-GB" dirty="0"/>
          </a:p>
        </p:txBody>
      </p:sp>
      <p:sp>
        <p:nvSpPr>
          <p:cNvPr id="6" name="Rectangle 5">
            <a:extLst>
              <a:ext uri="{FF2B5EF4-FFF2-40B4-BE49-F238E27FC236}">
                <a16:creationId xmlns:a16="http://schemas.microsoft.com/office/drawing/2014/main" id="{B5602938-F792-49E3-9D0E-9F238CCE5FAB}"/>
              </a:ext>
            </a:extLst>
          </p:cNvPr>
          <p:cNvSpPr/>
          <p:nvPr/>
        </p:nvSpPr>
        <p:spPr>
          <a:xfrm>
            <a:off x="3779912" y="3615563"/>
            <a:ext cx="1043656" cy="584775"/>
          </a:xfrm>
          <a:prstGeom prst="rect">
            <a:avLst/>
          </a:prstGeom>
        </p:spPr>
        <p:txBody>
          <a:bodyPr wrap="square">
            <a:spAutoFit/>
          </a:bodyPr>
          <a:lstStyle/>
          <a:p>
            <a:r>
              <a:rPr lang="en-GB" sz="3200" b="1" dirty="0">
                <a:solidFill>
                  <a:srgbClr val="333333">
                    <a:lumMod val="50000"/>
                  </a:srgbClr>
                </a:solidFill>
              </a:rPr>
              <a:t>OR</a:t>
            </a:r>
            <a:endParaRPr lang="en-GB" b="1" dirty="0"/>
          </a:p>
        </p:txBody>
      </p:sp>
    </p:spTree>
    <p:extLst>
      <p:ext uri="{BB962C8B-B14F-4D97-AF65-F5344CB8AC3E}">
        <p14:creationId xmlns:p14="http://schemas.microsoft.com/office/powerpoint/2010/main" val="268605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Criterion referenced learning</a:t>
            </a:r>
          </a:p>
        </p:txBody>
      </p:sp>
      <p:sp>
        <p:nvSpPr>
          <p:cNvPr id="3" name="Content Placeholder 2"/>
          <p:cNvSpPr>
            <a:spLocks noGrp="1"/>
          </p:cNvSpPr>
          <p:nvPr>
            <p:ph idx="1"/>
          </p:nvPr>
        </p:nvSpPr>
        <p:spPr/>
        <p:txBody>
          <a:bodyPr>
            <a:normAutofit fontScale="85000" lnSpcReduction="10000"/>
          </a:bodyPr>
          <a:lstStyle/>
          <a:p>
            <a:r>
              <a:rPr lang="en-GB" dirty="0"/>
              <a:t>Read through your passage carefully. The topic is the same as your partners, but the text is a little different. </a:t>
            </a:r>
          </a:p>
          <a:p>
            <a:r>
              <a:rPr lang="en-GB" dirty="0"/>
              <a:t>You should take turns to ask each other questions.</a:t>
            </a:r>
          </a:p>
          <a:p>
            <a:r>
              <a:rPr lang="en-GB" dirty="0"/>
              <a:t>Use the information in your passage to ascertain if your partner’s answers are correct. If you are not sure, ask your own probing questions until you are satisfied.</a:t>
            </a:r>
          </a:p>
          <a:p>
            <a:r>
              <a:rPr lang="en-GB" dirty="0"/>
              <a:t>Make a note of the answer your partner gives. </a:t>
            </a:r>
          </a:p>
          <a:p>
            <a:r>
              <a:rPr lang="en-GB" dirty="0"/>
              <a:t>When the trainer asks you, compare answers.</a:t>
            </a:r>
          </a:p>
          <a:p>
            <a:pPr marL="0" indent="0">
              <a:buNone/>
            </a:pPr>
            <a:endParaRPr lang="en-GB" dirty="0"/>
          </a:p>
          <a:p>
            <a:pPr marL="0" indent="0">
              <a:buNone/>
            </a:pPr>
            <a:endParaRPr lang="en-GB" sz="2800" dirty="0"/>
          </a:p>
        </p:txBody>
      </p:sp>
    </p:spTree>
    <p:extLst>
      <p:ext uri="{BB962C8B-B14F-4D97-AF65-F5344CB8AC3E}">
        <p14:creationId xmlns:p14="http://schemas.microsoft.com/office/powerpoint/2010/main" val="200082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Criterion referenced learning</a:t>
            </a:r>
          </a:p>
        </p:txBody>
      </p:sp>
      <p:sp>
        <p:nvSpPr>
          <p:cNvPr id="3" name="Content Placeholder 2"/>
          <p:cNvSpPr>
            <a:spLocks noGrp="1"/>
          </p:cNvSpPr>
          <p:nvPr>
            <p:ph idx="1"/>
          </p:nvPr>
        </p:nvSpPr>
        <p:spPr>
          <a:xfrm>
            <a:off x="179512" y="1556792"/>
            <a:ext cx="3921419" cy="4525963"/>
          </a:xfrm>
        </p:spPr>
        <p:txBody>
          <a:bodyPr>
            <a:normAutofit/>
          </a:bodyPr>
          <a:lstStyle/>
          <a:p>
            <a:pPr marL="0" indent="0">
              <a:buNone/>
            </a:pPr>
            <a:r>
              <a:rPr lang="en-GB" sz="2800" dirty="0"/>
              <a:t>Now, both work with your partner to explain the main ideas about criterion referenced assessment and its features in a diagrammatic way. It can be a flow chart,  mind map, storyboard or another type of diagram.</a:t>
            </a:r>
          </a:p>
          <a:p>
            <a:pPr marL="0" indent="0">
              <a:buNone/>
            </a:pPr>
            <a:endParaRPr lang="en-GB" sz="2800" dirty="0"/>
          </a:p>
        </p:txBody>
      </p:sp>
      <p:sp>
        <p:nvSpPr>
          <p:cNvPr id="4" name="TextBox 3">
            <a:extLst>
              <a:ext uri="{FF2B5EF4-FFF2-40B4-BE49-F238E27FC236}">
                <a16:creationId xmlns:a16="http://schemas.microsoft.com/office/drawing/2014/main" id="{A4685EDB-8B51-4326-AA7F-33E7CF733EF0}"/>
              </a:ext>
            </a:extLst>
          </p:cNvPr>
          <p:cNvSpPr txBox="1"/>
          <p:nvPr/>
        </p:nvSpPr>
        <p:spPr>
          <a:xfrm>
            <a:off x="4394133" y="3023814"/>
            <a:ext cx="2016224" cy="646331"/>
          </a:xfrm>
          <a:prstGeom prst="rect">
            <a:avLst/>
          </a:prstGeom>
          <a:solidFill>
            <a:schemeClr val="accent6">
              <a:lumMod val="20000"/>
              <a:lumOff val="80000"/>
            </a:schemeClr>
          </a:solidFill>
        </p:spPr>
        <p:txBody>
          <a:bodyPr wrap="square" rtlCol="0">
            <a:spAutoFit/>
          </a:bodyPr>
          <a:lstStyle/>
          <a:p>
            <a:pPr algn="ctr"/>
            <a:r>
              <a:rPr lang="en-GB" dirty="0">
                <a:solidFill>
                  <a:schemeClr val="accent6">
                    <a:lumMod val="50000"/>
                  </a:schemeClr>
                </a:solidFill>
              </a:rPr>
              <a:t>Criteria shared with learners</a:t>
            </a:r>
          </a:p>
        </p:txBody>
      </p:sp>
      <p:sp>
        <p:nvSpPr>
          <p:cNvPr id="5" name="TextBox 4">
            <a:extLst>
              <a:ext uri="{FF2B5EF4-FFF2-40B4-BE49-F238E27FC236}">
                <a16:creationId xmlns:a16="http://schemas.microsoft.com/office/drawing/2014/main" id="{452D5F8D-AFE8-4C39-AD5F-4BE53B372F8A}"/>
              </a:ext>
            </a:extLst>
          </p:cNvPr>
          <p:cNvSpPr txBox="1"/>
          <p:nvPr/>
        </p:nvSpPr>
        <p:spPr>
          <a:xfrm>
            <a:off x="4782854" y="4272389"/>
            <a:ext cx="2016224" cy="646331"/>
          </a:xfrm>
          <a:prstGeom prst="rect">
            <a:avLst/>
          </a:prstGeom>
          <a:solidFill>
            <a:schemeClr val="accent6">
              <a:lumMod val="20000"/>
              <a:lumOff val="80000"/>
            </a:schemeClr>
          </a:solidFill>
        </p:spPr>
        <p:txBody>
          <a:bodyPr wrap="square" rtlCol="0">
            <a:spAutoFit/>
          </a:bodyPr>
          <a:lstStyle/>
          <a:p>
            <a:pPr algn="ctr"/>
            <a:r>
              <a:rPr lang="en-GB" dirty="0">
                <a:solidFill>
                  <a:schemeClr val="accent6">
                    <a:lumMod val="50000"/>
                  </a:schemeClr>
                </a:solidFill>
              </a:rPr>
              <a:t>Assessment takes place</a:t>
            </a:r>
          </a:p>
        </p:txBody>
      </p:sp>
      <p:sp>
        <p:nvSpPr>
          <p:cNvPr id="6" name="TextBox 5">
            <a:extLst>
              <a:ext uri="{FF2B5EF4-FFF2-40B4-BE49-F238E27FC236}">
                <a16:creationId xmlns:a16="http://schemas.microsoft.com/office/drawing/2014/main" id="{38FE5976-9250-4074-84D3-FD7010A828CA}"/>
              </a:ext>
            </a:extLst>
          </p:cNvPr>
          <p:cNvSpPr txBox="1"/>
          <p:nvPr/>
        </p:nvSpPr>
        <p:spPr>
          <a:xfrm>
            <a:off x="4216039" y="1498240"/>
            <a:ext cx="2016224" cy="923330"/>
          </a:xfrm>
          <a:prstGeom prst="rect">
            <a:avLst/>
          </a:prstGeom>
          <a:solidFill>
            <a:schemeClr val="accent6">
              <a:lumMod val="20000"/>
              <a:lumOff val="80000"/>
            </a:schemeClr>
          </a:solidFill>
        </p:spPr>
        <p:txBody>
          <a:bodyPr wrap="square" rtlCol="0">
            <a:spAutoFit/>
          </a:bodyPr>
          <a:lstStyle/>
          <a:p>
            <a:pPr algn="ctr"/>
            <a:r>
              <a:rPr lang="en-GB" dirty="0">
                <a:solidFill>
                  <a:schemeClr val="accent6">
                    <a:lumMod val="50000"/>
                  </a:schemeClr>
                </a:solidFill>
              </a:rPr>
              <a:t>VET organisation develops criteria for assessment</a:t>
            </a:r>
          </a:p>
        </p:txBody>
      </p:sp>
      <p:sp>
        <p:nvSpPr>
          <p:cNvPr id="7" name="TextBox 6">
            <a:extLst>
              <a:ext uri="{FF2B5EF4-FFF2-40B4-BE49-F238E27FC236}">
                <a16:creationId xmlns:a16="http://schemas.microsoft.com/office/drawing/2014/main" id="{2ECA5F90-1D32-4DE4-B7A0-A32A309F2952}"/>
              </a:ext>
            </a:extLst>
          </p:cNvPr>
          <p:cNvSpPr txBox="1"/>
          <p:nvPr/>
        </p:nvSpPr>
        <p:spPr>
          <a:xfrm>
            <a:off x="6904365" y="3619154"/>
            <a:ext cx="2016224" cy="646331"/>
          </a:xfrm>
          <a:prstGeom prst="rect">
            <a:avLst/>
          </a:prstGeom>
          <a:solidFill>
            <a:schemeClr val="accent3">
              <a:lumMod val="20000"/>
              <a:lumOff val="80000"/>
            </a:schemeClr>
          </a:solidFill>
        </p:spPr>
        <p:txBody>
          <a:bodyPr wrap="square" rtlCol="0">
            <a:spAutoFit/>
          </a:bodyPr>
          <a:lstStyle/>
          <a:p>
            <a:pPr algn="ctr"/>
            <a:r>
              <a:rPr lang="en-GB" dirty="0">
                <a:solidFill>
                  <a:schemeClr val="accent3">
                    <a:lumMod val="75000"/>
                  </a:schemeClr>
                </a:solidFill>
              </a:rPr>
              <a:t>in a variety of workplaces</a:t>
            </a:r>
          </a:p>
        </p:txBody>
      </p:sp>
      <p:sp>
        <p:nvSpPr>
          <p:cNvPr id="8" name="TextBox 7">
            <a:extLst>
              <a:ext uri="{FF2B5EF4-FFF2-40B4-BE49-F238E27FC236}">
                <a16:creationId xmlns:a16="http://schemas.microsoft.com/office/drawing/2014/main" id="{CAD16E69-C37E-4405-8270-515FF00BBA6F}"/>
              </a:ext>
            </a:extLst>
          </p:cNvPr>
          <p:cNvSpPr txBox="1"/>
          <p:nvPr/>
        </p:nvSpPr>
        <p:spPr>
          <a:xfrm>
            <a:off x="5288745" y="5520964"/>
            <a:ext cx="2016224" cy="923330"/>
          </a:xfrm>
          <a:prstGeom prst="rect">
            <a:avLst/>
          </a:prstGeom>
          <a:solidFill>
            <a:schemeClr val="accent6">
              <a:lumMod val="20000"/>
              <a:lumOff val="80000"/>
            </a:schemeClr>
          </a:solidFill>
        </p:spPr>
        <p:txBody>
          <a:bodyPr wrap="square" rtlCol="0">
            <a:spAutoFit/>
          </a:bodyPr>
          <a:lstStyle/>
          <a:p>
            <a:pPr algn="ctr"/>
            <a:r>
              <a:rPr lang="en-GB" dirty="0">
                <a:solidFill>
                  <a:schemeClr val="accent6">
                    <a:lumMod val="50000"/>
                  </a:schemeClr>
                </a:solidFill>
              </a:rPr>
              <a:t>Learners develop critical thinking skills</a:t>
            </a:r>
          </a:p>
        </p:txBody>
      </p:sp>
      <p:sp>
        <p:nvSpPr>
          <p:cNvPr id="9" name="TextBox 8">
            <a:extLst>
              <a:ext uri="{FF2B5EF4-FFF2-40B4-BE49-F238E27FC236}">
                <a16:creationId xmlns:a16="http://schemas.microsoft.com/office/drawing/2014/main" id="{A0899A1D-D088-4BB3-9369-311BAD77A651}"/>
              </a:ext>
            </a:extLst>
          </p:cNvPr>
          <p:cNvSpPr txBox="1"/>
          <p:nvPr/>
        </p:nvSpPr>
        <p:spPr>
          <a:xfrm>
            <a:off x="7092280" y="4487712"/>
            <a:ext cx="2016224" cy="369332"/>
          </a:xfrm>
          <a:prstGeom prst="rect">
            <a:avLst/>
          </a:prstGeom>
          <a:solidFill>
            <a:schemeClr val="accent3">
              <a:lumMod val="20000"/>
              <a:lumOff val="80000"/>
            </a:schemeClr>
          </a:solidFill>
        </p:spPr>
        <p:txBody>
          <a:bodyPr wrap="square" rtlCol="0">
            <a:spAutoFit/>
          </a:bodyPr>
          <a:lstStyle/>
          <a:p>
            <a:pPr algn="ctr"/>
            <a:r>
              <a:rPr lang="en-GB" dirty="0">
                <a:solidFill>
                  <a:schemeClr val="accent3">
                    <a:lumMod val="75000"/>
                  </a:schemeClr>
                </a:solidFill>
              </a:rPr>
              <a:t>more transparently</a:t>
            </a:r>
          </a:p>
        </p:txBody>
      </p:sp>
      <p:sp>
        <p:nvSpPr>
          <p:cNvPr id="10" name="TextBox 9">
            <a:extLst>
              <a:ext uri="{FF2B5EF4-FFF2-40B4-BE49-F238E27FC236}">
                <a16:creationId xmlns:a16="http://schemas.microsoft.com/office/drawing/2014/main" id="{A453B75D-AEA2-4FBE-9322-F7F52EC4E3B9}"/>
              </a:ext>
            </a:extLst>
          </p:cNvPr>
          <p:cNvSpPr txBox="1"/>
          <p:nvPr/>
        </p:nvSpPr>
        <p:spPr>
          <a:xfrm>
            <a:off x="6960493" y="5075892"/>
            <a:ext cx="2016224" cy="369332"/>
          </a:xfrm>
          <a:prstGeom prst="rect">
            <a:avLst/>
          </a:prstGeom>
          <a:solidFill>
            <a:schemeClr val="accent3">
              <a:lumMod val="20000"/>
              <a:lumOff val="80000"/>
            </a:schemeClr>
          </a:solidFill>
        </p:spPr>
        <p:txBody>
          <a:bodyPr wrap="square" rtlCol="0">
            <a:spAutoFit/>
          </a:bodyPr>
          <a:lstStyle/>
          <a:p>
            <a:pPr algn="ctr"/>
            <a:r>
              <a:rPr lang="en-GB" dirty="0">
                <a:solidFill>
                  <a:schemeClr val="accent3">
                    <a:lumMod val="75000"/>
                  </a:schemeClr>
                </a:solidFill>
              </a:rPr>
              <a:t>more fairly</a:t>
            </a:r>
          </a:p>
        </p:txBody>
      </p:sp>
      <p:sp>
        <p:nvSpPr>
          <p:cNvPr id="11" name="Arrow: Down 10">
            <a:extLst>
              <a:ext uri="{FF2B5EF4-FFF2-40B4-BE49-F238E27FC236}">
                <a16:creationId xmlns:a16="http://schemas.microsoft.com/office/drawing/2014/main" id="{FCFA1ECE-EA62-4A03-B30C-66715A301960}"/>
              </a:ext>
            </a:extLst>
          </p:cNvPr>
          <p:cNvSpPr/>
          <p:nvPr/>
        </p:nvSpPr>
        <p:spPr>
          <a:xfrm rot="20674058" flipH="1">
            <a:off x="5054680" y="2528881"/>
            <a:ext cx="221470" cy="410550"/>
          </a:xfrm>
          <a:prstGeom prst="down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4B3120F2-6E97-439D-90B4-F46971535B37}"/>
              </a:ext>
            </a:extLst>
          </p:cNvPr>
          <p:cNvSpPr/>
          <p:nvPr/>
        </p:nvSpPr>
        <p:spPr>
          <a:xfrm rot="20674058" flipH="1">
            <a:off x="5524034" y="3739098"/>
            <a:ext cx="221470" cy="410550"/>
          </a:xfrm>
          <a:prstGeom prst="down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BB793766-6C60-49BC-8C9A-983128EA3BF3}"/>
              </a:ext>
            </a:extLst>
          </p:cNvPr>
          <p:cNvSpPr/>
          <p:nvPr/>
        </p:nvSpPr>
        <p:spPr>
          <a:xfrm rot="20674058" flipH="1">
            <a:off x="6100098" y="5012608"/>
            <a:ext cx="221470" cy="410550"/>
          </a:xfrm>
          <a:prstGeom prst="down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7BBFBF9D-7A05-4B19-8F7C-047B928BFBF8}"/>
              </a:ext>
            </a:extLst>
          </p:cNvPr>
          <p:cNvCxnSpPr/>
          <p:nvPr/>
        </p:nvCxnSpPr>
        <p:spPr>
          <a:xfrm flipV="1">
            <a:off x="6372200" y="3842221"/>
            <a:ext cx="566815" cy="373751"/>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FE5F1F-A037-4347-8572-32F0555935E6}"/>
              </a:ext>
            </a:extLst>
          </p:cNvPr>
          <p:cNvCxnSpPr>
            <a:cxnSpLocks/>
            <a:endCxn id="10" idx="1"/>
          </p:cNvCxnSpPr>
          <p:nvPr/>
        </p:nvCxnSpPr>
        <p:spPr>
          <a:xfrm>
            <a:off x="6410357" y="4918720"/>
            <a:ext cx="550136" cy="341838"/>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33E5207-C5FB-4E90-BEE3-9BDC7DAF320D}"/>
              </a:ext>
            </a:extLst>
          </p:cNvPr>
          <p:cNvCxnSpPr>
            <a:cxnSpLocks/>
            <a:stCxn id="5" idx="3"/>
            <a:endCxn id="9" idx="1"/>
          </p:cNvCxnSpPr>
          <p:nvPr/>
        </p:nvCxnSpPr>
        <p:spPr>
          <a:xfrm>
            <a:off x="6799078" y="4595555"/>
            <a:ext cx="293202" cy="76823"/>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05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9592" y="1417638"/>
            <a:ext cx="6459590" cy="4612147"/>
          </a:xfrm>
          <a:prstGeom prst="rect">
            <a:avLst/>
          </a:prstGeom>
        </p:spPr>
      </p:pic>
      <p:sp>
        <p:nvSpPr>
          <p:cNvPr id="6" name="Title 1">
            <a:extLst/>
          </p:cNvPr>
          <p:cNvSpPr>
            <a:spLocks noGrp="1"/>
          </p:cNvSpPr>
          <p:nvPr>
            <p:ph type="title"/>
          </p:nvPr>
        </p:nvSpPr>
        <p:spPr>
          <a:xfrm>
            <a:off x="673224" y="274638"/>
            <a:ext cx="5915000" cy="1143000"/>
          </a:xfrm>
        </p:spPr>
        <p:txBody>
          <a:bodyPr>
            <a:normAutofit/>
          </a:bodyPr>
          <a:lstStyle/>
          <a:p>
            <a:r>
              <a:rPr lang="en-GB" dirty="0"/>
              <a:t>Break</a:t>
            </a:r>
          </a:p>
        </p:txBody>
      </p:sp>
    </p:spTree>
    <p:extLst>
      <p:ext uri="{BB962C8B-B14F-4D97-AF65-F5344CB8AC3E}">
        <p14:creationId xmlns:p14="http://schemas.microsoft.com/office/powerpoint/2010/main" val="11060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3.2.4</a:t>
            </a:r>
          </a:p>
          <a:p>
            <a:endParaRPr lang="en-US" sz="2400" b="1" dirty="0"/>
          </a:p>
          <a:p>
            <a:r>
              <a:rPr lang="en-US" sz="2400" b="1" dirty="0"/>
              <a:t>ACTIVITY TITLE: </a:t>
            </a:r>
            <a:r>
              <a:rPr lang="en-GB" sz="2400" b="1" dirty="0"/>
              <a:t>Twenty first century skills revisited</a:t>
            </a:r>
          </a:p>
          <a:p>
            <a:endParaRPr lang="en-US" sz="2400" b="1" dirty="0"/>
          </a:p>
          <a:p>
            <a:endParaRPr lang="en-US" sz="2400" b="1" dirty="0"/>
          </a:p>
          <a:p>
            <a:r>
              <a:rPr lang="en-US" sz="2400" b="1" dirty="0"/>
              <a:t>ACTIVITY DURATION: 30 minutes</a:t>
            </a:r>
          </a:p>
          <a:p>
            <a:endParaRPr lang="en-US" sz="2400" b="1" dirty="0"/>
          </a:p>
          <a:p>
            <a:r>
              <a:rPr lang="en-US" sz="2400" b="1" dirty="0"/>
              <a:t>COMMENTS:</a:t>
            </a:r>
          </a:p>
        </p:txBody>
      </p:sp>
    </p:spTree>
    <p:extLst>
      <p:ext uri="{BB962C8B-B14F-4D97-AF65-F5344CB8AC3E}">
        <p14:creationId xmlns:p14="http://schemas.microsoft.com/office/powerpoint/2010/main" val="404186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a:bodyPr>
          <a:lstStyle/>
          <a:p>
            <a:r>
              <a:rPr lang="en-GB" dirty="0"/>
              <a:t>Twenty-first century skills</a:t>
            </a:r>
          </a:p>
        </p:txBody>
      </p:sp>
      <p:sp>
        <p:nvSpPr>
          <p:cNvPr id="3" name="Content Placeholder 2"/>
          <p:cNvSpPr>
            <a:spLocks noGrp="1"/>
          </p:cNvSpPr>
          <p:nvPr>
            <p:ph idx="1"/>
          </p:nvPr>
        </p:nvSpPr>
        <p:spPr/>
        <p:txBody>
          <a:bodyPr>
            <a:normAutofit fontScale="92500" lnSpcReduction="10000"/>
          </a:bodyPr>
          <a:lstStyle/>
          <a:p>
            <a:r>
              <a:rPr lang="en-GB" dirty="0"/>
              <a:t>Twenty-first century skills are those which relate not only to personal development, but also vocational qualifications. </a:t>
            </a:r>
          </a:p>
          <a:p>
            <a:r>
              <a:rPr lang="en-GB" dirty="0"/>
              <a:t>In unit 2.3, we ranked a number of them in terms of their importance for our learners.</a:t>
            </a:r>
          </a:p>
          <a:p>
            <a:r>
              <a:rPr lang="en-GB" dirty="0"/>
              <a:t>This is also a useful exercise for learners to complete, as the extent to which they have developed each skill, can be measured and contribute to a final portfolio for gaining a qualification.</a:t>
            </a:r>
          </a:p>
          <a:p>
            <a:endParaRPr lang="en-GB" dirty="0"/>
          </a:p>
        </p:txBody>
      </p:sp>
    </p:spTree>
    <p:extLst>
      <p:ext uri="{BB962C8B-B14F-4D97-AF65-F5344CB8AC3E}">
        <p14:creationId xmlns:p14="http://schemas.microsoft.com/office/powerpoint/2010/main" val="229644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Valley Project</a:t>
            </a:r>
          </a:p>
        </p:txBody>
      </p:sp>
      <p:sp>
        <p:nvSpPr>
          <p:cNvPr id="3" name="Content Placeholder 2"/>
          <p:cNvSpPr>
            <a:spLocks noGrp="1"/>
          </p:cNvSpPr>
          <p:nvPr>
            <p:ph idx="1"/>
          </p:nvPr>
        </p:nvSpPr>
        <p:spPr/>
        <p:txBody>
          <a:bodyPr>
            <a:normAutofit lnSpcReduction="10000"/>
          </a:bodyPr>
          <a:lstStyle/>
          <a:p>
            <a:r>
              <a:rPr lang="en-GB" dirty="0"/>
              <a:t>We are grateful to our colleagues from the Valley Project who have produced a system for evaluating a volunteer’s competence in a range of skills.</a:t>
            </a:r>
          </a:p>
          <a:p>
            <a:r>
              <a:rPr lang="en-GB" dirty="0"/>
              <a:t>Learners are assessed from three different perspectives: </a:t>
            </a:r>
          </a:p>
          <a:p>
            <a:pPr lvl="1"/>
            <a:r>
              <a:rPr lang="en-GB" dirty="0"/>
              <a:t>their knowledge (les </a:t>
            </a:r>
            <a:r>
              <a:rPr lang="en-GB" dirty="0" err="1"/>
              <a:t>connaissances</a:t>
            </a:r>
            <a:r>
              <a:rPr lang="en-GB" dirty="0"/>
              <a:t>)</a:t>
            </a:r>
          </a:p>
          <a:p>
            <a:pPr lvl="1"/>
            <a:r>
              <a:rPr lang="en-GB" dirty="0"/>
              <a:t>their abilities (les </a:t>
            </a:r>
            <a:r>
              <a:rPr lang="en-GB" dirty="0" err="1"/>
              <a:t>capacit</a:t>
            </a:r>
            <a:r>
              <a:rPr lang="en-GB" dirty="0" err="1">
                <a:ea typeface="Tahoma" panose="020B0604030504040204" pitchFamily="34" charset="0"/>
                <a:cs typeface="Tahoma" panose="020B0604030504040204" pitchFamily="34" charset="0"/>
              </a:rPr>
              <a:t>és</a:t>
            </a:r>
            <a:r>
              <a:rPr lang="en-GB" dirty="0">
                <a:ea typeface="Tahoma" panose="020B0604030504040204" pitchFamily="34" charset="0"/>
                <a:cs typeface="Tahoma" panose="020B0604030504040204" pitchFamily="34" charset="0"/>
              </a:rPr>
              <a:t>)</a:t>
            </a:r>
          </a:p>
          <a:p>
            <a:pPr lvl="1"/>
            <a:r>
              <a:rPr lang="en-GB" dirty="0">
                <a:ea typeface="Tahoma" panose="020B0604030504040204" pitchFamily="34" charset="0"/>
                <a:cs typeface="Tahoma" panose="020B0604030504040204" pitchFamily="34" charset="0"/>
              </a:rPr>
              <a:t>their attitudes or behaviours (attitudes)</a:t>
            </a:r>
            <a:endParaRPr lang="en-GB" dirty="0"/>
          </a:p>
        </p:txBody>
      </p:sp>
    </p:spTree>
    <p:extLst>
      <p:ext uri="{BB962C8B-B14F-4D97-AF65-F5344CB8AC3E}">
        <p14:creationId xmlns:p14="http://schemas.microsoft.com/office/powerpoint/2010/main" val="117691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Valley Project</a:t>
            </a:r>
          </a:p>
        </p:txBody>
      </p:sp>
      <p:sp>
        <p:nvSpPr>
          <p:cNvPr id="3" name="Content Placeholder 2"/>
          <p:cNvSpPr>
            <a:spLocks noGrp="1"/>
          </p:cNvSpPr>
          <p:nvPr>
            <p:ph idx="1"/>
          </p:nvPr>
        </p:nvSpPr>
        <p:spPr/>
        <p:txBody>
          <a:bodyPr>
            <a:normAutofit/>
          </a:bodyPr>
          <a:lstStyle/>
          <a:p>
            <a:r>
              <a:rPr lang="en-GB" dirty="0"/>
              <a:t>How could a format like this assist your learners with assessing skills, personal development and learning acquired in an intercultural context?</a:t>
            </a:r>
          </a:p>
        </p:txBody>
      </p:sp>
    </p:spTree>
    <p:extLst>
      <p:ext uri="{BB962C8B-B14F-4D97-AF65-F5344CB8AC3E}">
        <p14:creationId xmlns:p14="http://schemas.microsoft.com/office/powerpoint/2010/main" val="348853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674"/>
            <a:ext cx="5915000" cy="1143000"/>
          </a:xfrm>
        </p:spPr>
        <p:txBody>
          <a:bodyPr>
            <a:normAutofit fontScale="90000"/>
          </a:bodyPr>
          <a:lstStyle/>
          <a:p>
            <a:r>
              <a:rPr lang="en-US" dirty="0"/>
              <a:t>MODULE 3</a:t>
            </a:r>
            <a:br>
              <a:rPr lang="en-US" dirty="0">
                <a:solidFill>
                  <a:srgbClr val="FF0000"/>
                </a:solidFill>
              </a:rPr>
            </a:br>
            <a:r>
              <a:rPr lang="en-US" dirty="0"/>
              <a:t>UNIT 2</a:t>
            </a: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3494834"/>
              </p:ext>
            </p:extLst>
          </p:nvPr>
        </p:nvGraphicFramePr>
        <p:xfrm>
          <a:off x="179512" y="1412776"/>
          <a:ext cx="8460432" cy="4644385"/>
        </p:xfrm>
        <a:graphic>
          <a:graphicData uri="http://schemas.openxmlformats.org/drawingml/2006/table">
            <a:tbl>
              <a:tblPr firstRow="1" bandRow="1">
                <a:tableStyleId>{F5AB1C69-6EDB-4FF4-983F-18BD219EF322}</a:tableStyleId>
              </a:tblPr>
              <a:tblGrid>
                <a:gridCol w="2354965">
                  <a:extLst>
                    <a:ext uri="{9D8B030D-6E8A-4147-A177-3AD203B41FA5}">
                      <a16:colId xmlns:a16="http://schemas.microsoft.com/office/drawing/2014/main" val="20000"/>
                    </a:ext>
                  </a:extLst>
                </a:gridCol>
                <a:gridCol w="6105467">
                  <a:extLst>
                    <a:ext uri="{9D8B030D-6E8A-4147-A177-3AD203B41FA5}">
                      <a16:colId xmlns:a16="http://schemas.microsoft.com/office/drawing/2014/main" val="20001"/>
                    </a:ext>
                  </a:extLst>
                </a:gridCol>
              </a:tblGrid>
              <a:tr h="279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effectLst/>
                          <a:latin typeface="+mn-lt"/>
                          <a:ea typeface="+mn-ea"/>
                          <a:cs typeface="+mn-cs"/>
                        </a:rPr>
                        <a:t>Module title</a:t>
                      </a:r>
                      <a:endParaRPr lang="el-GR" sz="1600" b="1" kern="120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effectLst/>
                          <a:latin typeface="+mn-lt"/>
                          <a:ea typeface="+mn-ea"/>
                          <a:cs typeface="+mn-cs"/>
                        </a:rPr>
                        <a:t>Utilise appropriate strategies and tools to recognise and validate participants’ learning through intercultural VEY mobility experience</a:t>
                      </a:r>
                      <a:endParaRPr lang="el-GR" sz="1600" b="1" kern="1200" dirty="0">
                        <a:solidFill>
                          <a:schemeClr val="bg1"/>
                        </a:solidFill>
                        <a:effectLst/>
                        <a:latin typeface="+mn-lt"/>
                        <a:ea typeface="+mn-ea"/>
                        <a:cs typeface="+mn-cs"/>
                      </a:endParaRPr>
                    </a:p>
                  </a:txBody>
                  <a:tcPr/>
                </a:tc>
                <a:extLst>
                  <a:ext uri="{0D108BD9-81ED-4DB2-BD59-A6C34878D82A}">
                    <a16:rowId xmlns:a16="http://schemas.microsoft.com/office/drawing/2014/main" val="10000"/>
                  </a:ext>
                </a:extLst>
              </a:tr>
              <a:tr h="1016834">
                <a:tc>
                  <a:txBody>
                    <a:bodyPr/>
                    <a:lstStyle/>
                    <a:p>
                      <a:r>
                        <a:rPr lang="en-GB" sz="1600" b="0" kern="1200" dirty="0">
                          <a:solidFill>
                            <a:schemeClr val="dk1"/>
                          </a:solidFill>
                          <a:effectLst/>
                          <a:latin typeface="+mn-lt"/>
                          <a:ea typeface="+mn-ea"/>
                          <a:cs typeface="+mn-cs"/>
                        </a:rPr>
                        <a:t>Unit title</a:t>
                      </a:r>
                      <a:endParaRPr lang="el-GR" sz="1600" b="0" dirty="0"/>
                    </a:p>
                  </a:txBody>
                  <a:tcPr/>
                </a:tc>
                <a:tc>
                  <a:txBody>
                    <a:bodyPr/>
                    <a:lstStyle/>
                    <a:p>
                      <a:r>
                        <a:rPr lang="en-GB" sz="1800" b="0" kern="1200" dirty="0">
                          <a:solidFill>
                            <a:schemeClr val="dk1"/>
                          </a:solidFill>
                          <a:effectLst/>
                          <a:latin typeface="+mn-lt"/>
                          <a:ea typeface="+mn-ea"/>
                          <a:cs typeface="+mn-cs"/>
                        </a:rPr>
                        <a:t>Review, self-evaluation and assessment of the experiences, of young people participating in intercultural VET mobilities, including their learning and wider outcomes</a:t>
                      </a:r>
                    </a:p>
                  </a:txBody>
                  <a:tcPr/>
                </a:tc>
                <a:extLst>
                  <a:ext uri="{0D108BD9-81ED-4DB2-BD59-A6C34878D82A}">
                    <a16:rowId xmlns:a16="http://schemas.microsoft.com/office/drawing/2014/main" val="10001"/>
                  </a:ext>
                </a:extLst>
              </a:tr>
              <a:tr h="2661501">
                <a:tc>
                  <a:txBody>
                    <a:bodyPr/>
                    <a:lstStyle/>
                    <a:p>
                      <a:r>
                        <a:rPr lang="en-US" sz="1600"/>
                        <a:t>Learning objectives</a:t>
                      </a:r>
                      <a:endParaRPr lang="el-GR" sz="1600"/>
                    </a:p>
                  </a:txBody>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To enable practitioners and organisations to enhance the support provided to participants in intercultural VET experiences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To help</a:t>
                      </a:r>
                      <a:r>
                        <a:rPr lang="en-GB" sz="1600" kern="1200" baseline="0" dirty="0">
                          <a:solidFill>
                            <a:schemeClr val="dk1"/>
                          </a:solidFill>
                          <a:effectLst/>
                          <a:latin typeface="+mn-lt"/>
                          <a:ea typeface="+mn-ea"/>
                          <a:cs typeface="+mn-cs"/>
                        </a:rPr>
                        <a:t> learners to</a:t>
                      </a:r>
                      <a:r>
                        <a:rPr lang="en-GB" sz="1600" kern="1200" dirty="0">
                          <a:solidFill>
                            <a:schemeClr val="dk1"/>
                          </a:solidFill>
                          <a:effectLst/>
                          <a:latin typeface="+mn-lt"/>
                          <a:ea typeface="+mn-ea"/>
                          <a:cs typeface="+mn-cs"/>
                        </a:rPr>
                        <a:t> be reflective</a:t>
                      </a:r>
                      <a:r>
                        <a:rPr lang="en-GB" sz="1600" kern="1200" baseline="0" dirty="0">
                          <a:solidFill>
                            <a:schemeClr val="dk1"/>
                          </a:solidFill>
                          <a:effectLst/>
                          <a:latin typeface="+mn-lt"/>
                          <a:ea typeface="+mn-ea"/>
                          <a:cs typeface="+mn-cs"/>
                        </a:rPr>
                        <a:t> and able to identify achievements, personal goals, changes and personal development from being in a different cultural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baseline="0" dirty="0">
                          <a:solidFill>
                            <a:schemeClr val="dk1"/>
                          </a:solidFill>
                          <a:effectLst/>
                          <a:latin typeface="+mn-lt"/>
                          <a:ea typeface="+mn-ea"/>
                          <a:cs typeface="+mn-cs"/>
                        </a:rPr>
                        <a:t>To enable practitioners and organisations to enhance the impacts of non-formal learning on participants through a clear assessment process and effective follow-up.</a:t>
                      </a:r>
                    </a:p>
                    <a:p>
                      <a:pPr marL="285750" lvl="0" indent="-285750">
                        <a:buFont typeface="Arial" panose="020B0604020202020204" pitchFamily="34" charset="0"/>
                        <a:buChar char="•"/>
                      </a:pPr>
                      <a:r>
                        <a:rPr lang="en-GB" sz="1600" kern="1200" baseline="0" dirty="0">
                          <a:solidFill>
                            <a:schemeClr val="dk1"/>
                          </a:solidFill>
                          <a:effectLst/>
                          <a:latin typeface="+mn-lt"/>
                          <a:ea typeface="+mn-ea"/>
                          <a:cs typeface="+mn-cs"/>
                        </a:rPr>
                        <a:t>To construct and conduct a quality assurance procedure in order to facilitate evaluation and assessment</a:t>
                      </a:r>
                    </a:p>
                  </a:txBody>
                  <a:tcPr/>
                </a:tc>
                <a:extLst>
                  <a:ext uri="{0D108BD9-81ED-4DB2-BD59-A6C34878D82A}">
                    <a16:rowId xmlns:a16="http://schemas.microsoft.com/office/drawing/2014/main" val="10002"/>
                  </a:ext>
                </a:extLst>
              </a:tr>
              <a:tr h="386930">
                <a:tc>
                  <a:txBody>
                    <a:bodyPr/>
                    <a:lstStyle/>
                    <a:p>
                      <a:r>
                        <a:rPr lang="en-US" sz="1600"/>
                        <a:t>Training</a:t>
                      </a:r>
                      <a:r>
                        <a:rPr lang="en-US" sz="1600" baseline="0"/>
                        <a:t> h</a:t>
                      </a:r>
                      <a:r>
                        <a:rPr lang="en-US" sz="1600"/>
                        <a:t>ours</a:t>
                      </a:r>
                      <a:endParaRPr lang="el-GR" sz="1600"/>
                    </a:p>
                  </a:txBody>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3 hours (plus online activities for the whole module)</a:t>
                      </a:r>
                      <a:endParaRPr lang="el-GR"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 </a:t>
            </a:r>
            <a:r>
              <a:rPr lang="en-GB" dirty="0" err="1"/>
              <a:t>livret</a:t>
            </a:r>
            <a:r>
              <a:rPr lang="en-GB" dirty="0"/>
              <a:t> de </a:t>
            </a:r>
            <a:r>
              <a:rPr lang="en-GB" dirty="0" err="1"/>
              <a:t>comp</a:t>
            </a:r>
            <a:r>
              <a:rPr lang="en-GB" dirty="0" err="1">
                <a:ea typeface="Tahoma" panose="020B0604030504040204" pitchFamily="34" charset="0"/>
                <a:cs typeface="Tahoma" panose="020B0604030504040204" pitchFamily="34" charset="0"/>
              </a:rPr>
              <a:t>étences</a:t>
            </a:r>
            <a:endParaRPr lang="en-GB" dirty="0"/>
          </a:p>
        </p:txBody>
      </p:sp>
      <p:sp>
        <p:nvSpPr>
          <p:cNvPr id="3" name="Content Placeholder 2"/>
          <p:cNvSpPr>
            <a:spLocks noGrp="1"/>
          </p:cNvSpPr>
          <p:nvPr>
            <p:ph idx="1"/>
          </p:nvPr>
        </p:nvSpPr>
        <p:spPr/>
        <p:txBody>
          <a:bodyPr>
            <a:normAutofit lnSpcReduction="10000"/>
          </a:bodyPr>
          <a:lstStyle/>
          <a:p>
            <a:r>
              <a:rPr lang="en-GB" dirty="0"/>
              <a:t>Le </a:t>
            </a:r>
            <a:r>
              <a:rPr lang="en-GB" dirty="0" err="1"/>
              <a:t>livret</a:t>
            </a:r>
            <a:r>
              <a:rPr lang="en-GB" dirty="0"/>
              <a:t> de </a:t>
            </a:r>
            <a:r>
              <a:rPr lang="en-GB" dirty="0" err="1"/>
              <a:t>comp</a:t>
            </a:r>
            <a:r>
              <a:rPr lang="en-GB" dirty="0" err="1">
                <a:ea typeface="Tahoma" panose="020B0604030504040204" pitchFamily="34" charset="0"/>
                <a:cs typeface="Tahoma" panose="020B0604030504040204" pitchFamily="34" charset="0"/>
              </a:rPr>
              <a:t>étences</a:t>
            </a:r>
            <a:r>
              <a:rPr lang="en-GB" dirty="0">
                <a:ea typeface="Tahoma" panose="020B0604030504040204" pitchFamily="34" charset="0"/>
                <a:cs typeface="Tahoma" panose="020B0604030504040204" pitchFamily="34" charset="0"/>
              </a:rPr>
              <a:t> is not based on twenty-first century skills. </a:t>
            </a:r>
          </a:p>
          <a:p>
            <a:r>
              <a:rPr lang="en-GB" dirty="0">
                <a:ea typeface="Tahoma" panose="020B0604030504040204" pitchFamily="34" charset="0"/>
                <a:cs typeface="Tahoma" panose="020B0604030504040204" pitchFamily="34" charset="0"/>
              </a:rPr>
              <a:t>It does, however, set out a comprehensive list of competencies which are based on the European Key Competences for Lifelong Learning that we first encountered in unit 2.1.</a:t>
            </a:r>
          </a:p>
          <a:p>
            <a:r>
              <a:rPr lang="en-GB" dirty="0">
                <a:ea typeface="Tahoma" panose="020B0604030504040204" pitchFamily="34" charset="0"/>
                <a:cs typeface="Tahoma" panose="020B0604030504040204" pitchFamily="34" charset="0"/>
              </a:rPr>
              <a:t>It is not currently downloadable so ask the trainer if you would like a copy.</a:t>
            </a:r>
            <a:endParaRPr lang="en-GB" dirty="0"/>
          </a:p>
        </p:txBody>
      </p:sp>
    </p:spTree>
    <p:extLst>
      <p:ext uri="{BB962C8B-B14F-4D97-AF65-F5344CB8AC3E}">
        <p14:creationId xmlns:p14="http://schemas.microsoft.com/office/powerpoint/2010/main" val="415992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GB" sz="2400" b="1" dirty="0"/>
              <a:t>ACTIVITY NUMBER: 3.2.5</a:t>
            </a:r>
          </a:p>
          <a:p>
            <a:endParaRPr lang="en-GB" sz="2400" b="1" dirty="0"/>
          </a:p>
          <a:p>
            <a:r>
              <a:rPr lang="en-GB" sz="2400" b="1" dirty="0"/>
              <a:t>ACTIVITY TITLE: Incorporating knowledge of informal assessment systems into programme planning and design</a:t>
            </a:r>
          </a:p>
          <a:p>
            <a:endParaRPr lang="en-GB" sz="2400" b="1" dirty="0"/>
          </a:p>
          <a:p>
            <a:r>
              <a:rPr lang="en-GB" sz="2400" b="1" dirty="0"/>
              <a:t>ACTIVITY DURATION: 30 minutes</a:t>
            </a:r>
          </a:p>
          <a:p>
            <a:endParaRPr lang="en-GB" sz="2400" b="1" dirty="0"/>
          </a:p>
          <a:p>
            <a:r>
              <a:rPr lang="en-GB" sz="2400" b="1" dirty="0"/>
              <a:t>COMMENTS:</a:t>
            </a:r>
          </a:p>
        </p:txBody>
      </p:sp>
    </p:spTree>
    <p:extLst>
      <p:ext uri="{BB962C8B-B14F-4D97-AF65-F5344CB8AC3E}">
        <p14:creationId xmlns:p14="http://schemas.microsoft.com/office/powerpoint/2010/main" val="163816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Taking the next step</a:t>
            </a:r>
          </a:p>
        </p:txBody>
      </p:sp>
      <p:sp>
        <p:nvSpPr>
          <p:cNvPr id="3" name="Content Placeholder 2"/>
          <p:cNvSpPr>
            <a:spLocks noGrp="1"/>
          </p:cNvSpPr>
          <p:nvPr>
            <p:ph idx="1"/>
          </p:nvPr>
        </p:nvSpPr>
        <p:spPr>
          <a:xfrm>
            <a:off x="395536" y="1268760"/>
            <a:ext cx="7643192" cy="5165724"/>
          </a:xfrm>
        </p:spPr>
        <p:txBody>
          <a:bodyPr>
            <a:normAutofit fontScale="85000" lnSpcReduction="20000"/>
          </a:bodyPr>
          <a:lstStyle/>
          <a:p>
            <a:r>
              <a:rPr lang="en-GB" dirty="0"/>
              <a:t>Learners will accumulated a variety of skills and competences in their home country and during the intercultural mobility.</a:t>
            </a:r>
          </a:p>
          <a:p>
            <a:r>
              <a:rPr lang="en-GB" dirty="0"/>
              <a:t>VET organisations and practitioners will have devised systems for assessing and recording this learning, gained in informal and non-formal settings.</a:t>
            </a:r>
          </a:p>
          <a:p>
            <a:r>
              <a:rPr lang="en-GB" dirty="0"/>
              <a:t>VET organisations and practitioners must now consider how data collected by the assessments they have devised can be aligned with nationally recognised standards.</a:t>
            </a:r>
          </a:p>
          <a:p>
            <a:r>
              <a:rPr lang="en-GB" dirty="0"/>
              <a:t>In this way, learning can be validated against local and national benchmarks and eventually against European benchmarks.</a:t>
            </a:r>
          </a:p>
          <a:p>
            <a:endParaRPr lang="en-GB" dirty="0"/>
          </a:p>
        </p:txBody>
      </p:sp>
    </p:spTree>
    <p:extLst>
      <p:ext uri="{BB962C8B-B14F-4D97-AF65-F5344CB8AC3E}">
        <p14:creationId xmlns:p14="http://schemas.microsoft.com/office/powerpoint/2010/main" val="243980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ASDAN</a:t>
            </a:r>
          </a:p>
        </p:txBody>
      </p:sp>
      <p:sp>
        <p:nvSpPr>
          <p:cNvPr id="3" name="Content Placeholder 2"/>
          <p:cNvSpPr>
            <a:spLocks noGrp="1"/>
          </p:cNvSpPr>
          <p:nvPr>
            <p:ph idx="1"/>
          </p:nvPr>
        </p:nvSpPr>
        <p:spPr>
          <a:xfrm>
            <a:off x="457200" y="1417638"/>
            <a:ext cx="7643192" cy="4708525"/>
          </a:xfrm>
        </p:spPr>
        <p:txBody>
          <a:bodyPr>
            <a:normAutofit lnSpcReduction="10000"/>
          </a:bodyPr>
          <a:lstStyle/>
          <a:p>
            <a:r>
              <a:rPr lang="en-GB" dirty="0"/>
              <a:t>ASDAN is a third sector organisation based in the UK which also awards qualifications at a national level.</a:t>
            </a:r>
          </a:p>
          <a:p>
            <a:r>
              <a:rPr lang="en-GB" dirty="0"/>
              <a:t>You will be given some examples of ASDAN assessment systems to illustrate how competences, such as those designed by the Valley Project, or the 21 Century Skills we considered in Module 2, can be elaborated into an evaluative system, aligned to national qualifications.</a:t>
            </a:r>
          </a:p>
        </p:txBody>
      </p:sp>
    </p:spTree>
    <p:extLst>
      <p:ext uri="{BB962C8B-B14F-4D97-AF65-F5344CB8AC3E}">
        <p14:creationId xmlns:p14="http://schemas.microsoft.com/office/powerpoint/2010/main" val="147268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7125"/>
            <a:ext cx="5915000" cy="980728"/>
          </a:xfrm>
        </p:spPr>
        <p:txBody>
          <a:bodyPr>
            <a:normAutofit/>
          </a:bodyPr>
          <a:lstStyle/>
          <a:p>
            <a:r>
              <a:rPr lang="en-GB" dirty="0"/>
              <a:t>ASDAN</a:t>
            </a:r>
          </a:p>
        </p:txBody>
      </p:sp>
      <p:sp>
        <p:nvSpPr>
          <p:cNvPr id="3" name="Content Placeholder 2"/>
          <p:cNvSpPr>
            <a:spLocks noGrp="1"/>
          </p:cNvSpPr>
          <p:nvPr>
            <p:ph idx="1"/>
          </p:nvPr>
        </p:nvSpPr>
        <p:spPr>
          <a:xfrm>
            <a:off x="395536" y="1268760"/>
            <a:ext cx="7643192" cy="5322115"/>
          </a:xfrm>
        </p:spPr>
        <p:txBody>
          <a:bodyPr>
            <a:normAutofit lnSpcReduction="10000"/>
          </a:bodyPr>
          <a:lstStyle/>
          <a:p>
            <a:r>
              <a:rPr lang="en-GB" dirty="0"/>
              <a:t>We are using the ASDAN example because:  </a:t>
            </a:r>
          </a:p>
          <a:p>
            <a:pPr lvl="1"/>
            <a:r>
              <a:rPr lang="en-GB" dirty="0"/>
              <a:t>its courses are well known for providing engaging courses that offer personalised learning and choice, focusing on core skills such as teamwork, communication, problem-solving, research and self-management.</a:t>
            </a:r>
          </a:p>
          <a:p>
            <a:pPr lvl="1"/>
            <a:r>
              <a:rPr lang="en-GB" dirty="0"/>
              <a:t>they are also well known for successfully mapping the progression of educationally disadvantaged learners, like the learners targeted by this Intercultural Mobility Project.</a:t>
            </a:r>
          </a:p>
          <a:p>
            <a:pPr lvl="1"/>
            <a:r>
              <a:rPr lang="en-GB" dirty="0"/>
              <a:t>ASDAN programmes lead to qualifications at the national level, which has parity with EQF.</a:t>
            </a:r>
          </a:p>
          <a:p>
            <a:endParaRPr lang="en-GB" dirty="0"/>
          </a:p>
        </p:txBody>
      </p:sp>
    </p:spTree>
    <p:extLst>
      <p:ext uri="{BB962C8B-B14F-4D97-AF65-F5344CB8AC3E}">
        <p14:creationId xmlns:p14="http://schemas.microsoft.com/office/powerpoint/2010/main" val="380138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0327-A238-4A46-A5ED-2A83E8774516}"/>
              </a:ext>
            </a:extLst>
          </p:cNvPr>
          <p:cNvSpPr>
            <a:spLocks noGrp="1"/>
          </p:cNvSpPr>
          <p:nvPr>
            <p:ph type="title"/>
          </p:nvPr>
        </p:nvSpPr>
        <p:spPr>
          <a:xfrm>
            <a:off x="0" y="274638"/>
            <a:ext cx="6588224" cy="1143000"/>
          </a:xfrm>
        </p:spPr>
        <p:txBody>
          <a:bodyPr/>
          <a:lstStyle/>
          <a:p>
            <a:r>
              <a:rPr lang="en-GB" dirty="0"/>
              <a:t>Handout1_CoPE.pdf</a:t>
            </a:r>
          </a:p>
        </p:txBody>
      </p:sp>
      <p:sp>
        <p:nvSpPr>
          <p:cNvPr id="3" name="Content Placeholder 2">
            <a:extLst>
              <a:ext uri="{FF2B5EF4-FFF2-40B4-BE49-F238E27FC236}">
                <a16:creationId xmlns:a16="http://schemas.microsoft.com/office/drawing/2014/main" id="{14D5E9CA-B4DF-408B-9D5E-AF7CB8E5DC71}"/>
              </a:ext>
            </a:extLst>
          </p:cNvPr>
          <p:cNvSpPr>
            <a:spLocks noGrp="1"/>
          </p:cNvSpPr>
          <p:nvPr>
            <p:ph idx="1"/>
          </p:nvPr>
        </p:nvSpPr>
        <p:spPr>
          <a:xfrm>
            <a:off x="457200" y="1417638"/>
            <a:ext cx="7643192" cy="4963690"/>
          </a:xfrm>
        </p:spPr>
        <p:txBody>
          <a:bodyPr>
            <a:normAutofit fontScale="92500" lnSpcReduction="20000"/>
          </a:bodyPr>
          <a:lstStyle/>
          <a:p>
            <a:pPr marL="0" indent="0">
              <a:buNone/>
            </a:pPr>
            <a:r>
              <a:rPr lang="en-GB" dirty="0"/>
              <a:t>Take a few moments to read through this learner’s portfolio. Work in pairs to identify:</a:t>
            </a:r>
          </a:p>
          <a:p>
            <a:pPr lvl="1"/>
            <a:r>
              <a:rPr lang="en-GB" sz="2700" dirty="0"/>
              <a:t>the task that has been set and the steps involved to complete it</a:t>
            </a:r>
          </a:p>
          <a:p>
            <a:pPr lvl="1"/>
            <a:r>
              <a:rPr lang="en-GB" sz="2700" dirty="0"/>
              <a:t>three 21 century skills that the learners have applied to fulfil the task, </a:t>
            </a:r>
            <a:r>
              <a:rPr lang="en-GB" sz="2700" dirty="0" err="1"/>
              <a:t>e.g</a:t>
            </a:r>
            <a:r>
              <a:rPr lang="en-GB" sz="2700" dirty="0"/>
              <a:t> team work, time management etc.</a:t>
            </a:r>
          </a:p>
          <a:p>
            <a:pPr lvl="1"/>
            <a:r>
              <a:rPr lang="en-GB" sz="2700" dirty="0"/>
              <a:t>elements of the assessment that involve journalistic processes</a:t>
            </a:r>
          </a:p>
          <a:p>
            <a:pPr lvl="1"/>
            <a:r>
              <a:rPr lang="en-GB" sz="2700" dirty="0"/>
              <a:t>elements of the assessment that involve evaluative processes</a:t>
            </a:r>
          </a:p>
          <a:p>
            <a:pPr lvl="1"/>
            <a:r>
              <a:rPr lang="en-GB" sz="2700" dirty="0"/>
              <a:t>elements of the assessment that involve criterion-based evidence </a:t>
            </a:r>
          </a:p>
          <a:p>
            <a:endParaRPr lang="en-GB" dirty="0"/>
          </a:p>
          <a:p>
            <a:pPr lvl="1"/>
            <a:endParaRPr lang="en-GB" dirty="0"/>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117061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0327-A238-4A46-A5ED-2A83E8774516}"/>
              </a:ext>
            </a:extLst>
          </p:cNvPr>
          <p:cNvSpPr>
            <a:spLocks noGrp="1"/>
          </p:cNvSpPr>
          <p:nvPr>
            <p:ph type="title"/>
          </p:nvPr>
        </p:nvSpPr>
        <p:spPr>
          <a:xfrm>
            <a:off x="0" y="274638"/>
            <a:ext cx="6588224" cy="1143000"/>
          </a:xfrm>
        </p:spPr>
        <p:txBody>
          <a:bodyPr/>
          <a:lstStyle/>
          <a:p>
            <a:r>
              <a:rPr lang="en-GB" dirty="0"/>
              <a:t>Handout1_CoPE.pdf</a:t>
            </a:r>
          </a:p>
        </p:txBody>
      </p:sp>
      <p:sp>
        <p:nvSpPr>
          <p:cNvPr id="3" name="Content Placeholder 2">
            <a:extLst>
              <a:ext uri="{FF2B5EF4-FFF2-40B4-BE49-F238E27FC236}">
                <a16:creationId xmlns:a16="http://schemas.microsoft.com/office/drawing/2014/main" id="{14D5E9CA-B4DF-408B-9D5E-AF7CB8E5DC71}"/>
              </a:ext>
            </a:extLst>
          </p:cNvPr>
          <p:cNvSpPr>
            <a:spLocks noGrp="1"/>
          </p:cNvSpPr>
          <p:nvPr>
            <p:ph idx="1"/>
          </p:nvPr>
        </p:nvSpPr>
        <p:spPr>
          <a:xfrm>
            <a:off x="467544" y="1417638"/>
            <a:ext cx="7643192" cy="4781128"/>
          </a:xfrm>
        </p:spPr>
        <p:txBody>
          <a:bodyPr>
            <a:normAutofit/>
          </a:bodyPr>
          <a:lstStyle/>
          <a:p>
            <a:pPr marL="0" indent="0">
              <a:buNone/>
            </a:pPr>
            <a:r>
              <a:rPr lang="en-GB" dirty="0"/>
              <a:t>Discuss:</a:t>
            </a:r>
          </a:p>
          <a:p>
            <a:r>
              <a:rPr lang="en-GB" dirty="0">
                <a:solidFill>
                  <a:schemeClr val="accent6">
                    <a:lumMod val="50000"/>
                  </a:schemeClr>
                </a:solidFill>
              </a:rPr>
              <a:t>How does this assessment process relate to the way in which informal learning is assessed by your organisation?</a:t>
            </a:r>
          </a:p>
          <a:p>
            <a:endParaRPr lang="en-GB" dirty="0">
              <a:solidFill>
                <a:schemeClr val="accent6">
                  <a:lumMod val="50000"/>
                </a:schemeClr>
              </a:solidFill>
            </a:endParaRPr>
          </a:p>
          <a:p>
            <a:r>
              <a:rPr lang="en-GB" dirty="0">
                <a:solidFill>
                  <a:schemeClr val="accent6">
                    <a:lumMod val="50000"/>
                  </a:schemeClr>
                </a:solidFill>
              </a:rPr>
              <a:t>How would your organisation have to adapt current arrangements for assessing learners in order to standardise learner outcomes?</a:t>
            </a:r>
          </a:p>
          <a:p>
            <a:pPr lvl="1"/>
            <a:endParaRPr lang="en-GB" dirty="0"/>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161997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a:bodyPr>
          <a:lstStyle/>
          <a:p>
            <a:r>
              <a:rPr lang="en-GB" dirty="0"/>
              <a:t>Handout2_provsolv.pdf</a:t>
            </a:r>
          </a:p>
        </p:txBody>
      </p:sp>
      <p:sp>
        <p:nvSpPr>
          <p:cNvPr id="3" name="Content Placeholder 2"/>
          <p:cNvSpPr>
            <a:spLocks noGrp="1"/>
          </p:cNvSpPr>
          <p:nvPr>
            <p:ph idx="1"/>
          </p:nvPr>
        </p:nvSpPr>
        <p:spPr>
          <a:xfrm>
            <a:off x="251520" y="1417638"/>
            <a:ext cx="7992888" cy="4708525"/>
          </a:xfrm>
        </p:spPr>
        <p:txBody>
          <a:bodyPr>
            <a:normAutofit/>
          </a:bodyPr>
          <a:lstStyle/>
          <a:p>
            <a:r>
              <a:rPr lang="en-GB" dirty="0"/>
              <a:t>This is taken from the ASDAN problem solving module. Compare the levels 1 and level 3 guidance and identify: </a:t>
            </a:r>
          </a:p>
          <a:p>
            <a:pPr lvl="1"/>
            <a:r>
              <a:rPr lang="en-GB" dirty="0"/>
              <a:t>the difference in the knowledge, skills and techniques required by the two levels</a:t>
            </a:r>
          </a:p>
          <a:p>
            <a:pPr lvl="1"/>
            <a:r>
              <a:rPr lang="en-GB" dirty="0"/>
              <a:t>the changes in learner outcomes</a:t>
            </a:r>
          </a:p>
          <a:p>
            <a:pPr lvl="1"/>
            <a:r>
              <a:rPr lang="en-GB" dirty="0"/>
              <a:t>the differences in assessment criteria to be demonstrated as evidence that the learning has taken place</a:t>
            </a:r>
          </a:p>
          <a:p>
            <a:pPr lvl="1"/>
            <a:endParaRPr lang="en-GB" dirty="0"/>
          </a:p>
          <a:p>
            <a:endParaRPr lang="en-GB" dirty="0"/>
          </a:p>
          <a:p>
            <a:endParaRPr lang="en-GB" dirty="0"/>
          </a:p>
        </p:txBody>
      </p:sp>
    </p:spTree>
    <p:extLst>
      <p:ext uri="{BB962C8B-B14F-4D97-AF65-F5344CB8AC3E}">
        <p14:creationId xmlns:p14="http://schemas.microsoft.com/office/powerpoint/2010/main" val="60335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a:bodyPr>
          <a:lstStyle/>
          <a:p>
            <a:r>
              <a:rPr lang="en-GB" dirty="0"/>
              <a:t>Handout2_provsolv.pdf</a:t>
            </a:r>
          </a:p>
        </p:txBody>
      </p:sp>
      <p:sp>
        <p:nvSpPr>
          <p:cNvPr id="3" name="Content Placeholder 2"/>
          <p:cNvSpPr>
            <a:spLocks noGrp="1"/>
          </p:cNvSpPr>
          <p:nvPr>
            <p:ph idx="1"/>
          </p:nvPr>
        </p:nvSpPr>
        <p:spPr>
          <a:xfrm>
            <a:off x="251520" y="1268760"/>
            <a:ext cx="7992888" cy="5184576"/>
          </a:xfrm>
        </p:spPr>
        <p:txBody>
          <a:bodyPr>
            <a:normAutofit fontScale="85000" lnSpcReduction="20000"/>
          </a:bodyPr>
          <a:lstStyle/>
          <a:p>
            <a:pPr marL="0" indent="0">
              <a:buNone/>
            </a:pPr>
            <a:r>
              <a:rPr lang="en-GB" dirty="0"/>
              <a:t>Each learning outcome is a ‘rich task’ involving a mixture of activities, knowledge and skills. It uses criterion referenced assessment to measure personal developmental skills within practical contexts. In your groups discuss:</a:t>
            </a:r>
          </a:p>
          <a:p>
            <a:r>
              <a:rPr lang="en-GB" dirty="0">
                <a:solidFill>
                  <a:schemeClr val="accent6">
                    <a:lumMod val="50000"/>
                  </a:schemeClr>
                </a:solidFill>
              </a:rPr>
              <a:t>How might VET organisations and their mobility partners change or improve the development of graduated, structured tasks and assessments that add value to learners’ experiences and work towards meeting national standards? </a:t>
            </a:r>
          </a:p>
          <a:p>
            <a:endParaRPr lang="en-GB" dirty="0">
              <a:solidFill>
                <a:schemeClr val="accent6">
                  <a:lumMod val="50000"/>
                </a:schemeClr>
              </a:solidFill>
            </a:endParaRPr>
          </a:p>
          <a:p>
            <a:pPr marL="0" indent="0">
              <a:buNone/>
            </a:pPr>
            <a:r>
              <a:rPr lang="en-GB" dirty="0"/>
              <a:t>For more information see: </a:t>
            </a:r>
            <a:r>
              <a:rPr lang="en-GB" dirty="0">
                <a:hlinkClick r:id="rId2"/>
              </a:rPr>
              <a:t>https://www.asdan.org.uk/courses/courses-for-your-setting/post-16</a:t>
            </a:r>
            <a:endParaRPr lang="en-GB" dirty="0">
              <a:solidFill>
                <a:schemeClr val="accent6">
                  <a:lumMod val="50000"/>
                </a:schemeClr>
              </a:solidFill>
            </a:endParaRPr>
          </a:p>
          <a:p>
            <a:endParaRPr lang="en-GB" dirty="0">
              <a:solidFill>
                <a:schemeClr val="accent6">
                  <a:lumMod val="50000"/>
                </a:schemeClr>
              </a:solidFill>
            </a:endParaRPr>
          </a:p>
          <a:p>
            <a:endParaRPr lang="en-GB" dirty="0"/>
          </a:p>
        </p:txBody>
      </p:sp>
    </p:spTree>
    <p:extLst>
      <p:ext uri="{BB962C8B-B14F-4D97-AF65-F5344CB8AC3E}">
        <p14:creationId xmlns:p14="http://schemas.microsoft.com/office/powerpoint/2010/main" val="128888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3.2.6</a:t>
            </a:r>
          </a:p>
          <a:p>
            <a:endParaRPr lang="en-US" sz="2400" b="1" dirty="0"/>
          </a:p>
          <a:p>
            <a:r>
              <a:rPr lang="en-US" sz="2400" b="1" dirty="0"/>
              <a:t>ACTIVITY TITLE: Further reading, self-assessment </a:t>
            </a:r>
            <a:r>
              <a:rPr lang="en-US" sz="2400" b="1"/>
              <a:t>and reflection</a:t>
            </a:r>
            <a:endParaRPr lang="en-US" sz="2400" b="1" dirty="0"/>
          </a:p>
          <a:p>
            <a:endParaRPr lang="en-US" sz="2400" b="1" dirty="0"/>
          </a:p>
          <a:p>
            <a:r>
              <a:rPr lang="en-US" sz="2400" b="1" dirty="0"/>
              <a:t>ACTIVITY DURATION: 10 minutes</a:t>
            </a:r>
          </a:p>
          <a:p>
            <a:endParaRPr lang="en-US" sz="2400" b="1" dirty="0"/>
          </a:p>
          <a:p>
            <a:r>
              <a:rPr lang="en-US" sz="2400" b="1" dirty="0"/>
              <a:t>COMMENTS:</a:t>
            </a:r>
          </a:p>
        </p:txBody>
      </p:sp>
    </p:spTree>
    <p:extLst>
      <p:ext uri="{BB962C8B-B14F-4D97-AF65-F5344CB8AC3E}">
        <p14:creationId xmlns:p14="http://schemas.microsoft.com/office/powerpoint/2010/main" val="218523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CONTENT</a:t>
            </a:r>
            <a:endParaRPr lang="el-GR" dirty="0"/>
          </a:p>
        </p:txBody>
      </p:sp>
      <p:sp>
        <p:nvSpPr>
          <p:cNvPr id="3" name="TextBox 2"/>
          <p:cNvSpPr txBox="1"/>
          <p:nvPr/>
        </p:nvSpPr>
        <p:spPr>
          <a:xfrm>
            <a:off x="739074" y="1663640"/>
            <a:ext cx="7200800" cy="3970318"/>
          </a:xfrm>
          <a:prstGeom prst="rect">
            <a:avLst/>
          </a:prstGeom>
          <a:solidFill>
            <a:schemeClr val="tx1">
              <a:lumMod val="40000"/>
              <a:lumOff val="60000"/>
            </a:schemeClr>
          </a:solidFill>
          <a:ln w="19050">
            <a:solidFill>
              <a:schemeClr val="tx1"/>
            </a:solidFill>
          </a:ln>
        </p:spPr>
        <p:txBody>
          <a:bodyPr wrap="square" rtlCol="0">
            <a:spAutoFit/>
          </a:bodyPr>
          <a:lstStyle/>
          <a:p>
            <a:pPr>
              <a:lnSpc>
                <a:spcPct val="150000"/>
              </a:lnSpc>
            </a:pPr>
            <a:r>
              <a:rPr lang="en-GB" sz="2400" b="1" dirty="0"/>
              <a:t>Tools for recording learners’ achievements </a:t>
            </a:r>
          </a:p>
          <a:p>
            <a:pPr>
              <a:lnSpc>
                <a:spcPct val="150000"/>
              </a:lnSpc>
            </a:pPr>
            <a:r>
              <a:rPr lang="en-GB" sz="2400" b="1" dirty="0"/>
              <a:t>Tools for helping learners modify their behaviour</a:t>
            </a:r>
          </a:p>
          <a:p>
            <a:pPr>
              <a:lnSpc>
                <a:spcPct val="150000"/>
              </a:lnSpc>
            </a:pPr>
            <a:r>
              <a:rPr lang="en-GB" sz="2400" b="1" dirty="0"/>
              <a:t>Twenty first century skills revisited</a:t>
            </a:r>
          </a:p>
          <a:p>
            <a:pPr>
              <a:lnSpc>
                <a:spcPct val="150000"/>
              </a:lnSpc>
            </a:pPr>
            <a:r>
              <a:rPr lang="en-GB" sz="2400" b="1" dirty="0"/>
              <a:t>Assessment processes – from evaluation to accreditation </a:t>
            </a:r>
          </a:p>
          <a:p>
            <a:pPr>
              <a:lnSpc>
                <a:spcPct val="150000"/>
              </a:lnSpc>
            </a:pPr>
            <a:r>
              <a:rPr lang="en-GB" sz="2400" b="1" dirty="0"/>
              <a:t>Assembling a portfolio of evidence of learning</a:t>
            </a:r>
          </a:p>
          <a:p>
            <a:pPr>
              <a:lnSpc>
                <a:spcPct val="150000"/>
              </a:lnSpc>
            </a:pPr>
            <a:r>
              <a:rPr lang="en-GB" sz="2400" b="1" dirty="0"/>
              <a:t>Understanding criterion referenced assessments</a:t>
            </a:r>
          </a:p>
        </p:txBody>
      </p:sp>
    </p:spTree>
    <p:extLst>
      <p:ext uri="{BB962C8B-B14F-4D97-AF65-F5344CB8AC3E}">
        <p14:creationId xmlns:p14="http://schemas.microsoft.com/office/powerpoint/2010/main" val="318850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Further Reading</a:t>
            </a:r>
            <a:endParaRPr lang="el-GR"/>
          </a:p>
        </p:txBody>
      </p:sp>
      <p:sp>
        <p:nvSpPr>
          <p:cNvPr id="3" name="Content Placeholder 2"/>
          <p:cNvSpPr>
            <a:spLocks noGrp="1"/>
          </p:cNvSpPr>
          <p:nvPr>
            <p:ph idx="1"/>
          </p:nvPr>
        </p:nvSpPr>
        <p:spPr>
          <a:xfrm>
            <a:off x="457200" y="1600200"/>
            <a:ext cx="5482952" cy="4525963"/>
          </a:xfrm>
        </p:spPr>
        <p:txBody>
          <a:bodyPr>
            <a:normAutofit/>
          </a:bodyPr>
          <a:lstStyle/>
          <a:p>
            <a:pPr marL="0" indent="0">
              <a:buNone/>
            </a:pPr>
            <a:r>
              <a:rPr lang="en-GB" sz="2800" dirty="0"/>
              <a:t>Auto</a:t>
            </a:r>
            <a:r>
              <a:rPr lang="en-GB" sz="2800" dirty="0">
                <a:ea typeface="Tahoma" panose="020B0604030504040204" pitchFamily="34" charset="0"/>
                <a:cs typeface="Tahoma" panose="020B0604030504040204" pitchFamily="34" charset="0"/>
              </a:rPr>
              <a:t>évaluation_valley.pdf. Available shortly from </a:t>
            </a:r>
            <a:r>
              <a:rPr lang="en-GB" sz="2400" dirty="0">
                <a:ea typeface="Tahoma" panose="020B0604030504040204" pitchFamily="34" charset="0"/>
                <a:cs typeface="Tahoma" panose="020B0604030504040204" pitchFamily="34" charset="0"/>
                <a:hlinkClick r:id="rId2"/>
              </a:rPr>
              <a:t>http://www.intercultural-mobility.eu/en/home/</a:t>
            </a:r>
            <a:r>
              <a:rPr lang="en-GB" sz="2400" dirty="0">
                <a:ea typeface="Tahoma" panose="020B0604030504040204" pitchFamily="34" charset="0"/>
                <a:cs typeface="Tahoma" panose="020B0604030504040204" pitchFamily="34" charset="0"/>
              </a:rPr>
              <a:t> </a:t>
            </a:r>
          </a:p>
          <a:p>
            <a:pPr marL="0" indent="0">
              <a:buNone/>
            </a:pPr>
            <a:r>
              <a:rPr lang="en-GB" sz="2800" dirty="0">
                <a:ea typeface="Tahoma" panose="020B0604030504040204" pitchFamily="34" charset="0"/>
                <a:cs typeface="Tahoma" panose="020B0604030504040204" pitchFamily="34" charset="0"/>
              </a:rPr>
              <a:t>“</a:t>
            </a:r>
            <a:r>
              <a:rPr lang="en-GB" sz="2800" dirty="0" err="1">
                <a:ea typeface="Tahoma" panose="020B0604030504040204" pitchFamily="34" charset="0"/>
                <a:cs typeface="Tahoma" panose="020B0604030504040204" pitchFamily="34" charset="0"/>
              </a:rPr>
              <a:t>Livret</a:t>
            </a:r>
            <a:r>
              <a:rPr lang="en-GB" sz="2800" dirty="0">
                <a:ea typeface="Tahoma" panose="020B0604030504040204" pitchFamily="34" charset="0"/>
                <a:cs typeface="Tahoma" panose="020B0604030504040204" pitchFamily="34" charset="0"/>
              </a:rPr>
              <a:t> de </a:t>
            </a:r>
            <a:r>
              <a:rPr lang="en-GB" sz="2800" dirty="0" err="1">
                <a:ea typeface="Tahoma" panose="020B0604030504040204" pitchFamily="34" charset="0"/>
                <a:cs typeface="Tahoma" panose="020B0604030504040204" pitchFamily="34" charset="0"/>
              </a:rPr>
              <a:t>compétences</a:t>
            </a:r>
            <a:r>
              <a:rPr lang="en-GB" sz="2800" dirty="0">
                <a:ea typeface="Tahoma" panose="020B0604030504040204" pitchFamily="34" charset="0"/>
                <a:cs typeface="Tahoma" panose="020B0604030504040204" pitchFamily="34" charset="0"/>
              </a:rPr>
              <a:t>”, Association ADICE</a:t>
            </a:r>
            <a:endParaRPr lang="el-GR" dirty="0"/>
          </a:p>
        </p:txBody>
      </p:sp>
    </p:spTree>
    <p:extLst>
      <p:ext uri="{BB962C8B-B14F-4D97-AF65-F5344CB8AC3E}">
        <p14:creationId xmlns:p14="http://schemas.microsoft.com/office/powerpoint/2010/main" val="344450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 assessment and reflection</a:t>
            </a:r>
            <a:endParaRPr lang="el-GR" dirty="0"/>
          </a:p>
        </p:txBody>
      </p:sp>
      <p:sp>
        <p:nvSpPr>
          <p:cNvPr id="3" name="Content Placeholder 2"/>
          <p:cNvSpPr>
            <a:spLocks noGrp="1"/>
          </p:cNvSpPr>
          <p:nvPr>
            <p:ph sz="half" idx="2"/>
          </p:nvPr>
        </p:nvSpPr>
        <p:spPr>
          <a:xfrm>
            <a:off x="457200" y="1556793"/>
            <a:ext cx="6203032" cy="4569370"/>
          </a:xfrm>
        </p:spPr>
        <p:txBody>
          <a:bodyPr>
            <a:normAutofit/>
          </a:bodyPr>
          <a:lstStyle/>
          <a:p>
            <a:pPr marL="0" indent="0" algn="ctr">
              <a:buNone/>
            </a:pPr>
            <a:endParaRPr lang="en-GB" sz="3200" dirty="0"/>
          </a:p>
          <a:p>
            <a:pPr marL="0" indent="0" algn="ctr">
              <a:buNone/>
            </a:pPr>
            <a:r>
              <a:rPr lang="en-GB" sz="3200" dirty="0"/>
              <a:t>Use the self-evaluation and reflection form to summarise your thoughts on the learning from this session.</a:t>
            </a:r>
            <a:endParaRPr lang="el-GR" sz="3200" dirty="0"/>
          </a:p>
        </p:txBody>
      </p:sp>
    </p:spTree>
    <p:extLst>
      <p:ext uri="{BB962C8B-B14F-4D97-AF65-F5344CB8AC3E}">
        <p14:creationId xmlns:p14="http://schemas.microsoft.com/office/powerpoint/2010/main" val="127417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Congratulations!</a:t>
            </a:r>
            <a:endParaRPr lang="el-GR"/>
          </a:p>
        </p:txBody>
      </p:sp>
      <p:sp>
        <p:nvSpPr>
          <p:cNvPr id="3" name="Subtitle 2"/>
          <p:cNvSpPr>
            <a:spLocks noGrp="1"/>
          </p:cNvSpPr>
          <p:nvPr>
            <p:ph type="subTitle" idx="1"/>
          </p:nvPr>
        </p:nvSpPr>
        <p:spPr/>
        <p:txBody>
          <a:bodyPr/>
          <a:lstStyle/>
          <a:p>
            <a:r>
              <a:rPr lang="en-US">
                <a:solidFill>
                  <a:schemeClr val="tx1">
                    <a:lumMod val="75000"/>
                  </a:schemeClr>
                </a:solidFill>
              </a:rPr>
              <a:t>You have completed this unit</a:t>
            </a:r>
            <a:endParaRPr lang="el-GR">
              <a:solidFill>
                <a:schemeClr val="tx1">
                  <a:lumMod val="75000"/>
                </a:schemeClr>
              </a:solidFill>
            </a:endParaRPr>
          </a:p>
        </p:txBody>
      </p:sp>
    </p:spTree>
    <p:extLst>
      <p:ext uri="{BB962C8B-B14F-4D97-AF65-F5344CB8AC3E}">
        <p14:creationId xmlns:p14="http://schemas.microsoft.com/office/powerpoint/2010/main" val="66752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3.2.2</a:t>
            </a:r>
          </a:p>
          <a:p>
            <a:endParaRPr lang="en-US" sz="2400" b="1" dirty="0"/>
          </a:p>
          <a:p>
            <a:r>
              <a:rPr lang="en-US" sz="2400" b="1" dirty="0"/>
              <a:t>ACTIVITY TITLE: Following up and evaluating learning gained in non-formal and informal contexts </a:t>
            </a:r>
          </a:p>
          <a:p>
            <a:endParaRPr lang="en-US" sz="2400" b="1" dirty="0"/>
          </a:p>
          <a:p>
            <a:r>
              <a:rPr lang="en-US" sz="2400" b="1" dirty="0"/>
              <a:t>ACTIVITY DURATION: 20 minutes</a:t>
            </a:r>
          </a:p>
          <a:p>
            <a:endParaRPr lang="en-US" sz="2400" b="1" dirty="0"/>
          </a:p>
          <a:p>
            <a:r>
              <a:rPr lang="en-US" sz="2400" b="1" dirty="0"/>
              <a:t>COMMENTS:</a:t>
            </a:r>
          </a:p>
        </p:txBody>
      </p:sp>
    </p:spTree>
    <p:extLst>
      <p:ext uri="{BB962C8B-B14F-4D97-AF65-F5344CB8AC3E}">
        <p14:creationId xmlns:p14="http://schemas.microsoft.com/office/powerpoint/2010/main" val="116567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Learner reflection and self-evaluation</a:t>
            </a:r>
          </a:p>
        </p:txBody>
      </p:sp>
      <p:sp>
        <p:nvSpPr>
          <p:cNvPr id="3" name="Content Placeholder 2"/>
          <p:cNvSpPr>
            <a:spLocks noGrp="1"/>
          </p:cNvSpPr>
          <p:nvPr>
            <p:ph idx="1"/>
          </p:nvPr>
        </p:nvSpPr>
        <p:spPr/>
        <p:txBody>
          <a:bodyPr>
            <a:normAutofit lnSpcReduction="10000"/>
          </a:bodyPr>
          <a:lstStyle/>
          <a:p>
            <a:r>
              <a:rPr lang="en-GB" dirty="0"/>
              <a:t>Young people taking part in intercultural experiences will encounter new people, places and situations, some of which may provide useful and lasting learning experiences.</a:t>
            </a:r>
          </a:p>
          <a:p>
            <a:r>
              <a:rPr lang="en-GB" dirty="0"/>
              <a:t>It is important that they maximise the possible benefits to be gained, by maximising their understanding of their new experiences. </a:t>
            </a:r>
          </a:p>
        </p:txBody>
      </p:sp>
    </p:spTree>
    <p:extLst>
      <p:ext uri="{BB962C8B-B14F-4D97-AF65-F5344CB8AC3E}">
        <p14:creationId xmlns:p14="http://schemas.microsoft.com/office/powerpoint/2010/main" val="212753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5616624" cy="1143000"/>
          </a:xfrm>
        </p:spPr>
        <p:txBody>
          <a:bodyPr>
            <a:normAutofit fontScale="90000"/>
          </a:bodyPr>
          <a:lstStyle/>
          <a:p>
            <a:pPr algn="l"/>
            <a:r>
              <a:rPr lang="en-GB" dirty="0"/>
              <a:t>Preparing for an intercultural mobility</a:t>
            </a:r>
          </a:p>
        </p:txBody>
      </p:sp>
      <p:sp>
        <p:nvSpPr>
          <p:cNvPr id="3" name="Content Placeholder 2"/>
          <p:cNvSpPr>
            <a:spLocks noGrp="1"/>
          </p:cNvSpPr>
          <p:nvPr>
            <p:ph idx="1"/>
          </p:nvPr>
        </p:nvSpPr>
        <p:spPr>
          <a:xfrm>
            <a:off x="457200" y="1600201"/>
            <a:ext cx="7643192" cy="4061048"/>
          </a:xfrm>
        </p:spPr>
        <p:txBody>
          <a:bodyPr>
            <a:normAutofit fontScale="92500" lnSpcReduction="10000"/>
          </a:bodyPr>
          <a:lstStyle/>
          <a:p>
            <a:r>
              <a:rPr lang="en-GB" dirty="0"/>
              <a:t>In unit 2.3 we considered a tool to assist young people with documenting experiences that they find surprising, upsetting, very pleasing of significant in some other way whilst on an intercultural mobility.</a:t>
            </a:r>
          </a:p>
          <a:p>
            <a:r>
              <a:rPr lang="en-GB" dirty="0"/>
              <a:t>In unit 3.1 we considered how VET providers could develop tools to assist young people with documenting their attitudes to preparing for participating in a mobility programme.</a:t>
            </a:r>
          </a:p>
        </p:txBody>
      </p:sp>
    </p:spTree>
    <p:extLst>
      <p:ext uri="{BB962C8B-B14F-4D97-AF65-F5344CB8AC3E}">
        <p14:creationId xmlns:p14="http://schemas.microsoft.com/office/powerpoint/2010/main" val="328685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5616624" cy="1143000"/>
          </a:xfrm>
        </p:spPr>
        <p:txBody>
          <a:bodyPr>
            <a:normAutofit fontScale="90000"/>
          </a:bodyPr>
          <a:lstStyle/>
          <a:p>
            <a:pPr algn="l"/>
            <a:r>
              <a:rPr lang="en-GB" dirty="0"/>
              <a:t>Preparing for an intercultural mobility</a:t>
            </a:r>
          </a:p>
        </p:txBody>
      </p:sp>
      <p:sp>
        <p:nvSpPr>
          <p:cNvPr id="3" name="Content Placeholder 2"/>
          <p:cNvSpPr>
            <a:spLocks noGrp="1"/>
          </p:cNvSpPr>
          <p:nvPr>
            <p:ph idx="1"/>
          </p:nvPr>
        </p:nvSpPr>
        <p:spPr>
          <a:xfrm>
            <a:off x="395536" y="1700808"/>
            <a:ext cx="7643192" cy="4608512"/>
          </a:xfrm>
        </p:spPr>
        <p:txBody>
          <a:bodyPr>
            <a:normAutofit fontScale="85000" lnSpcReduction="20000"/>
          </a:bodyPr>
          <a:lstStyle/>
          <a:p>
            <a:r>
              <a:rPr lang="en-GB" dirty="0"/>
              <a:t>In unit 3.1 we also considered a tool to assist young people with documenting how easy they found it to deal with situations they were likely to encounter during a mobility.</a:t>
            </a:r>
          </a:p>
          <a:p>
            <a:r>
              <a:rPr lang="en-GB" dirty="0">
                <a:solidFill>
                  <a:schemeClr val="accent6">
                    <a:lumMod val="50000"/>
                  </a:schemeClr>
                </a:solidFill>
              </a:rPr>
              <a:t>We will now introduce another tool which is designed to help learners who are finding a particular cultural phenomenon personally challenging. </a:t>
            </a:r>
          </a:p>
          <a:p>
            <a:r>
              <a:rPr lang="en-GB" dirty="0">
                <a:solidFill>
                  <a:schemeClr val="tx1">
                    <a:lumMod val="75000"/>
                  </a:schemeClr>
                </a:solidFill>
              </a:rPr>
              <a:t>It is important to capture all situations where there is a new learning experience, however challenging, because such situations can provide great potential for personal growth and therefore for accrediting more learning.</a:t>
            </a:r>
          </a:p>
          <a:p>
            <a:pPr marL="0" indent="0">
              <a:buNone/>
            </a:pPr>
            <a:endParaRPr lang="en-GB" dirty="0"/>
          </a:p>
        </p:txBody>
      </p:sp>
    </p:spTree>
    <p:extLst>
      <p:ext uri="{BB962C8B-B14F-4D97-AF65-F5344CB8AC3E}">
        <p14:creationId xmlns:p14="http://schemas.microsoft.com/office/powerpoint/2010/main" val="13212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err="1"/>
              <a:t>DISCo</a:t>
            </a:r>
            <a:r>
              <a:rPr lang="en-GB" dirty="0"/>
              <a:t> Steps Stretch Tool </a:t>
            </a:r>
          </a:p>
        </p:txBody>
      </p:sp>
      <p:sp>
        <p:nvSpPr>
          <p:cNvPr id="3" name="Content Placeholder 2"/>
          <p:cNvSpPr>
            <a:spLocks noGrp="1"/>
          </p:cNvSpPr>
          <p:nvPr>
            <p:ph idx="1"/>
          </p:nvPr>
        </p:nvSpPr>
        <p:spPr>
          <a:xfrm>
            <a:off x="457200" y="1556792"/>
            <a:ext cx="7643192" cy="4752528"/>
          </a:xfrm>
        </p:spPr>
        <p:txBody>
          <a:bodyPr>
            <a:normAutofit fontScale="85000" lnSpcReduction="20000"/>
          </a:bodyPr>
          <a:lstStyle/>
          <a:p>
            <a:r>
              <a:rPr lang="en-GB" dirty="0"/>
              <a:t>Produced by the University of Warwick in the UK, this tool can be used </a:t>
            </a:r>
            <a:r>
              <a:rPr lang="en-GB" sz="2800" dirty="0"/>
              <a:t>DURING</a:t>
            </a:r>
            <a:r>
              <a:rPr lang="en-GB" dirty="0"/>
              <a:t> a mobility.</a:t>
            </a:r>
          </a:p>
          <a:p>
            <a:pPr marL="457200" lvl="1" indent="0">
              <a:buNone/>
            </a:pPr>
            <a:r>
              <a:rPr lang="en-GB" dirty="0">
                <a:solidFill>
                  <a:schemeClr val="tx2">
                    <a:lumMod val="50000"/>
                  </a:schemeClr>
                </a:solidFill>
              </a:rPr>
              <a:t>See</a:t>
            </a:r>
            <a:r>
              <a:rPr lang="en-GB" dirty="0"/>
              <a:t> </a:t>
            </a:r>
            <a:r>
              <a:rPr lang="en-GB" sz="1800" dirty="0">
                <a:hlinkClick r:id="rId2"/>
              </a:rPr>
              <a:t>https://warwick.ac.uk/fac/soc/al/globalpad/openhouse/interculturalskills/globalpad_stretch.pdf</a:t>
            </a:r>
            <a:r>
              <a:rPr lang="en-GB" sz="1800" dirty="0"/>
              <a:t> </a:t>
            </a:r>
          </a:p>
          <a:p>
            <a:r>
              <a:rPr lang="en-GB" dirty="0"/>
              <a:t>What is different about the way in which this tool could both support and  document learners’ development? </a:t>
            </a:r>
          </a:p>
          <a:p>
            <a:r>
              <a:rPr lang="en-GB" dirty="0"/>
              <a:t>It is designed to </a:t>
            </a:r>
            <a:r>
              <a:rPr lang="en-GB" b="1" dirty="0"/>
              <a:t>change behaviour </a:t>
            </a:r>
            <a:r>
              <a:rPr lang="en-GB" dirty="0"/>
              <a:t>not just document it</a:t>
            </a:r>
          </a:p>
          <a:p>
            <a:r>
              <a:rPr lang="en-GB" dirty="0"/>
              <a:t>How might the </a:t>
            </a:r>
            <a:r>
              <a:rPr lang="en-GB" dirty="0" err="1"/>
              <a:t>DISCo</a:t>
            </a:r>
            <a:r>
              <a:rPr lang="en-GB" dirty="0"/>
              <a:t> Steps Tool assist your organisation in mapping the learning and development of young people on an intercultural mobility?</a:t>
            </a:r>
          </a:p>
        </p:txBody>
      </p:sp>
    </p:spTree>
    <p:extLst>
      <p:ext uri="{BB962C8B-B14F-4D97-AF65-F5344CB8AC3E}">
        <p14:creationId xmlns:p14="http://schemas.microsoft.com/office/powerpoint/2010/main" val="405959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err="1"/>
              <a:t>DISCo</a:t>
            </a:r>
            <a:r>
              <a:rPr lang="en-GB" dirty="0"/>
              <a:t> Steps Stretch Tool </a:t>
            </a:r>
          </a:p>
        </p:txBody>
      </p:sp>
      <p:sp>
        <p:nvSpPr>
          <p:cNvPr id="3" name="Content Placeholder 2"/>
          <p:cNvSpPr>
            <a:spLocks noGrp="1"/>
          </p:cNvSpPr>
          <p:nvPr>
            <p:ph idx="1"/>
          </p:nvPr>
        </p:nvSpPr>
        <p:spPr>
          <a:xfrm>
            <a:off x="457200" y="1600200"/>
            <a:ext cx="7643192" cy="4781128"/>
          </a:xfrm>
        </p:spPr>
        <p:txBody>
          <a:bodyPr>
            <a:normAutofit fontScale="92500"/>
          </a:bodyPr>
          <a:lstStyle/>
          <a:p>
            <a:r>
              <a:rPr lang="en-GB" dirty="0"/>
              <a:t>Because it is a journal-type tool, this means that much of the data it produces is </a:t>
            </a:r>
            <a:r>
              <a:rPr lang="en-GB" dirty="0">
                <a:solidFill>
                  <a:schemeClr val="accent6">
                    <a:lumMod val="50000"/>
                  </a:schemeClr>
                </a:solidFill>
              </a:rPr>
              <a:t>descriptive</a:t>
            </a:r>
            <a:r>
              <a:rPr lang="en-GB" dirty="0"/>
              <a:t> rather than </a:t>
            </a:r>
            <a:r>
              <a:rPr lang="en-GB" dirty="0">
                <a:solidFill>
                  <a:schemeClr val="accent6">
                    <a:lumMod val="50000"/>
                  </a:schemeClr>
                </a:solidFill>
              </a:rPr>
              <a:t>evaluative</a:t>
            </a:r>
            <a:r>
              <a:rPr lang="en-GB" dirty="0"/>
              <a:t>. </a:t>
            </a:r>
          </a:p>
          <a:p>
            <a:r>
              <a:rPr lang="en-GB" dirty="0"/>
              <a:t>For this reason it is helpful to use more than one type of assessment tool to determine the extent to which a learner has developed. </a:t>
            </a:r>
          </a:p>
          <a:p>
            <a:r>
              <a:rPr lang="en-GB" dirty="0"/>
              <a:t>In this way, VET assessors make comparisons more easily with attainment levels achieved in informal learning situations.</a:t>
            </a:r>
          </a:p>
        </p:txBody>
      </p:sp>
    </p:spTree>
    <p:extLst>
      <p:ext uri="{BB962C8B-B14F-4D97-AF65-F5344CB8AC3E}">
        <p14:creationId xmlns:p14="http://schemas.microsoft.com/office/powerpoint/2010/main" val="1418724637"/>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1774</Words>
  <Application>Microsoft Office PowerPoint</Application>
  <PresentationFormat>On-screen Show (4:3)</PresentationFormat>
  <Paragraphs>176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Tahoma</vt:lpstr>
      <vt:lpstr>Θέμα του Office</vt:lpstr>
      <vt:lpstr>Module 3 Utilise appropriate strategies and tools to recognise and validate participants’ learning through intercultural VET mobility experience</vt:lpstr>
      <vt:lpstr>MODULE 3 UNIT 2</vt:lpstr>
      <vt:lpstr>UNIT CONTENT</vt:lpstr>
      <vt:lpstr>TIME FOR ACTIVITY</vt:lpstr>
      <vt:lpstr>Learner reflection and self-evaluation</vt:lpstr>
      <vt:lpstr>Preparing for an intercultural mobility</vt:lpstr>
      <vt:lpstr>Preparing for an intercultural mobility</vt:lpstr>
      <vt:lpstr>The DISCo Steps Stretch Tool </vt:lpstr>
      <vt:lpstr>The DISCo Steps Stretch Tool </vt:lpstr>
      <vt:lpstr>TIME FOR ACTIVITY</vt:lpstr>
      <vt:lpstr>Criterion referenced learning</vt:lpstr>
      <vt:lpstr>Don’t let your partner see your reading passage!</vt:lpstr>
      <vt:lpstr>Criterion referenced learning</vt:lpstr>
      <vt:lpstr>Criterion referenced learning</vt:lpstr>
      <vt:lpstr>Break</vt:lpstr>
      <vt:lpstr>TIME FOR ACTIVITY</vt:lpstr>
      <vt:lpstr>Twenty-first century skills</vt:lpstr>
      <vt:lpstr>The Valley Project</vt:lpstr>
      <vt:lpstr>The Valley Project</vt:lpstr>
      <vt:lpstr>Le livret de compétences</vt:lpstr>
      <vt:lpstr>TIME FOR ACTIVITY</vt:lpstr>
      <vt:lpstr>Taking the next step</vt:lpstr>
      <vt:lpstr>ASDAN</vt:lpstr>
      <vt:lpstr>ASDAN</vt:lpstr>
      <vt:lpstr>Handout1_CoPE.pdf</vt:lpstr>
      <vt:lpstr>Handout1_CoPE.pdf</vt:lpstr>
      <vt:lpstr>Handout2_provsolv.pdf</vt:lpstr>
      <vt:lpstr>Handout2_provsolv.pdf</vt:lpstr>
      <vt:lpstr>TIME FOR ACTIVITY</vt:lpstr>
      <vt:lpstr>Further Reading</vt:lpstr>
      <vt:lpstr>Self assessment and reflection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Chiaka Amadi</cp:lastModifiedBy>
  <cp:revision>98</cp:revision>
  <cp:lastPrinted>2018-04-02T01:10:09Z</cp:lastPrinted>
  <dcterms:created xsi:type="dcterms:W3CDTF">2017-10-16T06:30:11Z</dcterms:created>
  <dcterms:modified xsi:type="dcterms:W3CDTF">2018-06-24T11:11:49Z</dcterms:modified>
</cp:coreProperties>
</file>