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266" r:id="rId2"/>
    <p:sldId id="258" r:id="rId3"/>
    <p:sldId id="261" r:id="rId4"/>
    <p:sldId id="290" r:id="rId5"/>
    <p:sldId id="267" r:id="rId6"/>
    <p:sldId id="274" r:id="rId7"/>
    <p:sldId id="276" r:id="rId8"/>
    <p:sldId id="278" r:id="rId9"/>
    <p:sldId id="286" r:id="rId10"/>
    <p:sldId id="288" r:id="rId11"/>
    <p:sldId id="279" r:id="rId12"/>
    <p:sldId id="280" r:id="rId13"/>
    <p:sldId id="282" r:id="rId14"/>
    <p:sldId id="284" r:id="rId15"/>
    <p:sldId id="287" r:id="rId16"/>
    <p:sldId id="294" r:id="rId17"/>
    <p:sldId id="283" r:id="rId18"/>
    <p:sldId id="273" r:id="rId19"/>
    <p:sldId id="292" r:id="rId20"/>
    <p:sldId id="295" r:id="rId21"/>
    <p:sldId id="285" r:id="rId22"/>
    <p:sldId id="268" r:id="rId23"/>
    <p:sldId id="269" r:id="rId24"/>
    <p:sldId id="270" r:id="rId25"/>
    <p:sldId id="297" r:id="rId26"/>
    <p:sldId id="298" r:id="rId27"/>
    <p:sldId id="291" r:id="rId28"/>
    <p:sldId id="299" r:id="rId29"/>
    <p:sldId id="296" r:id="rId30"/>
    <p:sldId id="260" r:id="rId31"/>
    <p:sldId id="289" r:id="rId32"/>
    <p:sldId id="262" r:id="rId33"/>
  </p:sldIdLst>
  <p:sldSz cx="9144000" cy="6858000" type="screen4x3"/>
  <p:notesSz cx="6888163" cy="100203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elene" initials="H" lastIdx="6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88" autoAdjust="0"/>
    <p:restoredTop sz="94580"/>
  </p:normalViewPr>
  <p:slideViewPr>
    <p:cSldViewPr>
      <p:cViewPr>
        <p:scale>
          <a:sx n="122" d="100"/>
          <a:sy n="122" d="100"/>
        </p:scale>
        <p:origin x="318" y="10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801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85621" cy="501903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900936" y="1"/>
            <a:ext cx="2985621" cy="501903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C71180B0-6ED1-4799-979B-18C19D0C474D}" type="datetimeFigureOut">
              <a:rPr lang="fr-FR" smtClean="0"/>
              <a:t>29/08/2018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1" y="9518398"/>
            <a:ext cx="2985621" cy="501903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900936" y="9518398"/>
            <a:ext cx="2985621" cy="501903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E1266266-5E11-4B68-948D-A8BF29E06398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59844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1700" y="1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B2F00858-131F-45C9-96B9-4A2311E834ED}" type="datetimeFigureOut">
              <a:rPr lang="el-GR" smtClean="0"/>
              <a:t>29/8/2018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856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818" y="4759643"/>
            <a:ext cx="5510530" cy="4509135"/>
          </a:xfrm>
          <a:prstGeom prst="rect">
            <a:avLst/>
          </a:prstGeom>
        </p:spPr>
        <p:txBody>
          <a:bodyPr vert="horz" lIns="96616" tIns="48308" rIns="96616" bIns="4830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517547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1700" y="9517547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10182F8F-5088-4031-82CD-039490420B5C}" type="slidenum">
              <a:rPr lang="el-GR" smtClean="0"/>
              <a:t>‹N›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120792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319015"/>
            <a:ext cx="7772400" cy="1470025"/>
          </a:xfrm>
        </p:spPr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587624" y="4124672"/>
            <a:ext cx="6080720" cy="15464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88640"/>
            <a:ext cx="3744416" cy="2066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 descr="C:\Users\eu2\OneDrive - EDITC LTD\EU_Projects\2016 InterculturalMobility-Eurocircle_FR\4. Implementation\Dissemination\Logos\ErasmusLogo\EU flag-Erasmus+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840" y="6021288"/>
            <a:ext cx="3073672" cy="836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2"/>
          <p:cNvSpPr>
            <a:spLocks noChangeArrowheads="1"/>
          </p:cNvSpPr>
          <p:nvPr userDrawn="1"/>
        </p:nvSpPr>
        <p:spPr bwMode="auto">
          <a:xfrm>
            <a:off x="3131840" y="6018673"/>
            <a:ext cx="4104456" cy="938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1260475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1260475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1260475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1260475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1260475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60475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60475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60475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60475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GB" sz="1100" dirty="0">
                <a:solidFill>
                  <a:srgbClr val="002060"/>
                </a:solidFill>
              </a:rPr>
              <a:t>This project has been funded with support from the European Union. This [project] reflects the views only of the author, and the Commission cannot be held responsible for any use which may be made of the information contained therein</a:t>
            </a:r>
          </a:p>
          <a:p>
            <a:pPr eaLnBrk="1" hangingPunct="1">
              <a:defRPr/>
            </a:pPr>
            <a:r>
              <a:rPr lang="en-GB" sz="1100" dirty="0">
                <a:solidFill>
                  <a:srgbClr val="002060"/>
                </a:solidFill>
              </a:rPr>
              <a:t>.</a:t>
            </a:r>
            <a:endParaRPr lang="el-GR" sz="1100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4644008" y="188640"/>
            <a:ext cx="4176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  <a:p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73224" y="274638"/>
            <a:ext cx="5915000" cy="1143000"/>
          </a:xfrm>
        </p:spPr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88640"/>
            <a:ext cx="2271663" cy="1253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260648"/>
            <a:ext cx="2298700" cy="1268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1 - Τίτλος"/>
          <p:cNvSpPr>
            <a:spLocks noGrp="1"/>
          </p:cNvSpPr>
          <p:nvPr>
            <p:ph type="title" hasCustomPrompt="1"/>
          </p:nvPr>
        </p:nvSpPr>
        <p:spPr>
          <a:xfrm>
            <a:off x="673224" y="274638"/>
            <a:ext cx="59150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Further reading/resources</a:t>
            </a:r>
            <a:endParaRPr lang="el-GR"/>
          </a:p>
        </p:txBody>
      </p:sp>
      <p:sp>
        <p:nvSpPr>
          <p:cNvPr id="11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600200"/>
            <a:ext cx="5482952" cy="4525963"/>
          </a:xfrm>
        </p:spPr>
        <p:txBody>
          <a:bodyPr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 userDrawn="1"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9544" y="2708920"/>
            <a:ext cx="2060848" cy="2060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Revision questions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1529061"/>
            <a:ext cx="6203032" cy="459710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260648"/>
            <a:ext cx="2298700" cy="1268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0"/>
          <p:cNvSpPr/>
          <p:nvPr userDrawn="1"/>
        </p:nvSpPr>
        <p:spPr>
          <a:xfrm rot="993780">
            <a:off x="6660273" y="1688727"/>
            <a:ext cx="1604927" cy="3770263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23900" b="1" cap="none" spc="0">
                <a:ln>
                  <a:solidFill>
                    <a:schemeClr val="tx1">
                      <a:lumMod val="50000"/>
                    </a:schemeClr>
                  </a:solidFill>
                </a:ln>
                <a:solidFill>
                  <a:srgbClr val="99FF66"/>
                </a:solidFill>
                <a:effectLst/>
              </a:rPr>
              <a:t>?</a:t>
            </a:r>
          </a:p>
        </p:txBody>
      </p:sp>
      <p:sp>
        <p:nvSpPr>
          <p:cNvPr id="12" name="Rectangle 11"/>
          <p:cNvSpPr/>
          <p:nvPr userDrawn="1"/>
        </p:nvSpPr>
        <p:spPr>
          <a:xfrm rot="21258874">
            <a:off x="7431914" y="4254642"/>
            <a:ext cx="755335" cy="156966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9600" b="1" cap="none" spc="0">
                <a:ln>
                  <a:solidFill>
                    <a:schemeClr val="tx1">
                      <a:lumMod val="50000"/>
                    </a:schemeClr>
                  </a:solidFill>
                </a:ln>
                <a:solidFill>
                  <a:srgbClr val="99FF66"/>
                </a:solidFill>
                <a:effectLst/>
              </a:rPr>
              <a:t>?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6707401" y="4824698"/>
            <a:ext cx="755335" cy="156966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9600" b="1" cap="none" spc="0">
                <a:ln>
                  <a:solidFill>
                    <a:schemeClr val="tx1">
                      <a:lumMod val="50000"/>
                    </a:schemeClr>
                  </a:solidFill>
                </a:ln>
                <a:solidFill>
                  <a:srgbClr val="99FF66"/>
                </a:solidFill>
                <a:effectLst/>
              </a:rPr>
              <a:t>?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Activity slide</a:t>
            </a:r>
            <a:endParaRPr lang="el-GR"/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260648"/>
            <a:ext cx="2298700" cy="1268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1529061"/>
            <a:ext cx="5486400" cy="319851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260648"/>
            <a:ext cx="2298700" cy="1268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ight Triangle 15"/>
          <p:cNvSpPr/>
          <p:nvPr userDrawn="1"/>
        </p:nvSpPr>
        <p:spPr>
          <a:xfrm flipH="1">
            <a:off x="7812359" y="2204864"/>
            <a:ext cx="1350405" cy="4653137"/>
          </a:xfrm>
          <a:prstGeom prst="rtTriangle">
            <a:avLst/>
          </a:prstGeom>
          <a:solidFill>
            <a:srgbClr val="99FF66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755576" y="274638"/>
            <a:ext cx="620303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4319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pic>
        <p:nvPicPr>
          <p:cNvPr id="8" name="Εικόνα 1" descr="C:\Users\doloudi.LARISSA\Desktop\eu_flag_co_funded_pos_[rgb]_right.jpg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093296"/>
            <a:ext cx="1154112" cy="83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1"/>
          <p:cNvSpPr txBox="1">
            <a:spLocks noChangeArrowheads="1"/>
          </p:cNvSpPr>
          <p:nvPr userDrawn="1"/>
        </p:nvSpPr>
        <p:spPr bwMode="auto">
          <a:xfrm>
            <a:off x="1331640" y="6186959"/>
            <a:ext cx="182721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l-GR" sz="1200" b="1" dirty="0">
                <a:solidFill>
                  <a:srgbClr val="6B6BCF"/>
                </a:solidFill>
              </a:rPr>
              <a:t>Co-funded by the Erasmus+ </a:t>
            </a:r>
            <a:r>
              <a:rPr lang="en-US" altLang="el-GR" sz="1200" b="1" dirty="0" err="1">
                <a:solidFill>
                  <a:srgbClr val="6B6BCF"/>
                </a:solidFill>
              </a:rPr>
              <a:t>Programme</a:t>
            </a:r>
            <a:r>
              <a:rPr lang="en-US" altLang="el-GR" sz="1200" b="1" dirty="0">
                <a:solidFill>
                  <a:srgbClr val="6B6BCF"/>
                </a:solidFill>
              </a:rPr>
              <a:t> of the European Union</a:t>
            </a:r>
            <a:endParaRPr lang="el-GR" altLang="el-GR" sz="1200" b="1" dirty="0">
              <a:solidFill>
                <a:srgbClr val="6B6BCF"/>
              </a:solidFill>
            </a:endParaRPr>
          </a:p>
        </p:txBody>
      </p:sp>
      <p:sp>
        <p:nvSpPr>
          <p:cNvPr id="11" name="Right Triangle 10"/>
          <p:cNvSpPr/>
          <p:nvPr userDrawn="1"/>
        </p:nvSpPr>
        <p:spPr>
          <a:xfrm>
            <a:off x="0" y="5301208"/>
            <a:ext cx="467544" cy="1556792"/>
          </a:xfrm>
          <a:prstGeom prst="rtTriangle">
            <a:avLst/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5" name="Right Triangle 14"/>
          <p:cNvSpPr/>
          <p:nvPr userDrawn="1"/>
        </p:nvSpPr>
        <p:spPr>
          <a:xfrm rot="10800000" flipH="1">
            <a:off x="0" y="-6063"/>
            <a:ext cx="900584" cy="2714981"/>
          </a:xfrm>
          <a:prstGeom prst="rtTriangl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19" name="Straight Connector 18"/>
          <p:cNvCxnSpPr>
            <a:stCxn id="17" idx="3"/>
          </p:cNvCxnSpPr>
          <p:nvPr userDrawn="1"/>
        </p:nvCxnSpPr>
        <p:spPr>
          <a:xfrm flipV="1">
            <a:off x="8190148" y="1916832"/>
            <a:ext cx="315162" cy="4941168"/>
          </a:xfrm>
          <a:prstGeom prst="line">
            <a:avLst/>
          </a:prstGeom>
          <a:ln w="1905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endCxn id="14" idx="4"/>
          </p:cNvCxnSpPr>
          <p:nvPr userDrawn="1"/>
        </p:nvCxnSpPr>
        <p:spPr>
          <a:xfrm flipH="1" flipV="1">
            <a:off x="7812359" y="-6065"/>
            <a:ext cx="1008113" cy="6603419"/>
          </a:xfrm>
          <a:prstGeom prst="line">
            <a:avLst/>
          </a:prstGeom>
          <a:ln w="1905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4" name="Right Triangle 13"/>
          <p:cNvSpPr/>
          <p:nvPr userDrawn="1"/>
        </p:nvSpPr>
        <p:spPr>
          <a:xfrm flipH="1" flipV="1">
            <a:off x="7812359" y="-6065"/>
            <a:ext cx="1326069" cy="5307271"/>
          </a:xfrm>
          <a:prstGeom prst="rtTriangle">
            <a:avLst/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7" name="Right Triangle 16"/>
          <p:cNvSpPr/>
          <p:nvPr userDrawn="1"/>
        </p:nvSpPr>
        <p:spPr>
          <a:xfrm rot="10800000" flipV="1">
            <a:off x="7236296" y="5353635"/>
            <a:ext cx="1907704" cy="1504365"/>
          </a:xfrm>
          <a:prstGeom prst="rtTriangle">
            <a:avLst/>
          </a:prstGeom>
          <a:solidFill>
            <a:schemeClr val="accent3">
              <a:lumMod val="75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7" r:id="rId6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2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sdan.org.uk/courses/courses-for-your-setting/post-16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ntercultural-mobility.eu/en/home/" TargetMode="Externa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arwick.ac.uk/fac/soc/al/globalpad/openhouse/interculturalskills/globalpad_stretch.pdf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988840"/>
            <a:ext cx="8458200" cy="2376263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rgbClr val="49711E">
                    <a:lumMod val="75000"/>
                  </a:srgbClr>
                </a:solidFill>
              </a:rPr>
              <a:t>Modulo 3</a:t>
            </a:r>
            <a:br>
              <a:rPr lang="en-GB" dirty="0">
                <a:solidFill>
                  <a:srgbClr val="49711E">
                    <a:lumMod val="75000"/>
                  </a:srgbClr>
                </a:solidFill>
              </a:rPr>
            </a:br>
            <a:r>
              <a:rPr lang="en-GB" sz="3100" dirty="0" err="1">
                <a:solidFill>
                  <a:srgbClr val="49711E">
                    <a:lumMod val="75000"/>
                  </a:srgbClr>
                </a:solidFill>
              </a:rPr>
              <a:t>Utilizzare</a:t>
            </a:r>
            <a:r>
              <a:rPr lang="en-GB" sz="3100" dirty="0">
                <a:solidFill>
                  <a:srgbClr val="49711E">
                    <a:lumMod val="75000"/>
                  </a:srgbClr>
                </a:solidFill>
              </a:rPr>
              <a:t> </a:t>
            </a:r>
            <a:r>
              <a:rPr lang="en-GB" sz="3100" dirty="0" err="1">
                <a:solidFill>
                  <a:srgbClr val="49711E">
                    <a:lumMod val="75000"/>
                  </a:srgbClr>
                </a:solidFill>
              </a:rPr>
              <a:t>strategie</a:t>
            </a:r>
            <a:r>
              <a:rPr lang="en-GB" sz="3100" dirty="0">
                <a:solidFill>
                  <a:srgbClr val="49711E">
                    <a:lumMod val="75000"/>
                  </a:srgbClr>
                </a:solidFill>
              </a:rPr>
              <a:t> e </a:t>
            </a:r>
            <a:r>
              <a:rPr lang="en-GB" sz="3100" dirty="0" err="1">
                <a:solidFill>
                  <a:srgbClr val="49711E">
                    <a:lumMod val="75000"/>
                  </a:srgbClr>
                </a:solidFill>
              </a:rPr>
              <a:t>strumenti</a:t>
            </a:r>
            <a:r>
              <a:rPr lang="en-GB" sz="3100" dirty="0">
                <a:solidFill>
                  <a:srgbClr val="49711E">
                    <a:lumMod val="75000"/>
                  </a:srgbClr>
                </a:solidFill>
              </a:rPr>
              <a:t> </a:t>
            </a:r>
            <a:r>
              <a:rPr lang="en-GB" sz="3100" dirty="0" err="1">
                <a:solidFill>
                  <a:srgbClr val="49711E">
                    <a:lumMod val="75000"/>
                  </a:srgbClr>
                </a:solidFill>
              </a:rPr>
              <a:t>appropriati</a:t>
            </a:r>
            <a:r>
              <a:rPr lang="en-GB" sz="3100" dirty="0">
                <a:solidFill>
                  <a:srgbClr val="49711E">
                    <a:lumMod val="75000"/>
                  </a:srgbClr>
                </a:solidFill>
              </a:rPr>
              <a:t> per </a:t>
            </a:r>
            <a:r>
              <a:rPr lang="en-GB" sz="3100" dirty="0" err="1">
                <a:solidFill>
                  <a:srgbClr val="49711E">
                    <a:lumMod val="75000"/>
                  </a:srgbClr>
                </a:solidFill>
              </a:rPr>
              <a:t>riconoscere</a:t>
            </a:r>
            <a:r>
              <a:rPr lang="en-GB" sz="3100" dirty="0">
                <a:solidFill>
                  <a:srgbClr val="49711E">
                    <a:lumMod val="75000"/>
                  </a:srgbClr>
                </a:solidFill>
              </a:rPr>
              <a:t> e </a:t>
            </a:r>
            <a:r>
              <a:rPr lang="en-GB" sz="3100" dirty="0" err="1">
                <a:solidFill>
                  <a:srgbClr val="49711E">
                    <a:lumMod val="75000"/>
                  </a:srgbClr>
                </a:solidFill>
              </a:rPr>
              <a:t>convalidare</a:t>
            </a:r>
            <a:r>
              <a:rPr lang="en-GB" sz="3100" dirty="0">
                <a:solidFill>
                  <a:srgbClr val="49711E">
                    <a:lumMod val="75000"/>
                  </a:srgbClr>
                </a:solidFill>
              </a:rPr>
              <a:t> </a:t>
            </a:r>
            <a:r>
              <a:rPr lang="en-GB" sz="3100" dirty="0" err="1">
                <a:solidFill>
                  <a:srgbClr val="49711E">
                    <a:lumMod val="75000"/>
                  </a:srgbClr>
                </a:solidFill>
              </a:rPr>
              <a:t>l’apprendimento</a:t>
            </a:r>
            <a:r>
              <a:rPr lang="en-GB" sz="3100" dirty="0">
                <a:solidFill>
                  <a:srgbClr val="49711E">
                    <a:lumMod val="75000"/>
                  </a:srgbClr>
                </a:solidFill>
              </a:rPr>
              <a:t> </a:t>
            </a:r>
            <a:r>
              <a:rPr lang="en-GB" sz="3100" dirty="0" err="1">
                <a:solidFill>
                  <a:srgbClr val="49711E">
                    <a:lumMod val="75000"/>
                  </a:srgbClr>
                </a:solidFill>
              </a:rPr>
              <a:t>acquisito</a:t>
            </a:r>
            <a:r>
              <a:rPr lang="en-GB" sz="3100" dirty="0">
                <a:solidFill>
                  <a:srgbClr val="49711E">
                    <a:lumMod val="75000"/>
                  </a:srgbClr>
                </a:solidFill>
              </a:rPr>
              <a:t> </a:t>
            </a:r>
            <a:r>
              <a:rPr lang="en-GB" sz="3100" dirty="0" err="1">
                <a:solidFill>
                  <a:srgbClr val="49711E">
                    <a:lumMod val="75000"/>
                  </a:srgbClr>
                </a:solidFill>
              </a:rPr>
              <a:t>attraverso</a:t>
            </a:r>
            <a:r>
              <a:rPr lang="en-GB" sz="3100" dirty="0">
                <a:solidFill>
                  <a:srgbClr val="49711E">
                    <a:lumMod val="75000"/>
                  </a:srgbClr>
                </a:solidFill>
              </a:rPr>
              <a:t> </a:t>
            </a:r>
            <a:r>
              <a:rPr lang="en-GB" sz="3100" dirty="0" err="1">
                <a:solidFill>
                  <a:srgbClr val="49711E">
                    <a:lumMod val="75000"/>
                  </a:srgbClr>
                </a:solidFill>
              </a:rPr>
              <a:t>esperienze</a:t>
            </a:r>
            <a:r>
              <a:rPr lang="en-GB" sz="3100" dirty="0">
                <a:solidFill>
                  <a:srgbClr val="49711E">
                    <a:lumMod val="75000"/>
                  </a:srgbClr>
                </a:solidFill>
              </a:rPr>
              <a:t> IFP di </a:t>
            </a:r>
            <a:r>
              <a:rPr lang="en-GB" sz="3100" dirty="0" err="1">
                <a:solidFill>
                  <a:srgbClr val="49711E">
                    <a:lumMod val="75000"/>
                  </a:srgbClr>
                </a:solidFill>
              </a:rPr>
              <a:t>mobilità</a:t>
            </a:r>
            <a:r>
              <a:rPr lang="en-GB" sz="3100" dirty="0">
                <a:solidFill>
                  <a:srgbClr val="49711E">
                    <a:lumMod val="75000"/>
                  </a:srgbClr>
                </a:solidFill>
              </a:rPr>
              <a:t> </a:t>
            </a:r>
            <a:r>
              <a:rPr lang="en-GB" sz="3100" dirty="0" err="1">
                <a:solidFill>
                  <a:srgbClr val="49711E">
                    <a:lumMod val="75000"/>
                  </a:srgbClr>
                </a:solidFill>
              </a:rPr>
              <a:t>interculturale</a:t>
            </a:r>
            <a:r>
              <a:rPr lang="en-GB" sz="3100" dirty="0">
                <a:solidFill>
                  <a:srgbClr val="49711E">
                    <a:lumMod val="75000"/>
                  </a:srgbClr>
                </a:solidFill>
              </a:rPr>
              <a:t> </a:t>
            </a:r>
            <a:endParaRPr lang="en-GB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509120"/>
            <a:ext cx="8458200" cy="1546440"/>
          </a:xfrm>
        </p:spPr>
        <p:txBody>
          <a:bodyPr>
            <a:normAutofit fontScale="85000" lnSpcReduction="20000"/>
          </a:bodyPr>
          <a:lstStyle/>
          <a:p>
            <a:r>
              <a:rPr lang="en-US" dirty="0" err="1">
                <a:solidFill>
                  <a:schemeClr val="accent3">
                    <a:lumMod val="75000"/>
                  </a:schemeClr>
                </a:solidFill>
              </a:rPr>
              <a:t>Unità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 3.2</a:t>
            </a:r>
          </a:p>
          <a:p>
            <a:r>
              <a:rPr lang="it-IT" dirty="0"/>
              <a:t>Revisione, autovalutazione e valutazione delle esperienze, dei giovani che partecipano alle mobilità interculturali dell'IFP, compreso il loro apprendimento e risultati più </a:t>
            </a:r>
            <a:r>
              <a:rPr lang="it-IT" dirty="0" err="1"/>
              <a:t>amp</a:t>
            </a:r>
            <a:r>
              <a:rPr lang="it-IT" dirty="0"/>
              <a:t> </a:t>
            </a:r>
            <a:endParaRPr lang="en-GB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622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IL MOMENTO DELLE </a:t>
            </a:r>
            <a:r>
              <a:rPr lang="en-US" dirty="0" err="1"/>
              <a:t>ATTIVITà</a:t>
            </a:r>
            <a:endParaRPr lang="el-GR" dirty="0"/>
          </a:p>
        </p:txBody>
      </p:sp>
      <p:sp>
        <p:nvSpPr>
          <p:cNvPr id="3" name="TextBox 2"/>
          <p:cNvSpPr txBox="1"/>
          <p:nvPr/>
        </p:nvSpPr>
        <p:spPr>
          <a:xfrm>
            <a:off x="739074" y="1663640"/>
            <a:ext cx="7200800" cy="2677656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/>
              <a:t>NUMERO </a:t>
            </a:r>
            <a:r>
              <a:rPr lang="en-US" sz="2400" b="1" dirty="0" err="1"/>
              <a:t>ATTIVITà</a:t>
            </a:r>
            <a:r>
              <a:rPr lang="en-US" sz="2400" b="1" dirty="0"/>
              <a:t>: 3.2.3</a:t>
            </a:r>
          </a:p>
          <a:p>
            <a:endParaRPr lang="en-US" sz="2400" b="1" dirty="0"/>
          </a:p>
          <a:p>
            <a:r>
              <a:rPr lang="en-US" sz="2400" b="1" dirty="0"/>
              <a:t>TITOLO </a:t>
            </a:r>
            <a:r>
              <a:rPr lang="en-US" sz="2400" b="1" dirty="0" err="1"/>
              <a:t>ATTIVITà</a:t>
            </a:r>
            <a:r>
              <a:rPr lang="en-US" sz="2400" b="1" dirty="0"/>
              <a:t>: </a:t>
            </a:r>
            <a:r>
              <a:rPr lang="en-US" sz="2400" b="1" dirty="0" err="1"/>
              <a:t>Valutazione</a:t>
            </a:r>
            <a:r>
              <a:rPr lang="en-US" sz="2400" b="1" dirty="0"/>
              <a:t> del </a:t>
            </a:r>
            <a:r>
              <a:rPr lang="en-US" sz="2400" b="1" dirty="0" err="1"/>
              <a:t>criterio</a:t>
            </a:r>
            <a:r>
              <a:rPr lang="en-US" sz="2400" b="1" dirty="0"/>
              <a:t> di </a:t>
            </a:r>
            <a:r>
              <a:rPr lang="en-US" sz="2400" b="1" dirty="0" err="1"/>
              <a:t>riferimento</a:t>
            </a:r>
            <a:endParaRPr lang="en-US" sz="2400" b="1" dirty="0"/>
          </a:p>
          <a:p>
            <a:endParaRPr lang="en-US" sz="2400" b="1" dirty="0"/>
          </a:p>
          <a:p>
            <a:r>
              <a:rPr lang="en-US" sz="2400" b="1" dirty="0"/>
              <a:t>DURATA </a:t>
            </a:r>
            <a:r>
              <a:rPr lang="en-US" sz="2400" b="1" dirty="0" err="1"/>
              <a:t>ATTIVITà</a:t>
            </a:r>
            <a:r>
              <a:rPr lang="en-US" sz="2400" b="1" dirty="0"/>
              <a:t>: 30 </a:t>
            </a:r>
            <a:r>
              <a:rPr lang="en-US" sz="2400" b="1" dirty="0" err="1"/>
              <a:t>minuti</a:t>
            </a:r>
            <a:endParaRPr lang="en-US" sz="2400" b="1" dirty="0"/>
          </a:p>
          <a:p>
            <a:endParaRPr lang="en-US" sz="2400" b="1" dirty="0"/>
          </a:p>
          <a:p>
            <a:r>
              <a:rPr lang="en-US" sz="2400" b="1" dirty="0"/>
              <a:t>COMMENTI:</a:t>
            </a:r>
          </a:p>
        </p:txBody>
      </p:sp>
    </p:spTree>
    <p:extLst>
      <p:ext uri="{BB962C8B-B14F-4D97-AF65-F5344CB8AC3E}">
        <p14:creationId xmlns:p14="http://schemas.microsoft.com/office/powerpoint/2010/main" val="24977188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err="1"/>
              <a:t>Apprendimento</a:t>
            </a:r>
            <a:r>
              <a:rPr lang="en-GB" dirty="0"/>
              <a:t> del </a:t>
            </a:r>
            <a:r>
              <a:rPr lang="en-GB" dirty="0" err="1"/>
              <a:t>criterio</a:t>
            </a:r>
            <a:r>
              <a:rPr lang="en-GB" dirty="0"/>
              <a:t> di </a:t>
            </a:r>
            <a:r>
              <a:rPr lang="en-GB" dirty="0" err="1"/>
              <a:t>riferimento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643192" cy="4781128"/>
          </a:xfrm>
        </p:spPr>
        <p:txBody>
          <a:bodyPr>
            <a:normAutofit lnSpcReduction="10000"/>
          </a:bodyPr>
          <a:lstStyle/>
          <a:p>
            <a:r>
              <a:rPr lang="en-GB" dirty="0" err="1"/>
              <a:t>Stai</a:t>
            </a:r>
            <a:r>
              <a:rPr lang="en-GB" dirty="0"/>
              <a:t> per fare </a:t>
            </a:r>
            <a:r>
              <a:rPr lang="en-GB" dirty="0" err="1"/>
              <a:t>un'ATTIVITÀ</a:t>
            </a:r>
            <a:r>
              <a:rPr lang="en-GB" dirty="0"/>
              <a:t> BARRIERA</a:t>
            </a:r>
          </a:p>
          <a:p>
            <a:r>
              <a:rPr lang="en-GB" dirty="0" err="1"/>
              <a:t>Lavorare</a:t>
            </a:r>
            <a:r>
              <a:rPr lang="en-GB" dirty="0"/>
              <a:t> a </a:t>
            </a:r>
            <a:r>
              <a:rPr lang="en-GB" dirty="0" err="1"/>
              <a:t>coppie</a:t>
            </a:r>
            <a:r>
              <a:rPr lang="en-GB" dirty="0"/>
              <a:t>, </a:t>
            </a:r>
            <a:r>
              <a:rPr lang="en-GB" dirty="0" err="1"/>
              <a:t>preferibilmente</a:t>
            </a:r>
            <a:r>
              <a:rPr lang="en-GB" dirty="0"/>
              <a:t> con </a:t>
            </a:r>
            <a:r>
              <a:rPr lang="en-GB" dirty="0" err="1"/>
              <a:t>colleghi</a:t>
            </a:r>
            <a:r>
              <a:rPr lang="en-GB" dirty="0"/>
              <a:t> </a:t>
            </a:r>
            <a:r>
              <a:rPr lang="en-GB" dirty="0" err="1"/>
              <a:t>della</a:t>
            </a:r>
            <a:r>
              <a:rPr lang="en-GB" dirty="0"/>
              <a:t> propria </a:t>
            </a:r>
            <a:r>
              <a:rPr lang="en-GB" dirty="0" err="1"/>
              <a:t>organizzazione</a:t>
            </a:r>
            <a:r>
              <a:rPr lang="en-GB" dirty="0"/>
              <a:t>.</a:t>
            </a:r>
          </a:p>
          <a:p>
            <a:r>
              <a:rPr lang="en-GB" dirty="0" err="1"/>
              <a:t>Etichettatevi</a:t>
            </a:r>
            <a:r>
              <a:rPr lang="en-GB" dirty="0"/>
              <a:t>. Uno di </a:t>
            </a:r>
            <a:r>
              <a:rPr lang="en-GB" dirty="0" err="1"/>
              <a:t>voi</a:t>
            </a:r>
            <a:r>
              <a:rPr lang="en-GB" dirty="0"/>
              <a:t> </a:t>
            </a:r>
            <a:r>
              <a:rPr lang="en-GB" dirty="0" err="1"/>
              <a:t>è</a:t>
            </a:r>
            <a:r>
              <a:rPr lang="en-GB" dirty="0"/>
              <a:t> A e </a:t>
            </a:r>
            <a:r>
              <a:rPr lang="en-GB" dirty="0" err="1"/>
              <a:t>uno</a:t>
            </a:r>
            <a:r>
              <a:rPr lang="en-GB" dirty="0"/>
              <a:t> </a:t>
            </a:r>
            <a:r>
              <a:rPr lang="en-GB" dirty="0" err="1"/>
              <a:t>è</a:t>
            </a:r>
            <a:r>
              <a:rPr lang="en-GB" dirty="0"/>
              <a:t> B.</a:t>
            </a:r>
          </a:p>
          <a:p>
            <a:r>
              <a:rPr lang="en-GB" dirty="0" err="1"/>
              <a:t>Riceverai</a:t>
            </a:r>
            <a:r>
              <a:rPr lang="en-GB" dirty="0"/>
              <a:t> un </a:t>
            </a:r>
            <a:r>
              <a:rPr lang="en-GB" dirty="0" err="1"/>
              <a:t>passaggio</a:t>
            </a:r>
            <a:r>
              <a:rPr lang="en-GB" dirty="0"/>
              <a:t> da </a:t>
            </a:r>
            <a:r>
              <a:rPr lang="en-GB" dirty="0" err="1"/>
              <a:t>leggere</a:t>
            </a:r>
            <a:r>
              <a:rPr lang="en-GB" dirty="0"/>
              <a:t>. </a:t>
            </a:r>
            <a:r>
              <a:rPr lang="en-GB" dirty="0" err="1"/>
              <a:t>Assicurati</a:t>
            </a:r>
            <a:r>
              <a:rPr lang="en-GB" dirty="0"/>
              <a:t> </a:t>
            </a:r>
            <a:r>
              <a:rPr lang="en-GB" dirty="0" err="1"/>
              <a:t>che</a:t>
            </a:r>
            <a:r>
              <a:rPr lang="en-GB" dirty="0"/>
              <a:t> </a:t>
            </a:r>
            <a:r>
              <a:rPr lang="en-GB" dirty="0" err="1"/>
              <a:t>il</a:t>
            </a:r>
            <a:r>
              <a:rPr lang="en-GB" dirty="0"/>
              <a:t> </a:t>
            </a:r>
            <a:r>
              <a:rPr lang="en-GB" dirty="0" err="1"/>
              <a:t>tuo</a:t>
            </a:r>
            <a:r>
              <a:rPr lang="en-GB" dirty="0"/>
              <a:t> partner NON LO VEDA !!</a:t>
            </a:r>
          </a:p>
          <a:p>
            <a:r>
              <a:rPr lang="en-GB" dirty="0"/>
              <a:t>Per </a:t>
            </a:r>
            <a:r>
              <a:rPr lang="en-GB" dirty="0" err="1"/>
              <a:t>aiutarti</a:t>
            </a:r>
            <a:r>
              <a:rPr lang="en-GB" dirty="0"/>
              <a:t>, </a:t>
            </a:r>
            <a:r>
              <a:rPr lang="en-GB" dirty="0" err="1"/>
              <a:t>potresti</a:t>
            </a:r>
            <a:r>
              <a:rPr lang="en-GB" dirty="0"/>
              <a:t> </a:t>
            </a:r>
            <a:r>
              <a:rPr lang="en-GB" dirty="0" err="1"/>
              <a:t>preferire</a:t>
            </a:r>
            <a:r>
              <a:rPr lang="en-GB" dirty="0"/>
              <a:t> di </a:t>
            </a:r>
            <a:r>
              <a:rPr lang="en-GB" dirty="0" err="1"/>
              <a:t>sederti</a:t>
            </a:r>
            <a:r>
              <a:rPr lang="en-GB" dirty="0"/>
              <a:t> di </a:t>
            </a:r>
            <a:r>
              <a:rPr lang="en-GB" dirty="0" err="1"/>
              <a:t>spalle</a:t>
            </a:r>
            <a:r>
              <a:rPr lang="en-GB" dirty="0"/>
              <a:t> o </a:t>
            </a:r>
            <a:r>
              <a:rPr lang="en-GB" dirty="0" err="1"/>
              <a:t>erigere</a:t>
            </a:r>
            <a:r>
              <a:rPr lang="en-GB" dirty="0"/>
              <a:t> </a:t>
            </a:r>
            <a:r>
              <a:rPr lang="en-GB" dirty="0" err="1"/>
              <a:t>una</a:t>
            </a:r>
            <a:r>
              <a:rPr lang="en-GB" dirty="0"/>
              <a:t> </a:t>
            </a:r>
            <a:r>
              <a:rPr lang="en-GB" dirty="0" err="1"/>
              <a:t>barriera</a:t>
            </a:r>
            <a:r>
              <a:rPr lang="en-GB" dirty="0"/>
              <a:t> </a:t>
            </a:r>
            <a:r>
              <a:rPr lang="en-GB" dirty="0" err="1"/>
              <a:t>tra</a:t>
            </a:r>
            <a:r>
              <a:rPr lang="en-GB" dirty="0"/>
              <a:t> di </a:t>
            </a:r>
            <a:r>
              <a:rPr lang="en-GB" dirty="0" err="1"/>
              <a:t>voi</a:t>
            </a:r>
            <a:r>
              <a:rPr lang="en-GB" dirty="0"/>
              <a:t>.</a:t>
            </a:r>
          </a:p>
          <a:p>
            <a:pPr marL="0" indent="0">
              <a:buNone/>
            </a:pP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966160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6588224" cy="1143000"/>
          </a:xfrm>
        </p:spPr>
        <p:txBody>
          <a:bodyPr>
            <a:normAutofit fontScale="90000"/>
          </a:bodyPr>
          <a:lstStyle/>
          <a:p>
            <a:r>
              <a:rPr lang="en-GB" dirty="0"/>
              <a:t>Non </a:t>
            </a:r>
            <a:r>
              <a:rPr lang="en-GB" dirty="0" err="1"/>
              <a:t>lasciare</a:t>
            </a:r>
            <a:r>
              <a:rPr lang="en-GB" dirty="0"/>
              <a:t> </a:t>
            </a:r>
            <a:r>
              <a:rPr lang="en-GB" dirty="0" err="1"/>
              <a:t>che</a:t>
            </a:r>
            <a:r>
              <a:rPr lang="en-GB" dirty="0"/>
              <a:t> </a:t>
            </a:r>
            <a:r>
              <a:rPr lang="en-GB" dirty="0" err="1"/>
              <a:t>il</a:t>
            </a:r>
            <a:r>
              <a:rPr lang="en-GB" dirty="0"/>
              <a:t> </a:t>
            </a:r>
            <a:r>
              <a:rPr lang="en-GB" dirty="0" err="1"/>
              <a:t>tuo</a:t>
            </a:r>
            <a:r>
              <a:rPr lang="en-GB" dirty="0"/>
              <a:t> partner </a:t>
            </a:r>
            <a:r>
              <a:rPr lang="en-GB" dirty="0" err="1"/>
              <a:t>veda</a:t>
            </a:r>
            <a:r>
              <a:rPr lang="en-GB" dirty="0"/>
              <a:t> </a:t>
            </a:r>
            <a:r>
              <a:rPr lang="en-GB" dirty="0" err="1"/>
              <a:t>il</a:t>
            </a:r>
            <a:r>
              <a:rPr lang="en-GB" dirty="0"/>
              <a:t> </a:t>
            </a:r>
            <a:r>
              <a:rPr lang="en-GB" dirty="0" err="1"/>
              <a:t>tuo</a:t>
            </a:r>
            <a:r>
              <a:rPr lang="en-GB" dirty="0"/>
              <a:t> </a:t>
            </a:r>
            <a:r>
              <a:rPr lang="en-GB" dirty="0" err="1"/>
              <a:t>brano</a:t>
            </a:r>
            <a:r>
              <a:rPr lang="en-GB" dirty="0"/>
              <a:t>!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945" y="1614160"/>
            <a:ext cx="4140000" cy="200140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9823" y="4080705"/>
            <a:ext cx="4140000" cy="209824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99D938B3-580E-4BDC-9F66-ECF0F5DC2454}"/>
              </a:ext>
            </a:extLst>
          </p:cNvPr>
          <p:cNvSpPr/>
          <p:nvPr/>
        </p:nvSpPr>
        <p:spPr>
          <a:xfrm>
            <a:off x="4617979" y="2543650"/>
            <a:ext cx="30743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 err="1">
                <a:solidFill>
                  <a:srgbClr val="333333">
                    <a:lumMod val="50000"/>
                  </a:srgbClr>
                </a:solidFill>
              </a:rPr>
              <a:t>Sedetevi</a:t>
            </a:r>
            <a:r>
              <a:rPr lang="en-GB" sz="3200" dirty="0">
                <a:solidFill>
                  <a:srgbClr val="333333">
                    <a:lumMod val="50000"/>
                  </a:srgbClr>
                </a:solidFill>
              </a:rPr>
              <a:t> di </a:t>
            </a:r>
            <a:r>
              <a:rPr lang="en-GB" sz="3200" dirty="0" err="1">
                <a:solidFill>
                  <a:srgbClr val="333333">
                    <a:lumMod val="50000"/>
                  </a:srgbClr>
                </a:solidFill>
              </a:rPr>
              <a:t>spalle</a:t>
            </a:r>
            <a:endParaRPr lang="en-GB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B11AE74B-8118-48DF-9B5E-7FB15C0B166D}"/>
              </a:ext>
            </a:extLst>
          </p:cNvPr>
          <p:cNvSpPr/>
          <p:nvPr/>
        </p:nvSpPr>
        <p:spPr>
          <a:xfrm>
            <a:off x="406037" y="4941168"/>
            <a:ext cx="273628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 err="1">
                <a:solidFill>
                  <a:srgbClr val="333333">
                    <a:lumMod val="50000"/>
                  </a:srgbClr>
                </a:solidFill>
              </a:rPr>
              <a:t>Erigete</a:t>
            </a:r>
            <a:r>
              <a:rPr lang="en-GB" sz="3200" dirty="0">
                <a:solidFill>
                  <a:srgbClr val="333333">
                    <a:lumMod val="50000"/>
                  </a:srgbClr>
                </a:solidFill>
              </a:rPr>
              <a:t> </a:t>
            </a:r>
            <a:r>
              <a:rPr lang="en-GB" sz="3200" dirty="0" err="1">
                <a:solidFill>
                  <a:srgbClr val="333333">
                    <a:lumMod val="50000"/>
                  </a:srgbClr>
                </a:solidFill>
              </a:rPr>
              <a:t>una</a:t>
            </a:r>
            <a:r>
              <a:rPr lang="en-GB" sz="3200" dirty="0">
                <a:solidFill>
                  <a:srgbClr val="333333">
                    <a:lumMod val="50000"/>
                  </a:srgbClr>
                </a:solidFill>
              </a:rPr>
              <a:t> </a:t>
            </a:r>
            <a:r>
              <a:rPr lang="en-GB" sz="3200" dirty="0" err="1">
                <a:solidFill>
                  <a:srgbClr val="333333">
                    <a:lumMod val="50000"/>
                  </a:srgbClr>
                </a:solidFill>
              </a:rPr>
              <a:t>barriera</a:t>
            </a:r>
            <a:r>
              <a:rPr lang="en-GB" sz="3200" dirty="0">
                <a:solidFill>
                  <a:srgbClr val="333333">
                    <a:lumMod val="50000"/>
                  </a:srgbClr>
                </a:solidFill>
              </a:rPr>
              <a:t> </a:t>
            </a:r>
            <a:r>
              <a:rPr lang="en-GB" sz="3200" dirty="0" err="1">
                <a:solidFill>
                  <a:srgbClr val="333333">
                    <a:lumMod val="50000"/>
                  </a:srgbClr>
                </a:solidFill>
              </a:rPr>
              <a:t>tra</a:t>
            </a:r>
            <a:r>
              <a:rPr lang="en-GB" sz="3200" dirty="0">
                <a:solidFill>
                  <a:srgbClr val="333333">
                    <a:lumMod val="50000"/>
                  </a:srgbClr>
                </a:solidFill>
              </a:rPr>
              <a:t> </a:t>
            </a:r>
            <a:r>
              <a:rPr lang="en-GB" sz="3200" dirty="0" err="1">
                <a:solidFill>
                  <a:srgbClr val="333333">
                    <a:lumMod val="50000"/>
                  </a:srgbClr>
                </a:solidFill>
              </a:rPr>
              <a:t>voi</a:t>
            </a:r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B5602938-F792-49E3-9D0E-9F238CCE5FAB}"/>
              </a:ext>
            </a:extLst>
          </p:cNvPr>
          <p:cNvSpPr/>
          <p:nvPr/>
        </p:nvSpPr>
        <p:spPr>
          <a:xfrm>
            <a:off x="3779912" y="3615563"/>
            <a:ext cx="10436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dirty="0">
                <a:solidFill>
                  <a:srgbClr val="333333">
                    <a:lumMod val="50000"/>
                  </a:srgbClr>
                </a:solidFill>
              </a:rPr>
              <a:t>O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6860515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err="1"/>
              <a:t>Apprendimento</a:t>
            </a:r>
            <a:r>
              <a:rPr lang="en-GB" dirty="0"/>
              <a:t> del </a:t>
            </a:r>
            <a:r>
              <a:rPr lang="en-GB" dirty="0" err="1"/>
              <a:t>criterio</a:t>
            </a:r>
            <a:r>
              <a:rPr lang="en-GB" dirty="0"/>
              <a:t> di </a:t>
            </a:r>
            <a:r>
              <a:rPr lang="en-GB" dirty="0" err="1"/>
              <a:t>riferimento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 err="1"/>
              <a:t>Leggi</a:t>
            </a:r>
            <a:r>
              <a:rPr lang="en-GB" dirty="0"/>
              <a:t> </a:t>
            </a:r>
            <a:r>
              <a:rPr lang="en-GB" dirty="0" err="1"/>
              <a:t>attentamente</a:t>
            </a:r>
            <a:r>
              <a:rPr lang="en-GB" dirty="0"/>
              <a:t> </a:t>
            </a:r>
            <a:r>
              <a:rPr lang="en-GB" dirty="0" err="1"/>
              <a:t>il</a:t>
            </a:r>
            <a:r>
              <a:rPr lang="en-GB" dirty="0"/>
              <a:t> </a:t>
            </a:r>
            <a:r>
              <a:rPr lang="en-GB" dirty="0" err="1"/>
              <a:t>tuo</a:t>
            </a:r>
            <a:r>
              <a:rPr lang="en-GB" dirty="0"/>
              <a:t> </a:t>
            </a:r>
            <a:r>
              <a:rPr lang="en-GB" dirty="0" err="1"/>
              <a:t>passaggio</a:t>
            </a:r>
            <a:r>
              <a:rPr lang="en-GB" dirty="0"/>
              <a:t>. </a:t>
            </a:r>
            <a:r>
              <a:rPr lang="en-GB" dirty="0" err="1"/>
              <a:t>L'argomento</a:t>
            </a:r>
            <a:r>
              <a:rPr lang="en-GB" dirty="0"/>
              <a:t> </a:t>
            </a:r>
            <a:r>
              <a:rPr lang="en-GB" dirty="0" err="1"/>
              <a:t>è</a:t>
            </a:r>
            <a:r>
              <a:rPr lang="en-GB" dirty="0"/>
              <a:t> lo </a:t>
            </a:r>
            <a:r>
              <a:rPr lang="en-GB" dirty="0" err="1"/>
              <a:t>stesso</a:t>
            </a:r>
            <a:r>
              <a:rPr lang="en-GB" dirty="0"/>
              <a:t> </a:t>
            </a:r>
            <a:r>
              <a:rPr lang="en-GB" dirty="0" err="1"/>
              <a:t>dei</a:t>
            </a:r>
            <a:r>
              <a:rPr lang="en-GB" dirty="0"/>
              <a:t> </a:t>
            </a:r>
            <a:r>
              <a:rPr lang="en-GB" dirty="0" err="1"/>
              <a:t>tuoi</a:t>
            </a:r>
            <a:r>
              <a:rPr lang="en-GB" dirty="0"/>
              <a:t> partner, ma </a:t>
            </a:r>
            <a:r>
              <a:rPr lang="en-GB" dirty="0" err="1"/>
              <a:t>il</a:t>
            </a:r>
            <a:r>
              <a:rPr lang="en-GB" dirty="0"/>
              <a:t> </a:t>
            </a:r>
            <a:r>
              <a:rPr lang="en-GB" dirty="0" err="1"/>
              <a:t>testo</a:t>
            </a:r>
            <a:r>
              <a:rPr lang="en-GB" dirty="0"/>
              <a:t> </a:t>
            </a:r>
            <a:r>
              <a:rPr lang="en-GB" dirty="0" err="1"/>
              <a:t>è</a:t>
            </a:r>
            <a:r>
              <a:rPr lang="en-GB" dirty="0"/>
              <a:t> </a:t>
            </a:r>
            <a:r>
              <a:rPr lang="en-GB" dirty="0" err="1"/>
              <a:t>leggermente</a:t>
            </a:r>
            <a:r>
              <a:rPr lang="en-GB" dirty="0"/>
              <a:t> </a:t>
            </a:r>
            <a:r>
              <a:rPr lang="en-GB" dirty="0" err="1"/>
              <a:t>diverso</a:t>
            </a:r>
            <a:r>
              <a:rPr lang="en-GB" dirty="0"/>
              <a:t>.</a:t>
            </a:r>
          </a:p>
          <a:p>
            <a:r>
              <a:rPr lang="en-GB" dirty="0" err="1"/>
              <a:t>Dovreste</a:t>
            </a:r>
            <a:r>
              <a:rPr lang="en-GB" dirty="0"/>
              <a:t> fare a </a:t>
            </a:r>
            <a:r>
              <a:rPr lang="en-GB" dirty="0" err="1"/>
              <a:t>turno</a:t>
            </a:r>
            <a:r>
              <a:rPr lang="en-GB" dirty="0"/>
              <a:t> per </a:t>
            </a:r>
            <a:r>
              <a:rPr lang="en-GB" dirty="0" err="1"/>
              <a:t>farvi</a:t>
            </a:r>
            <a:r>
              <a:rPr lang="en-GB" dirty="0"/>
              <a:t> </a:t>
            </a:r>
            <a:r>
              <a:rPr lang="en-GB" dirty="0" err="1"/>
              <a:t>domande</a:t>
            </a:r>
            <a:r>
              <a:rPr lang="en-GB" dirty="0"/>
              <a:t> </a:t>
            </a:r>
            <a:r>
              <a:rPr lang="en-GB" dirty="0" err="1"/>
              <a:t>l'un</a:t>
            </a:r>
            <a:r>
              <a:rPr lang="en-GB" dirty="0"/>
              <a:t> </a:t>
            </a:r>
            <a:r>
              <a:rPr lang="en-GB" dirty="0" err="1"/>
              <a:t>l'altro</a:t>
            </a:r>
            <a:r>
              <a:rPr lang="en-GB" dirty="0"/>
              <a:t>.</a:t>
            </a:r>
          </a:p>
          <a:p>
            <a:r>
              <a:rPr lang="en-GB" dirty="0" err="1"/>
              <a:t>Usa</a:t>
            </a:r>
            <a:r>
              <a:rPr lang="en-GB" dirty="0"/>
              <a:t> le </a:t>
            </a:r>
            <a:r>
              <a:rPr lang="en-GB" dirty="0" err="1"/>
              <a:t>informazioni</a:t>
            </a:r>
            <a:r>
              <a:rPr lang="en-GB" dirty="0"/>
              <a:t> </a:t>
            </a:r>
            <a:r>
              <a:rPr lang="en-GB" dirty="0" err="1"/>
              <a:t>nel</a:t>
            </a:r>
            <a:r>
              <a:rPr lang="en-GB" dirty="0"/>
              <a:t> </a:t>
            </a:r>
            <a:r>
              <a:rPr lang="en-GB" dirty="0" err="1"/>
              <a:t>tuo</a:t>
            </a:r>
            <a:r>
              <a:rPr lang="en-GB" dirty="0"/>
              <a:t> </a:t>
            </a:r>
            <a:r>
              <a:rPr lang="en-GB" dirty="0" err="1"/>
              <a:t>passaggio</a:t>
            </a:r>
            <a:r>
              <a:rPr lang="en-GB" dirty="0"/>
              <a:t> per </a:t>
            </a:r>
            <a:r>
              <a:rPr lang="en-GB" dirty="0" err="1"/>
              <a:t>verificare</a:t>
            </a:r>
            <a:r>
              <a:rPr lang="en-GB" dirty="0"/>
              <a:t> se le </a:t>
            </a:r>
            <a:r>
              <a:rPr lang="en-GB" dirty="0" err="1"/>
              <a:t>risposte</a:t>
            </a:r>
            <a:r>
              <a:rPr lang="en-GB" dirty="0"/>
              <a:t> del </a:t>
            </a:r>
            <a:r>
              <a:rPr lang="en-GB" dirty="0" err="1"/>
              <a:t>tuo</a:t>
            </a:r>
            <a:r>
              <a:rPr lang="en-GB" dirty="0"/>
              <a:t> partner </a:t>
            </a:r>
            <a:r>
              <a:rPr lang="en-GB" dirty="0" err="1"/>
              <a:t>sono</a:t>
            </a:r>
            <a:r>
              <a:rPr lang="en-GB" dirty="0"/>
              <a:t> </a:t>
            </a:r>
            <a:r>
              <a:rPr lang="en-GB" dirty="0" err="1"/>
              <a:t>corrette</a:t>
            </a:r>
            <a:r>
              <a:rPr lang="en-GB" dirty="0"/>
              <a:t>. Se non </a:t>
            </a:r>
            <a:r>
              <a:rPr lang="en-GB" dirty="0" err="1"/>
              <a:t>sei</a:t>
            </a:r>
            <a:r>
              <a:rPr lang="en-GB" dirty="0"/>
              <a:t> </a:t>
            </a:r>
            <a:r>
              <a:rPr lang="en-GB" dirty="0" err="1"/>
              <a:t>sicuro</a:t>
            </a:r>
            <a:r>
              <a:rPr lang="en-GB" dirty="0"/>
              <a:t>, </a:t>
            </a:r>
            <a:r>
              <a:rPr lang="en-GB" dirty="0" err="1"/>
              <a:t>poni</a:t>
            </a:r>
            <a:r>
              <a:rPr lang="en-GB" dirty="0"/>
              <a:t> le </a:t>
            </a:r>
            <a:r>
              <a:rPr lang="en-GB" dirty="0" err="1"/>
              <a:t>tue</a:t>
            </a:r>
            <a:r>
              <a:rPr lang="en-GB" dirty="0"/>
              <a:t> </a:t>
            </a:r>
            <a:r>
              <a:rPr lang="en-GB" dirty="0" err="1"/>
              <a:t>domande</a:t>
            </a:r>
            <a:r>
              <a:rPr lang="en-GB" dirty="0"/>
              <a:t> </a:t>
            </a:r>
            <a:r>
              <a:rPr lang="en-GB" dirty="0" err="1"/>
              <a:t>fino</a:t>
            </a:r>
            <a:r>
              <a:rPr lang="en-GB" dirty="0"/>
              <a:t> a </a:t>
            </a:r>
            <a:r>
              <a:rPr lang="en-GB" dirty="0" err="1"/>
              <a:t>quando</a:t>
            </a:r>
            <a:r>
              <a:rPr lang="en-GB" dirty="0"/>
              <a:t> non </a:t>
            </a:r>
            <a:r>
              <a:rPr lang="en-GB" dirty="0" err="1"/>
              <a:t>sei</a:t>
            </a:r>
            <a:r>
              <a:rPr lang="en-GB" dirty="0"/>
              <a:t> </a:t>
            </a:r>
            <a:r>
              <a:rPr lang="en-GB" dirty="0" err="1"/>
              <a:t>soddisfatto</a:t>
            </a:r>
            <a:r>
              <a:rPr lang="en-GB" dirty="0"/>
              <a:t>.</a:t>
            </a:r>
          </a:p>
          <a:p>
            <a:r>
              <a:rPr lang="en-GB" dirty="0" err="1"/>
              <a:t>Prendi</a:t>
            </a:r>
            <a:r>
              <a:rPr lang="en-GB" dirty="0"/>
              <a:t> nota </a:t>
            </a:r>
            <a:r>
              <a:rPr lang="en-GB" dirty="0" err="1"/>
              <a:t>della</a:t>
            </a:r>
            <a:r>
              <a:rPr lang="en-GB" dirty="0"/>
              <a:t> </a:t>
            </a:r>
            <a:r>
              <a:rPr lang="en-GB" dirty="0" err="1"/>
              <a:t>risposta</a:t>
            </a:r>
            <a:r>
              <a:rPr lang="en-GB" dirty="0"/>
              <a:t> </a:t>
            </a:r>
            <a:r>
              <a:rPr lang="en-GB" dirty="0" err="1"/>
              <a:t>fornita</a:t>
            </a:r>
            <a:r>
              <a:rPr lang="en-GB" dirty="0"/>
              <a:t> dal </a:t>
            </a:r>
            <a:r>
              <a:rPr lang="en-GB" dirty="0" err="1"/>
              <a:t>tuo</a:t>
            </a:r>
            <a:r>
              <a:rPr lang="en-GB" dirty="0"/>
              <a:t> partner.</a:t>
            </a:r>
          </a:p>
          <a:p>
            <a:r>
              <a:rPr lang="en-GB" dirty="0" err="1"/>
              <a:t>Quando</a:t>
            </a:r>
            <a:r>
              <a:rPr lang="en-GB" dirty="0"/>
              <a:t> </a:t>
            </a:r>
            <a:r>
              <a:rPr lang="en-GB" dirty="0" err="1"/>
              <a:t>il</a:t>
            </a:r>
            <a:r>
              <a:rPr lang="en-GB" dirty="0"/>
              <a:t> </a:t>
            </a:r>
            <a:r>
              <a:rPr lang="en-GB" dirty="0" err="1"/>
              <a:t>formatore</a:t>
            </a:r>
            <a:r>
              <a:rPr lang="en-GB" dirty="0"/>
              <a:t> lo </a:t>
            </a:r>
            <a:r>
              <a:rPr lang="en-GB" dirty="0" err="1"/>
              <a:t>richiede</a:t>
            </a:r>
            <a:r>
              <a:rPr lang="en-GB" dirty="0"/>
              <a:t>, </a:t>
            </a:r>
            <a:r>
              <a:rPr lang="en-GB" dirty="0" err="1"/>
              <a:t>confronta</a:t>
            </a:r>
            <a:r>
              <a:rPr lang="en-GB" dirty="0"/>
              <a:t> le </a:t>
            </a:r>
            <a:r>
              <a:rPr lang="en-GB" dirty="0" err="1"/>
              <a:t>risposte</a:t>
            </a:r>
            <a:r>
              <a:rPr lang="en-GB" dirty="0"/>
              <a:t>.</a:t>
            </a:r>
          </a:p>
          <a:p>
            <a:pPr marL="0" indent="0">
              <a:buNone/>
            </a:pP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0008242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err="1"/>
              <a:t>Apprendimento</a:t>
            </a:r>
            <a:r>
              <a:rPr lang="en-GB" dirty="0"/>
              <a:t> del </a:t>
            </a:r>
            <a:r>
              <a:rPr lang="en-GB" dirty="0" err="1"/>
              <a:t>criterio</a:t>
            </a:r>
            <a:r>
              <a:rPr lang="en-GB" dirty="0"/>
              <a:t> di </a:t>
            </a:r>
            <a:r>
              <a:rPr lang="en-GB" dirty="0" err="1"/>
              <a:t>riferimento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556792"/>
            <a:ext cx="3921419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2800" dirty="0"/>
              <a:t>Ora, </a:t>
            </a:r>
            <a:r>
              <a:rPr lang="en-GB" sz="2800" dirty="0" err="1"/>
              <a:t>lavora</a:t>
            </a:r>
            <a:r>
              <a:rPr lang="en-GB" sz="2800" dirty="0"/>
              <a:t> con </a:t>
            </a:r>
            <a:r>
              <a:rPr lang="en-GB" sz="2800" dirty="0" err="1"/>
              <a:t>il</a:t>
            </a:r>
            <a:r>
              <a:rPr lang="en-GB" sz="2800" dirty="0"/>
              <a:t> </a:t>
            </a:r>
            <a:r>
              <a:rPr lang="en-GB" sz="2800" dirty="0" err="1"/>
              <a:t>tuo</a:t>
            </a:r>
            <a:r>
              <a:rPr lang="en-GB" sz="2800" dirty="0"/>
              <a:t> partner per </a:t>
            </a:r>
            <a:r>
              <a:rPr lang="en-GB" sz="2800" dirty="0" err="1"/>
              <a:t>spiegare</a:t>
            </a:r>
            <a:r>
              <a:rPr lang="en-GB" sz="2800" dirty="0"/>
              <a:t> le </a:t>
            </a:r>
            <a:r>
              <a:rPr lang="en-GB" sz="2800" dirty="0" err="1"/>
              <a:t>idee</a:t>
            </a:r>
            <a:r>
              <a:rPr lang="en-GB" sz="2800" dirty="0"/>
              <a:t> </a:t>
            </a:r>
            <a:r>
              <a:rPr lang="en-GB" sz="2800" dirty="0" err="1"/>
              <a:t>principali</a:t>
            </a:r>
            <a:r>
              <a:rPr lang="en-GB" sz="2800" dirty="0"/>
              <a:t> </a:t>
            </a:r>
            <a:r>
              <a:rPr lang="en-GB" sz="2800" dirty="0" err="1"/>
              <a:t>sulla</a:t>
            </a:r>
            <a:r>
              <a:rPr lang="en-GB" sz="2800" dirty="0"/>
              <a:t> </a:t>
            </a:r>
            <a:r>
              <a:rPr lang="en-GB" sz="2800" dirty="0" err="1"/>
              <a:t>valutazione</a:t>
            </a:r>
            <a:r>
              <a:rPr lang="en-GB" sz="2800" dirty="0"/>
              <a:t> di </a:t>
            </a:r>
            <a:r>
              <a:rPr lang="en-GB" sz="2800" dirty="0" err="1"/>
              <a:t>criteri</a:t>
            </a:r>
            <a:r>
              <a:rPr lang="en-GB" sz="2800" dirty="0"/>
              <a:t> di </a:t>
            </a:r>
            <a:r>
              <a:rPr lang="en-GB" sz="2800" dirty="0" err="1"/>
              <a:t>riferimento</a:t>
            </a:r>
            <a:r>
              <a:rPr lang="en-GB" sz="2800" dirty="0"/>
              <a:t> e le sue </a:t>
            </a:r>
            <a:r>
              <a:rPr lang="en-GB" sz="2800" dirty="0" err="1"/>
              <a:t>caratteristiche</a:t>
            </a:r>
            <a:r>
              <a:rPr lang="en-GB" sz="2800" dirty="0"/>
              <a:t> con </a:t>
            </a:r>
            <a:r>
              <a:rPr lang="en-GB" sz="2800" dirty="0" err="1"/>
              <a:t>uno</a:t>
            </a:r>
            <a:r>
              <a:rPr lang="en-GB" sz="2800" dirty="0"/>
              <a:t> schema. </a:t>
            </a:r>
            <a:r>
              <a:rPr lang="en-GB" sz="2800" dirty="0" err="1"/>
              <a:t>Può</a:t>
            </a:r>
            <a:r>
              <a:rPr lang="en-GB" sz="2800" dirty="0"/>
              <a:t> </a:t>
            </a:r>
            <a:r>
              <a:rPr lang="en-GB" sz="2800" dirty="0" err="1"/>
              <a:t>essere</a:t>
            </a:r>
            <a:r>
              <a:rPr lang="en-GB" sz="2800" dirty="0"/>
              <a:t> un </a:t>
            </a:r>
            <a:r>
              <a:rPr lang="en-GB" sz="2800" dirty="0" err="1"/>
              <a:t>diagramma</a:t>
            </a:r>
            <a:r>
              <a:rPr lang="en-GB" sz="2800" dirty="0"/>
              <a:t> di </a:t>
            </a:r>
            <a:r>
              <a:rPr lang="en-GB" sz="2800" dirty="0" err="1"/>
              <a:t>flusso</a:t>
            </a:r>
            <a:r>
              <a:rPr lang="en-GB" sz="2800" dirty="0"/>
              <a:t>, </a:t>
            </a:r>
            <a:r>
              <a:rPr lang="en-GB" sz="2800" dirty="0" err="1"/>
              <a:t>una</a:t>
            </a:r>
            <a:r>
              <a:rPr lang="en-GB" sz="2800" dirty="0"/>
              <a:t> </a:t>
            </a:r>
            <a:r>
              <a:rPr lang="en-GB" sz="2800" dirty="0" err="1"/>
              <a:t>mappa</a:t>
            </a:r>
            <a:r>
              <a:rPr lang="en-GB" sz="2800" dirty="0"/>
              <a:t> </a:t>
            </a:r>
            <a:r>
              <a:rPr lang="en-GB" sz="2800" dirty="0" err="1"/>
              <a:t>mentale</a:t>
            </a:r>
            <a:r>
              <a:rPr lang="en-GB" sz="2800" dirty="0"/>
              <a:t>, </a:t>
            </a:r>
            <a:r>
              <a:rPr lang="en-GB" sz="2800" dirty="0" err="1"/>
              <a:t>uno</a:t>
            </a:r>
            <a:r>
              <a:rPr lang="en-GB" sz="2800" dirty="0"/>
              <a:t> storyboard o un </a:t>
            </a:r>
            <a:r>
              <a:rPr lang="en-GB" sz="2800" dirty="0" err="1"/>
              <a:t>altro</a:t>
            </a:r>
            <a:r>
              <a:rPr lang="en-GB" sz="2800" dirty="0"/>
              <a:t> </a:t>
            </a:r>
            <a:r>
              <a:rPr lang="en-GB" sz="2800" dirty="0" err="1"/>
              <a:t>tipo</a:t>
            </a:r>
            <a:r>
              <a:rPr lang="en-GB" sz="2800" dirty="0"/>
              <a:t> di </a:t>
            </a:r>
            <a:r>
              <a:rPr lang="en-GB" sz="2800" dirty="0" err="1"/>
              <a:t>diagramma</a:t>
            </a:r>
            <a:r>
              <a:rPr lang="en-GB" sz="2800" dirty="0"/>
              <a:t>.</a:t>
            </a:r>
          </a:p>
          <a:p>
            <a:pPr marL="0" indent="0">
              <a:buNone/>
            </a:pPr>
            <a:endParaRPr lang="en-GB" sz="2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4685EDB-8B51-4326-AA7F-33E7CF733EF0}"/>
              </a:ext>
            </a:extLst>
          </p:cNvPr>
          <p:cNvSpPr txBox="1"/>
          <p:nvPr/>
        </p:nvSpPr>
        <p:spPr>
          <a:xfrm>
            <a:off x="4394133" y="3023814"/>
            <a:ext cx="2016224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 err="1">
                <a:solidFill>
                  <a:schemeClr val="accent6">
                    <a:lumMod val="50000"/>
                  </a:schemeClr>
                </a:solidFill>
              </a:rPr>
              <a:t>Criteri</a:t>
            </a:r>
            <a:r>
              <a:rPr lang="en-GB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6">
                    <a:lumMod val="50000"/>
                  </a:schemeClr>
                </a:solidFill>
              </a:rPr>
              <a:t>condivisi</a:t>
            </a:r>
            <a:r>
              <a:rPr lang="en-GB" dirty="0">
                <a:solidFill>
                  <a:schemeClr val="accent6">
                    <a:lumMod val="50000"/>
                  </a:schemeClr>
                </a:solidFill>
              </a:rPr>
              <a:t> con </a:t>
            </a:r>
            <a:r>
              <a:rPr lang="en-GB" dirty="0" err="1">
                <a:solidFill>
                  <a:schemeClr val="accent6">
                    <a:lumMod val="50000"/>
                  </a:schemeClr>
                </a:solidFill>
              </a:rPr>
              <a:t>gli</a:t>
            </a:r>
            <a:r>
              <a:rPr lang="en-GB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6">
                    <a:lumMod val="50000"/>
                  </a:schemeClr>
                </a:solidFill>
              </a:rPr>
              <a:t>studenti</a:t>
            </a:r>
            <a:endParaRPr lang="en-GB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52D5F8D-AFE8-4C39-AD5F-4BE53B372F8A}"/>
              </a:ext>
            </a:extLst>
          </p:cNvPr>
          <p:cNvSpPr txBox="1"/>
          <p:nvPr/>
        </p:nvSpPr>
        <p:spPr>
          <a:xfrm>
            <a:off x="4782854" y="4272389"/>
            <a:ext cx="2016224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accent6">
                    <a:lumMod val="50000"/>
                  </a:schemeClr>
                </a:solidFill>
              </a:rPr>
              <a:t>La </a:t>
            </a:r>
            <a:r>
              <a:rPr lang="en-GB" dirty="0" err="1">
                <a:solidFill>
                  <a:schemeClr val="accent6">
                    <a:lumMod val="50000"/>
                  </a:schemeClr>
                </a:solidFill>
              </a:rPr>
              <a:t>valutazione</a:t>
            </a:r>
            <a:r>
              <a:rPr lang="en-GB" dirty="0">
                <a:solidFill>
                  <a:schemeClr val="accent6">
                    <a:lumMod val="50000"/>
                  </a:schemeClr>
                </a:solidFill>
              </a:rPr>
              <a:t> ha </a:t>
            </a:r>
            <a:r>
              <a:rPr lang="en-GB" dirty="0" err="1">
                <a:solidFill>
                  <a:schemeClr val="accent6">
                    <a:lumMod val="50000"/>
                  </a:schemeClr>
                </a:solidFill>
              </a:rPr>
              <a:t>luogo</a:t>
            </a:r>
            <a:endParaRPr lang="en-GB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8FE5976-9250-4074-84D3-FD7010A828CA}"/>
              </a:ext>
            </a:extLst>
          </p:cNvPr>
          <p:cNvSpPr txBox="1"/>
          <p:nvPr/>
        </p:nvSpPr>
        <p:spPr>
          <a:xfrm>
            <a:off x="4216039" y="1498240"/>
            <a:ext cx="2016224" cy="9233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 err="1">
                <a:solidFill>
                  <a:schemeClr val="accent6">
                    <a:lumMod val="50000"/>
                  </a:schemeClr>
                </a:solidFill>
              </a:rPr>
              <a:t>L'organizzazione</a:t>
            </a:r>
            <a:r>
              <a:rPr lang="en-GB" dirty="0">
                <a:solidFill>
                  <a:schemeClr val="accent6">
                    <a:lumMod val="50000"/>
                  </a:schemeClr>
                </a:solidFill>
              </a:rPr>
              <a:t> IFP </a:t>
            </a:r>
            <a:r>
              <a:rPr lang="en-GB" dirty="0" err="1">
                <a:solidFill>
                  <a:schemeClr val="accent6">
                    <a:lumMod val="50000"/>
                  </a:schemeClr>
                </a:solidFill>
              </a:rPr>
              <a:t>sviluppa</a:t>
            </a:r>
            <a:r>
              <a:rPr lang="en-GB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6">
                    <a:lumMod val="50000"/>
                  </a:schemeClr>
                </a:solidFill>
              </a:rPr>
              <a:t>criteri</a:t>
            </a:r>
            <a:r>
              <a:rPr lang="en-GB" dirty="0">
                <a:solidFill>
                  <a:schemeClr val="accent6">
                    <a:lumMod val="50000"/>
                  </a:schemeClr>
                </a:solidFill>
              </a:rPr>
              <a:t> per la </a:t>
            </a:r>
            <a:r>
              <a:rPr lang="en-GB" dirty="0" err="1">
                <a:solidFill>
                  <a:schemeClr val="accent6">
                    <a:lumMod val="50000"/>
                  </a:schemeClr>
                </a:solidFill>
              </a:rPr>
              <a:t>valutazione</a:t>
            </a:r>
            <a:endParaRPr lang="en-GB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ECA5F90-1D32-4DE4-B7A0-A32A309F2952}"/>
              </a:ext>
            </a:extLst>
          </p:cNvPr>
          <p:cNvSpPr txBox="1"/>
          <p:nvPr/>
        </p:nvSpPr>
        <p:spPr>
          <a:xfrm>
            <a:off x="6904365" y="3619154"/>
            <a:ext cx="2016224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accent3">
                    <a:lumMod val="75000"/>
                  </a:schemeClr>
                </a:solidFill>
              </a:rPr>
              <a:t>in </a:t>
            </a:r>
            <a:r>
              <a:rPr lang="en-GB" dirty="0" err="1">
                <a:solidFill>
                  <a:schemeClr val="accent3">
                    <a:lumMod val="75000"/>
                  </a:schemeClr>
                </a:solidFill>
              </a:rPr>
              <a:t>una</a:t>
            </a:r>
            <a:r>
              <a:rPr lang="en-GB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3">
                    <a:lumMod val="75000"/>
                  </a:schemeClr>
                </a:solidFill>
              </a:rPr>
              <a:t>varietà</a:t>
            </a:r>
            <a:r>
              <a:rPr lang="en-GB" dirty="0">
                <a:solidFill>
                  <a:schemeClr val="accent3">
                    <a:lumMod val="75000"/>
                  </a:schemeClr>
                </a:solidFill>
              </a:rPr>
              <a:t> di </a:t>
            </a:r>
            <a:r>
              <a:rPr lang="en-GB" dirty="0" err="1">
                <a:solidFill>
                  <a:schemeClr val="accent3">
                    <a:lumMod val="75000"/>
                  </a:schemeClr>
                </a:solidFill>
              </a:rPr>
              <a:t>luoghi</a:t>
            </a:r>
            <a:r>
              <a:rPr lang="en-GB" dirty="0">
                <a:solidFill>
                  <a:schemeClr val="accent3">
                    <a:lumMod val="75000"/>
                  </a:schemeClr>
                </a:solidFill>
              </a:rPr>
              <a:t> di </a:t>
            </a:r>
            <a:r>
              <a:rPr lang="en-GB" dirty="0" err="1">
                <a:solidFill>
                  <a:schemeClr val="accent3">
                    <a:lumMod val="75000"/>
                  </a:schemeClr>
                </a:solidFill>
              </a:rPr>
              <a:t>lavoro</a:t>
            </a:r>
            <a:endParaRPr lang="en-GB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AD16E69-C37E-4405-8270-515FF00BBA6F}"/>
              </a:ext>
            </a:extLst>
          </p:cNvPr>
          <p:cNvSpPr txBox="1"/>
          <p:nvPr/>
        </p:nvSpPr>
        <p:spPr>
          <a:xfrm>
            <a:off x="5288745" y="5520964"/>
            <a:ext cx="2016224" cy="9233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 err="1">
                <a:solidFill>
                  <a:schemeClr val="accent6">
                    <a:lumMod val="50000"/>
                  </a:schemeClr>
                </a:solidFill>
              </a:rPr>
              <a:t>Gli</a:t>
            </a:r>
            <a:r>
              <a:rPr lang="en-GB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6">
                    <a:lumMod val="50000"/>
                  </a:schemeClr>
                </a:solidFill>
              </a:rPr>
              <a:t>studenti</a:t>
            </a:r>
            <a:r>
              <a:rPr lang="en-GB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6">
                    <a:lumMod val="50000"/>
                  </a:schemeClr>
                </a:solidFill>
              </a:rPr>
              <a:t>sviluppano</a:t>
            </a:r>
            <a:r>
              <a:rPr lang="en-GB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6">
                    <a:lumMod val="50000"/>
                  </a:schemeClr>
                </a:solidFill>
              </a:rPr>
              <a:t>capacità</a:t>
            </a:r>
            <a:r>
              <a:rPr lang="en-GB" dirty="0">
                <a:solidFill>
                  <a:schemeClr val="accent6">
                    <a:lumMod val="50000"/>
                  </a:schemeClr>
                </a:solidFill>
              </a:rPr>
              <a:t> di </a:t>
            </a:r>
            <a:r>
              <a:rPr lang="en-GB" dirty="0" err="1">
                <a:solidFill>
                  <a:schemeClr val="accent6">
                    <a:lumMod val="50000"/>
                  </a:schemeClr>
                </a:solidFill>
              </a:rPr>
              <a:t>pensiero</a:t>
            </a:r>
            <a:r>
              <a:rPr lang="en-GB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6">
                    <a:lumMod val="50000"/>
                  </a:schemeClr>
                </a:solidFill>
              </a:rPr>
              <a:t>critico</a:t>
            </a:r>
            <a:endParaRPr lang="en-GB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0899A1D-D088-4BB3-9369-311BAD77A651}"/>
              </a:ext>
            </a:extLst>
          </p:cNvPr>
          <p:cNvSpPr txBox="1"/>
          <p:nvPr/>
        </p:nvSpPr>
        <p:spPr>
          <a:xfrm>
            <a:off x="7092280" y="4487712"/>
            <a:ext cx="2016224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 err="1">
                <a:solidFill>
                  <a:schemeClr val="accent3">
                    <a:lumMod val="75000"/>
                  </a:schemeClr>
                </a:solidFill>
              </a:rPr>
              <a:t>più</a:t>
            </a:r>
            <a:r>
              <a:rPr lang="en-GB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3">
                    <a:lumMod val="75000"/>
                  </a:schemeClr>
                </a:solidFill>
              </a:rPr>
              <a:t>trasparente</a:t>
            </a:r>
            <a:endParaRPr lang="en-GB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A453B75D-AEA2-4FBE-9322-F7F52EC4E3B9}"/>
              </a:ext>
            </a:extLst>
          </p:cNvPr>
          <p:cNvSpPr txBox="1"/>
          <p:nvPr/>
        </p:nvSpPr>
        <p:spPr>
          <a:xfrm>
            <a:off x="6960493" y="5075892"/>
            <a:ext cx="2016224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 err="1">
                <a:solidFill>
                  <a:schemeClr val="accent3">
                    <a:lumMod val="75000"/>
                  </a:schemeClr>
                </a:solidFill>
              </a:rPr>
              <a:t>più</a:t>
            </a:r>
            <a:r>
              <a:rPr lang="en-GB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3">
                    <a:lumMod val="75000"/>
                  </a:schemeClr>
                </a:solidFill>
              </a:rPr>
              <a:t>equamente</a:t>
            </a:r>
            <a:endParaRPr lang="en-GB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1" name="Arrow: Down 10">
            <a:extLst>
              <a:ext uri="{FF2B5EF4-FFF2-40B4-BE49-F238E27FC236}">
                <a16:creationId xmlns:a16="http://schemas.microsoft.com/office/drawing/2014/main" xmlns="" id="{FCFA1ECE-EA62-4A03-B30C-66715A301960}"/>
              </a:ext>
            </a:extLst>
          </p:cNvPr>
          <p:cNvSpPr/>
          <p:nvPr/>
        </p:nvSpPr>
        <p:spPr>
          <a:xfrm rot="20674058" flipH="1">
            <a:off x="5054680" y="2528881"/>
            <a:ext cx="221470" cy="410550"/>
          </a:xfrm>
          <a:prstGeom prst="downArrow">
            <a:avLst/>
          </a:prstGeom>
          <a:solidFill>
            <a:schemeClr val="tx1">
              <a:lumMod val="60000"/>
              <a:lumOff val="40000"/>
            </a:schemeClr>
          </a:solidFill>
          <a:ln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Arrow: Down 11">
            <a:extLst>
              <a:ext uri="{FF2B5EF4-FFF2-40B4-BE49-F238E27FC236}">
                <a16:creationId xmlns:a16="http://schemas.microsoft.com/office/drawing/2014/main" xmlns="" id="{4B3120F2-6E97-439D-90B4-F46971535B37}"/>
              </a:ext>
            </a:extLst>
          </p:cNvPr>
          <p:cNvSpPr/>
          <p:nvPr/>
        </p:nvSpPr>
        <p:spPr>
          <a:xfrm rot="20674058" flipH="1">
            <a:off x="5524034" y="3739098"/>
            <a:ext cx="221470" cy="410550"/>
          </a:xfrm>
          <a:prstGeom prst="downArrow">
            <a:avLst/>
          </a:prstGeom>
          <a:solidFill>
            <a:schemeClr val="tx1">
              <a:lumMod val="60000"/>
              <a:lumOff val="40000"/>
            </a:schemeClr>
          </a:solidFill>
          <a:ln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xmlns="" id="{BB793766-6C60-49BC-8C9A-983128EA3BF3}"/>
              </a:ext>
            </a:extLst>
          </p:cNvPr>
          <p:cNvSpPr/>
          <p:nvPr/>
        </p:nvSpPr>
        <p:spPr>
          <a:xfrm rot="20674058" flipH="1">
            <a:off x="6100098" y="5012608"/>
            <a:ext cx="221470" cy="410550"/>
          </a:xfrm>
          <a:prstGeom prst="downArrow">
            <a:avLst/>
          </a:prstGeom>
          <a:solidFill>
            <a:schemeClr val="tx1">
              <a:lumMod val="60000"/>
              <a:lumOff val="40000"/>
            </a:schemeClr>
          </a:solidFill>
          <a:ln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xmlns="" id="{7BBFBF9D-7A05-4B19-8F7C-047B928BFBF8}"/>
              </a:ext>
            </a:extLst>
          </p:cNvPr>
          <p:cNvCxnSpPr/>
          <p:nvPr/>
        </p:nvCxnSpPr>
        <p:spPr>
          <a:xfrm flipV="1">
            <a:off x="6372200" y="3842221"/>
            <a:ext cx="566815" cy="373751"/>
          </a:xfrm>
          <a:prstGeom prst="straightConnector1">
            <a:avLst/>
          </a:prstGeom>
          <a:ln w="57150">
            <a:solidFill>
              <a:schemeClr val="tx1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xmlns="" id="{ECFE5F1F-A037-4347-8572-32F0555935E6}"/>
              </a:ext>
            </a:extLst>
          </p:cNvPr>
          <p:cNvCxnSpPr>
            <a:cxnSpLocks/>
            <a:endCxn id="10" idx="1"/>
          </p:cNvCxnSpPr>
          <p:nvPr/>
        </p:nvCxnSpPr>
        <p:spPr>
          <a:xfrm>
            <a:off x="6410357" y="4918720"/>
            <a:ext cx="550136" cy="341838"/>
          </a:xfrm>
          <a:prstGeom prst="straightConnector1">
            <a:avLst/>
          </a:prstGeom>
          <a:ln w="57150">
            <a:solidFill>
              <a:schemeClr val="tx1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xmlns="" id="{233E5207-C5FB-4E90-BEE3-9BDC7DAF320D}"/>
              </a:ext>
            </a:extLst>
          </p:cNvPr>
          <p:cNvCxnSpPr>
            <a:cxnSpLocks/>
            <a:stCxn id="5" idx="3"/>
            <a:endCxn id="9" idx="1"/>
          </p:cNvCxnSpPr>
          <p:nvPr/>
        </p:nvCxnSpPr>
        <p:spPr>
          <a:xfrm>
            <a:off x="6799078" y="4595555"/>
            <a:ext cx="293202" cy="76823"/>
          </a:xfrm>
          <a:prstGeom prst="straightConnector1">
            <a:avLst/>
          </a:prstGeom>
          <a:ln w="57150">
            <a:solidFill>
              <a:schemeClr val="tx1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40506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1417638"/>
            <a:ext cx="6459590" cy="4612147"/>
          </a:xfrm>
          <a:prstGeom prst="rect">
            <a:avLst/>
          </a:prstGeom>
        </p:spPr>
      </p:pic>
      <p:sp>
        <p:nvSpPr>
          <p:cNvPr id="6" name="Title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673224" y="274638"/>
            <a:ext cx="5915000" cy="1143000"/>
          </a:xfrm>
        </p:spPr>
        <p:txBody>
          <a:bodyPr>
            <a:normAutofit/>
          </a:bodyPr>
          <a:lstStyle/>
          <a:p>
            <a:r>
              <a:rPr lang="en-GB" dirty="0" err="1"/>
              <a:t>Pausa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06098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IL MOMENTO DELLE </a:t>
            </a:r>
            <a:r>
              <a:rPr lang="en-US" dirty="0" err="1"/>
              <a:t>ATTIVITà</a:t>
            </a:r>
            <a:endParaRPr lang="el-GR" dirty="0"/>
          </a:p>
        </p:txBody>
      </p:sp>
      <p:sp>
        <p:nvSpPr>
          <p:cNvPr id="3" name="TextBox 2"/>
          <p:cNvSpPr txBox="1"/>
          <p:nvPr/>
        </p:nvSpPr>
        <p:spPr>
          <a:xfrm>
            <a:off x="739074" y="1663640"/>
            <a:ext cx="7200800" cy="3416320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/>
              <a:t>NUMERO </a:t>
            </a:r>
            <a:r>
              <a:rPr lang="en-US" sz="2400" b="1" dirty="0" err="1"/>
              <a:t>ATTIVITà</a:t>
            </a:r>
            <a:r>
              <a:rPr lang="en-US" sz="2400" b="1" dirty="0"/>
              <a:t>: 3.2.4</a:t>
            </a:r>
          </a:p>
          <a:p>
            <a:endParaRPr lang="en-US" sz="2400" b="1" dirty="0"/>
          </a:p>
          <a:p>
            <a:r>
              <a:rPr lang="en-US" sz="2400" b="1" dirty="0"/>
              <a:t>TITOLO </a:t>
            </a:r>
            <a:r>
              <a:rPr lang="en-US" sz="2400" b="1" dirty="0" err="1"/>
              <a:t>ATTIVITà</a:t>
            </a:r>
            <a:r>
              <a:rPr lang="en-US" sz="2400" b="1" dirty="0"/>
              <a:t>: </a:t>
            </a:r>
            <a:r>
              <a:rPr lang="en-GB" sz="2400" b="1" dirty="0"/>
              <a:t>Le </a:t>
            </a:r>
            <a:r>
              <a:rPr lang="en-GB" sz="2400" b="1" dirty="0" err="1"/>
              <a:t>competenze</a:t>
            </a:r>
            <a:r>
              <a:rPr lang="en-GB" sz="2400" b="1" dirty="0"/>
              <a:t> del </a:t>
            </a:r>
            <a:r>
              <a:rPr lang="en-GB" sz="2400" b="1" dirty="0" err="1"/>
              <a:t>ventunesimo</a:t>
            </a:r>
            <a:r>
              <a:rPr lang="en-GB" sz="2400" b="1" dirty="0"/>
              <a:t> </a:t>
            </a:r>
            <a:r>
              <a:rPr lang="en-GB" sz="2400" b="1" dirty="0" err="1"/>
              <a:t>secolo</a:t>
            </a:r>
            <a:r>
              <a:rPr lang="en-GB" sz="2400" b="1" dirty="0"/>
              <a:t> </a:t>
            </a:r>
            <a:r>
              <a:rPr lang="en-GB" sz="2400" b="1" dirty="0" err="1"/>
              <a:t>rivisitate</a:t>
            </a:r>
            <a:endParaRPr lang="en-GB" sz="2400" b="1" dirty="0"/>
          </a:p>
          <a:p>
            <a:endParaRPr lang="en-US" sz="2400" b="1" dirty="0"/>
          </a:p>
          <a:p>
            <a:endParaRPr lang="en-US" sz="2400" b="1" dirty="0"/>
          </a:p>
          <a:p>
            <a:r>
              <a:rPr lang="en-US" sz="2400" b="1" dirty="0"/>
              <a:t>DURATA </a:t>
            </a:r>
            <a:r>
              <a:rPr lang="en-US" sz="2400" b="1" dirty="0" err="1"/>
              <a:t>ATTIVITà</a:t>
            </a:r>
            <a:r>
              <a:rPr lang="en-US" sz="2400" b="1" dirty="0"/>
              <a:t>: 30 </a:t>
            </a:r>
            <a:r>
              <a:rPr lang="en-US" sz="2400" b="1" dirty="0" err="1"/>
              <a:t>minuti</a:t>
            </a:r>
            <a:endParaRPr lang="en-US" sz="2400" b="1" dirty="0"/>
          </a:p>
          <a:p>
            <a:endParaRPr lang="en-US" sz="2400" b="1" dirty="0"/>
          </a:p>
          <a:p>
            <a:r>
              <a:rPr lang="en-US" sz="2400" b="1" dirty="0"/>
              <a:t>COMMENTI:</a:t>
            </a:r>
          </a:p>
        </p:txBody>
      </p:sp>
    </p:spTree>
    <p:extLst>
      <p:ext uri="{BB962C8B-B14F-4D97-AF65-F5344CB8AC3E}">
        <p14:creationId xmlns:p14="http://schemas.microsoft.com/office/powerpoint/2010/main" val="40418671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6588224" cy="1143000"/>
          </a:xfrm>
        </p:spPr>
        <p:txBody>
          <a:bodyPr>
            <a:normAutofit fontScale="90000"/>
          </a:bodyPr>
          <a:lstStyle/>
          <a:p>
            <a:r>
              <a:rPr lang="en-GB" dirty="0" err="1"/>
              <a:t>Competenze</a:t>
            </a:r>
            <a:r>
              <a:rPr lang="en-GB" dirty="0"/>
              <a:t> del XXI </a:t>
            </a:r>
            <a:r>
              <a:rPr lang="en-GB" dirty="0" err="1"/>
              <a:t>secolo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/>
              <a:t>Le </a:t>
            </a:r>
            <a:r>
              <a:rPr lang="en-GB" dirty="0" err="1"/>
              <a:t>abilità</a:t>
            </a:r>
            <a:r>
              <a:rPr lang="en-GB" dirty="0"/>
              <a:t> del </a:t>
            </a:r>
            <a:r>
              <a:rPr lang="en-GB" dirty="0" err="1"/>
              <a:t>ventunesimo</a:t>
            </a:r>
            <a:r>
              <a:rPr lang="en-GB" dirty="0"/>
              <a:t> </a:t>
            </a:r>
            <a:r>
              <a:rPr lang="en-GB" dirty="0" err="1"/>
              <a:t>secolo</a:t>
            </a:r>
            <a:r>
              <a:rPr lang="en-GB" dirty="0"/>
              <a:t> </a:t>
            </a:r>
            <a:r>
              <a:rPr lang="en-GB" dirty="0" err="1"/>
              <a:t>sono</a:t>
            </a:r>
            <a:r>
              <a:rPr lang="en-GB" dirty="0"/>
              <a:t> quelle </a:t>
            </a:r>
            <a:r>
              <a:rPr lang="en-GB" dirty="0" err="1"/>
              <a:t>che</a:t>
            </a:r>
            <a:r>
              <a:rPr lang="en-GB" dirty="0"/>
              <a:t> </a:t>
            </a:r>
            <a:r>
              <a:rPr lang="en-GB" dirty="0" err="1"/>
              <a:t>riguardano</a:t>
            </a:r>
            <a:r>
              <a:rPr lang="en-GB" dirty="0"/>
              <a:t> non solo lo </a:t>
            </a:r>
            <a:r>
              <a:rPr lang="en-GB" dirty="0" err="1"/>
              <a:t>sviluppo</a:t>
            </a:r>
            <a:r>
              <a:rPr lang="en-GB" dirty="0"/>
              <a:t> </a:t>
            </a:r>
            <a:r>
              <a:rPr lang="en-GB" dirty="0" err="1"/>
              <a:t>personale</a:t>
            </a:r>
            <a:r>
              <a:rPr lang="en-GB" dirty="0"/>
              <a:t>, ma </a:t>
            </a:r>
            <a:r>
              <a:rPr lang="en-GB" dirty="0" err="1"/>
              <a:t>anche</a:t>
            </a:r>
            <a:r>
              <a:rPr lang="en-GB" dirty="0"/>
              <a:t> le </a:t>
            </a:r>
            <a:r>
              <a:rPr lang="en-GB" dirty="0" err="1"/>
              <a:t>qualifiche</a:t>
            </a:r>
            <a:r>
              <a:rPr lang="en-GB" dirty="0"/>
              <a:t> </a:t>
            </a:r>
            <a:r>
              <a:rPr lang="en-GB" dirty="0" err="1"/>
              <a:t>professionali</a:t>
            </a:r>
            <a:r>
              <a:rPr lang="en-GB" dirty="0"/>
              <a:t>.</a:t>
            </a:r>
          </a:p>
          <a:p>
            <a:r>
              <a:rPr lang="en-GB" dirty="0"/>
              <a:t>In </a:t>
            </a:r>
            <a:r>
              <a:rPr lang="en-GB" dirty="0" err="1"/>
              <a:t>Unità</a:t>
            </a:r>
            <a:r>
              <a:rPr lang="en-GB" dirty="0"/>
              <a:t> 2.3, ne </a:t>
            </a:r>
            <a:r>
              <a:rPr lang="en-GB" dirty="0" err="1"/>
              <a:t>abbiamo</a:t>
            </a:r>
            <a:r>
              <a:rPr lang="en-GB" dirty="0"/>
              <a:t> </a:t>
            </a:r>
            <a:r>
              <a:rPr lang="en-GB" dirty="0" err="1"/>
              <a:t>classificate</a:t>
            </a:r>
            <a:r>
              <a:rPr lang="en-GB" dirty="0"/>
              <a:t> </a:t>
            </a:r>
            <a:r>
              <a:rPr lang="en-GB" dirty="0" err="1"/>
              <a:t>alcune</a:t>
            </a:r>
            <a:r>
              <a:rPr lang="en-GB" dirty="0"/>
              <a:t> in termini di </a:t>
            </a:r>
            <a:r>
              <a:rPr lang="en-GB" dirty="0" err="1"/>
              <a:t>importanza</a:t>
            </a:r>
            <a:r>
              <a:rPr lang="en-GB" dirty="0"/>
              <a:t> per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nostri</a:t>
            </a:r>
            <a:r>
              <a:rPr lang="en-GB" dirty="0"/>
              <a:t> </a:t>
            </a:r>
            <a:r>
              <a:rPr lang="en-GB" dirty="0" err="1"/>
              <a:t>studenti</a:t>
            </a:r>
            <a:r>
              <a:rPr lang="en-GB" dirty="0"/>
              <a:t>.</a:t>
            </a:r>
          </a:p>
          <a:p>
            <a:r>
              <a:rPr lang="en-GB" dirty="0" err="1"/>
              <a:t>Questo</a:t>
            </a:r>
            <a:r>
              <a:rPr lang="en-GB" dirty="0"/>
              <a:t> </a:t>
            </a:r>
            <a:r>
              <a:rPr lang="en-GB" dirty="0" err="1"/>
              <a:t>è</a:t>
            </a:r>
            <a:r>
              <a:rPr lang="en-GB" dirty="0"/>
              <a:t> </a:t>
            </a:r>
            <a:r>
              <a:rPr lang="en-GB" dirty="0" err="1"/>
              <a:t>anche</a:t>
            </a:r>
            <a:r>
              <a:rPr lang="en-GB" dirty="0"/>
              <a:t> un </a:t>
            </a:r>
            <a:r>
              <a:rPr lang="en-GB" dirty="0" err="1"/>
              <a:t>esercizio</a:t>
            </a:r>
            <a:r>
              <a:rPr lang="en-GB" dirty="0"/>
              <a:t> utile da </a:t>
            </a:r>
            <a:r>
              <a:rPr lang="en-GB" dirty="0" err="1"/>
              <a:t>completare</a:t>
            </a:r>
            <a:r>
              <a:rPr lang="en-GB" dirty="0"/>
              <a:t> per </a:t>
            </a:r>
            <a:r>
              <a:rPr lang="en-GB" dirty="0" err="1"/>
              <a:t>gli</a:t>
            </a:r>
            <a:r>
              <a:rPr lang="en-GB" dirty="0"/>
              <a:t> </a:t>
            </a:r>
            <a:r>
              <a:rPr lang="en-GB" dirty="0" err="1"/>
              <a:t>studenti</a:t>
            </a:r>
            <a:r>
              <a:rPr lang="en-GB" dirty="0"/>
              <a:t>, </a:t>
            </a:r>
            <a:r>
              <a:rPr lang="en-GB" dirty="0" err="1"/>
              <a:t>poiché</a:t>
            </a:r>
            <a:r>
              <a:rPr lang="en-GB" dirty="0"/>
              <a:t> la </a:t>
            </a:r>
            <a:r>
              <a:rPr lang="en-GB" dirty="0" err="1"/>
              <a:t>misura</a:t>
            </a:r>
            <a:r>
              <a:rPr lang="en-GB" dirty="0"/>
              <a:t> in cui </a:t>
            </a:r>
            <a:r>
              <a:rPr lang="en-GB" dirty="0" err="1"/>
              <a:t>hanno</a:t>
            </a:r>
            <a:r>
              <a:rPr lang="en-GB" dirty="0"/>
              <a:t> </a:t>
            </a:r>
            <a:r>
              <a:rPr lang="en-GB" dirty="0" err="1"/>
              <a:t>sviluppato</a:t>
            </a:r>
            <a:r>
              <a:rPr lang="en-GB" dirty="0"/>
              <a:t> </a:t>
            </a:r>
            <a:r>
              <a:rPr lang="en-GB" dirty="0" err="1"/>
              <a:t>ciascuna</a:t>
            </a:r>
            <a:r>
              <a:rPr lang="en-GB" dirty="0"/>
              <a:t> </a:t>
            </a:r>
            <a:r>
              <a:rPr lang="en-GB" dirty="0" err="1"/>
              <a:t>abilità</a:t>
            </a:r>
            <a:r>
              <a:rPr lang="en-GB" dirty="0"/>
              <a:t> </a:t>
            </a:r>
            <a:r>
              <a:rPr lang="en-GB" dirty="0" err="1"/>
              <a:t>può</a:t>
            </a:r>
            <a:r>
              <a:rPr lang="en-GB" dirty="0"/>
              <a:t> </a:t>
            </a:r>
            <a:r>
              <a:rPr lang="en-GB" dirty="0" err="1"/>
              <a:t>essere</a:t>
            </a:r>
            <a:r>
              <a:rPr lang="en-GB" dirty="0"/>
              <a:t> </a:t>
            </a:r>
            <a:r>
              <a:rPr lang="en-GB" dirty="0" err="1"/>
              <a:t>misurata</a:t>
            </a:r>
            <a:r>
              <a:rPr lang="en-GB" dirty="0"/>
              <a:t> e </a:t>
            </a:r>
            <a:r>
              <a:rPr lang="en-GB" dirty="0" err="1"/>
              <a:t>contribuire</a:t>
            </a:r>
            <a:r>
              <a:rPr lang="en-GB" dirty="0"/>
              <a:t> a un portfolio finale per </a:t>
            </a:r>
            <a:r>
              <a:rPr lang="en-GB" dirty="0" err="1"/>
              <a:t>ottenere</a:t>
            </a:r>
            <a:r>
              <a:rPr lang="en-GB" dirty="0"/>
              <a:t> </a:t>
            </a:r>
            <a:r>
              <a:rPr lang="en-GB" dirty="0" err="1"/>
              <a:t>una</a:t>
            </a:r>
            <a:r>
              <a:rPr lang="en-GB" dirty="0"/>
              <a:t> </a:t>
            </a:r>
            <a:r>
              <a:rPr lang="en-GB" dirty="0" err="1"/>
              <a:t>qualifica</a:t>
            </a:r>
            <a:r>
              <a:rPr lang="en-GB" dirty="0"/>
              <a:t>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964437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Il Valley Project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GB" dirty="0" err="1"/>
              <a:t>Siamo</a:t>
            </a:r>
            <a:r>
              <a:rPr lang="en-GB" dirty="0"/>
              <a:t> </a:t>
            </a:r>
            <a:r>
              <a:rPr lang="en-GB" dirty="0" err="1"/>
              <a:t>grati</a:t>
            </a:r>
            <a:r>
              <a:rPr lang="en-GB" dirty="0"/>
              <a:t> </a:t>
            </a:r>
            <a:r>
              <a:rPr lang="en-GB" dirty="0" err="1"/>
              <a:t>ai</a:t>
            </a:r>
            <a:r>
              <a:rPr lang="en-GB" dirty="0"/>
              <a:t> </a:t>
            </a:r>
            <a:r>
              <a:rPr lang="en-GB" dirty="0" err="1"/>
              <a:t>nostri</a:t>
            </a:r>
            <a:r>
              <a:rPr lang="en-GB" dirty="0"/>
              <a:t> </a:t>
            </a:r>
            <a:r>
              <a:rPr lang="en-GB" dirty="0" err="1"/>
              <a:t>colleghi</a:t>
            </a:r>
            <a:r>
              <a:rPr lang="en-GB" dirty="0"/>
              <a:t> del Valley Project </a:t>
            </a:r>
            <a:r>
              <a:rPr lang="en-GB" dirty="0" err="1"/>
              <a:t>che</a:t>
            </a:r>
            <a:r>
              <a:rPr lang="en-GB" dirty="0"/>
              <a:t> </a:t>
            </a:r>
            <a:r>
              <a:rPr lang="en-GB" dirty="0" err="1"/>
              <a:t>hanno</a:t>
            </a:r>
            <a:r>
              <a:rPr lang="en-GB" dirty="0"/>
              <a:t> </a:t>
            </a:r>
            <a:r>
              <a:rPr lang="en-GB" dirty="0" err="1"/>
              <a:t>prodotto</a:t>
            </a:r>
            <a:r>
              <a:rPr lang="en-GB" dirty="0"/>
              <a:t> un </a:t>
            </a:r>
            <a:r>
              <a:rPr lang="en-GB" dirty="0" err="1"/>
              <a:t>sistema</a:t>
            </a:r>
            <a:r>
              <a:rPr lang="en-GB" dirty="0"/>
              <a:t> per </a:t>
            </a:r>
            <a:r>
              <a:rPr lang="en-GB" dirty="0" err="1"/>
              <a:t>valutare</a:t>
            </a:r>
            <a:r>
              <a:rPr lang="en-GB" dirty="0"/>
              <a:t> la </a:t>
            </a:r>
            <a:r>
              <a:rPr lang="en-GB" dirty="0" err="1"/>
              <a:t>competenza</a:t>
            </a:r>
            <a:r>
              <a:rPr lang="en-GB" dirty="0"/>
              <a:t> di un </a:t>
            </a:r>
            <a:r>
              <a:rPr lang="en-GB" dirty="0" err="1"/>
              <a:t>volontario</a:t>
            </a:r>
            <a:r>
              <a:rPr lang="en-GB" dirty="0"/>
              <a:t> in </a:t>
            </a:r>
            <a:r>
              <a:rPr lang="en-GB" dirty="0" err="1"/>
              <a:t>una</a:t>
            </a:r>
            <a:r>
              <a:rPr lang="en-GB" dirty="0"/>
              <a:t> gamma di </a:t>
            </a:r>
            <a:r>
              <a:rPr lang="en-GB" dirty="0" err="1"/>
              <a:t>competenze</a:t>
            </a:r>
            <a:r>
              <a:rPr lang="en-GB" dirty="0"/>
              <a:t>.</a:t>
            </a:r>
          </a:p>
          <a:p>
            <a:r>
              <a:rPr lang="en-GB" dirty="0" err="1"/>
              <a:t>Gli</a:t>
            </a:r>
            <a:r>
              <a:rPr lang="en-GB" dirty="0"/>
              <a:t> </a:t>
            </a:r>
            <a:r>
              <a:rPr lang="en-GB" dirty="0" err="1"/>
              <a:t>studenti</a:t>
            </a:r>
            <a:r>
              <a:rPr lang="en-GB" dirty="0"/>
              <a:t> </a:t>
            </a:r>
            <a:r>
              <a:rPr lang="en-GB" dirty="0" err="1"/>
              <a:t>vengono</a:t>
            </a:r>
            <a:r>
              <a:rPr lang="en-GB" dirty="0"/>
              <a:t> </a:t>
            </a:r>
            <a:r>
              <a:rPr lang="en-GB" dirty="0" err="1"/>
              <a:t>valutati</a:t>
            </a:r>
            <a:r>
              <a:rPr lang="en-GB" dirty="0"/>
              <a:t> da </a:t>
            </a:r>
            <a:r>
              <a:rPr lang="en-GB" dirty="0" err="1"/>
              <a:t>tre</a:t>
            </a:r>
            <a:r>
              <a:rPr lang="en-GB" dirty="0"/>
              <a:t> </a:t>
            </a:r>
            <a:r>
              <a:rPr lang="en-GB" dirty="0" err="1"/>
              <a:t>diversi</a:t>
            </a:r>
            <a:r>
              <a:rPr lang="en-GB" dirty="0"/>
              <a:t> </a:t>
            </a:r>
            <a:r>
              <a:rPr lang="en-GB" dirty="0" err="1"/>
              <a:t>punti</a:t>
            </a:r>
            <a:r>
              <a:rPr lang="en-GB" dirty="0"/>
              <a:t> di vista : </a:t>
            </a:r>
          </a:p>
          <a:p>
            <a:pPr lvl="1"/>
            <a:r>
              <a:rPr lang="en-GB" dirty="0"/>
              <a:t>la </a:t>
            </a:r>
            <a:r>
              <a:rPr lang="en-GB" dirty="0" err="1"/>
              <a:t>loro</a:t>
            </a:r>
            <a:r>
              <a:rPr lang="en-GB" dirty="0"/>
              <a:t> </a:t>
            </a:r>
            <a:r>
              <a:rPr lang="en-GB" dirty="0" err="1"/>
              <a:t>conoscenza</a:t>
            </a:r>
            <a:r>
              <a:rPr lang="en-GB" dirty="0"/>
              <a:t> (le </a:t>
            </a:r>
            <a:r>
              <a:rPr lang="en-GB" dirty="0" err="1"/>
              <a:t>connaissances</a:t>
            </a:r>
            <a:r>
              <a:rPr lang="en-GB" dirty="0"/>
              <a:t>)</a:t>
            </a:r>
          </a:p>
          <a:p>
            <a:pPr lvl="1"/>
            <a:r>
              <a:rPr lang="en-GB" dirty="0"/>
              <a:t>le </a:t>
            </a:r>
            <a:r>
              <a:rPr lang="en-GB" dirty="0" err="1"/>
              <a:t>loro</a:t>
            </a:r>
            <a:r>
              <a:rPr lang="en-GB" dirty="0"/>
              <a:t> </a:t>
            </a:r>
            <a:r>
              <a:rPr lang="en-GB" dirty="0" err="1"/>
              <a:t>abilità</a:t>
            </a:r>
            <a:r>
              <a:rPr lang="en-GB" dirty="0"/>
              <a:t> (les </a:t>
            </a:r>
            <a:r>
              <a:rPr lang="en-GB" dirty="0" err="1"/>
              <a:t>capacités</a:t>
            </a:r>
            <a:r>
              <a:rPr lang="en-GB" dirty="0"/>
              <a:t>)</a:t>
            </a:r>
          </a:p>
          <a:p>
            <a:pPr lvl="1"/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loro</a:t>
            </a:r>
            <a:r>
              <a:rPr lang="en-GB" dirty="0"/>
              <a:t> </a:t>
            </a:r>
            <a:r>
              <a:rPr lang="en-GB" dirty="0" err="1"/>
              <a:t>atteggiamenti</a:t>
            </a:r>
            <a:r>
              <a:rPr lang="en-GB" dirty="0"/>
              <a:t> o </a:t>
            </a:r>
            <a:r>
              <a:rPr lang="en-GB" dirty="0" err="1"/>
              <a:t>comportamenti</a:t>
            </a:r>
            <a:r>
              <a:rPr lang="en-GB" dirty="0"/>
              <a:t> (attitudes</a:t>
            </a:r>
            <a:r>
              <a:rPr lang="en-GB" dirty="0"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769154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Il Valley Project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In </a:t>
            </a:r>
            <a:r>
              <a:rPr lang="en-GB" dirty="0" err="1"/>
              <a:t>che</a:t>
            </a:r>
            <a:r>
              <a:rPr lang="en-GB" dirty="0"/>
              <a:t> </a:t>
            </a:r>
            <a:r>
              <a:rPr lang="en-GB" dirty="0" err="1"/>
              <a:t>modo</a:t>
            </a:r>
            <a:r>
              <a:rPr lang="en-GB" dirty="0"/>
              <a:t> un </a:t>
            </a:r>
            <a:r>
              <a:rPr lang="en-GB" dirty="0" err="1"/>
              <a:t>formato</a:t>
            </a:r>
            <a:r>
              <a:rPr lang="en-GB" dirty="0"/>
              <a:t> come </a:t>
            </a:r>
            <a:r>
              <a:rPr lang="en-GB" dirty="0" err="1"/>
              <a:t>questo</a:t>
            </a:r>
            <a:r>
              <a:rPr lang="en-GB" dirty="0"/>
              <a:t> </a:t>
            </a:r>
            <a:r>
              <a:rPr lang="en-GB" dirty="0" err="1"/>
              <a:t>può</a:t>
            </a:r>
            <a:r>
              <a:rPr lang="en-GB" dirty="0"/>
              <a:t> </a:t>
            </a:r>
            <a:r>
              <a:rPr lang="en-GB" dirty="0" err="1"/>
              <a:t>aiutare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tuoi</a:t>
            </a:r>
            <a:r>
              <a:rPr lang="en-GB" dirty="0"/>
              <a:t> </a:t>
            </a:r>
            <a:r>
              <a:rPr lang="en-GB" dirty="0" err="1"/>
              <a:t>studenti</a:t>
            </a:r>
            <a:r>
              <a:rPr lang="en-GB" dirty="0"/>
              <a:t> a </a:t>
            </a:r>
            <a:r>
              <a:rPr lang="en-GB" dirty="0" err="1"/>
              <a:t>valutare</a:t>
            </a:r>
            <a:r>
              <a:rPr lang="en-GB" dirty="0"/>
              <a:t> le </a:t>
            </a:r>
            <a:r>
              <a:rPr lang="en-GB" dirty="0" err="1"/>
              <a:t>abilità</a:t>
            </a:r>
            <a:r>
              <a:rPr lang="en-GB" dirty="0"/>
              <a:t>, lo </a:t>
            </a:r>
            <a:r>
              <a:rPr lang="en-GB" dirty="0" err="1"/>
              <a:t>sviluppo</a:t>
            </a:r>
            <a:r>
              <a:rPr lang="en-GB" dirty="0"/>
              <a:t> </a:t>
            </a:r>
            <a:r>
              <a:rPr lang="en-GB" dirty="0" err="1"/>
              <a:t>personale</a:t>
            </a:r>
            <a:r>
              <a:rPr lang="en-GB" dirty="0"/>
              <a:t> e </a:t>
            </a:r>
            <a:r>
              <a:rPr lang="en-GB" dirty="0" err="1"/>
              <a:t>l'apprendimento</a:t>
            </a:r>
            <a:r>
              <a:rPr lang="en-GB" dirty="0"/>
              <a:t> </a:t>
            </a:r>
            <a:r>
              <a:rPr lang="en-GB" dirty="0" err="1"/>
              <a:t>acquisito</a:t>
            </a:r>
            <a:r>
              <a:rPr lang="en-GB" dirty="0"/>
              <a:t> in un </a:t>
            </a:r>
            <a:r>
              <a:rPr lang="en-GB" dirty="0" err="1"/>
              <a:t>contesto</a:t>
            </a:r>
            <a:r>
              <a:rPr lang="en-GB" dirty="0"/>
              <a:t> </a:t>
            </a:r>
            <a:r>
              <a:rPr lang="en-GB" dirty="0" err="1"/>
              <a:t>interculturale</a:t>
            </a:r>
            <a:r>
              <a:rPr lang="en-GB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4885327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24674"/>
            <a:ext cx="59150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Modulo 3</a:t>
            </a:r>
            <a:r>
              <a:rPr lang="en-US" dirty="0">
                <a:solidFill>
                  <a:srgbClr val="FF0000"/>
                </a:solidFill>
              </a:rPr>
              <a:t/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 err="1"/>
              <a:t>Unità</a:t>
            </a:r>
            <a:r>
              <a:rPr lang="en-US" dirty="0"/>
              <a:t> 2</a:t>
            </a:r>
            <a:endParaRPr lang="el-GR" dirty="0">
              <a:solidFill>
                <a:srgbClr val="FF00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0354832"/>
              </p:ext>
            </p:extLst>
          </p:nvPr>
        </p:nvGraphicFramePr>
        <p:xfrm>
          <a:off x="179512" y="1412776"/>
          <a:ext cx="8460432" cy="489753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35496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10546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7931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Titolo</a:t>
                      </a:r>
                      <a:r>
                        <a:rPr lang="en-US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del Modulo</a:t>
                      </a:r>
                      <a:endParaRPr lang="el-GR" sz="20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Utilizzare</a:t>
                      </a:r>
                      <a:r>
                        <a:rPr lang="en-GB" sz="16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600" b="1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strategie</a:t>
                      </a:r>
                      <a:r>
                        <a:rPr lang="en-GB" sz="16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 </a:t>
                      </a:r>
                      <a:r>
                        <a:rPr lang="en-GB" sz="1600" b="1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strumenti</a:t>
                      </a:r>
                      <a:r>
                        <a:rPr lang="en-GB" sz="16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600" b="1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appropriati</a:t>
                      </a:r>
                      <a:r>
                        <a:rPr lang="en-GB" sz="16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per </a:t>
                      </a:r>
                      <a:r>
                        <a:rPr lang="en-GB" sz="1600" b="1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riconoscere</a:t>
                      </a:r>
                      <a:r>
                        <a:rPr lang="en-GB" sz="16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 </a:t>
                      </a:r>
                      <a:r>
                        <a:rPr lang="en-GB" sz="1600" b="1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convalidare</a:t>
                      </a:r>
                      <a:r>
                        <a:rPr lang="en-GB" sz="16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600" b="1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l’apprendimento</a:t>
                      </a:r>
                      <a:r>
                        <a:rPr lang="en-GB" sz="16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600" b="1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acquisito</a:t>
                      </a:r>
                      <a:r>
                        <a:rPr lang="en-GB" sz="16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600" b="1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attraverso</a:t>
                      </a:r>
                      <a:r>
                        <a:rPr lang="en-GB" sz="16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600" b="1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esperienze</a:t>
                      </a:r>
                      <a:r>
                        <a:rPr lang="en-GB" sz="16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IFP di </a:t>
                      </a:r>
                      <a:r>
                        <a:rPr lang="en-GB" sz="1600" b="1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mobilità</a:t>
                      </a:r>
                      <a:r>
                        <a:rPr lang="en-GB" sz="16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600" b="1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interculturale</a:t>
                      </a:r>
                      <a:r>
                        <a:rPr lang="en-GB" sz="16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l-GR" sz="16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16834">
                <a:tc>
                  <a:txBody>
                    <a:bodyPr/>
                    <a:lstStyle/>
                    <a:p>
                      <a:r>
                        <a:rPr lang="en-GB" sz="2000" b="1" kern="120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Titolo</a:t>
                      </a:r>
                      <a:r>
                        <a:rPr lang="en-GB" sz="2000" b="1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2000" b="1" kern="120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dell’unità</a:t>
                      </a:r>
                      <a:endParaRPr lang="el-GR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Revisione, autovalutazione e valutazione delle esperienze, dei giovani che partecipano alle mobilità interculturali dell'IFP, compreso il loro apprendimento e risultati più </a:t>
                      </a:r>
                      <a:r>
                        <a:rPr lang="it-IT" dirty="0" err="1"/>
                        <a:t>amp</a:t>
                      </a:r>
                      <a:r>
                        <a:rPr lang="it-IT" dirty="0"/>
                        <a:t> </a:t>
                      </a:r>
                      <a:endParaRPr lang="en-GB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661501">
                <a:tc>
                  <a:txBody>
                    <a:bodyPr/>
                    <a:lstStyle/>
                    <a:p>
                      <a:r>
                        <a:rPr lang="en-US" sz="2000" err="1"/>
                        <a:t>Obiettivi</a:t>
                      </a:r>
                      <a:r>
                        <a:rPr lang="en-US" sz="2000"/>
                        <a:t> </a:t>
                      </a:r>
                      <a:r>
                        <a:rPr lang="en-US" sz="2000" err="1"/>
                        <a:t>formativi</a:t>
                      </a:r>
                      <a:endParaRPr lang="el-GR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Permettere</a:t>
                      </a:r>
                      <a:r>
                        <a:rPr lang="en-GB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ai</a:t>
                      </a:r>
                      <a:r>
                        <a:rPr lang="en-GB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professionisti</a:t>
                      </a:r>
                      <a:r>
                        <a:rPr lang="en-GB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 </a:t>
                      </a:r>
                      <a:r>
                        <a:rPr lang="en-GB" sz="1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alle</a:t>
                      </a:r>
                      <a:r>
                        <a:rPr lang="en-GB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organizzazioni</a:t>
                      </a:r>
                      <a:r>
                        <a:rPr lang="en-GB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di </a:t>
                      </a:r>
                      <a:r>
                        <a:rPr lang="en-GB" sz="1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migliorare</a:t>
                      </a:r>
                      <a:r>
                        <a:rPr lang="en-GB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il</a:t>
                      </a:r>
                      <a:r>
                        <a:rPr lang="en-GB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supporto</a:t>
                      </a:r>
                      <a:r>
                        <a:rPr lang="en-GB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fornito</a:t>
                      </a:r>
                      <a:r>
                        <a:rPr lang="en-GB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ai</a:t>
                      </a:r>
                      <a:r>
                        <a:rPr lang="en-GB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partecipanti</a:t>
                      </a:r>
                      <a:r>
                        <a:rPr lang="en-GB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alle</a:t>
                      </a:r>
                      <a:r>
                        <a:rPr lang="en-GB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esperienze</a:t>
                      </a:r>
                      <a:r>
                        <a:rPr lang="en-GB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IFP </a:t>
                      </a:r>
                      <a:r>
                        <a:rPr lang="en-GB" sz="1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interculturali</a:t>
                      </a:r>
                      <a:endParaRPr lang="en-GB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Aiutare</a:t>
                      </a:r>
                      <a:r>
                        <a:rPr lang="en-GB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gli</a:t>
                      </a:r>
                      <a:r>
                        <a:rPr lang="en-GB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studenti</a:t>
                      </a:r>
                      <a:r>
                        <a:rPr lang="en-GB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 </a:t>
                      </a:r>
                      <a:r>
                        <a:rPr lang="en-GB" sz="1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essere</a:t>
                      </a:r>
                      <a:r>
                        <a:rPr lang="en-GB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riflessivi</a:t>
                      </a:r>
                      <a:r>
                        <a:rPr lang="en-GB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 in </a:t>
                      </a:r>
                      <a:r>
                        <a:rPr lang="en-GB" sz="1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grado</a:t>
                      </a:r>
                      <a:r>
                        <a:rPr lang="en-GB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di </a:t>
                      </a:r>
                      <a:r>
                        <a:rPr lang="en-GB" sz="1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identificare</a:t>
                      </a:r>
                      <a:r>
                        <a:rPr lang="en-GB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lang="en-GB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risultati</a:t>
                      </a:r>
                      <a:r>
                        <a:rPr lang="en-GB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GB" sz="1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gli</a:t>
                      </a:r>
                      <a:r>
                        <a:rPr lang="en-GB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obiettivi</a:t>
                      </a:r>
                      <a:r>
                        <a:rPr lang="en-GB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personali</a:t>
                      </a:r>
                      <a:r>
                        <a:rPr lang="en-GB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GB" sz="1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lang="en-GB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cambiamenti</a:t>
                      </a:r>
                      <a:r>
                        <a:rPr lang="en-GB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 lo </a:t>
                      </a:r>
                      <a:r>
                        <a:rPr lang="en-GB" sz="1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sviluppo</a:t>
                      </a:r>
                      <a:r>
                        <a:rPr lang="en-GB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personale</a:t>
                      </a:r>
                      <a:r>
                        <a:rPr lang="en-GB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dall'essere</a:t>
                      </a:r>
                      <a:r>
                        <a:rPr lang="en-GB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in un </a:t>
                      </a:r>
                      <a:r>
                        <a:rPr lang="en-GB" sz="1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contesto</a:t>
                      </a:r>
                      <a:r>
                        <a:rPr lang="en-GB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culturale</a:t>
                      </a:r>
                      <a:r>
                        <a:rPr lang="en-GB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diverso</a:t>
                      </a:r>
                      <a:r>
                        <a:rPr lang="en-GB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Permettere</a:t>
                      </a:r>
                      <a:r>
                        <a:rPr lang="en-GB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ai</a:t>
                      </a:r>
                      <a:r>
                        <a:rPr lang="en-GB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professionisti</a:t>
                      </a:r>
                      <a:r>
                        <a:rPr lang="en-GB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 </a:t>
                      </a:r>
                      <a:r>
                        <a:rPr lang="en-GB" sz="1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alle</a:t>
                      </a:r>
                      <a:r>
                        <a:rPr lang="en-GB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organizzazioni</a:t>
                      </a:r>
                      <a:r>
                        <a:rPr lang="en-GB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di </a:t>
                      </a:r>
                      <a:r>
                        <a:rPr lang="en-GB" sz="1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migliorare</a:t>
                      </a:r>
                      <a:r>
                        <a:rPr lang="en-GB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l'impatto</a:t>
                      </a:r>
                      <a:r>
                        <a:rPr lang="en-GB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dell'apprendimento</a:t>
                      </a:r>
                      <a:r>
                        <a:rPr lang="en-GB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non </a:t>
                      </a:r>
                      <a:r>
                        <a:rPr lang="en-GB" sz="1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formale</a:t>
                      </a:r>
                      <a:r>
                        <a:rPr lang="en-GB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sui </a:t>
                      </a:r>
                      <a:r>
                        <a:rPr lang="en-GB" sz="1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partecipanti</a:t>
                      </a:r>
                      <a:r>
                        <a:rPr lang="en-GB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attraverso</a:t>
                      </a:r>
                      <a:r>
                        <a:rPr lang="en-GB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un </a:t>
                      </a:r>
                      <a:r>
                        <a:rPr lang="en-GB" sz="1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chiaro</a:t>
                      </a:r>
                      <a:r>
                        <a:rPr lang="en-GB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processo</a:t>
                      </a:r>
                      <a:r>
                        <a:rPr lang="en-GB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di </a:t>
                      </a:r>
                      <a:r>
                        <a:rPr lang="en-GB" sz="1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valutazione</a:t>
                      </a:r>
                      <a:r>
                        <a:rPr lang="en-GB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 un follow-up </a:t>
                      </a:r>
                      <a:r>
                        <a:rPr lang="en-GB" sz="1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efficace</a:t>
                      </a:r>
                      <a:r>
                        <a:rPr lang="en-GB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Costruire</a:t>
                      </a:r>
                      <a:r>
                        <a:rPr lang="en-GB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 </a:t>
                      </a:r>
                      <a:r>
                        <a:rPr lang="en-GB" sz="1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condurre</a:t>
                      </a:r>
                      <a:r>
                        <a:rPr lang="en-GB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una</a:t>
                      </a:r>
                      <a:r>
                        <a:rPr lang="en-GB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procedura</a:t>
                      </a:r>
                      <a:r>
                        <a:rPr lang="en-GB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di </a:t>
                      </a:r>
                      <a:r>
                        <a:rPr lang="en-GB" sz="1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garanzia</a:t>
                      </a:r>
                      <a:r>
                        <a:rPr lang="en-GB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della</a:t>
                      </a:r>
                      <a:r>
                        <a:rPr lang="en-GB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qualità</a:t>
                      </a:r>
                      <a:r>
                        <a:rPr lang="en-GB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per </a:t>
                      </a:r>
                      <a:r>
                        <a:rPr lang="en-GB" sz="1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facilitare</a:t>
                      </a:r>
                      <a:r>
                        <a:rPr lang="en-GB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la </a:t>
                      </a:r>
                      <a:r>
                        <a:rPr lang="en-GB" sz="1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valutazione</a:t>
                      </a:r>
                      <a:r>
                        <a:rPr lang="en-GB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 la </a:t>
                      </a:r>
                      <a:r>
                        <a:rPr lang="en-GB" sz="1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valutazione</a:t>
                      </a:r>
                      <a:endParaRPr lang="en-GB" sz="1600" kern="1200" baseline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86930">
                <a:tc>
                  <a:txBody>
                    <a:bodyPr/>
                    <a:lstStyle/>
                    <a:p>
                      <a:r>
                        <a:rPr lang="en-US" sz="2000" dirty="0"/>
                        <a:t>Ore di </a:t>
                      </a:r>
                      <a:r>
                        <a:rPr lang="en-US" sz="2000" dirty="0" err="1"/>
                        <a:t>formazione</a:t>
                      </a:r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r>
                        <a:rPr lang="en-GB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 ore (</a:t>
                      </a:r>
                      <a:r>
                        <a:rPr lang="en-GB" sz="1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più</a:t>
                      </a:r>
                      <a:r>
                        <a:rPr lang="en-GB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le </a:t>
                      </a:r>
                      <a:r>
                        <a:rPr lang="en-GB" sz="1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attività</a:t>
                      </a:r>
                      <a:r>
                        <a:rPr lang="en-GB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online per </a:t>
                      </a:r>
                      <a:r>
                        <a:rPr lang="en-GB" sz="1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l’intero</a:t>
                      </a:r>
                      <a:r>
                        <a:rPr lang="en-GB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Modulo)</a:t>
                      </a:r>
                      <a:endParaRPr lang="el-GR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17890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Le </a:t>
            </a:r>
            <a:r>
              <a:rPr lang="en-GB" dirty="0" err="1"/>
              <a:t>livret</a:t>
            </a:r>
            <a:r>
              <a:rPr lang="en-GB" dirty="0"/>
              <a:t> de </a:t>
            </a:r>
            <a:r>
              <a:rPr lang="en-GB" dirty="0" err="1"/>
              <a:t>comp</a:t>
            </a:r>
            <a:r>
              <a:rPr lang="en-GB" dirty="0" err="1">
                <a:ea typeface="Tahoma" panose="020B0604030504040204" pitchFamily="34" charset="0"/>
                <a:cs typeface="Tahoma" panose="020B0604030504040204" pitchFamily="34" charset="0"/>
              </a:rPr>
              <a:t>étences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Le </a:t>
            </a:r>
            <a:r>
              <a:rPr lang="en-GB" dirty="0" err="1"/>
              <a:t>livret</a:t>
            </a:r>
            <a:r>
              <a:rPr lang="en-GB" dirty="0"/>
              <a:t> de </a:t>
            </a:r>
            <a:r>
              <a:rPr lang="en-GB" dirty="0" err="1"/>
              <a:t>compétences</a:t>
            </a:r>
            <a:r>
              <a:rPr lang="en-GB" dirty="0"/>
              <a:t> non </a:t>
            </a:r>
            <a:r>
              <a:rPr lang="en-GB" dirty="0" err="1"/>
              <a:t>è</a:t>
            </a:r>
            <a:r>
              <a:rPr lang="en-GB" dirty="0"/>
              <a:t> </a:t>
            </a:r>
            <a:r>
              <a:rPr lang="en-GB" dirty="0" err="1"/>
              <a:t>basato</a:t>
            </a:r>
            <a:r>
              <a:rPr lang="en-GB" dirty="0"/>
              <a:t> </a:t>
            </a:r>
            <a:r>
              <a:rPr lang="en-GB" dirty="0" err="1"/>
              <a:t>sulle</a:t>
            </a:r>
            <a:r>
              <a:rPr lang="en-GB" dirty="0"/>
              <a:t> </a:t>
            </a:r>
            <a:r>
              <a:rPr lang="en-GB" dirty="0" err="1"/>
              <a:t>abilità</a:t>
            </a:r>
            <a:r>
              <a:rPr lang="en-GB" dirty="0"/>
              <a:t> del </a:t>
            </a:r>
            <a:r>
              <a:rPr lang="en-GB" dirty="0" err="1"/>
              <a:t>ventunesimo</a:t>
            </a:r>
            <a:r>
              <a:rPr lang="en-GB" dirty="0"/>
              <a:t> </a:t>
            </a:r>
            <a:r>
              <a:rPr lang="en-GB" dirty="0" err="1"/>
              <a:t>secolo</a:t>
            </a:r>
            <a:r>
              <a:rPr lang="en-GB" dirty="0"/>
              <a:t>.</a:t>
            </a:r>
          </a:p>
          <a:p>
            <a:r>
              <a:rPr lang="en-GB" dirty="0" err="1"/>
              <a:t>Esiste</a:t>
            </a:r>
            <a:r>
              <a:rPr lang="en-GB" dirty="0"/>
              <a:t>, </a:t>
            </a:r>
            <a:r>
              <a:rPr lang="en-GB" dirty="0" err="1"/>
              <a:t>tuttavia</a:t>
            </a:r>
            <a:r>
              <a:rPr lang="en-GB" dirty="0"/>
              <a:t>, un </a:t>
            </a:r>
            <a:r>
              <a:rPr lang="en-GB" dirty="0" err="1"/>
              <a:t>elenco</a:t>
            </a:r>
            <a:r>
              <a:rPr lang="en-GB" dirty="0"/>
              <a:t> </a:t>
            </a:r>
            <a:r>
              <a:rPr lang="en-GB" dirty="0" err="1"/>
              <a:t>completo</a:t>
            </a:r>
            <a:r>
              <a:rPr lang="en-GB" dirty="0"/>
              <a:t> di </a:t>
            </a:r>
            <a:r>
              <a:rPr lang="en-GB" dirty="0" err="1"/>
              <a:t>competenze</a:t>
            </a:r>
            <a:r>
              <a:rPr lang="en-GB" dirty="0"/>
              <a:t> </a:t>
            </a:r>
            <a:r>
              <a:rPr lang="en-GB" dirty="0" err="1"/>
              <a:t>che</a:t>
            </a:r>
            <a:r>
              <a:rPr lang="en-GB" dirty="0"/>
              <a:t> </a:t>
            </a:r>
            <a:r>
              <a:rPr lang="en-GB" dirty="0" err="1"/>
              <a:t>si</a:t>
            </a:r>
            <a:r>
              <a:rPr lang="en-GB" dirty="0"/>
              <a:t> </a:t>
            </a:r>
            <a:r>
              <a:rPr lang="en-GB" dirty="0" err="1"/>
              <a:t>basano</a:t>
            </a:r>
            <a:r>
              <a:rPr lang="en-GB" dirty="0"/>
              <a:t> </a:t>
            </a:r>
            <a:r>
              <a:rPr lang="en-GB" dirty="0" err="1"/>
              <a:t>sulle</a:t>
            </a:r>
            <a:r>
              <a:rPr lang="en-GB" dirty="0"/>
              <a:t> European Key Competences for Lifelong Learning </a:t>
            </a:r>
            <a:r>
              <a:rPr lang="en-GB" dirty="0" err="1"/>
              <a:t>che</a:t>
            </a:r>
            <a:r>
              <a:rPr lang="en-GB" dirty="0"/>
              <a:t> </a:t>
            </a:r>
            <a:r>
              <a:rPr lang="en-GB" dirty="0" err="1"/>
              <a:t>abbiamo</a:t>
            </a:r>
            <a:r>
              <a:rPr lang="en-GB" dirty="0"/>
              <a:t> </a:t>
            </a:r>
            <a:r>
              <a:rPr lang="en-GB" dirty="0" err="1"/>
              <a:t>incontrato</a:t>
            </a:r>
            <a:r>
              <a:rPr lang="en-GB" dirty="0"/>
              <a:t> per la prima </a:t>
            </a:r>
            <a:r>
              <a:rPr lang="en-GB" dirty="0" err="1"/>
              <a:t>volta</a:t>
            </a:r>
            <a:r>
              <a:rPr lang="en-GB" dirty="0"/>
              <a:t> in </a:t>
            </a:r>
            <a:r>
              <a:rPr lang="en-GB" dirty="0" err="1"/>
              <a:t>Unità</a:t>
            </a:r>
            <a:r>
              <a:rPr lang="en-GB" dirty="0"/>
              <a:t> 2.1.</a:t>
            </a:r>
          </a:p>
          <a:p>
            <a:r>
              <a:rPr lang="en-GB" dirty="0"/>
              <a:t>Al </a:t>
            </a:r>
            <a:r>
              <a:rPr lang="en-GB" dirty="0" err="1"/>
              <a:t>momento</a:t>
            </a:r>
            <a:r>
              <a:rPr lang="en-GB" dirty="0"/>
              <a:t> non </a:t>
            </a:r>
            <a:r>
              <a:rPr lang="en-GB" dirty="0" err="1"/>
              <a:t>è</a:t>
            </a:r>
            <a:r>
              <a:rPr lang="en-GB" dirty="0"/>
              <a:t> </a:t>
            </a:r>
            <a:r>
              <a:rPr lang="en-GB" dirty="0" err="1"/>
              <a:t>scaricabile</a:t>
            </a:r>
            <a:r>
              <a:rPr lang="en-GB" dirty="0"/>
              <a:t>, </a:t>
            </a:r>
            <a:r>
              <a:rPr lang="en-GB" dirty="0" err="1"/>
              <a:t>quindi</a:t>
            </a:r>
            <a:r>
              <a:rPr lang="en-GB" dirty="0"/>
              <a:t> </a:t>
            </a:r>
            <a:r>
              <a:rPr lang="en-GB" dirty="0" err="1"/>
              <a:t>chiedi</a:t>
            </a:r>
            <a:r>
              <a:rPr lang="en-GB" dirty="0"/>
              <a:t> al </a:t>
            </a:r>
            <a:r>
              <a:rPr lang="en-GB" dirty="0" err="1"/>
              <a:t>formatore</a:t>
            </a:r>
            <a:r>
              <a:rPr lang="en-GB" dirty="0"/>
              <a:t> se </a:t>
            </a:r>
            <a:r>
              <a:rPr lang="en-GB" dirty="0" err="1"/>
              <a:t>desideri</a:t>
            </a:r>
            <a:r>
              <a:rPr lang="en-GB" dirty="0"/>
              <a:t> </a:t>
            </a:r>
            <a:r>
              <a:rPr lang="en-GB" dirty="0" err="1"/>
              <a:t>una</a:t>
            </a:r>
            <a:r>
              <a:rPr lang="en-GB" dirty="0"/>
              <a:t> </a:t>
            </a:r>
            <a:r>
              <a:rPr lang="en-GB" dirty="0" err="1"/>
              <a:t>copia</a:t>
            </a:r>
            <a:r>
              <a:rPr lang="en-GB" dirty="0"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599282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IL MOMENTO DELLE </a:t>
            </a:r>
            <a:r>
              <a:rPr lang="en-US" dirty="0" err="1"/>
              <a:t>ATTIVITà</a:t>
            </a:r>
            <a:endParaRPr lang="el-GR" dirty="0"/>
          </a:p>
        </p:txBody>
      </p:sp>
      <p:sp>
        <p:nvSpPr>
          <p:cNvPr id="3" name="TextBox 2"/>
          <p:cNvSpPr txBox="1"/>
          <p:nvPr/>
        </p:nvSpPr>
        <p:spPr>
          <a:xfrm>
            <a:off x="739074" y="1663640"/>
            <a:ext cx="7200800" cy="3046988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b="1" dirty="0"/>
              <a:t>NUMERO </a:t>
            </a:r>
            <a:r>
              <a:rPr lang="en-GB" sz="2400" b="1" dirty="0" err="1"/>
              <a:t>ATTIVITà</a:t>
            </a:r>
            <a:r>
              <a:rPr lang="en-GB" sz="2400" b="1" dirty="0"/>
              <a:t>: 3.2.5</a:t>
            </a:r>
          </a:p>
          <a:p>
            <a:endParaRPr lang="en-GB" sz="2400" b="1" dirty="0"/>
          </a:p>
          <a:p>
            <a:r>
              <a:rPr lang="en-GB" sz="2400" b="1" dirty="0"/>
              <a:t>TITOLO </a:t>
            </a:r>
            <a:r>
              <a:rPr lang="en-GB" sz="2400" b="1" dirty="0" err="1"/>
              <a:t>ATTIVITà</a:t>
            </a:r>
            <a:r>
              <a:rPr lang="en-GB" sz="2400" b="1" dirty="0"/>
              <a:t>: </a:t>
            </a:r>
            <a:r>
              <a:rPr lang="en-GB" sz="2400" b="1" dirty="0" err="1"/>
              <a:t>Incorporare</a:t>
            </a:r>
            <a:r>
              <a:rPr lang="en-GB" sz="2400" b="1" dirty="0"/>
              <a:t> la </a:t>
            </a:r>
            <a:r>
              <a:rPr lang="en-GB" sz="2400" b="1" dirty="0" err="1"/>
              <a:t>conoscenza</a:t>
            </a:r>
            <a:r>
              <a:rPr lang="en-GB" sz="2400" b="1" dirty="0"/>
              <a:t> </a:t>
            </a:r>
            <a:r>
              <a:rPr lang="en-GB" sz="2400" b="1" dirty="0" err="1"/>
              <a:t>della</a:t>
            </a:r>
            <a:r>
              <a:rPr lang="en-GB" sz="2400" b="1" dirty="0"/>
              <a:t> </a:t>
            </a:r>
            <a:r>
              <a:rPr lang="en-GB" sz="2400" b="1" dirty="0" err="1"/>
              <a:t>valutazione</a:t>
            </a:r>
            <a:r>
              <a:rPr lang="en-GB" sz="2400" b="1" dirty="0"/>
              <a:t> </a:t>
            </a:r>
            <a:r>
              <a:rPr lang="en-GB" sz="2400" b="1" dirty="0" err="1"/>
              <a:t>informale</a:t>
            </a:r>
            <a:r>
              <a:rPr lang="en-GB" sz="2400" b="1" dirty="0"/>
              <a:t> </a:t>
            </a:r>
            <a:r>
              <a:rPr lang="en-GB" sz="2400" b="1" dirty="0" err="1"/>
              <a:t>nella</a:t>
            </a:r>
            <a:r>
              <a:rPr lang="en-GB" sz="2400" b="1" dirty="0"/>
              <a:t> </a:t>
            </a:r>
            <a:r>
              <a:rPr lang="en-GB" sz="2400" b="1" dirty="0" err="1"/>
              <a:t>pianificazione</a:t>
            </a:r>
            <a:r>
              <a:rPr lang="en-GB" sz="2400" b="1" dirty="0"/>
              <a:t> e </a:t>
            </a:r>
            <a:r>
              <a:rPr lang="en-GB" sz="2400" b="1" dirty="0" err="1"/>
              <a:t>nella</a:t>
            </a:r>
            <a:r>
              <a:rPr lang="en-GB" sz="2400" b="1" dirty="0"/>
              <a:t> </a:t>
            </a:r>
            <a:r>
              <a:rPr lang="en-GB" sz="2400" b="1" dirty="0" err="1"/>
              <a:t>progettazione</a:t>
            </a:r>
            <a:r>
              <a:rPr lang="en-GB" sz="2400" b="1" dirty="0"/>
              <a:t> del </a:t>
            </a:r>
            <a:r>
              <a:rPr lang="en-GB" sz="2400" b="1" dirty="0" err="1"/>
              <a:t>programma</a:t>
            </a:r>
            <a:r>
              <a:rPr lang="en-GB" sz="2400" b="1" dirty="0"/>
              <a:t> </a:t>
            </a:r>
          </a:p>
          <a:p>
            <a:r>
              <a:rPr lang="en-GB" sz="2400" b="1" dirty="0"/>
              <a:t>DURATA </a:t>
            </a:r>
            <a:r>
              <a:rPr lang="en-GB" sz="2400" b="1" dirty="0" err="1"/>
              <a:t>ATTIVITà</a:t>
            </a:r>
            <a:r>
              <a:rPr lang="en-GB" sz="2400" b="1" dirty="0"/>
              <a:t>: 30 </a:t>
            </a:r>
            <a:r>
              <a:rPr lang="en-GB" sz="2400" b="1" dirty="0" err="1"/>
              <a:t>minuti</a:t>
            </a:r>
            <a:endParaRPr lang="en-GB" sz="2400" b="1" dirty="0"/>
          </a:p>
          <a:p>
            <a:endParaRPr lang="en-GB" sz="2400" b="1" dirty="0"/>
          </a:p>
          <a:p>
            <a:r>
              <a:rPr lang="en-GB" sz="2400" b="1" dirty="0"/>
              <a:t>COMMENTI:</a:t>
            </a:r>
          </a:p>
        </p:txBody>
      </p:sp>
    </p:spTree>
    <p:extLst>
      <p:ext uri="{BB962C8B-B14F-4D97-AF65-F5344CB8AC3E}">
        <p14:creationId xmlns:p14="http://schemas.microsoft.com/office/powerpoint/2010/main" val="16381618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Fare </a:t>
            </a:r>
            <a:r>
              <a:rPr lang="en-GB" dirty="0" err="1"/>
              <a:t>il</a:t>
            </a:r>
            <a:r>
              <a:rPr lang="en-GB" dirty="0"/>
              <a:t> </a:t>
            </a:r>
            <a:r>
              <a:rPr lang="en-GB" dirty="0" err="1"/>
              <a:t>prossimo</a:t>
            </a:r>
            <a:r>
              <a:rPr lang="en-GB" dirty="0"/>
              <a:t> </a:t>
            </a:r>
            <a:r>
              <a:rPr lang="en-GB" dirty="0" err="1"/>
              <a:t>passo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268760"/>
            <a:ext cx="7643192" cy="5165724"/>
          </a:xfrm>
        </p:spPr>
        <p:txBody>
          <a:bodyPr>
            <a:normAutofit fontScale="77500" lnSpcReduction="20000"/>
          </a:bodyPr>
          <a:lstStyle/>
          <a:p>
            <a:r>
              <a:rPr lang="en-GB" dirty="0" err="1"/>
              <a:t>Gli</a:t>
            </a:r>
            <a:r>
              <a:rPr lang="en-GB" dirty="0"/>
              <a:t> </a:t>
            </a:r>
            <a:r>
              <a:rPr lang="en-GB" dirty="0" err="1"/>
              <a:t>studenti</a:t>
            </a:r>
            <a:r>
              <a:rPr lang="en-GB" dirty="0"/>
              <a:t> </a:t>
            </a:r>
            <a:r>
              <a:rPr lang="en-GB" dirty="0" err="1"/>
              <a:t>acquisiranno</a:t>
            </a:r>
            <a:r>
              <a:rPr lang="en-GB" dirty="0"/>
              <a:t> </a:t>
            </a:r>
            <a:r>
              <a:rPr lang="en-GB" dirty="0" err="1"/>
              <a:t>una</a:t>
            </a:r>
            <a:r>
              <a:rPr lang="en-GB" dirty="0"/>
              <a:t> </a:t>
            </a:r>
            <a:r>
              <a:rPr lang="en-GB" dirty="0" err="1"/>
              <a:t>varietà</a:t>
            </a:r>
            <a:r>
              <a:rPr lang="en-GB" dirty="0"/>
              <a:t> di </a:t>
            </a:r>
            <a:r>
              <a:rPr lang="en-GB" dirty="0" err="1"/>
              <a:t>abilità</a:t>
            </a:r>
            <a:r>
              <a:rPr lang="en-GB" dirty="0"/>
              <a:t> e </a:t>
            </a:r>
            <a:r>
              <a:rPr lang="en-GB" dirty="0" err="1"/>
              <a:t>competenze</a:t>
            </a:r>
            <a:r>
              <a:rPr lang="en-GB" dirty="0"/>
              <a:t> </a:t>
            </a:r>
            <a:r>
              <a:rPr lang="en-GB" dirty="0" err="1"/>
              <a:t>nel</a:t>
            </a:r>
            <a:r>
              <a:rPr lang="en-GB" dirty="0"/>
              <a:t> </a:t>
            </a:r>
            <a:r>
              <a:rPr lang="en-GB" dirty="0" err="1"/>
              <a:t>loro</a:t>
            </a:r>
            <a:r>
              <a:rPr lang="en-GB" dirty="0"/>
              <a:t> </a:t>
            </a:r>
            <a:r>
              <a:rPr lang="en-GB" dirty="0" err="1"/>
              <a:t>paese</a:t>
            </a:r>
            <a:r>
              <a:rPr lang="en-GB" dirty="0"/>
              <a:t> </a:t>
            </a:r>
            <a:r>
              <a:rPr lang="en-GB" dirty="0" err="1"/>
              <a:t>d'origine</a:t>
            </a:r>
            <a:r>
              <a:rPr lang="en-GB" dirty="0"/>
              <a:t> e </a:t>
            </a:r>
            <a:r>
              <a:rPr lang="en-GB" dirty="0" err="1"/>
              <a:t>durante</a:t>
            </a:r>
            <a:r>
              <a:rPr lang="en-GB" dirty="0"/>
              <a:t> la </a:t>
            </a:r>
            <a:r>
              <a:rPr lang="en-GB" dirty="0" err="1"/>
              <a:t>mobilità</a:t>
            </a:r>
            <a:r>
              <a:rPr lang="en-GB" dirty="0"/>
              <a:t> </a:t>
            </a:r>
            <a:r>
              <a:rPr lang="en-GB" dirty="0" err="1"/>
              <a:t>interculturale</a:t>
            </a:r>
            <a:r>
              <a:rPr lang="en-GB" dirty="0"/>
              <a:t>.</a:t>
            </a:r>
          </a:p>
          <a:p>
            <a:r>
              <a:rPr lang="en-GB" dirty="0"/>
              <a:t>Le </a:t>
            </a:r>
            <a:r>
              <a:rPr lang="en-GB" dirty="0" err="1"/>
              <a:t>organizzazioni</a:t>
            </a:r>
            <a:r>
              <a:rPr lang="en-GB" dirty="0"/>
              <a:t> e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professionisti</a:t>
            </a:r>
            <a:r>
              <a:rPr lang="en-GB" dirty="0"/>
              <a:t> </a:t>
            </a:r>
            <a:r>
              <a:rPr lang="en-GB" dirty="0" err="1"/>
              <a:t>dell'IFP</a:t>
            </a:r>
            <a:r>
              <a:rPr lang="en-GB" dirty="0"/>
              <a:t> </a:t>
            </a:r>
            <a:r>
              <a:rPr lang="en-GB" dirty="0" err="1"/>
              <a:t>hanno</a:t>
            </a:r>
            <a:r>
              <a:rPr lang="en-GB" dirty="0"/>
              <a:t> </a:t>
            </a:r>
            <a:r>
              <a:rPr lang="en-GB" dirty="0" err="1"/>
              <a:t>ideato</a:t>
            </a:r>
            <a:r>
              <a:rPr lang="en-GB" dirty="0"/>
              <a:t> </a:t>
            </a:r>
            <a:r>
              <a:rPr lang="en-GB" dirty="0" err="1"/>
              <a:t>sistemi</a:t>
            </a:r>
            <a:r>
              <a:rPr lang="en-GB" dirty="0"/>
              <a:t> per </a:t>
            </a:r>
            <a:r>
              <a:rPr lang="en-GB" dirty="0" err="1"/>
              <a:t>valutare</a:t>
            </a:r>
            <a:r>
              <a:rPr lang="en-GB" dirty="0"/>
              <a:t> e </a:t>
            </a:r>
            <a:r>
              <a:rPr lang="en-GB" dirty="0" err="1"/>
              <a:t>registrare</a:t>
            </a:r>
            <a:r>
              <a:rPr lang="en-GB" dirty="0"/>
              <a:t> </a:t>
            </a:r>
            <a:r>
              <a:rPr lang="en-GB" dirty="0" err="1"/>
              <a:t>questo</a:t>
            </a:r>
            <a:r>
              <a:rPr lang="en-GB" dirty="0"/>
              <a:t> </a:t>
            </a:r>
            <a:r>
              <a:rPr lang="en-GB" dirty="0" err="1"/>
              <a:t>apprendimento</a:t>
            </a:r>
            <a:r>
              <a:rPr lang="en-GB" dirty="0"/>
              <a:t>, </a:t>
            </a:r>
            <a:r>
              <a:rPr lang="en-GB" dirty="0" err="1"/>
              <a:t>acquisito</a:t>
            </a:r>
            <a:r>
              <a:rPr lang="en-GB" dirty="0"/>
              <a:t> in </a:t>
            </a:r>
            <a:r>
              <a:rPr lang="en-GB" dirty="0" err="1"/>
              <a:t>contesti</a:t>
            </a:r>
            <a:r>
              <a:rPr lang="en-GB" dirty="0"/>
              <a:t> </a:t>
            </a:r>
            <a:r>
              <a:rPr lang="en-GB" dirty="0" err="1"/>
              <a:t>informali</a:t>
            </a:r>
            <a:r>
              <a:rPr lang="en-GB" dirty="0"/>
              <a:t> e non </a:t>
            </a:r>
            <a:r>
              <a:rPr lang="en-GB" dirty="0" err="1"/>
              <a:t>formali</a:t>
            </a:r>
            <a:r>
              <a:rPr lang="en-GB" dirty="0"/>
              <a:t>.</a:t>
            </a:r>
          </a:p>
          <a:p>
            <a:r>
              <a:rPr lang="en-GB" dirty="0"/>
              <a:t>Le </a:t>
            </a:r>
            <a:r>
              <a:rPr lang="en-GB" dirty="0" err="1"/>
              <a:t>organizzazioni</a:t>
            </a:r>
            <a:r>
              <a:rPr lang="en-GB" dirty="0"/>
              <a:t> e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professionisti</a:t>
            </a:r>
            <a:r>
              <a:rPr lang="en-GB" dirty="0"/>
              <a:t> </a:t>
            </a:r>
            <a:r>
              <a:rPr lang="en-GB" dirty="0" err="1"/>
              <a:t>dell'IFP</a:t>
            </a:r>
            <a:r>
              <a:rPr lang="en-GB" dirty="0"/>
              <a:t> </a:t>
            </a:r>
            <a:r>
              <a:rPr lang="en-GB" dirty="0" err="1"/>
              <a:t>devono</a:t>
            </a:r>
            <a:r>
              <a:rPr lang="en-GB" dirty="0"/>
              <a:t> </a:t>
            </a:r>
            <a:r>
              <a:rPr lang="en-GB" dirty="0" err="1"/>
              <a:t>ora</a:t>
            </a:r>
            <a:r>
              <a:rPr lang="en-GB" dirty="0"/>
              <a:t> </a:t>
            </a:r>
            <a:r>
              <a:rPr lang="en-GB" dirty="0" err="1"/>
              <a:t>considerare</a:t>
            </a:r>
            <a:r>
              <a:rPr lang="en-GB" dirty="0"/>
              <a:t> come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dati</a:t>
            </a:r>
            <a:r>
              <a:rPr lang="en-GB" dirty="0"/>
              <a:t> </a:t>
            </a:r>
            <a:r>
              <a:rPr lang="en-GB" dirty="0" err="1"/>
              <a:t>raccolti</a:t>
            </a:r>
            <a:r>
              <a:rPr lang="en-GB" dirty="0"/>
              <a:t> </a:t>
            </a:r>
            <a:r>
              <a:rPr lang="en-GB" dirty="0" err="1"/>
              <a:t>dalle</a:t>
            </a:r>
            <a:r>
              <a:rPr lang="en-GB" dirty="0"/>
              <a:t> </a:t>
            </a:r>
            <a:r>
              <a:rPr lang="en-GB" dirty="0" err="1"/>
              <a:t>valutazioni</a:t>
            </a:r>
            <a:r>
              <a:rPr lang="en-GB" dirty="0"/>
              <a:t> </a:t>
            </a:r>
            <a:r>
              <a:rPr lang="en-GB" dirty="0" err="1"/>
              <a:t>che</a:t>
            </a:r>
            <a:r>
              <a:rPr lang="en-GB" dirty="0"/>
              <a:t> </a:t>
            </a:r>
            <a:r>
              <a:rPr lang="en-GB" dirty="0" err="1"/>
              <a:t>hanno</a:t>
            </a:r>
            <a:r>
              <a:rPr lang="en-GB" dirty="0"/>
              <a:t> </a:t>
            </a:r>
            <a:r>
              <a:rPr lang="en-GB" dirty="0" err="1"/>
              <a:t>ideato</a:t>
            </a:r>
            <a:r>
              <a:rPr lang="en-GB" dirty="0"/>
              <a:t> </a:t>
            </a:r>
            <a:r>
              <a:rPr lang="en-GB" dirty="0" err="1"/>
              <a:t>possano</a:t>
            </a:r>
            <a:r>
              <a:rPr lang="en-GB" dirty="0"/>
              <a:t> </a:t>
            </a:r>
            <a:r>
              <a:rPr lang="en-GB" dirty="0" err="1"/>
              <a:t>essere</a:t>
            </a:r>
            <a:r>
              <a:rPr lang="en-GB" dirty="0"/>
              <a:t> </a:t>
            </a:r>
            <a:r>
              <a:rPr lang="en-GB" dirty="0" err="1"/>
              <a:t>allineati</a:t>
            </a:r>
            <a:r>
              <a:rPr lang="en-GB" dirty="0"/>
              <a:t> con </a:t>
            </a:r>
            <a:r>
              <a:rPr lang="en-GB" dirty="0" err="1"/>
              <a:t>gli</a:t>
            </a:r>
            <a:r>
              <a:rPr lang="en-GB" dirty="0"/>
              <a:t> standard </a:t>
            </a:r>
            <a:r>
              <a:rPr lang="en-GB" dirty="0" err="1"/>
              <a:t>riconosciuti</a:t>
            </a:r>
            <a:r>
              <a:rPr lang="en-GB" dirty="0"/>
              <a:t> a </a:t>
            </a:r>
            <a:r>
              <a:rPr lang="en-GB" dirty="0" err="1"/>
              <a:t>livello</a:t>
            </a:r>
            <a:r>
              <a:rPr lang="en-GB" dirty="0"/>
              <a:t> </a:t>
            </a:r>
            <a:r>
              <a:rPr lang="en-GB" dirty="0" err="1"/>
              <a:t>nazionale</a:t>
            </a:r>
            <a:r>
              <a:rPr lang="en-GB" dirty="0"/>
              <a:t>.</a:t>
            </a:r>
          </a:p>
          <a:p>
            <a:r>
              <a:rPr lang="en-GB" dirty="0"/>
              <a:t>In </a:t>
            </a:r>
            <a:r>
              <a:rPr lang="en-GB" dirty="0" err="1"/>
              <a:t>questo</a:t>
            </a:r>
            <a:r>
              <a:rPr lang="en-GB" dirty="0"/>
              <a:t> </a:t>
            </a:r>
            <a:r>
              <a:rPr lang="en-GB" dirty="0" err="1"/>
              <a:t>modo</a:t>
            </a:r>
            <a:r>
              <a:rPr lang="en-GB" dirty="0"/>
              <a:t>, </a:t>
            </a:r>
            <a:r>
              <a:rPr lang="en-GB" dirty="0" err="1"/>
              <a:t>l'apprendimento</a:t>
            </a:r>
            <a:r>
              <a:rPr lang="en-GB" dirty="0"/>
              <a:t> </a:t>
            </a:r>
            <a:r>
              <a:rPr lang="en-GB" dirty="0" err="1"/>
              <a:t>può</a:t>
            </a:r>
            <a:r>
              <a:rPr lang="en-GB" dirty="0"/>
              <a:t> </a:t>
            </a:r>
            <a:r>
              <a:rPr lang="en-GB" dirty="0" err="1"/>
              <a:t>essere</a:t>
            </a:r>
            <a:r>
              <a:rPr lang="en-GB" dirty="0"/>
              <a:t> </a:t>
            </a:r>
            <a:r>
              <a:rPr lang="en-GB" dirty="0" err="1"/>
              <a:t>convalidato</a:t>
            </a:r>
            <a:r>
              <a:rPr lang="en-GB" dirty="0"/>
              <a:t> </a:t>
            </a:r>
            <a:r>
              <a:rPr lang="en-GB" dirty="0" err="1"/>
              <a:t>rispetto</a:t>
            </a:r>
            <a:r>
              <a:rPr lang="en-GB" dirty="0"/>
              <a:t> </a:t>
            </a:r>
            <a:r>
              <a:rPr lang="en-GB" dirty="0" err="1"/>
              <a:t>ai</a:t>
            </a:r>
            <a:r>
              <a:rPr lang="en-GB" dirty="0"/>
              <a:t> </a:t>
            </a:r>
            <a:r>
              <a:rPr lang="en-GB" dirty="0" err="1"/>
              <a:t>parametri</a:t>
            </a:r>
            <a:r>
              <a:rPr lang="en-GB" dirty="0"/>
              <a:t> di </a:t>
            </a:r>
            <a:r>
              <a:rPr lang="en-GB" dirty="0" err="1"/>
              <a:t>riferimento</a:t>
            </a:r>
            <a:r>
              <a:rPr lang="en-GB" dirty="0"/>
              <a:t> </a:t>
            </a:r>
            <a:r>
              <a:rPr lang="en-GB" dirty="0" err="1"/>
              <a:t>locali</a:t>
            </a:r>
            <a:r>
              <a:rPr lang="en-GB" dirty="0"/>
              <a:t> e </a:t>
            </a:r>
            <a:r>
              <a:rPr lang="en-GB" dirty="0" err="1"/>
              <a:t>nazionali</a:t>
            </a:r>
            <a:r>
              <a:rPr lang="en-GB" dirty="0"/>
              <a:t> </a:t>
            </a:r>
            <a:r>
              <a:rPr lang="en-GB" dirty="0" err="1"/>
              <a:t>ed</a:t>
            </a:r>
            <a:r>
              <a:rPr lang="en-GB" dirty="0"/>
              <a:t> </a:t>
            </a:r>
            <a:r>
              <a:rPr lang="en-GB" dirty="0" err="1"/>
              <a:t>eventualmente</a:t>
            </a:r>
            <a:r>
              <a:rPr lang="en-GB" dirty="0"/>
              <a:t> </a:t>
            </a:r>
            <a:r>
              <a:rPr lang="en-GB" dirty="0" err="1"/>
              <a:t>ai</a:t>
            </a:r>
            <a:r>
              <a:rPr lang="en-GB" dirty="0"/>
              <a:t> </a:t>
            </a:r>
            <a:r>
              <a:rPr lang="en-GB" dirty="0" err="1"/>
              <a:t>parametri</a:t>
            </a:r>
            <a:r>
              <a:rPr lang="en-GB" dirty="0"/>
              <a:t> di </a:t>
            </a:r>
            <a:r>
              <a:rPr lang="en-GB" dirty="0" err="1"/>
              <a:t>riferimento</a:t>
            </a:r>
            <a:r>
              <a:rPr lang="en-GB" dirty="0"/>
              <a:t> </a:t>
            </a:r>
            <a:r>
              <a:rPr lang="en-GB" dirty="0" err="1"/>
              <a:t>europei</a:t>
            </a:r>
            <a:r>
              <a:rPr lang="en-GB" dirty="0"/>
              <a:t>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98048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ASDAN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7643192" cy="4708525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ASDAN </a:t>
            </a:r>
            <a:r>
              <a:rPr lang="en-GB" dirty="0" err="1"/>
              <a:t>è</a:t>
            </a:r>
            <a:r>
              <a:rPr lang="en-GB" dirty="0"/>
              <a:t> </a:t>
            </a:r>
            <a:r>
              <a:rPr lang="en-GB" dirty="0" err="1"/>
              <a:t>un'organizzazione</a:t>
            </a:r>
            <a:r>
              <a:rPr lang="en-GB" dirty="0"/>
              <a:t> del </a:t>
            </a:r>
            <a:r>
              <a:rPr lang="en-GB" dirty="0" err="1"/>
              <a:t>terzo</a:t>
            </a:r>
            <a:r>
              <a:rPr lang="en-GB" dirty="0"/>
              <a:t> </a:t>
            </a:r>
            <a:r>
              <a:rPr lang="en-GB" dirty="0" err="1"/>
              <a:t>settore</a:t>
            </a:r>
            <a:r>
              <a:rPr lang="en-GB" dirty="0"/>
              <a:t> con </a:t>
            </a:r>
            <a:r>
              <a:rPr lang="en-GB" dirty="0" err="1"/>
              <a:t>sede</a:t>
            </a:r>
            <a:r>
              <a:rPr lang="en-GB" dirty="0"/>
              <a:t> </a:t>
            </a:r>
            <a:r>
              <a:rPr lang="en-GB" dirty="0" err="1"/>
              <a:t>nel</a:t>
            </a:r>
            <a:r>
              <a:rPr lang="en-GB" dirty="0"/>
              <a:t> Regno </a:t>
            </a:r>
            <a:r>
              <a:rPr lang="en-GB" dirty="0" err="1"/>
              <a:t>Unito</a:t>
            </a:r>
            <a:r>
              <a:rPr lang="en-GB" dirty="0"/>
              <a:t> </a:t>
            </a:r>
            <a:r>
              <a:rPr lang="en-GB" dirty="0" err="1"/>
              <a:t>che</a:t>
            </a:r>
            <a:r>
              <a:rPr lang="en-GB" dirty="0"/>
              <a:t> </a:t>
            </a:r>
            <a:r>
              <a:rPr lang="en-GB" dirty="0" err="1"/>
              <a:t>assegna</a:t>
            </a:r>
            <a:r>
              <a:rPr lang="en-GB" dirty="0"/>
              <a:t> </a:t>
            </a:r>
            <a:r>
              <a:rPr lang="en-GB" dirty="0" err="1"/>
              <a:t>anche</a:t>
            </a:r>
            <a:r>
              <a:rPr lang="en-GB" dirty="0"/>
              <a:t> </a:t>
            </a:r>
            <a:r>
              <a:rPr lang="en-GB" dirty="0" err="1"/>
              <a:t>qualifiche</a:t>
            </a:r>
            <a:r>
              <a:rPr lang="en-GB" dirty="0"/>
              <a:t> a </a:t>
            </a:r>
            <a:r>
              <a:rPr lang="en-GB" dirty="0" err="1"/>
              <a:t>livello</a:t>
            </a:r>
            <a:r>
              <a:rPr lang="en-GB" dirty="0"/>
              <a:t> </a:t>
            </a:r>
            <a:r>
              <a:rPr lang="en-GB" dirty="0" err="1"/>
              <a:t>nazionale</a:t>
            </a:r>
            <a:r>
              <a:rPr lang="en-GB" dirty="0"/>
              <a:t>.</a:t>
            </a:r>
          </a:p>
          <a:p>
            <a:r>
              <a:rPr lang="en-GB" dirty="0" err="1"/>
              <a:t>Ti</a:t>
            </a:r>
            <a:r>
              <a:rPr lang="en-GB" dirty="0"/>
              <a:t> </a:t>
            </a:r>
            <a:r>
              <a:rPr lang="en-GB" dirty="0" err="1"/>
              <a:t>verranno</a:t>
            </a:r>
            <a:r>
              <a:rPr lang="en-GB" dirty="0"/>
              <a:t> </a:t>
            </a:r>
            <a:r>
              <a:rPr lang="en-GB" dirty="0" err="1"/>
              <a:t>forniti</a:t>
            </a:r>
            <a:r>
              <a:rPr lang="en-GB" dirty="0"/>
              <a:t> </a:t>
            </a:r>
            <a:r>
              <a:rPr lang="en-GB" dirty="0" err="1"/>
              <a:t>alcuni</a:t>
            </a:r>
            <a:r>
              <a:rPr lang="en-GB" dirty="0"/>
              <a:t> </a:t>
            </a:r>
            <a:r>
              <a:rPr lang="en-GB" dirty="0" err="1"/>
              <a:t>esempi</a:t>
            </a:r>
            <a:r>
              <a:rPr lang="en-GB" dirty="0"/>
              <a:t> di </a:t>
            </a:r>
            <a:r>
              <a:rPr lang="en-GB" dirty="0" err="1"/>
              <a:t>sistemi</a:t>
            </a:r>
            <a:r>
              <a:rPr lang="en-GB" dirty="0"/>
              <a:t> di </a:t>
            </a:r>
            <a:r>
              <a:rPr lang="en-GB" dirty="0" err="1"/>
              <a:t>valutazione</a:t>
            </a:r>
            <a:r>
              <a:rPr lang="en-GB" dirty="0"/>
              <a:t> ASDAN per </a:t>
            </a:r>
            <a:r>
              <a:rPr lang="en-GB" dirty="0" err="1"/>
              <a:t>illustrare</a:t>
            </a:r>
            <a:r>
              <a:rPr lang="en-GB" dirty="0"/>
              <a:t> come le </a:t>
            </a:r>
            <a:r>
              <a:rPr lang="en-GB" dirty="0" err="1"/>
              <a:t>competenze</a:t>
            </a:r>
            <a:r>
              <a:rPr lang="en-GB" dirty="0"/>
              <a:t>, come quelle </a:t>
            </a:r>
            <a:r>
              <a:rPr lang="en-GB" dirty="0" err="1"/>
              <a:t>progettate</a:t>
            </a:r>
            <a:r>
              <a:rPr lang="en-GB" dirty="0"/>
              <a:t> dal Valley Project, o le 21 Century Skills </a:t>
            </a:r>
            <a:r>
              <a:rPr lang="en-GB" dirty="0" err="1"/>
              <a:t>che</a:t>
            </a:r>
            <a:r>
              <a:rPr lang="en-GB" dirty="0"/>
              <a:t> </a:t>
            </a:r>
            <a:r>
              <a:rPr lang="en-GB" dirty="0" err="1"/>
              <a:t>abbiamo</a:t>
            </a:r>
            <a:r>
              <a:rPr lang="en-GB" dirty="0"/>
              <a:t> </a:t>
            </a:r>
            <a:r>
              <a:rPr lang="en-GB" dirty="0" err="1"/>
              <a:t>considerato</a:t>
            </a:r>
            <a:r>
              <a:rPr lang="en-GB" dirty="0"/>
              <a:t> </a:t>
            </a:r>
            <a:r>
              <a:rPr lang="en-GB" dirty="0" err="1"/>
              <a:t>nel</a:t>
            </a:r>
            <a:r>
              <a:rPr lang="en-GB" dirty="0"/>
              <a:t> modulo 2, </a:t>
            </a:r>
            <a:r>
              <a:rPr lang="en-GB" dirty="0" err="1"/>
              <a:t>possono</a:t>
            </a:r>
            <a:r>
              <a:rPr lang="en-GB" dirty="0"/>
              <a:t> </a:t>
            </a:r>
            <a:r>
              <a:rPr lang="en-GB" dirty="0" err="1"/>
              <a:t>essere</a:t>
            </a:r>
            <a:r>
              <a:rPr lang="en-GB" dirty="0"/>
              <a:t> elaborate in un </a:t>
            </a:r>
            <a:r>
              <a:rPr lang="en-GB" dirty="0" err="1"/>
              <a:t>sistema</a:t>
            </a:r>
            <a:r>
              <a:rPr lang="en-GB" dirty="0"/>
              <a:t> </a:t>
            </a:r>
            <a:r>
              <a:rPr lang="en-GB" dirty="0" err="1"/>
              <a:t>valutativo</a:t>
            </a:r>
            <a:r>
              <a:rPr lang="en-GB" dirty="0"/>
              <a:t>, </a:t>
            </a:r>
            <a:r>
              <a:rPr lang="en-GB" dirty="0" err="1"/>
              <a:t>allineato</a:t>
            </a:r>
            <a:r>
              <a:rPr lang="en-GB" dirty="0"/>
              <a:t> </a:t>
            </a:r>
            <a:r>
              <a:rPr lang="en-GB" dirty="0" err="1"/>
              <a:t>alle</a:t>
            </a:r>
            <a:r>
              <a:rPr lang="en-GB" dirty="0"/>
              <a:t> </a:t>
            </a:r>
            <a:r>
              <a:rPr lang="en-GB" dirty="0" err="1"/>
              <a:t>qualifiche</a:t>
            </a:r>
            <a:r>
              <a:rPr lang="en-GB" dirty="0"/>
              <a:t> </a:t>
            </a:r>
            <a:r>
              <a:rPr lang="en-GB" dirty="0" err="1"/>
              <a:t>nazionali</a:t>
            </a:r>
            <a:r>
              <a:rPr lang="en-GB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726872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267125"/>
            <a:ext cx="5915000" cy="980728"/>
          </a:xfrm>
        </p:spPr>
        <p:txBody>
          <a:bodyPr>
            <a:normAutofit/>
          </a:bodyPr>
          <a:lstStyle/>
          <a:p>
            <a:r>
              <a:rPr lang="en-GB" dirty="0"/>
              <a:t>ASDAN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268760"/>
            <a:ext cx="7643192" cy="5322115"/>
          </a:xfrm>
        </p:spPr>
        <p:txBody>
          <a:bodyPr>
            <a:normAutofit fontScale="92500" lnSpcReduction="10000"/>
          </a:bodyPr>
          <a:lstStyle/>
          <a:p>
            <a:r>
              <a:rPr lang="en-GB" dirty="0" err="1"/>
              <a:t>Stiamo</a:t>
            </a:r>
            <a:r>
              <a:rPr lang="en-GB" dirty="0"/>
              <a:t> </a:t>
            </a:r>
            <a:r>
              <a:rPr lang="en-GB" dirty="0" err="1"/>
              <a:t>usando</a:t>
            </a:r>
            <a:r>
              <a:rPr lang="en-GB" dirty="0"/>
              <a:t> </a:t>
            </a:r>
            <a:r>
              <a:rPr lang="en-GB" dirty="0" err="1"/>
              <a:t>l'esempio</a:t>
            </a:r>
            <a:r>
              <a:rPr lang="en-GB" dirty="0"/>
              <a:t> ASDAN </a:t>
            </a:r>
            <a:r>
              <a:rPr lang="en-GB" dirty="0" err="1"/>
              <a:t>perché</a:t>
            </a:r>
            <a:r>
              <a:rPr lang="en-GB" dirty="0"/>
              <a:t> :  </a:t>
            </a:r>
          </a:p>
          <a:p>
            <a:pPr lvl="1"/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suoi</a:t>
            </a:r>
            <a:r>
              <a:rPr lang="en-GB" dirty="0"/>
              <a:t> </a:t>
            </a:r>
            <a:r>
              <a:rPr lang="en-GB" dirty="0" err="1"/>
              <a:t>corsi</a:t>
            </a:r>
            <a:r>
              <a:rPr lang="en-GB" dirty="0"/>
              <a:t> </a:t>
            </a:r>
            <a:r>
              <a:rPr lang="en-GB" dirty="0" err="1"/>
              <a:t>sono</a:t>
            </a:r>
            <a:r>
              <a:rPr lang="en-GB" dirty="0"/>
              <a:t> ben </a:t>
            </a:r>
            <a:r>
              <a:rPr lang="en-GB" dirty="0" err="1"/>
              <a:t>noti</a:t>
            </a:r>
            <a:r>
              <a:rPr lang="en-GB" dirty="0"/>
              <a:t> per </a:t>
            </a:r>
            <a:r>
              <a:rPr lang="en-GB" dirty="0" err="1"/>
              <a:t>fornire</a:t>
            </a:r>
            <a:r>
              <a:rPr lang="en-GB" dirty="0"/>
              <a:t> </a:t>
            </a:r>
            <a:r>
              <a:rPr lang="en-GB" dirty="0" err="1"/>
              <a:t>corsi</a:t>
            </a:r>
            <a:r>
              <a:rPr lang="en-GB" dirty="0"/>
              <a:t> </a:t>
            </a:r>
            <a:r>
              <a:rPr lang="en-GB" dirty="0" err="1"/>
              <a:t>coinvolgenti</a:t>
            </a:r>
            <a:r>
              <a:rPr lang="en-GB" dirty="0"/>
              <a:t> </a:t>
            </a:r>
            <a:r>
              <a:rPr lang="en-GB" dirty="0" err="1"/>
              <a:t>che</a:t>
            </a:r>
            <a:r>
              <a:rPr lang="en-GB" dirty="0"/>
              <a:t> </a:t>
            </a:r>
            <a:r>
              <a:rPr lang="en-GB" dirty="0" err="1"/>
              <a:t>offrono</a:t>
            </a:r>
            <a:r>
              <a:rPr lang="en-GB" dirty="0"/>
              <a:t> </a:t>
            </a:r>
            <a:r>
              <a:rPr lang="en-GB" dirty="0" err="1"/>
              <a:t>apprendimento</a:t>
            </a:r>
            <a:r>
              <a:rPr lang="en-GB" dirty="0"/>
              <a:t> e </a:t>
            </a:r>
            <a:r>
              <a:rPr lang="en-GB" dirty="0" err="1"/>
              <a:t>scelta</a:t>
            </a:r>
            <a:r>
              <a:rPr lang="en-GB" dirty="0"/>
              <a:t> </a:t>
            </a:r>
            <a:r>
              <a:rPr lang="en-GB" dirty="0" err="1"/>
              <a:t>personalizzati</a:t>
            </a:r>
            <a:r>
              <a:rPr lang="en-GB" dirty="0"/>
              <a:t>, </a:t>
            </a:r>
            <a:r>
              <a:rPr lang="en-GB" dirty="0" err="1"/>
              <a:t>concentrandosi</a:t>
            </a:r>
            <a:r>
              <a:rPr lang="en-GB" dirty="0"/>
              <a:t> </a:t>
            </a:r>
            <a:r>
              <a:rPr lang="en-GB" dirty="0" err="1"/>
              <a:t>su</a:t>
            </a:r>
            <a:r>
              <a:rPr lang="en-GB" dirty="0"/>
              <a:t> </a:t>
            </a:r>
            <a:r>
              <a:rPr lang="en-GB" dirty="0" err="1"/>
              <a:t>competenze</a:t>
            </a:r>
            <a:r>
              <a:rPr lang="en-GB" dirty="0"/>
              <a:t> di base come </a:t>
            </a:r>
            <a:r>
              <a:rPr lang="en-GB" dirty="0" err="1"/>
              <a:t>il</a:t>
            </a:r>
            <a:r>
              <a:rPr lang="en-GB" dirty="0"/>
              <a:t> </a:t>
            </a:r>
            <a:r>
              <a:rPr lang="en-GB" dirty="0" err="1"/>
              <a:t>lavoro</a:t>
            </a:r>
            <a:r>
              <a:rPr lang="en-GB" dirty="0"/>
              <a:t> di </a:t>
            </a:r>
            <a:r>
              <a:rPr lang="en-GB" dirty="0" err="1"/>
              <a:t>squadra</a:t>
            </a:r>
            <a:r>
              <a:rPr lang="en-GB" dirty="0"/>
              <a:t>, la </a:t>
            </a:r>
            <a:r>
              <a:rPr lang="en-GB" dirty="0" err="1"/>
              <a:t>comunicazione</a:t>
            </a:r>
            <a:r>
              <a:rPr lang="en-GB" dirty="0"/>
              <a:t>, la </a:t>
            </a:r>
            <a:r>
              <a:rPr lang="en-GB" dirty="0" err="1"/>
              <a:t>risoluzione</a:t>
            </a:r>
            <a:r>
              <a:rPr lang="en-GB" dirty="0"/>
              <a:t> di </a:t>
            </a:r>
            <a:r>
              <a:rPr lang="en-GB" dirty="0" err="1"/>
              <a:t>problemi</a:t>
            </a:r>
            <a:r>
              <a:rPr lang="en-GB" dirty="0"/>
              <a:t>, la </a:t>
            </a:r>
            <a:r>
              <a:rPr lang="en-GB" dirty="0" err="1"/>
              <a:t>ricerca</a:t>
            </a:r>
            <a:r>
              <a:rPr lang="en-GB" dirty="0"/>
              <a:t> e </a:t>
            </a:r>
            <a:r>
              <a:rPr lang="en-GB" dirty="0" err="1"/>
              <a:t>l'autogestione</a:t>
            </a:r>
            <a:r>
              <a:rPr lang="en-GB" dirty="0"/>
              <a:t>.</a:t>
            </a:r>
          </a:p>
          <a:p>
            <a:pPr lvl="1"/>
            <a:r>
              <a:rPr lang="en-GB" dirty="0" err="1"/>
              <a:t>sono</a:t>
            </a:r>
            <a:r>
              <a:rPr lang="en-GB" dirty="0"/>
              <a:t> </a:t>
            </a:r>
            <a:r>
              <a:rPr lang="en-GB" dirty="0" err="1"/>
              <a:t>anche</a:t>
            </a:r>
            <a:r>
              <a:rPr lang="en-GB" dirty="0"/>
              <a:t> ben </a:t>
            </a:r>
            <a:r>
              <a:rPr lang="en-GB" dirty="0" err="1"/>
              <a:t>noti</a:t>
            </a:r>
            <a:r>
              <a:rPr lang="en-GB" dirty="0"/>
              <a:t> per </a:t>
            </a:r>
            <a:r>
              <a:rPr lang="en-GB" dirty="0" err="1"/>
              <a:t>mappare</a:t>
            </a:r>
            <a:r>
              <a:rPr lang="en-GB" dirty="0"/>
              <a:t> con </a:t>
            </a:r>
            <a:r>
              <a:rPr lang="en-GB" dirty="0" err="1"/>
              <a:t>successo</a:t>
            </a:r>
            <a:r>
              <a:rPr lang="en-GB" dirty="0"/>
              <a:t> la </a:t>
            </a:r>
            <a:r>
              <a:rPr lang="en-GB" dirty="0" err="1"/>
              <a:t>progressione</a:t>
            </a:r>
            <a:r>
              <a:rPr lang="en-GB" dirty="0"/>
              <a:t> </a:t>
            </a:r>
            <a:r>
              <a:rPr lang="en-GB" dirty="0" err="1"/>
              <a:t>dei</a:t>
            </a:r>
            <a:r>
              <a:rPr lang="en-GB" dirty="0"/>
              <a:t> </a:t>
            </a:r>
            <a:r>
              <a:rPr lang="en-GB" dirty="0" err="1"/>
              <a:t>discenti</a:t>
            </a:r>
            <a:r>
              <a:rPr lang="en-GB" dirty="0"/>
              <a:t> </a:t>
            </a:r>
            <a:r>
              <a:rPr lang="en-GB" dirty="0" err="1"/>
              <a:t>educativamente</a:t>
            </a:r>
            <a:r>
              <a:rPr lang="en-GB" dirty="0"/>
              <a:t> </a:t>
            </a:r>
            <a:r>
              <a:rPr lang="en-GB" dirty="0" err="1"/>
              <a:t>svantaggiati</a:t>
            </a:r>
            <a:r>
              <a:rPr lang="en-GB" dirty="0"/>
              <a:t>, come </a:t>
            </a:r>
            <a:r>
              <a:rPr lang="en-GB" dirty="0" err="1"/>
              <a:t>gli</a:t>
            </a:r>
            <a:r>
              <a:rPr lang="en-GB" dirty="0"/>
              <a:t> </a:t>
            </a:r>
            <a:r>
              <a:rPr lang="en-GB" dirty="0" err="1"/>
              <a:t>studenti</a:t>
            </a:r>
            <a:r>
              <a:rPr lang="en-GB" dirty="0"/>
              <a:t> a cui </a:t>
            </a:r>
            <a:r>
              <a:rPr lang="en-GB" dirty="0" err="1"/>
              <a:t>si</a:t>
            </a:r>
            <a:r>
              <a:rPr lang="en-GB" dirty="0"/>
              <a:t> </a:t>
            </a:r>
            <a:r>
              <a:rPr lang="en-GB" dirty="0" err="1"/>
              <a:t>rivolge</a:t>
            </a:r>
            <a:r>
              <a:rPr lang="en-GB" dirty="0"/>
              <a:t> </a:t>
            </a:r>
            <a:r>
              <a:rPr lang="en-GB" dirty="0" err="1"/>
              <a:t>questo</a:t>
            </a:r>
            <a:r>
              <a:rPr lang="en-GB" dirty="0"/>
              <a:t> </a:t>
            </a:r>
            <a:r>
              <a:rPr lang="en-GB" dirty="0" err="1"/>
              <a:t>progetto</a:t>
            </a:r>
            <a:r>
              <a:rPr lang="en-GB" dirty="0"/>
              <a:t> di </a:t>
            </a:r>
            <a:r>
              <a:rPr lang="en-GB" dirty="0" err="1"/>
              <a:t>mobilità</a:t>
            </a:r>
            <a:r>
              <a:rPr lang="en-GB" dirty="0"/>
              <a:t> </a:t>
            </a:r>
            <a:r>
              <a:rPr lang="en-GB" dirty="0" err="1"/>
              <a:t>interculturale</a:t>
            </a:r>
            <a:r>
              <a:rPr lang="en-GB" dirty="0"/>
              <a:t>.</a:t>
            </a:r>
          </a:p>
          <a:p>
            <a:pPr lvl="1"/>
            <a:r>
              <a:rPr lang="en-GB" dirty="0"/>
              <a:t>I </a:t>
            </a:r>
            <a:r>
              <a:rPr lang="en-GB" dirty="0" err="1"/>
              <a:t>programmi</a:t>
            </a:r>
            <a:r>
              <a:rPr lang="en-GB" dirty="0"/>
              <a:t> ASDAN </a:t>
            </a:r>
            <a:r>
              <a:rPr lang="en-GB" dirty="0" err="1"/>
              <a:t>portano</a:t>
            </a:r>
            <a:r>
              <a:rPr lang="en-GB" dirty="0"/>
              <a:t> a </a:t>
            </a:r>
            <a:r>
              <a:rPr lang="en-GB" dirty="0" err="1"/>
              <a:t>qualifiche</a:t>
            </a:r>
            <a:r>
              <a:rPr lang="en-GB" dirty="0"/>
              <a:t> a </a:t>
            </a:r>
            <a:r>
              <a:rPr lang="en-GB" dirty="0" err="1"/>
              <a:t>livello</a:t>
            </a:r>
            <a:r>
              <a:rPr lang="en-GB" dirty="0"/>
              <a:t> </a:t>
            </a:r>
            <a:r>
              <a:rPr lang="en-GB" dirty="0" err="1"/>
              <a:t>nazionale</a:t>
            </a:r>
            <a:r>
              <a:rPr lang="en-GB" dirty="0"/>
              <a:t>, </a:t>
            </a:r>
            <a:r>
              <a:rPr lang="en-GB" dirty="0" err="1"/>
              <a:t>che</a:t>
            </a:r>
            <a:r>
              <a:rPr lang="en-GB" dirty="0"/>
              <a:t> ha </a:t>
            </a:r>
            <a:r>
              <a:rPr lang="en-GB" dirty="0" err="1"/>
              <a:t>parità</a:t>
            </a:r>
            <a:r>
              <a:rPr lang="en-GB" dirty="0"/>
              <a:t> con </a:t>
            </a:r>
            <a:r>
              <a:rPr lang="en-GB" dirty="0" err="1"/>
              <a:t>l'EQF</a:t>
            </a:r>
            <a:r>
              <a:rPr lang="en-GB" dirty="0"/>
              <a:t>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013806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D670327-A238-4A46-A5ED-2A83E87745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4638"/>
            <a:ext cx="6588224" cy="1143000"/>
          </a:xfrm>
        </p:spPr>
        <p:txBody>
          <a:bodyPr/>
          <a:lstStyle/>
          <a:p>
            <a:r>
              <a:rPr lang="en-GB" dirty="0"/>
              <a:t>Handout1_CoPE.pdf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4D5E9CA-B4DF-408B-9D5E-AF7CB8E5DC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7643192" cy="496369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dirty="0" err="1"/>
              <a:t>Prenditi</a:t>
            </a:r>
            <a:r>
              <a:rPr lang="en-GB" dirty="0"/>
              <a:t> </a:t>
            </a:r>
            <a:r>
              <a:rPr lang="en-GB" dirty="0" err="1"/>
              <a:t>qualche</a:t>
            </a:r>
            <a:r>
              <a:rPr lang="en-GB" dirty="0"/>
              <a:t> </a:t>
            </a:r>
            <a:r>
              <a:rPr lang="en-GB" dirty="0" err="1"/>
              <a:t>minuto</a:t>
            </a:r>
            <a:r>
              <a:rPr lang="en-GB" dirty="0"/>
              <a:t> per </a:t>
            </a:r>
            <a:r>
              <a:rPr lang="en-GB" dirty="0" err="1"/>
              <a:t>leggere</a:t>
            </a:r>
            <a:r>
              <a:rPr lang="en-GB" dirty="0"/>
              <a:t> </a:t>
            </a:r>
            <a:r>
              <a:rPr lang="en-GB" dirty="0" err="1"/>
              <a:t>il</a:t>
            </a:r>
            <a:r>
              <a:rPr lang="en-GB" dirty="0"/>
              <a:t> portfolio di </a:t>
            </a:r>
            <a:r>
              <a:rPr lang="en-GB" dirty="0" err="1"/>
              <a:t>questo</a:t>
            </a:r>
            <a:r>
              <a:rPr lang="en-GB" dirty="0"/>
              <a:t> </a:t>
            </a:r>
            <a:r>
              <a:rPr lang="en-GB" dirty="0" err="1"/>
              <a:t>studente</a:t>
            </a:r>
            <a:r>
              <a:rPr lang="en-GB" dirty="0"/>
              <a:t>. </a:t>
            </a:r>
            <a:r>
              <a:rPr lang="en-GB" dirty="0" err="1"/>
              <a:t>Lavora</a:t>
            </a:r>
            <a:r>
              <a:rPr lang="en-GB" dirty="0"/>
              <a:t> in </a:t>
            </a:r>
            <a:r>
              <a:rPr lang="en-GB" dirty="0" err="1"/>
              <a:t>coppia</a:t>
            </a:r>
            <a:r>
              <a:rPr lang="en-GB" dirty="0"/>
              <a:t> per </a:t>
            </a:r>
            <a:r>
              <a:rPr lang="en-GB" dirty="0" err="1"/>
              <a:t>individuare</a:t>
            </a:r>
            <a:r>
              <a:rPr lang="en-GB" dirty="0"/>
              <a:t> :</a:t>
            </a:r>
          </a:p>
          <a:p>
            <a:pPr lvl="1"/>
            <a:r>
              <a:rPr lang="en-GB" sz="2700" dirty="0" err="1"/>
              <a:t>l'attività</a:t>
            </a:r>
            <a:r>
              <a:rPr lang="en-GB" sz="2700" dirty="0"/>
              <a:t> </a:t>
            </a:r>
            <a:r>
              <a:rPr lang="en-GB" sz="2700" dirty="0" err="1"/>
              <a:t>che</a:t>
            </a:r>
            <a:r>
              <a:rPr lang="en-GB" sz="2700" dirty="0"/>
              <a:t> </a:t>
            </a:r>
            <a:r>
              <a:rPr lang="en-GB" sz="2700" dirty="0" err="1"/>
              <a:t>è</a:t>
            </a:r>
            <a:r>
              <a:rPr lang="en-GB" sz="2700" dirty="0"/>
              <a:t> </a:t>
            </a:r>
            <a:r>
              <a:rPr lang="en-GB" sz="2700" dirty="0" err="1"/>
              <a:t>stata</a:t>
            </a:r>
            <a:r>
              <a:rPr lang="en-GB" sz="2700" dirty="0"/>
              <a:t> </a:t>
            </a:r>
            <a:r>
              <a:rPr lang="en-GB" sz="2700" dirty="0" err="1"/>
              <a:t>impostata</a:t>
            </a:r>
            <a:r>
              <a:rPr lang="en-GB" sz="2700" dirty="0"/>
              <a:t> e </a:t>
            </a:r>
            <a:r>
              <a:rPr lang="en-GB" sz="2700" dirty="0" err="1"/>
              <a:t>i</a:t>
            </a:r>
            <a:r>
              <a:rPr lang="en-GB" sz="2700" dirty="0"/>
              <a:t> </a:t>
            </a:r>
            <a:r>
              <a:rPr lang="en-GB" sz="2700" dirty="0" err="1"/>
              <a:t>passaggi</a:t>
            </a:r>
            <a:r>
              <a:rPr lang="en-GB" sz="2700" dirty="0"/>
              <a:t> </a:t>
            </a:r>
            <a:r>
              <a:rPr lang="en-GB" sz="2700" dirty="0" err="1"/>
              <a:t>necessari</a:t>
            </a:r>
            <a:r>
              <a:rPr lang="en-GB" sz="2700" dirty="0"/>
              <a:t> per </a:t>
            </a:r>
            <a:r>
              <a:rPr lang="en-GB" sz="2700" dirty="0" err="1"/>
              <a:t>completarla</a:t>
            </a:r>
            <a:endParaRPr lang="en-GB" sz="2700" dirty="0"/>
          </a:p>
          <a:p>
            <a:pPr lvl="1"/>
            <a:r>
              <a:rPr lang="en-GB" sz="2700" dirty="0" err="1"/>
              <a:t>tre</a:t>
            </a:r>
            <a:r>
              <a:rPr lang="en-GB" sz="2700" dirty="0"/>
              <a:t> </a:t>
            </a:r>
            <a:r>
              <a:rPr lang="en-GB" sz="2700" dirty="0" err="1"/>
              <a:t>abilità</a:t>
            </a:r>
            <a:r>
              <a:rPr lang="en-GB" sz="2700" dirty="0"/>
              <a:t> del XXI </a:t>
            </a:r>
            <a:r>
              <a:rPr lang="en-GB" sz="2700" dirty="0" err="1"/>
              <a:t>secolo</a:t>
            </a:r>
            <a:r>
              <a:rPr lang="en-GB" sz="2700" dirty="0"/>
              <a:t> </a:t>
            </a:r>
            <a:r>
              <a:rPr lang="en-GB" sz="2700" dirty="0" err="1"/>
              <a:t>che</a:t>
            </a:r>
            <a:r>
              <a:rPr lang="en-GB" sz="2700" dirty="0"/>
              <a:t> </a:t>
            </a:r>
            <a:r>
              <a:rPr lang="en-GB" sz="2700" dirty="0" err="1"/>
              <a:t>gli</a:t>
            </a:r>
            <a:r>
              <a:rPr lang="en-GB" sz="2700" dirty="0"/>
              <a:t> </a:t>
            </a:r>
            <a:r>
              <a:rPr lang="en-GB" sz="2700" dirty="0" err="1"/>
              <a:t>studenti</a:t>
            </a:r>
            <a:r>
              <a:rPr lang="en-GB" sz="2700" dirty="0"/>
              <a:t> </a:t>
            </a:r>
            <a:r>
              <a:rPr lang="en-GB" sz="2700" dirty="0" err="1"/>
              <a:t>hanno</a:t>
            </a:r>
            <a:r>
              <a:rPr lang="en-GB" sz="2700" dirty="0"/>
              <a:t> </a:t>
            </a:r>
            <a:r>
              <a:rPr lang="en-GB" sz="2700" dirty="0" err="1"/>
              <a:t>applicato</a:t>
            </a:r>
            <a:r>
              <a:rPr lang="en-GB" sz="2700" dirty="0"/>
              <a:t> per </a:t>
            </a:r>
            <a:r>
              <a:rPr lang="en-GB" sz="2700" dirty="0" err="1"/>
              <a:t>adempiere</a:t>
            </a:r>
            <a:r>
              <a:rPr lang="en-GB" sz="2700" dirty="0"/>
              <a:t> al </a:t>
            </a:r>
            <a:r>
              <a:rPr lang="en-GB" sz="2700" dirty="0" err="1"/>
              <a:t>compito</a:t>
            </a:r>
            <a:r>
              <a:rPr lang="en-GB" sz="2700" dirty="0"/>
              <a:t>, ad </a:t>
            </a:r>
            <a:r>
              <a:rPr lang="en-GB" sz="2700" dirty="0" err="1"/>
              <a:t>esempio</a:t>
            </a:r>
            <a:r>
              <a:rPr lang="en-GB" sz="2700" dirty="0"/>
              <a:t> </a:t>
            </a:r>
            <a:r>
              <a:rPr lang="en-GB" sz="2700" dirty="0" err="1"/>
              <a:t>il</a:t>
            </a:r>
            <a:r>
              <a:rPr lang="en-GB" sz="2700" dirty="0"/>
              <a:t> </a:t>
            </a:r>
            <a:r>
              <a:rPr lang="en-GB" sz="2700" dirty="0" err="1"/>
              <a:t>lavoro</a:t>
            </a:r>
            <a:r>
              <a:rPr lang="en-GB" sz="2700" dirty="0"/>
              <a:t> di </a:t>
            </a:r>
            <a:r>
              <a:rPr lang="en-GB" sz="2700" dirty="0" err="1"/>
              <a:t>gruppo</a:t>
            </a:r>
            <a:r>
              <a:rPr lang="en-GB" sz="2700" dirty="0"/>
              <a:t>, la </a:t>
            </a:r>
            <a:r>
              <a:rPr lang="en-GB" sz="2700" dirty="0" err="1"/>
              <a:t>gestione</a:t>
            </a:r>
            <a:r>
              <a:rPr lang="en-GB" sz="2700" dirty="0"/>
              <a:t> del tempo, </a:t>
            </a:r>
            <a:r>
              <a:rPr lang="en-GB" sz="2700" dirty="0" err="1"/>
              <a:t>ecc</a:t>
            </a:r>
            <a:r>
              <a:rPr lang="en-GB" sz="2700" dirty="0"/>
              <a:t>.</a:t>
            </a:r>
          </a:p>
          <a:p>
            <a:pPr lvl="1"/>
            <a:r>
              <a:rPr lang="en-GB" sz="2700" dirty="0" err="1"/>
              <a:t>elementi</a:t>
            </a:r>
            <a:r>
              <a:rPr lang="en-GB" sz="2700" dirty="0"/>
              <a:t> </a:t>
            </a:r>
            <a:r>
              <a:rPr lang="en-GB" sz="2700" dirty="0" err="1"/>
              <a:t>della</a:t>
            </a:r>
            <a:r>
              <a:rPr lang="en-GB" sz="2700" dirty="0"/>
              <a:t> </a:t>
            </a:r>
            <a:r>
              <a:rPr lang="en-GB" sz="2700" dirty="0" err="1"/>
              <a:t>valutazione</a:t>
            </a:r>
            <a:r>
              <a:rPr lang="en-GB" sz="2700" dirty="0"/>
              <a:t> </a:t>
            </a:r>
            <a:r>
              <a:rPr lang="en-GB" sz="2700" dirty="0" err="1"/>
              <a:t>che</a:t>
            </a:r>
            <a:r>
              <a:rPr lang="en-GB" sz="2700" dirty="0"/>
              <a:t> </a:t>
            </a:r>
            <a:r>
              <a:rPr lang="en-GB" sz="2700" dirty="0" err="1"/>
              <a:t>coinvolgono</a:t>
            </a:r>
            <a:r>
              <a:rPr lang="en-GB" sz="2700" dirty="0"/>
              <a:t> </a:t>
            </a:r>
            <a:r>
              <a:rPr lang="en-GB" sz="2700" dirty="0" err="1"/>
              <a:t>i</a:t>
            </a:r>
            <a:r>
              <a:rPr lang="en-GB" sz="2700" dirty="0"/>
              <a:t> </a:t>
            </a:r>
            <a:r>
              <a:rPr lang="en-GB" sz="2700" dirty="0" err="1"/>
              <a:t>processi</a:t>
            </a:r>
            <a:r>
              <a:rPr lang="en-GB" sz="2700" dirty="0"/>
              <a:t> </a:t>
            </a:r>
            <a:r>
              <a:rPr lang="en-GB" sz="2700" dirty="0" err="1"/>
              <a:t>giornalistici</a:t>
            </a:r>
            <a:endParaRPr lang="en-GB" sz="2700" dirty="0"/>
          </a:p>
          <a:p>
            <a:pPr lvl="1"/>
            <a:r>
              <a:rPr lang="en-GB" sz="2700" dirty="0" err="1"/>
              <a:t>elementi</a:t>
            </a:r>
            <a:r>
              <a:rPr lang="en-GB" sz="2700" dirty="0"/>
              <a:t> </a:t>
            </a:r>
            <a:r>
              <a:rPr lang="en-GB" sz="2700" dirty="0" err="1"/>
              <a:t>della</a:t>
            </a:r>
            <a:r>
              <a:rPr lang="en-GB" sz="2700" dirty="0"/>
              <a:t> </a:t>
            </a:r>
            <a:r>
              <a:rPr lang="en-GB" sz="2700" dirty="0" err="1"/>
              <a:t>valutazione</a:t>
            </a:r>
            <a:r>
              <a:rPr lang="en-GB" sz="2700" dirty="0"/>
              <a:t> </a:t>
            </a:r>
            <a:r>
              <a:rPr lang="en-GB" sz="2700" dirty="0" err="1"/>
              <a:t>che</a:t>
            </a:r>
            <a:r>
              <a:rPr lang="en-GB" sz="2700" dirty="0"/>
              <a:t> </a:t>
            </a:r>
            <a:r>
              <a:rPr lang="en-GB" sz="2700" dirty="0" err="1"/>
              <a:t>coinvolgono</a:t>
            </a:r>
            <a:r>
              <a:rPr lang="en-GB" sz="2700" dirty="0"/>
              <a:t> </a:t>
            </a:r>
            <a:r>
              <a:rPr lang="en-GB" sz="2700" dirty="0" err="1"/>
              <a:t>processi</a:t>
            </a:r>
            <a:r>
              <a:rPr lang="en-GB" sz="2700" dirty="0"/>
              <a:t> </a:t>
            </a:r>
            <a:r>
              <a:rPr lang="en-GB" sz="2700" dirty="0" err="1"/>
              <a:t>valutativi</a:t>
            </a:r>
            <a:endParaRPr lang="en-GB" sz="2700" dirty="0"/>
          </a:p>
          <a:p>
            <a:pPr lvl="1"/>
            <a:r>
              <a:rPr lang="en-GB" sz="2700" dirty="0" err="1"/>
              <a:t>elementi</a:t>
            </a:r>
            <a:r>
              <a:rPr lang="en-GB" sz="2700" dirty="0"/>
              <a:t> </a:t>
            </a:r>
            <a:r>
              <a:rPr lang="en-GB" sz="2700" dirty="0" err="1"/>
              <a:t>della</a:t>
            </a:r>
            <a:r>
              <a:rPr lang="en-GB" sz="2700" dirty="0"/>
              <a:t> </a:t>
            </a:r>
            <a:r>
              <a:rPr lang="en-GB" sz="2700" dirty="0" err="1"/>
              <a:t>valutazione</a:t>
            </a:r>
            <a:r>
              <a:rPr lang="en-GB" sz="2700" dirty="0"/>
              <a:t> </a:t>
            </a:r>
            <a:r>
              <a:rPr lang="en-GB" sz="2700" dirty="0" err="1"/>
              <a:t>che</a:t>
            </a:r>
            <a:r>
              <a:rPr lang="en-GB" sz="2700" dirty="0"/>
              <a:t> </a:t>
            </a:r>
            <a:r>
              <a:rPr lang="en-GB" sz="2700" dirty="0" err="1"/>
              <a:t>coinvolgono</a:t>
            </a:r>
            <a:r>
              <a:rPr lang="en-GB" sz="2700" dirty="0"/>
              <a:t> prove </a:t>
            </a:r>
            <a:r>
              <a:rPr lang="en-GB" sz="2700" dirty="0" err="1"/>
              <a:t>basate</a:t>
            </a:r>
            <a:r>
              <a:rPr lang="en-GB" sz="2700" dirty="0"/>
              <a:t> </a:t>
            </a:r>
            <a:r>
              <a:rPr lang="en-GB" sz="2700" dirty="0" err="1"/>
              <a:t>su</a:t>
            </a:r>
            <a:r>
              <a:rPr lang="en-GB" sz="2700" dirty="0"/>
              <a:t> </a:t>
            </a:r>
            <a:r>
              <a:rPr lang="en-GB" sz="2700" dirty="0" err="1"/>
              <a:t>criteri</a:t>
            </a:r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706188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D670327-A238-4A46-A5ED-2A83E87745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4638"/>
            <a:ext cx="6588224" cy="1143000"/>
          </a:xfrm>
        </p:spPr>
        <p:txBody>
          <a:bodyPr/>
          <a:lstStyle/>
          <a:p>
            <a:r>
              <a:rPr lang="en-GB" dirty="0"/>
              <a:t>Handout1_CoPE.pdf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4D5E9CA-B4DF-408B-9D5E-AF7CB8E5DC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1417638"/>
            <a:ext cx="7643192" cy="478112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 err="1"/>
              <a:t>Discuti</a:t>
            </a:r>
            <a:r>
              <a:rPr lang="en-GB" dirty="0"/>
              <a:t>:</a:t>
            </a:r>
          </a:p>
          <a:p>
            <a:r>
              <a:rPr lang="en-GB" dirty="0">
                <a:solidFill>
                  <a:schemeClr val="accent6">
                    <a:lumMod val="50000"/>
                  </a:schemeClr>
                </a:solidFill>
              </a:rPr>
              <a:t>In </a:t>
            </a:r>
            <a:r>
              <a:rPr lang="en-GB" dirty="0" err="1">
                <a:solidFill>
                  <a:schemeClr val="accent6">
                    <a:lumMod val="50000"/>
                  </a:schemeClr>
                </a:solidFill>
              </a:rPr>
              <a:t>che</a:t>
            </a:r>
            <a:r>
              <a:rPr lang="en-GB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6">
                    <a:lumMod val="50000"/>
                  </a:schemeClr>
                </a:solidFill>
              </a:rPr>
              <a:t>modo</a:t>
            </a:r>
            <a:r>
              <a:rPr lang="en-GB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6">
                    <a:lumMod val="50000"/>
                  </a:schemeClr>
                </a:solidFill>
              </a:rPr>
              <a:t>questo</a:t>
            </a:r>
            <a:r>
              <a:rPr lang="en-GB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6">
                    <a:lumMod val="50000"/>
                  </a:schemeClr>
                </a:solidFill>
              </a:rPr>
              <a:t>processo</a:t>
            </a:r>
            <a:r>
              <a:rPr lang="en-GB" dirty="0">
                <a:solidFill>
                  <a:schemeClr val="accent6">
                    <a:lumMod val="50000"/>
                  </a:schemeClr>
                </a:solidFill>
              </a:rPr>
              <a:t> di </a:t>
            </a:r>
            <a:r>
              <a:rPr lang="en-GB" dirty="0" err="1">
                <a:solidFill>
                  <a:schemeClr val="accent6">
                    <a:lumMod val="50000"/>
                  </a:schemeClr>
                </a:solidFill>
              </a:rPr>
              <a:t>valutazione</a:t>
            </a:r>
            <a:r>
              <a:rPr lang="en-GB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6">
                    <a:lumMod val="50000"/>
                  </a:schemeClr>
                </a:solidFill>
              </a:rPr>
              <a:t>si</a:t>
            </a:r>
            <a:r>
              <a:rPr lang="en-GB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6">
                    <a:lumMod val="50000"/>
                  </a:schemeClr>
                </a:solidFill>
              </a:rPr>
              <a:t>riferisce</a:t>
            </a:r>
            <a:r>
              <a:rPr lang="en-GB" dirty="0">
                <a:solidFill>
                  <a:schemeClr val="accent6">
                    <a:lumMod val="50000"/>
                  </a:schemeClr>
                </a:solidFill>
              </a:rPr>
              <a:t> al </a:t>
            </a:r>
            <a:r>
              <a:rPr lang="en-GB" dirty="0" err="1">
                <a:solidFill>
                  <a:schemeClr val="accent6">
                    <a:lumMod val="50000"/>
                  </a:schemeClr>
                </a:solidFill>
              </a:rPr>
              <a:t>modo</a:t>
            </a:r>
            <a:r>
              <a:rPr lang="en-GB" dirty="0">
                <a:solidFill>
                  <a:schemeClr val="accent6">
                    <a:lumMod val="50000"/>
                  </a:schemeClr>
                </a:solidFill>
              </a:rPr>
              <a:t> in cui </a:t>
            </a:r>
            <a:r>
              <a:rPr lang="en-GB" dirty="0" err="1">
                <a:solidFill>
                  <a:schemeClr val="accent6">
                    <a:lumMod val="50000"/>
                  </a:schemeClr>
                </a:solidFill>
              </a:rPr>
              <a:t>l'apprendimento</a:t>
            </a:r>
            <a:r>
              <a:rPr lang="en-GB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6">
                    <a:lumMod val="50000"/>
                  </a:schemeClr>
                </a:solidFill>
              </a:rPr>
              <a:t>informale</a:t>
            </a:r>
            <a:r>
              <a:rPr lang="en-GB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6">
                    <a:lumMod val="50000"/>
                  </a:schemeClr>
                </a:solidFill>
              </a:rPr>
              <a:t>viene</a:t>
            </a:r>
            <a:r>
              <a:rPr lang="en-GB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6">
                    <a:lumMod val="50000"/>
                  </a:schemeClr>
                </a:solidFill>
              </a:rPr>
              <a:t>valutato</a:t>
            </a:r>
            <a:r>
              <a:rPr lang="en-GB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6">
                    <a:lumMod val="50000"/>
                  </a:schemeClr>
                </a:solidFill>
              </a:rPr>
              <a:t>dalla</a:t>
            </a:r>
            <a:r>
              <a:rPr lang="en-GB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6">
                    <a:lumMod val="50000"/>
                  </a:schemeClr>
                </a:solidFill>
              </a:rPr>
              <a:t>tua</a:t>
            </a:r>
            <a:r>
              <a:rPr lang="en-GB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6">
                    <a:lumMod val="50000"/>
                  </a:schemeClr>
                </a:solidFill>
              </a:rPr>
              <a:t>azienda</a:t>
            </a:r>
            <a:r>
              <a:rPr lang="en-GB" dirty="0">
                <a:solidFill>
                  <a:schemeClr val="accent6">
                    <a:lumMod val="50000"/>
                  </a:schemeClr>
                </a:solidFill>
              </a:rPr>
              <a:t>?</a:t>
            </a:r>
          </a:p>
          <a:p>
            <a:endParaRPr lang="en-GB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GB" dirty="0">
                <a:solidFill>
                  <a:schemeClr val="accent6">
                    <a:lumMod val="50000"/>
                  </a:schemeClr>
                </a:solidFill>
              </a:rPr>
              <a:t>In </a:t>
            </a:r>
            <a:r>
              <a:rPr lang="en-GB" dirty="0" err="1">
                <a:solidFill>
                  <a:schemeClr val="accent6">
                    <a:lumMod val="50000"/>
                  </a:schemeClr>
                </a:solidFill>
              </a:rPr>
              <a:t>che</a:t>
            </a:r>
            <a:r>
              <a:rPr lang="en-GB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6">
                    <a:lumMod val="50000"/>
                  </a:schemeClr>
                </a:solidFill>
              </a:rPr>
              <a:t>modo</a:t>
            </a:r>
            <a:r>
              <a:rPr lang="en-GB" dirty="0">
                <a:solidFill>
                  <a:schemeClr val="accent6">
                    <a:lumMod val="50000"/>
                  </a:schemeClr>
                </a:solidFill>
              </a:rPr>
              <a:t> la </a:t>
            </a:r>
            <a:r>
              <a:rPr lang="en-GB" dirty="0" err="1">
                <a:solidFill>
                  <a:schemeClr val="accent6">
                    <a:lumMod val="50000"/>
                  </a:schemeClr>
                </a:solidFill>
              </a:rPr>
              <a:t>tua</a:t>
            </a:r>
            <a:r>
              <a:rPr lang="en-GB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6">
                    <a:lumMod val="50000"/>
                  </a:schemeClr>
                </a:solidFill>
              </a:rPr>
              <a:t>azienda</a:t>
            </a:r>
            <a:r>
              <a:rPr lang="en-GB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6">
                    <a:lumMod val="50000"/>
                  </a:schemeClr>
                </a:solidFill>
              </a:rPr>
              <a:t>deve</a:t>
            </a:r>
            <a:r>
              <a:rPr lang="en-GB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6">
                    <a:lumMod val="50000"/>
                  </a:schemeClr>
                </a:solidFill>
              </a:rPr>
              <a:t>adattare</a:t>
            </a:r>
            <a:r>
              <a:rPr lang="en-GB" dirty="0">
                <a:solidFill>
                  <a:schemeClr val="accent6">
                    <a:lumMod val="50000"/>
                  </a:schemeClr>
                </a:solidFill>
              </a:rPr>
              <a:t> le </a:t>
            </a:r>
            <a:r>
              <a:rPr lang="en-GB" dirty="0" err="1">
                <a:solidFill>
                  <a:schemeClr val="accent6">
                    <a:lumMod val="50000"/>
                  </a:schemeClr>
                </a:solidFill>
              </a:rPr>
              <a:t>disposizioni</a:t>
            </a:r>
            <a:r>
              <a:rPr lang="en-GB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6">
                    <a:lumMod val="50000"/>
                  </a:schemeClr>
                </a:solidFill>
              </a:rPr>
              <a:t>attuali</a:t>
            </a:r>
            <a:r>
              <a:rPr lang="en-GB" dirty="0">
                <a:solidFill>
                  <a:schemeClr val="accent6">
                    <a:lumMod val="50000"/>
                  </a:schemeClr>
                </a:solidFill>
              </a:rPr>
              <a:t> per la </a:t>
            </a:r>
            <a:r>
              <a:rPr lang="en-GB" dirty="0" err="1">
                <a:solidFill>
                  <a:schemeClr val="accent6">
                    <a:lumMod val="50000"/>
                  </a:schemeClr>
                </a:solidFill>
              </a:rPr>
              <a:t>valutazione</a:t>
            </a:r>
            <a:r>
              <a:rPr lang="en-GB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6">
                    <a:lumMod val="50000"/>
                  </a:schemeClr>
                </a:solidFill>
              </a:rPr>
              <a:t>degli</a:t>
            </a:r>
            <a:r>
              <a:rPr lang="en-GB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6">
                    <a:lumMod val="50000"/>
                  </a:schemeClr>
                </a:solidFill>
              </a:rPr>
              <a:t>studenti</a:t>
            </a:r>
            <a:r>
              <a:rPr lang="en-GB" dirty="0">
                <a:solidFill>
                  <a:schemeClr val="accent6">
                    <a:lumMod val="50000"/>
                  </a:schemeClr>
                </a:solidFill>
              </a:rPr>
              <a:t> al fine di </a:t>
            </a:r>
            <a:r>
              <a:rPr lang="en-GB" dirty="0" err="1">
                <a:solidFill>
                  <a:schemeClr val="accent6">
                    <a:lumMod val="50000"/>
                  </a:schemeClr>
                </a:solidFill>
              </a:rPr>
              <a:t>standardizzare</a:t>
            </a:r>
            <a:r>
              <a:rPr lang="en-GB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6">
                    <a:lumMod val="50000"/>
                  </a:schemeClr>
                </a:solidFill>
              </a:rPr>
              <a:t>i</a:t>
            </a:r>
            <a:r>
              <a:rPr lang="en-GB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6">
                    <a:lumMod val="50000"/>
                  </a:schemeClr>
                </a:solidFill>
              </a:rPr>
              <a:t>risultati</a:t>
            </a:r>
            <a:r>
              <a:rPr lang="en-GB" dirty="0">
                <a:solidFill>
                  <a:schemeClr val="accent6">
                    <a:lumMod val="50000"/>
                  </a:schemeClr>
                </a:solidFill>
              </a:rPr>
              <a:t>?</a:t>
            </a:r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199751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6588224" cy="1143000"/>
          </a:xfrm>
        </p:spPr>
        <p:txBody>
          <a:bodyPr>
            <a:normAutofit/>
          </a:bodyPr>
          <a:lstStyle/>
          <a:p>
            <a:r>
              <a:rPr lang="en-GB" dirty="0"/>
              <a:t>Handout2_provsolv.pdf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417638"/>
            <a:ext cx="7992888" cy="4708525"/>
          </a:xfrm>
        </p:spPr>
        <p:txBody>
          <a:bodyPr>
            <a:normAutofit/>
          </a:bodyPr>
          <a:lstStyle/>
          <a:p>
            <a:r>
              <a:rPr lang="en-GB" dirty="0" err="1"/>
              <a:t>Questo</a:t>
            </a:r>
            <a:r>
              <a:rPr lang="en-GB" dirty="0"/>
              <a:t> </a:t>
            </a:r>
            <a:r>
              <a:rPr lang="en-GB" dirty="0" err="1"/>
              <a:t>è</a:t>
            </a:r>
            <a:r>
              <a:rPr lang="en-GB" dirty="0"/>
              <a:t> </a:t>
            </a:r>
            <a:r>
              <a:rPr lang="en-GB" dirty="0" err="1"/>
              <a:t>preso</a:t>
            </a:r>
            <a:r>
              <a:rPr lang="en-GB" dirty="0"/>
              <a:t> dal modulo di </a:t>
            </a:r>
            <a:r>
              <a:rPr lang="en-GB" dirty="0" err="1"/>
              <a:t>risoluzione</a:t>
            </a:r>
            <a:r>
              <a:rPr lang="en-GB" dirty="0"/>
              <a:t> </a:t>
            </a:r>
            <a:r>
              <a:rPr lang="en-GB" dirty="0" err="1"/>
              <a:t>dei</a:t>
            </a:r>
            <a:r>
              <a:rPr lang="en-GB" dirty="0"/>
              <a:t> </a:t>
            </a:r>
            <a:r>
              <a:rPr lang="en-GB" dirty="0" err="1"/>
              <a:t>problemi</a:t>
            </a:r>
            <a:r>
              <a:rPr lang="en-GB" dirty="0"/>
              <a:t> ASDAN. </a:t>
            </a:r>
            <a:r>
              <a:rPr lang="en-GB" dirty="0" err="1"/>
              <a:t>Confronta</a:t>
            </a:r>
            <a:r>
              <a:rPr lang="en-GB" dirty="0"/>
              <a:t> la </a:t>
            </a:r>
            <a:r>
              <a:rPr lang="en-GB" dirty="0" err="1"/>
              <a:t>guida</a:t>
            </a:r>
            <a:r>
              <a:rPr lang="en-GB" dirty="0"/>
              <a:t> </a:t>
            </a:r>
            <a:r>
              <a:rPr lang="en-GB" dirty="0" err="1"/>
              <a:t>dei</a:t>
            </a:r>
            <a:r>
              <a:rPr lang="en-GB" dirty="0"/>
              <a:t> </a:t>
            </a:r>
            <a:r>
              <a:rPr lang="en-GB" dirty="0" err="1"/>
              <a:t>livelli</a:t>
            </a:r>
            <a:r>
              <a:rPr lang="en-GB" dirty="0"/>
              <a:t> 1 e 3 e </a:t>
            </a:r>
            <a:r>
              <a:rPr lang="en-GB" dirty="0" err="1"/>
              <a:t>identifica</a:t>
            </a:r>
            <a:r>
              <a:rPr lang="en-GB" dirty="0"/>
              <a:t>: </a:t>
            </a:r>
          </a:p>
          <a:p>
            <a:pPr lvl="1"/>
            <a:r>
              <a:rPr lang="en-GB" dirty="0"/>
              <a:t>la </a:t>
            </a:r>
            <a:r>
              <a:rPr lang="en-GB" dirty="0" err="1"/>
              <a:t>differenza</a:t>
            </a:r>
            <a:r>
              <a:rPr lang="en-GB" dirty="0"/>
              <a:t> </a:t>
            </a:r>
            <a:r>
              <a:rPr lang="en-GB" dirty="0" err="1"/>
              <a:t>nelle</a:t>
            </a:r>
            <a:r>
              <a:rPr lang="en-GB" dirty="0"/>
              <a:t> </a:t>
            </a:r>
            <a:r>
              <a:rPr lang="en-GB" dirty="0" err="1"/>
              <a:t>conoscenze</a:t>
            </a:r>
            <a:r>
              <a:rPr lang="en-GB" dirty="0"/>
              <a:t>, </a:t>
            </a:r>
            <a:r>
              <a:rPr lang="en-GB" dirty="0" err="1"/>
              <a:t>abilità</a:t>
            </a:r>
            <a:r>
              <a:rPr lang="en-GB" dirty="0"/>
              <a:t> e </a:t>
            </a:r>
            <a:r>
              <a:rPr lang="en-GB" dirty="0" err="1"/>
              <a:t>tecniche</a:t>
            </a:r>
            <a:r>
              <a:rPr lang="en-GB" dirty="0"/>
              <a:t> </a:t>
            </a:r>
            <a:r>
              <a:rPr lang="en-GB" dirty="0" err="1"/>
              <a:t>richieste</a:t>
            </a:r>
            <a:r>
              <a:rPr lang="en-GB" dirty="0"/>
              <a:t> </a:t>
            </a:r>
            <a:r>
              <a:rPr lang="en-GB" dirty="0" err="1"/>
              <a:t>dai</a:t>
            </a:r>
            <a:r>
              <a:rPr lang="en-GB" dirty="0"/>
              <a:t> due </a:t>
            </a:r>
            <a:r>
              <a:rPr lang="en-GB" dirty="0" err="1"/>
              <a:t>livelli</a:t>
            </a:r>
            <a:endParaRPr lang="en-GB" dirty="0"/>
          </a:p>
          <a:p>
            <a:pPr lvl="1"/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cambiamenti</a:t>
            </a:r>
            <a:r>
              <a:rPr lang="en-GB" dirty="0"/>
              <a:t> </a:t>
            </a:r>
            <a:r>
              <a:rPr lang="en-GB" dirty="0" err="1"/>
              <a:t>nei</a:t>
            </a:r>
            <a:r>
              <a:rPr lang="en-GB" dirty="0"/>
              <a:t> </a:t>
            </a:r>
            <a:r>
              <a:rPr lang="en-GB" dirty="0" err="1"/>
              <a:t>risultati</a:t>
            </a:r>
            <a:r>
              <a:rPr lang="en-GB" dirty="0"/>
              <a:t> </a:t>
            </a:r>
            <a:r>
              <a:rPr lang="en-GB" dirty="0" err="1"/>
              <a:t>degli</a:t>
            </a:r>
            <a:r>
              <a:rPr lang="en-GB" dirty="0"/>
              <a:t> </a:t>
            </a:r>
            <a:r>
              <a:rPr lang="en-GB" dirty="0" err="1"/>
              <a:t>studenti</a:t>
            </a:r>
            <a:endParaRPr lang="en-GB" dirty="0"/>
          </a:p>
          <a:p>
            <a:pPr lvl="1"/>
            <a:r>
              <a:rPr lang="en-GB" dirty="0"/>
              <a:t>le </a:t>
            </a:r>
            <a:r>
              <a:rPr lang="en-GB" dirty="0" err="1"/>
              <a:t>differenze</a:t>
            </a:r>
            <a:r>
              <a:rPr lang="en-GB" dirty="0"/>
              <a:t> </a:t>
            </a:r>
            <a:r>
              <a:rPr lang="en-GB" dirty="0" err="1"/>
              <a:t>nei</a:t>
            </a:r>
            <a:r>
              <a:rPr lang="en-GB" dirty="0"/>
              <a:t> </a:t>
            </a:r>
            <a:r>
              <a:rPr lang="en-GB" dirty="0" err="1"/>
              <a:t>criteri</a:t>
            </a:r>
            <a:r>
              <a:rPr lang="en-GB" dirty="0"/>
              <a:t> di </a:t>
            </a:r>
            <a:r>
              <a:rPr lang="en-GB" dirty="0" err="1"/>
              <a:t>valutazione</a:t>
            </a:r>
            <a:r>
              <a:rPr lang="en-GB" dirty="0"/>
              <a:t> per </a:t>
            </a:r>
            <a:r>
              <a:rPr lang="en-GB" dirty="0" err="1"/>
              <a:t>dimostrare</a:t>
            </a:r>
            <a:r>
              <a:rPr lang="en-GB" dirty="0"/>
              <a:t> </a:t>
            </a:r>
            <a:r>
              <a:rPr lang="en-GB" dirty="0" err="1"/>
              <a:t>che</a:t>
            </a:r>
            <a:r>
              <a:rPr lang="en-GB" dirty="0"/>
              <a:t> </a:t>
            </a:r>
            <a:r>
              <a:rPr lang="en-GB" dirty="0" err="1"/>
              <a:t>l'apprendimento</a:t>
            </a:r>
            <a:r>
              <a:rPr lang="en-GB" dirty="0"/>
              <a:t> ha </a:t>
            </a:r>
            <a:r>
              <a:rPr lang="en-GB" dirty="0" err="1"/>
              <a:t>avuto</a:t>
            </a:r>
            <a:r>
              <a:rPr lang="en-GB" dirty="0"/>
              <a:t> </a:t>
            </a:r>
            <a:r>
              <a:rPr lang="en-GB" dirty="0" err="1"/>
              <a:t>luogo</a:t>
            </a:r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033547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6588224" cy="1143000"/>
          </a:xfrm>
        </p:spPr>
        <p:txBody>
          <a:bodyPr>
            <a:normAutofit/>
          </a:bodyPr>
          <a:lstStyle/>
          <a:p>
            <a:r>
              <a:rPr lang="en-GB" dirty="0"/>
              <a:t>Handout2_provsolv.pdf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268760"/>
            <a:ext cx="7992888" cy="5184576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dirty="0" err="1"/>
              <a:t>Ogni</a:t>
            </a:r>
            <a:r>
              <a:rPr lang="en-GB" dirty="0"/>
              <a:t> </a:t>
            </a:r>
            <a:r>
              <a:rPr lang="en-GB" dirty="0" err="1"/>
              <a:t>risultato</a:t>
            </a:r>
            <a:r>
              <a:rPr lang="en-GB" dirty="0"/>
              <a:t> di </a:t>
            </a:r>
            <a:r>
              <a:rPr lang="en-GB" dirty="0" err="1"/>
              <a:t>apprendimento</a:t>
            </a:r>
            <a:r>
              <a:rPr lang="en-GB" dirty="0"/>
              <a:t> </a:t>
            </a:r>
            <a:r>
              <a:rPr lang="en-GB" dirty="0" err="1"/>
              <a:t>è</a:t>
            </a:r>
            <a:r>
              <a:rPr lang="en-GB" dirty="0"/>
              <a:t> un "</a:t>
            </a:r>
            <a:r>
              <a:rPr lang="en-GB" dirty="0" err="1"/>
              <a:t>compito</a:t>
            </a:r>
            <a:r>
              <a:rPr lang="en-GB" dirty="0"/>
              <a:t> </a:t>
            </a:r>
            <a:r>
              <a:rPr lang="en-GB" dirty="0" err="1"/>
              <a:t>ricco</a:t>
            </a:r>
            <a:r>
              <a:rPr lang="en-GB" dirty="0"/>
              <a:t>" </a:t>
            </a:r>
            <a:r>
              <a:rPr lang="en-GB" dirty="0" err="1"/>
              <a:t>che</a:t>
            </a:r>
            <a:r>
              <a:rPr lang="en-GB" dirty="0"/>
              <a:t> </a:t>
            </a:r>
            <a:r>
              <a:rPr lang="en-GB" dirty="0" err="1"/>
              <a:t>implica</a:t>
            </a:r>
            <a:r>
              <a:rPr lang="en-GB" dirty="0"/>
              <a:t> </a:t>
            </a:r>
            <a:r>
              <a:rPr lang="en-GB" dirty="0" err="1"/>
              <a:t>una</a:t>
            </a:r>
            <a:r>
              <a:rPr lang="en-GB" dirty="0"/>
              <a:t> </a:t>
            </a:r>
            <a:r>
              <a:rPr lang="en-GB" dirty="0" err="1"/>
              <a:t>combinazione</a:t>
            </a:r>
            <a:r>
              <a:rPr lang="en-GB" dirty="0"/>
              <a:t> di </a:t>
            </a:r>
            <a:r>
              <a:rPr lang="en-GB" dirty="0" err="1"/>
              <a:t>attività</a:t>
            </a:r>
            <a:r>
              <a:rPr lang="en-GB" dirty="0"/>
              <a:t>, </a:t>
            </a:r>
            <a:r>
              <a:rPr lang="en-GB" dirty="0" err="1"/>
              <a:t>conoscenze</a:t>
            </a:r>
            <a:r>
              <a:rPr lang="en-GB" dirty="0"/>
              <a:t> e </a:t>
            </a:r>
            <a:r>
              <a:rPr lang="en-GB" dirty="0" err="1"/>
              <a:t>abilità</a:t>
            </a:r>
            <a:r>
              <a:rPr lang="en-GB" dirty="0"/>
              <a:t>. </a:t>
            </a:r>
            <a:r>
              <a:rPr lang="en-GB" dirty="0" err="1"/>
              <a:t>Utilizza</a:t>
            </a:r>
            <a:r>
              <a:rPr lang="en-GB" dirty="0"/>
              <a:t> la </a:t>
            </a:r>
            <a:r>
              <a:rPr lang="en-GB" dirty="0" err="1"/>
              <a:t>valutazione</a:t>
            </a:r>
            <a:r>
              <a:rPr lang="en-GB" dirty="0"/>
              <a:t> </a:t>
            </a:r>
            <a:r>
              <a:rPr lang="en-GB" dirty="0" err="1"/>
              <a:t>basata</a:t>
            </a:r>
            <a:r>
              <a:rPr lang="en-GB" dirty="0"/>
              <a:t> </a:t>
            </a:r>
            <a:r>
              <a:rPr lang="en-GB" dirty="0" err="1"/>
              <a:t>su</a:t>
            </a:r>
            <a:r>
              <a:rPr lang="en-GB" dirty="0"/>
              <a:t> </a:t>
            </a:r>
            <a:r>
              <a:rPr lang="en-GB" dirty="0" err="1"/>
              <a:t>criteri</a:t>
            </a:r>
            <a:r>
              <a:rPr lang="en-GB" dirty="0"/>
              <a:t> per </a:t>
            </a:r>
            <a:r>
              <a:rPr lang="en-GB" dirty="0" err="1"/>
              <a:t>misurare</a:t>
            </a:r>
            <a:r>
              <a:rPr lang="en-GB" dirty="0"/>
              <a:t> le </a:t>
            </a:r>
            <a:r>
              <a:rPr lang="en-GB" dirty="0" err="1"/>
              <a:t>capacità</a:t>
            </a:r>
            <a:r>
              <a:rPr lang="en-GB" dirty="0"/>
              <a:t> di </a:t>
            </a:r>
            <a:r>
              <a:rPr lang="en-GB" dirty="0" err="1"/>
              <a:t>sviluppo</a:t>
            </a:r>
            <a:r>
              <a:rPr lang="en-GB" dirty="0"/>
              <a:t> </a:t>
            </a:r>
            <a:r>
              <a:rPr lang="en-GB" dirty="0" err="1"/>
              <a:t>personale</a:t>
            </a:r>
            <a:r>
              <a:rPr lang="en-GB" dirty="0"/>
              <a:t> </a:t>
            </a:r>
            <a:r>
              <a:rPr lang="en-GB" dirty="0" err="1"/>
              <a:t>all'interno</a:t>
            </a:r>
            <a:r>
              <a:rPr lang="en-GB" dirty="0"/>
              <a:t> di </a:t>
            </a:r>
            <a:r>
              <a:rPr lang="en-GB" dirty="0" err="1"/>
              <a:t>contesti</a:t>
            </a:r>
            <a:r>
              <a:rPr lang="en-GB" dirty="0"/>
              <a:t> </a:t>
            </a:r>
            <a:r>
              <a:rPr lang="en-GB" dirty="0" err="1"/>
              <a:t>pratici</a:t>
            </a:r>
            <a:r>
              <a:rPr lang="en-GB" dirty="0"/>
              <a:t>. </a:t>
            </a:r>
            <a:r>
              <a:rPr lang="en-GB" dirty="0" err="1"/>
              <a:t>Nei</a:t>
            </a:r>
            <a:r>
              <a:rPr lang="en-GB" dirty="0"/>
              <a:t> </a:t>
            </a:r>
            <a:r>
              <a:rPr lang="en-GB" dirty="0" err="1"/>
              <a:t>tuoi</a:t>
            </a:r>
            <a:r>
              <a:rPr lang="en-GB" dirty="0"/>
              <a:t> </a:t>
            </a:r>
            <a:r>
              <a:rPr lang="en-GB" dirty="0" err="1"/>
              <a:t>gruppi</a:t>
            </a:r>
            <a:r>
              <a:rPr lang="en-GB" dirty="0"/>
              <a:t> </a:t>
            </a:r>
            <a:r>
              <a:rPr lang="en-GB" dirty="0" err="1"/>
              <a:t>discuti</a:t>
            </a:r>
            <a:r>
              <a:rPr lang="en-GB" dirty="0"/>
              <a:t>:</a:t>
            </a:r>
          </a:p>
          <a:p>
            <a:r>
              <a:rPr lang="en-GB" dirty="0">
                <a:solidFill>
                  <a:schemeClr val="accent6">
                    <a:lumMod val="50000"/>
                  </a:schemeClr>
                </a:solidFill>
              </a:rPr>
              <a:t>In </a:t>
            </a:r>
            <a:r>
              <a:rPr lang="en-GB" dirty="0" err="1">
                <a:solidFill>
                  <a:schemeClr val="accent6">
                    <a:lumMod val="50000"/>
                  </a:schemeClr>
                </a:solidFill>
              </a:rPr>
              <a:t>che</a:t>
            </a:r>
            <a:r>
              <a:rPr lang="en-GB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6">
                    <a:lumMod val="50000"/>
                  </a:schemeClr>
                </a:solidFill>
              </a:rPr>
              <a:t>modo</a:t>
            </a:r>
            <a:r>
              <a:rPr lang="en-GB" dirty="0">
                <a:solidFill>
                  <a:schemeClr val="accent6">
                    <a:lumMod val="50000"/>
                  </a:schemeClr>
                </a:solidFill>
              </a:rPr>
              <a:t> le </a:t>
            </a:r>
            <a:r>
              <a:rPr lang="en-GB" dirty="0" err="1">
                <a:solidFill>
                  <a:schemeClr val="accent6">
                    <a:lumMod val="50000"/>
                  </a:schemeClr>
                </a:solidFill>
              </a:rPr>
              <a:t>organizzazioni</a:t>
            </a:r>
            <a:r>
              <a:rPr lang="en-GB" dirty="0">
                <a:solidFill>
                  <a:schemeClr val="accent6">
                    <a:lumMod val="50000"/>
                  </a:schemeClr>
                </a:solidFill>
              </a:rPr>
              <a:t> di IFP </a:t>
            </a:r>
            <a:r>
              <a:rPr lang="en-GB" dirty="0" err="1">
                <a:solidFill>
                  <a:schemeClr val="accent6">
                    <a:lumMod val="50000"/>
                  </a:schemeClr>
                </a:solidFill>
              </a:rPr>
              <a:t>ei</a:t>
            </a:r>
            <a:r>
              <a:rPr lang="en-GB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6">
                    <a:lumMod val="50000"/>
                  </a:schemeClr>
                </a:solidFill>
              </a:rPr>
              <a:t>loro</a:t>
            </a:r>
            <a:r>
              <a:rPr lang="en-GB" dirty="0">
                <a:solidFill>
                  <a:schemeClr val="accent6">
                    <a:lumMod val="50000"/>
                  </a:schemeClr>
                </a:solidFill>
              </a:rPr>
              <a:t> partner di </a:t>
            </a:r>
            <a:r>
              <a:rPr lang="en-GB" dirty="0" err="1">
                <a:solidFill>
                  <a:schemeClr val="accent6">
                    <a:lumMod val="50000"/>
                  </a:schemeClr>
                </a:solidFill>
              </a:rPr>
              <a:t>mobilità</a:t>
            </a:r>
            <a:r>
              <a:rPr lang="en-GB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6">
                    <a:lumMod val="50000"/>
                  </a:schemeClr>
                </a:solidFill>
              </a:rPr>
              <a:t>possono</a:t>
            </a:r>
            <a:r>
              <a:rPr lang="en-GB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6">
                    <a:lumMod val="50000"/>
                  </a:schemeClr>
                </a:solidFill>
              </a:rPr>
              <a:t>cambiare</a:t>
            </a:r>
            <a:r>
              <a:rPr lang="en-GB" dirty="0">
                <a:solidFill>
                  <a:schemeClr val="accent6">
                    <a:lumMod val="50000"/>
                  </a:schemeClr>
                </a:solidFill>
              </a:rPr>
              <a:t> o </a:t>
            </a:r>
            <a:r>
              <a:rPr lang="en-GB" dirty="0" err="1">
                <a:solidFill>
                  <a:schemeClr val="accent6">
                    <a:lumMod val="50000"/>
                  </a:schemeClr>
                </a:solidFill>
              </a:rPr>
              <a:t>migliorare</a:t>
            </a:r>
            <a:r>
              <a:rPr lang="en-GB" dirty="0">
                <a:solidFill>
                  <a:schemeClr val="accent6">
                    <a:lumMod val="50000"/>
                  </a:schemeClr>
                </a:solidFill>
              </a:rPr>
              <a:t> lo </a:t>
            </a:r>
            <a:r>
              <a:rPr lang="en-GB" dirty="0" err="1">
                <a:solidFill>
                  <a:schemeClr val="accent6">
                    <a:lumMod val="50000"/>
                  </a:schemeClr>
                </a:solidFill>
              </a:rPr>
              <a:t>sviluppo</a:t>
            </a:r>
            <a:r>
              <a:rPr lang="en-GB" dirty="0">
                <a:solidFill>
                  <a:schemeClr val="accent6">
                    <a:lumMod val="50000"/>
                  </a:schemeClr>
                </a:solidFill>
              </a:rPr>
              <a:t> di </a:t>
            </a:r>
            <a:r>
              <a:rPr lang="en-GB" dirty="0" err="1">
                <a:solidFill>
                  <a:schemeClr val="accent6">
                    <a:lumMod val="50000"/>
                  </a:schemeClr>
                </a:solidFill>
              </a:rPr>
              <a:t>compiti</a:t>
            </a:r>
            <a:r>
              <a:rPr lang="en-GB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6">
                    <a:lumMod val="50000"/>
                  </a:schemeClr>
                </a:solidFill>
              </a:rPr>
              <a:t>strutturati</a:t>
            </a:r>
            <a:r>
              <a:rPr lang="en-GB" dirty="0">
                <a:solidFill>
                  <a:schemeClr val="accent6">
                    <a:lumMod val="50000"/>
                  </a:schemeClr>
                </a:solidFill>
              </a:rPr>
              <a:t> e </a:t>
            </a:r>
            <a:r>
              <a:rPr lang="en-GB" dirty="0" err="1">
                <a:solidFill>
                  <a:schemeClr val="accent6">
                    <a:lumMod val="50000"/>
                  </a:schemeClr>
                </a:solidFill>
              </a:rPr>
              <a:t>valutazioni</a:t>
            </a:r>
            <a:r>
              <a:rPr lang="en-GB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6">
                    <a:lumMod val="50000"/>
                  </a:schemeClr>
                </a:solidFill>
              </a:rPr>
              <a:t>graduati</a:t>
            </a:r>
            <a:r>
              <a:rPr lang="en-GB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6">
                    <a:lumMod val="50000"/>
                  </a:schemeClr>
                </a:solidFill>
              </a:rPr>
              <a:t>che</a:t>
            </a:r>
            <a:r>
              <a:rPr lang="en-GB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6">
                    <a:lumMod val="50000"/>
                  </a:schemeClr>
                </a:solidFill>
              </a:rPr>
              <a:t>aggiungono</a:t>
            </a:r>
            <a:r>
              <a:rPr lang="en-GB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6">
                    <a:lumMod val="50000"/>
                  </a:schemeClr>
                </a:solidFill>
              </a:rPr>
              <a:t>valore</a:t>
            </a:r>
            <a:r>
              <a:rPr lang="en-GB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6">
                    <a:lumMod val="50000"/>
                  </a:schemeClr>
                </a:solidFill>
              </a:rPr>
              <a:t>alle</a:t>
            </a:r>
            <a:r>
              <a:rPr lang="en-GB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6">
                    <a:lumMod val="50000"/>
                  </a:schemeClr>
                </a:solidFill>
              </a:rPr>
              <a:t>esperienze</a:t>
            </a:r>
            <a:r>
              <a:rPr lang="en-GB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6">
                    <a:lumMod val="50000"/>
                  </a:schemeClr>
                </a:solidFill>
              </a:rPr>
              <a:t>degli</a:t>
            </a:r>
            <a:r>
              <a:rPr lang="en-GB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6">
                    <a:lumMod val="50000"/>
                  </a:schemeClr>
                </a:solidFill>
              </a:rPr>
              <a:t>studenti</a:t>
            </a:r>
            <a:r>
              <a:rPr lang="en-GB" dirty="0">
                <a:solidFill>
                  <a:schemeClr val="accent6">
                    <a:lumMod val="50000"/>
                  </a:schemeClr>
                </a:solidFill>
              </a:rPr>
              <a:t> e </a:t>
            </a:r>
            <a:r>
              <a:rPr lang="en-GB" dirty="0" err="1">
                <a:solidFill>
                  <a:schemeClr val="accent6">
                    <a:lumMod val="50000"/>
                  </a:schemeClr>
                </a:solidFill>
              </a:rPr>
              <a:t>lavorano</a:t>
            </a:r>
            <a:r>
              <a:rPr lang="en-GB" dirty="0">
                <a:solidFill>
                  <a:schemeClr val="accent6">
                    <a:lumMod val="50000"/>
                  </a:schemeClr>
                </a:solidFill>
              </a:rPr>
              <a:t> per </a:t>
            </a:r>
            <a:r>
              <a:rPr lang="en-GB" dirty="0" err="1">
                <a:solidFill>
                  <a:schemeClr val="accent6">
                    <a:lumMod val="50000"/>
                  </a:schemeClr>
                </a:solidFill>
              </a:rPr>
              <a:t>soddisfare</a:t>
            </a:r>
            <a:r>
              <a:rPr lang="en-GB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6">
                    <a:lumMod val="50000"/>
                  </a:schemeClr>
                </a:solidFill>
              </a:rPr>
              <a:t>gli</a:t>
            </a:r>
            <a:r>
              <a:rPr lang="en-GB" dirty="0">
                <a:solidFill>
                  <a:schemeClr val="accent6">
                    <a:lumMod val="50000"/>
                  </a:schemeClr>
                </a:solidFill>
              </a:rPr>
              <a:t> standard </a:t>
            </a:r>
            <a:r>
              <a:rPr lang="en-GB" dirty="0" err="1">
                <a:solidFill>
                  <a:schemeClr val="accent6">
                    <a:lumMod val="50000"/>
                  </a:schemeClr>
                </a:solidFill>
              </a:rPr>
              <a:t>nazionali</a:t>
            </a:r>
            <a:r>
              <a:rPr lang="en-GB" dirty="0">
                <a:solidFill>
                  <a:schemeClr val="accent6">
                    <a:lumMod val="50000"/>
                  </a:schemeClr>
                </a:solidFill>
              </a:rPr>
              <a:t>? </a:t>
            </a:r>
          </a:p>
          <a:p>
            <a:endParaRPr lang="en-GB" dirty="0">
              <a:solidFill>
                <a:schemeClr val="accent6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GB" dirty="0"/>
              <a:t>Per </a:t>
            </a:r>
            <a:r>
              <a:rPr lang="en-GB" dirty="0" err="1"/>
              <a:t>maggiori</a:t>
            </a:r>
            <a:r>
              <a:rPr lang="en-GB" dirty="0"/>
              <a:t> </a:t>
            </a:r>
            <a:r>
              <a:rPr lang="en-GB" dirty="0" err="1"/>
              <a:t>informazioni</a:t>
            </a:r>
            <a:r>
              <a:rPr lang="en-GB" dirty="0"/>
              <a:t> </a:t>
            </a:r>
            <a:r>
              <a:rPr lang="en-GB" dirty="0" err="1"/>
              <a:t>vedi</a:t>
            </a:r>
            <a:r>
              <a:rPr lang="en-GB" dirty="0"/>
              <a:t>: </a:t>
            </a:r>
            <a:r>
              <a:rPr lang="en-GB" dirty="0">
                <a:hlinkClick r:id="rId2"/>
              </a:rPr>
              <a:t>https://www.asdan.org.uk/courses/courses-for-your-setting/post-16</a:t>
            </a:r>
            <a:endParaRPr lang="en-GB" dirty="0">
              <a:solidFill>
                <a:schemeClr val="accent6">
                  <a:lumMod val="50000"/>
                </a:schemeClr>
              </a:solidFill>
            </a:endParaRPr>
          </a:p>
          <a:p>
            <a:endParaRPr lang="en-GB" dirty="0">
              <a:solidFill>
                <a:schemeClr val="accent6">
                  <a:lumMod val="50000"/>
                </a:schemeClr>
              </a:solidFill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888869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IL MOMENTO DELLE </a:t>
            </a:r>
            <a:r>
              <a:rPr lang="en-US" dirty="0" err="1"/>
              <a:t>ATTIVITà</a:t>
            </a:r>
            <a:endParaRPr lang="el-GR" dirty="0"/>
          </a:p>
        </p:txBody>
      </p:sp>
      <p:sp>
        <p:nvSpPr>
          <p:cNvPr id="3" name="TextBox 2"/>
          <p:cNvSpPr txBox="1"/>
          <p:nvPr/>
        </p:nvSpPr>
        <p:spPr>
          <a:xfrm>
            <a:off x="739074" y="1663640"/>
            <a:ext cx="7200800" cy="3046988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/>
              <a:t>NUMERO </a:t>
            </a:r>
            <a:r>
              <a:rPr lang="en-US" sz="2400" b="1" dirty="0" err="1"/>
              <a:t>ATTIVITà</a:t>
            </a:r>
            <a:r>
              <a:rPr lang="en-US" sz="2400" b="1" dirty="0"/>
              <a:t>: 3.2.6</a:t>
            </a:r>
          </a:p>
          <a:p>
            <a:endParaRPr lang="en-US" sz="2400" b="1" dirty="0"/>
          </a:p>
          <a:p>
            <a:r>
              <a:rPr lang="en-US" sz="2400" b="1" dirty="0"/>
              <a:t>TITOLO </a:t>
            </a:r>
            <a:r>
              <a:rPr lang="en-US" sz="2400" b="1" dirty="0" err="1"/>
              <a:t>ATTIVITà</a:t>
            </a:r>
            <a:r>
              <a:rPr lang="en-US" sz="2400" b="1" dirty="0"/>
              <a:t>: </a:t>
            </a:r>
            <a:r>
              <a:rPr lang="en-US" sz="2400" b="1" dirty="0" err="1"/>
              <a:t>Ulteriori</a:t>
            </a:r>
            <a:r>
              <a:rPr lang="en-US" sz="2400" b="1" dirty="0"/>
              <a:t> </a:t>
            </a:r>
            <a:r>
              <a:rPr lang="en-US" sz="2400" b="1" dirty="0" err="1"/>
              <a:t>letture</a:t>
            </a:r>
            <a:r>
              <a:rPr lang="en-US" sz="2400" b="1" dirty="0"/>
              <a:t>, </a:t>
            </a:r>
            <a:r>
              <a:rPr lang="en-US" sz="2400" b="1" dirty="0" err="1"/>
              <a:t>autovalutazione</a:t>
            </a:r>
            <a:r>
              <a:rPr lang="en-US" sz="2400" b="1" dirty="0"/>
              <a:t> e </a:t>
            </a:r>
            <a:r>
              <a:rPr lang="en-US" sz="2400" b="1" dirty="0" err="1"/>
              <a:t>riflessione</a:t>
            </a:r>
            <a:r>
              <a:rPr lang="en-US" sz="2400" b="1" dirty="0"/>
              <a:t> </a:t>
            </a:r>
          </a:p>
          <a:p>
            <a:endParaRPr lang="en-US" sz="2400" b="1" dirty="0"/>
          </a:p>
          <a:p>
            <a:r>
              <a:rPr lang="en-US" sz="2400" b="1" dirty="0"/>
              <a:t>DURATA </a:t>
            </a:r>
            <a:r>
              <a:rPr lang="en-US" sz="2400" b="1" dirty="0" err="1"/>
              <a:t>ATTIVITà</a:t>
            </a:r>
            <a:r>
              <a:rPr lang="en-US" sz="2400" b="1" dirty="0"/>
              <a:t>: 10 </a:t>
            </a:r>
            <a:r>
              <a:rPr lang="en-US" sz="2400" b="1" dirty="0" err="1"/>
              <a:t>minuti</a:t>
            </a:r>
            <a:endParaRPr lang="en-US" sz="2400" b="1" dirty="0"/>
          </a:p>
          <a:p>
            <a:endParaRPr lang="en-US" sz="2400" b="1" dirty="0"/>
          </a:p>
          <a:p>
            <a:r>
              <a:rPr lang="en-US" sz="2400" b="1" dirty="0"/>
              <a:t>COMMENTI:</a:t>
            </a:r>
          </a:p>
        </p:txBody>
      </p:sp>
    </p:spTree>
    <p:extLst>
      <p:ext uri="{BB962C8B-B14F-4D97-AF65-F5344CB8AC3E}">
        <p14:creationId xmlns:p14="http://schemas.microsoft.com/office/powerpoint/2010/main" val="21852375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CONTENUTO </a:t>
            </a:r>
            <a:r>
              <a:rPr lang="en-US" dirty="0" err="1"/>
              <a:t>UNITà</a:t>
            </a:r>
            <a:endParaRPr lang="el-GR" dirty="0"/>
          </a:p>
        </p:txBody>
      </p:sp>
      <p:sp>
        <p:nvSpPr>
          <p:cNvPr id="3" name="TextBox 2"/>
          <p:cNvSpPr txBox="1"/>
          <p:nvPr/>
        </p:nvSpPr>
        <p:spPr>
          <a:xfrm>
            <a:off x="739074" y="1663640"/>
            <a:ext cx="7200800" cy="4467057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400" b="1" dirty="0" err="1"/>
              <a:t>Strumenti</a:t>
            </a:r>
            <a:r>
              <a:rPr lang="en-GB" sz="2400" b="1" dirty="0"/>
              <a:t> per </a:t>
            </a:r>
            <a:r>
              <a:rPr lang="en-GB" sz="2400" b="1" dirty="0" err="1"/>
              <a:t>registrare</a:t>
            </a:r>
            <a:r>
              <a:rPr lang="en-GB" sz="2400" b="1" dirty="0"/>
              <a:t> </a:t>
            </a:r>
            <a:r>
              <a:rPr lang="en-GB" sz="2400" b="1" dirty="0" err="1"/>
              <a:t>i</a:t>
            </a:r>
            <a:r>
              <a:rPr lang="en-GB" sz="2400" b="1" dirty="0"/>
              <a:t> </a:t>
            </a:r>
            <a:r>
              <a:rPr lang="en-GB" sz="2400" b="1" dirty="0" err="1"/>
              <a:t>risultati</a:t>
            </a:r>
            <a:r>
              <a:rPr lang="en-GB" sz="2400" b="1" dirty="0"/>
              <a:t> </a:t>
            </a:r>
            <a:r>
              <a:rPr lang="en-GB" sz="2400" b="1" dirty="0" err="1"/>
              <a:t>degli</a:t>
            </a:r>
            <a:r>
              <a:rPr lang="en-GB" sz="2400" b="1" dirty="0"/>
              <a:t> </a:t>
            </a:r>
            <a:r>
              <a:rPr lang="en-GB" sz="2400" b="1" dirty="0" err="1"/>
              <a:t>studenti</a:t>
            </a:r>
            <a:endParaRPr lang="en-GB" sz="2400" b="1" dirty="0"/>
          </a:p>
          <a:p>
            <a:pPr>
              <a:lnSpc>
                <a:spcPct val="150000"/>
              </a:lnSpc>
            </a:pPr>
            <a:r>
              <a:rPr lang="en-GB" sz="2400" b="1" dirty="0" err="1"/>
              <a:t>Strumenti</a:t>
            </a:r>
            <a:r>
              <a:rPr lang="en-GB" sz="2400" b="1" dirty="0"/>
              <a:t> per </a:t>
            </a:r>
            <a:r>
              <a:rPr lang="en-GB" sz="2400" b="1" dirty="0" err="1"/>
              <a:t>aiutare</a:t>
            </a:r>
            <a:r>
              <a:rPr lang="en-GB" sz="2400" b="1" dirty="0"/>
              <a:t> </a:t>
            </a:r>
            <a:r>
              <a:rPr lang="en-GB" sz="2400" b="1" dirty="0" err="1"/>
              <a:t>gli</a:t>
            </a:r>
            <a:r>
              <a:rPr lang="en-GB" sz="2400" b="1" dirty="0"/>
              <a:t> </a:t>
            </a:r>
            <a:r>
              <a:rPr lang="en-GB" sz="2400" b="1" dirty="0" err="1"/>
              <a:t>studenti</a:t>
            </a:r>
            <a:r>
              <a:rPr lang="en-GB" sz="2400" b="1" dirty="0"/>
              <a:t> a </a:t>
            </a:r>
            <a:r>
              <a:rPr lang="en-GB" sz="2400" b="1" dirty="0" err="1"/>
              <a:t>modificare</a:t>
            </a:r>
            <a:r>
              <a:rPr lang="en-GB" sz="2400" b="1" dirty="0"/>
              <a:t> </a:t>
            </a:r>
            <a:r>
              <a:rPr lang="en-GB" sz="2400" b="1" dirty="0" err="1"/>
              <a:t>il</a:t>
            </a:r>
            <a:r>
              <a:rPr lang="en-GB" sz="2400" b="1" dirty="0"/>
              <a:t> </a:t>
            </a:r>
            <a:r>
              <a:rPr lang="en-GB" sz="2400" b="1" dirty="0" err="1"/>
              <a:t>loro</a:t>
            </a:r>
            <a:r>
              <a:rPr lang="en-GB" sz="2400" b="1" dirty="0"/>
              <a:t> </a:t>
            </a:r>
            <a:r>
              <a:rPr lang="en-GB" sz="2400" b="1" dirty="0" err="1"/>
              <a:t>comportamento</a:t>
            </a:r>
            <a:endParaRPr lang="en-GB" sz="2400" b="1" dirty="0"/>
          </a:p>
          <a:p>
            <a:pPr>
              <a:lnSpc>
                <a:spcPct val="150000"/>
              </a:lnSpc>
            </a:pPr>
            <a:r>
              <a:rPr lang="en-GB" sz="2400" b="1" dirty="0" err="1"/>
              <a:t>Competenze</a:t>
            </a:r>
            <a:r>
              <a:rPr lang="en-GB" sz="2400" b="1" dirty="0"/>
              <a:t> del </a:t>
            </a:r>
            <a:r>
              <a:rPr lang="en-GB" sz="2400" b="1" dirty="0" err="1"/>
              <a:t>ventunesimo</a:t>
            </a:r>
            <a:r>
              <a:rPr lang="en-GB" sz="2400" b="1" dirty="0"/>
              <a:t> </a:t>
            </a:r>
            <a:r>
              <a:rPr lang="en-GB" sz="2400" b="1" dirty="0" err="1"/>
              <a:t>secolo</a:t>
            </a:r>
            <a:r>
              <a:rPr lang="en-GB" sz="2400" b="1" dirty="0"/>
              <a:t> </a:t>
            </a:r>
            <a:r>
              <a:rPr lang="en-GB" sz="2400" b="1" dirty="0" err="1"/>
              <a:t>rivisitate</a:t>
            </a:r>
            <a:endParaRPr lang="en-GB" sz="2400" b="1" dirty="0"/>
          </a:p>
          <a:p>
            <a:pPr>
              <a:lnSpc>
                <a:spcPct val="150000"/>
              </a:lnSpc>
            </a:pPr>
            <a:r>
              <a:rPr lang="en-GB" sz="2400" b="1" dirty="0" err="1"/>
              <a:t>Processi</a:t>
            </a:r>
            <a:r>
              <a:rPr lang="en-GB" sz="2400" b="1" dirty="0"/>
              <a:t> di </a:t>
            </a:r>
            <a:r>
              <a:rPr lang="en-GB" sz="2400" b="1" dirty="0" err="1"/>
              <a:t>valutazione</a:t>
            </a:r>
            <a:r>
              <a:rPr lang="en-GB" sz="2400" b="1" dirty="0"/>
              <a:t>: </a:t>
            </a:r>
            <a:r>
              <a:rPr lang="en-GB" sz="2400" b="1" dirty="0" err="1"/>
              <a:t>dalla</a:t>
            </a:r>
            <a:r>
              <a:rPr lang="en-GB" sz="2400" b="1" dirty="0"/>
              <a:t> </a:t>
            </a:r>
            <a:r>
              <a:rPr lang="en-GB" sz="2400" b="1" dirty="0" err="1"/>
              <a:t>valutazione</a:t>
            </a:r>
            <a:r>
              <a:rPr lang="en-GB" sz="2400" b="1" dirty="0"/>
              <a:t> </a:t>
            </a:r>
            <a:r>
              <a:rPr lang="en-GB" sz="2400" b="1" dirty="0" err="1"/>
              <a:t>all'accreditamento</a:t>
            </a:r>
            <a:endParaRPr lang="en-GB" sz="2400" b="1" dirty="0"/>
          </a:p>
          <a:p>
            <a:pPr>
              <a:lnSpc>
                <a:spcPct val="150000"/>
              </a:lnSpc>
            </a:pPr>
            <a:r>
              <a:rPr lang="en-GB" sz="2400" b="1" dirty="0" err="1"/>
              <a:t>Assemblare</a:t>
            </a:r>
            <a:r>
              <a:rPr lang="en-GB" sz="2400" b="1" dirty="0"/>
              <a:t> un portfolio di prove di </a:t>
            </a:r>
            <a:r>
              <a:rPr lang="en-GB" sz="2400" b="1" dirty="0" err="1"/>
              <a:t>apprendimento</a:t>
            </a:r>
            <a:endParaRPr lang="en-GB" sz="2400" b="1" dirty="0"/>
          </a:p>
          <a:p>
            <a:pPr>
              <a:lnSpc>
                <a:spcPct val="150000"/>
              </a:lnSpc>
            </a:pPr>
            <a:r>
              <a:rPr lang="en-GB" sz="2400" b="1" dirty="0" err="1"/>
              <a:t>Comprensione</a:t>
            </a:r>
            <a:r>
              <a:rPr lang="en-GB" sz="2400" b="1" dirty="0"/>
              <a:t> </a:t>
            </a:r>
            <a:r>
              <a:rPr lang="en-GB" sz="2400" b="1" dirty="0" err="1"/>
              <a:t>delle</a:t>
            </a:r>
            <a:r>
              <a:rPr lang="en-GB" sz="2400" b="1" dirty="0"/>
              <a:t> </a:t>
            </a:r>
            <a:r>
              <a:rPr lang="en-GB" sz="2400" b="1" dirty="0" err="1"/>
              <a:t>valutazioni</a:t>
            </a:r>
            <a:r>
              <a:rPr lang="en-GB" sz="2400" b="1" dirty="0"/>
              <a:t> </a:t>
            </a:r>
            <a:r>
              <a:rPr lang="en-GB" sz="2400" b="1" dirty="0" err="1"/>
              <a:t>referenziate</a:t>
            </a:r>
            <a:r>
              <a:rPr lang="en-GB" sz="2400" b="1" dirty="0"/>
              <a:t> </a:t>
            </a:r>
            <a:r>
              <a:rPr lang="en-GB" sz="2400" b="1" dirty="0" err="1"/>
              <a:t>dai</a:t>
            </a:r>
            <a:r>
              <a:rPr lang="en-GB" sz="2400" b="1" dirty="0"/>
              <a:t> </a:t>
            </a:r>
            <a:r>
              <a:rPr lang="en-GB" sz="2400" b="1" dirty="0" err="1"/>
              <a:t>criteri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318850306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Ulteriori</a:t>
            </a:r>
            <a:r>
              <a:rPr lang="en-US" dirty="0"/>
              <a:t> </a:t>
            </a:r>
            <a:r>
              <a:rPr lang="en-US" dirty="0" err="1"/>
              <a:t>letture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48295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dirty="0"/>
              <a:t>Auto</a:t>
            </a:r>
            <a:r>
              <a:rPr lang="en-GB" sz="2800" dirty="0">
                <a:ea typeface="Tahoma" panose="020B0604030504040204" pitchFamily="34" charset="0"/>
                <a:cs typeface="Tahoma" panose="020B0604030504040204" pitchFamily="34" charset="0"/>
              </a:rPr>
              <a:t>évaluation_valley.pdf. Available shortly from </a:t>
            </a:r>
            <a:r>
              <a:rPr lang="en-GB" sz="2400" dirty="0">
                <a:ea typeface="Tahoma" panose="020B0604030504040204" pitchFamily="34" charset="0"/>
                <a:cs typeface="Tahoma" panose="020B0604030504040204" pitchFamily="34" charset="0"/>
                <a:hlinkClick r:id="rId2"/>
              </a:rPr>
              <a:t>http://www.intercultural-mobility.eu/en/home/</a:t>
            </a:r>
            <a:r>
              <a:rPr lang="en-GB" sz="2400" dirty="0"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marL="0" indent="0">
              <a:buNone/>
            </a:pPr>
            <a:r>
              <a:rPr lang="en-GB" sz="2800" dirty="0">
                <a:ea typeface="Tahoma" panose="020B0604030504040204" pitchFamily="34" charset="0"/>
                <a:cs typeface="Tahoma" panose="020B0604030504040204" pitchFamily="34" charset="0"/>
              </a:rPr>
              <a:t>“</a:t>
            </a:r>
            <a:r>
              <a:rPr lang="en-GB" sz="2800" dirty="0" err="1">
                <a:ea typeface="Tahoma" panose="020B0604030504040204" pitchFamily="34" charset="0"/>
                <a:cs typeface="Tahoma" panose="020B0604030504040204" pitchFamily="34" charset="0"/>
              </a:rPr>
              <a:t>Livret</a:t>
            </a:r>
            <a:r>
              <a:rPr lang="en-GB" sz="2800" dirty="0">
                <a:ea typeface="Tahoma" panose="020B0604030504040204" pitchFamily="34" charset="0"/>
                <a:cs typeface="Tahoma" panose="020B0604030504040204" pitchFamily="34" charset="0"/>
              </a:rPr>
              <a:t> de </a:t>
            </a:r>
            <a:r>
              <a:rPr lang="en-GB" sz="2800" dirty="0" err="1">
                <a:ea typeface="Tahoma" panose="020B0604030504040204" pitchFamily="34" charset="0"/>
                <a:cs typeface="Tahoma" panose="020B0604030504040204" pitchFamily="34" charset="0"/>
              </a:rPr>
              <a:t>compétences</a:t>
            </a:r>
            <a:r>
              <a:rPr lang="en-GB" sz="2800" dirty="0">
                <a:ea typeface="Tahoma" panose="020B0604030504040204" pitchFamily="34" charset="0"/>
                <a:cs typeface="Tahoma" panose="020B0604030504040204" pitchFamily="34" charset="0"/>
              </a:rPr>
              <a:t>”, Association ADICE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4450337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Autovalutazione</a:t>
            </a:r>
            <a:r>
              <a:rPr lang="en-US" dirty="0"/>
              <a:t> e </a:t>
            </a:r>
            <a:r>
              <a:rPr lang="en-US" dirty="0" err="1"/>
              <a:t>riflessione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0" y="1556793"/>
            <a:ext cx="6203032" cy="456937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GB" sz="3200" dirty="0"/>
          </a:p>
          <a:p>
            <a:pPr marL="0" indent="0" algn="ctr">
              <a:buNone/>
            </a:pPr>
            <a:r>
              <a:rPr lang="en-GB" sz="3200" dirty="0" err="1"/>
              <a:t>Utilizza</a:t>
            </a:r>
            <a:r>
              <a:rPr lang="en-GB" sz="3200" dirty="0"/>
              <a:t> </a:t>
            </a:r>
            <a:r>
              <a:rPr lang="en-GB" sz="3200" dirty="0" err="1"/>
              <a:t>il</a:t>
            </a:r>
            <a:r>
              <a:rPr lang="en-GB" sz="3200" dirty="0"/>
              <a:t> modulo per </a:t>
            </a:r>
            <a:r>
              <a:rPr lang="en-GB" sz="3200" dirty="0" err="1"/>
              <a:t>l’autovalutazione</a:t>
            </a:r>
            <a:r>
              <a:rPr lang="en-GB" sz="3200" dirty="0"/>
              <a:t> e per la </a:t>
            </a:r>
            <a:r>
              <a:rPr lang="en-GB" sz="3200" dirty="0" err="1"/>
              <a:t>riflessione</a:t>
            </a:r>
            <a:r>
              <a:rPr lang="en-GB" sz="3200" dirty="0"/>
              <a:t> per </a:t>
            </a:r>
            <a:r>
              <a:rPr lang="en-GB" sz="3200" dirty="0" err="1"/>
              <a:t>riassumere</a:t>
            </a:r>
            <a:r>
              <a:rPr lang="en-GB" sz="3200" dirty="0"/>
              <a:t> </a:t>
            </a:r>
            <a:r>
              <a:rPr lang="en-GB" sz="3200" dirty="0" err="1"/>
              <a:t>i</a:t>
            </a:r>
            <a:r>
              <a:rPr lang="en-GB" sz="3200" dirty="0"/>
              <a:t> </a:t>
            </a:r>
            <a:r>
              <a:rPr lang="en-GB" sz="3200" dirty="0" err="1"/>
              <a:t>tuoi</a:t>
            </a:r>
            <a:r>
              <a:rPr lang="en-GB" sz="3200" dirty="0"/>
              <a:t> </a:t>
            </a:r>
            <a:r>
              <a:rPr lang="en-GB" sz="3200" dirty="0" err="1"/>
              <a:t>pensieri</a:t>
            </a:r>
            <a:r>
              <a:rPr lang="en-GB" sz="3200" dirty="0"/>
              <a:t> </a:t>
            </a:r>
            <a:r>
              <a:rPr lang="en-GB" sz="3200" dirty="0" err="1"/>
              <a:t>sul</a:t>
            </a:r>
            <a:r>
              <a:rPr lang="en-GB" sz="3200" dirty="0"/>
              <a:t> </a:t>
            </a:r>
            <a:r>
              <a:rPr lang="en-GB" sz="3200" dirty="0" err="1"/>
              <a:t>contenuto</a:t>
            </a:r>
            <a:r>
              <a:rPr lang="en-GB" sz="3200" dirty="0"/>
              <a:t> di </a:t>
            </a:r>
            <a:r>
              <a:rPr lang="en-GB" sz="3200" dirty="0" err="1"/>
              <a:t>questa</a:t>
            </a:r>
            <a:r>
              <a:rPr lang="en-GB" sz="3200" dirty="0"/>
              <a:t> </a:t>
            </a:r>
            <a:r>
              <a:rPr lang="en-GB" sz="3200" dirty="0" err="1"/>
              <a:t>sessione</a:t>
            </a:r>
            <a:r>
              <a:rPr lang="en-GB" sz="3200" dirty="0"/>
              <a:t>.</a:t>
            </a:r>
            <a:endParaRPr lang="el-GR" sz="3200" dirty="0"/>
          </a:p>
        </p:txBody>
      </p:sp>
    </p:spTree>
    <p:extLst>
      <p:ext uri="{BB962C8B-B14F-4D97-AF65-F5344CB8AC3E}">
        <p14:creationId xmlns:p14="http://schemas.microsoft.com/office/powerpoint/2010/main" val="127417256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Congratulazioni</a:t>
            </a:r>
            <a:r>
              <a:rPr lang="en-US" dirty="0"/>
              <a:t>!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Hai </a:t>
            </a:r>
            <a:r>
              <a:rPr lang="en-US" dirty="0" err="1">
                <a:solidFill>
                  <a:schemeClr val="tx1">
                    <a:lumMod val="75000"/>
                  </a:schemeClr>
                </a:solidFill>
              </a:rPr>
              <a:t>completato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</a:schemeClr>
                </a:solidFill>
              </a:rPr>
              <a:t>questa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US">
                <a:solidFill>
                  <a:schemeClr val="tx1">
                    <a:lumMod val="75000"/>
                  </a:schemeClr>
                </a:solidFill>
              </a:rPr>
              <a:t>unità</a:t>
            </a:r>
            <a:endParaRPr lang="el-GR" dirty="0">
              <a:solidFill>
                <a:schemeClr val="tx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75281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IL MOMENTO DELLE </a:t>
            </a:r>
            <a:r>
              <a:rPr lang="en-US" dirty="0" err="1"/>
              <a:t>ATTIVITà</a:t>
            </a:r>
            <a:endParaRPr lang="el-GR" dirty="0"/>
          </a:p>
        </p:txBody>
      </p:sp>
      <p:sp>
        <p:nvSpPr>
          <p:cNvPr id="3" name="TextBox 2"/>
          <p:cNvSpPr txBox="1"/>
          <p:nvPr/>
        </p:nvSpPr>
        <p:spPr>
          <a:xfrm>
            <a:off x="739074" y="1663640"/>
            <a:ext cx="7200800" cy="3416320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/>
              <a:t>NUMERO </a:t>
            </a:r>
            <a:r>
              <a:rPr lang="en-US" sz="2400" b="1" dirty="0" err="1"/>
              <a:t>ATTIVITà</a:t>
            </a:r>
            <a:r>
              <a:rPr lang="en-US" sz="2400" b="1" dirty="0"/>
              <a:t>: 3.2.2</a:t>
            </a:r>
          </a:p>
          <a:p>
            <a:endParaRPr lang="en-US" sz="2400" b="1" dirty="0"/>
          </a:p>
          <a:p>
            <a:r>
              <a:rPr lang="en-US" sz="2400" b="1" dirty="0"/>
              <a:t>TITOLO </a:t>
            </a:r>
            <a:r>
              <a:rPr lang="en-US" sz="2400" b="1" dirty="0" err="1"/>
              <a:t>ATTIVITà</a:t>
            </a:r>
            <a:r>
              <a:rPr lang="en-US" sz="2400" b="1" dirty="0"/>
              <a:t>: </a:t>
            </a:r>
            <a:r>
              <a:rPr lang="en-US" sz="2400" b="1" dirty="0" err="1"/>
              <a:t>Seguire</a:t>
            </a:r>
            <a:r>
              <a:rPr lang="en-US" sz="2400" b="1" dirty="0"/>
              <a:t> e </a:t>
            </a:r>
            <a:r>
              <a:rPr lang="en-US" sz="2400" b="1" dirty="0" err="1"/>
              <a:t>valutare</a:t>
            </a:r>
            <a:r>
              <a:rPr lang="en-US" sz="2400" b="1" dirty="0"/>
              <a:t> </a:t>
            </a:r>
            <a:r>
              <a:rPr lang="en-US" sz="2400" b="1" dirty="0" err="1"/>
              <a:t>l'apprendimento</a:t>
            </a:r>
            <a:r>
              <a:rPr lang="en-US" sz="2400" b="1" dirty="0"/>
              <a:t> </a:t>
            </a:r>
            <a:r>
              <a:rPr lang="en-US" sz="2400" b="1" dirty="0" err="1"/>
              <a:t>acquisito</a:t>
            </a:r>
            <a:r>
              <a:rPr lang="en-US" sz="2400" b="1" dirty="0"/>
              <a:t> in </a:t>
            </a:r>
            <a:r>
              <a:rPr lang="en-US" sz="2400" b="1" dirty="0" err="1"/>
              <a:t>situazioni</a:t>
            </a:r>
            <a:r>
              <a:rPr lang="en-US" sz="2400" b="1" dirty="0"/>
              <a:t> di </a:t>
            </a:r>
            <a:r>
              <a:rPr lang="en-US" sz="2400" b="1" dirty="0" err="1"/>
              <a:t>apprendimento</a:t>
            </a:r>
            <a:r>
              <a:rPr lang="en-US" sz="2400" b="1" dirty="0"/>
              <a:t> non </a:t>
            </a:r>
            <a:r>
              <a:rPr lang="en-US" sz="2400" b="1" dirty="0" err="1"/>
              <a:t>formale</a:t>
            </a:r>
            <a:r>
              <a:rPr lang="en-US" sz="2400" b="1" dirty="0"/>
              <a:t> e </a:t>
            </a:r>
            <a:r>
              <a:rPr lang="en-US" sz="2400" b="1" dirty="0" err="1"/>
              <a:t>informale</a:t>
            </a:r>
            <a:r>
              <a:rPr lang="en-US" sz="2400" b="1" dirty="0"/>
              <a:t> </a:t>
            </a:r>
          </a:p>
          <a:p>
            <a:endParaRPr lang="en-US" sz="2400" b="1" dirty="0"/>
          </a:p>
          <a:p>
            <a:r>
              <a:rPr lang="en-US" sz="2400" b="1" dirty="0"/>
              <a:t>DURATA </a:t>
            </a:r>
            <a:r>
              <a:rPr lang="en-US" sz="2400" b="1" dirty="0" err="1"/>
              <a:t>ATTIVITà</a:t>
            </a:r>
            <a:r>
              <a:rPr lang="en-US" sz="2400" b="1" dirty="0"/>
              <a:t>: 20 </a:t>
            </a:r>
            <a:r>
              <a:rPr lang="en-US" sz="2400" b="1" dirty="0" err="1"/>
              <a:t>minuti</a:t>
            </a:r>
            <a:endParaRPr lang="en-US" sz="2400" b="1" dirty="0"/>
          </a:p>
          <a:p>
            <a:endParaRPr lang="en-US" sz="2400" b="1" dirty="0"/>
          </a:p>
          <a:p>
            <a:r>
              <a:rPr lang="en-US" sz="2400" b="1" dirty="0"/>
              <a:t>COMMENTI:</a:t>
            </a:r>
          </a:p>
        </p:txBody>
      </p:sp>
    </p:spTree>
    <p:extLst>
      <p:ext uri="{BB962C8B-B14F-4D97-AF65-F5344CB8AC3E}">
        <p14:creationId xmlns:p14="http://schemas.microsoft.com/office/powerpoint/2010/main" val="11656797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6923112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GB" dirty="0" err="1"/>
              <a:t>Riflessione</a:t>
            </a:r>
            <a:r>
              <a:rPr lang="en-GB" dirty="0"/>
              <a:t> e </a:t>
            </a:r>
            <a:r>
              <a:rPr lang="en-GB" dirty="0" err="1"/>
              <a:t>autovalutazione</a:t>
            </a:r>
            <a:r>
              <a:rPr lang="en-GB" dirty="0"/>
              <a:t> </a:t>
            </a:r>
            <a:r>
              <a:rPr lang="en-GB" dirty="0" err="1"/>
              <a:t>dell'allievo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I </a:t>
            </a:r>
            <a:r>
              <a:rPr lang="en-GB" dirty="0" err="1"/>
              <a:t>giovani</a:t>
            </a:r>
            <a:r>
              <a:rPr lang="en-GB" dirty="0"/>
              <a:t> </a:t>
            </a:r>
            <a:r>
              <a:rPr lang="en-GB" dirty="0" err="1"/>
              <a:t>che</a:t>
            </a:r>
            <a:r>
              <a:rPr lang="en-GB" dirty="0"/>
              <a:t> </a:t>
            </a:r>
            <a:r>
              <a:rPr lang="en-GB" dirty="0" err="1"/>
              <a:t>partecipano</a:t>
            </a:r>
            <a:r>
              <a:rPr lang="en-GB" dirty="0"/>
              <a:t> a </a:t>
            </a:r>
            <a:r>
              <a:rPr lang="en-GB" dirty="0" err="1"/>
              <a:t>esperienze</a:t>
            </a:r>
            <a:r>
              <a:rPr lang="en-GB" dirty="0"/>
              <a:t> </a:t>
            </a:r>
            <a:r>
              <a:rPr lang="en-GB" dirty="0" err="1"/>
              <a:t>interculturali</a:t>
            </a:r>
            <a:r>
              <a:rPr lang="en-GB" dirty="0"/>
              <a:t> </a:t>
            </a:r>
            <a:r>
              <a:rPr lang="en-GB" dirty="0" err="1"/>
              <a:t>incontreranno</a:t>
            </a:r>
            <a:r>
              <a:rPr lang="en-GB" dirty="0"/>
              <a:t> </a:t>
            </a:r>
            <a:r>
              <a:rPr lang="en-GB" dirty="0" err="1"/>
              <a:t>nuove</a:t>
            </a:r>
            <a:r>
              <a:rPr lang="en-GB" dirty="0"/>
              <a:t> </a:t>
            </a:r>
            <a:r>
              <a:rPr lang="en-GB" dirty="0" err="1"/>
              <a:t>persone</a:t>
            </a:r>
            <a:r>
              <a:rPr lang="en-GB" dirty="0"/>
              <a:t>, </a:t>
            </a:r>
            <a:r>
              <a:rPr lang="en-GB" dirty="0" err="1"/>
              <a:t>luoghi</a:t>
            </a:r>
            <a:r>
              <a:rPr lang="en-GB" dirty="0"/>
              <a:t> e </a:t>
            </a:r>
            <a:r>
              <a:rPr lang="en-GB" dirty="0" err="1"/>
              <a:t>situazioni</a:t>
            </a:r>
            <a:r>
              <a:rPr lang="en-GB" dirty="0"/>
              <a:t>, </a:t>
            </a:r>
            <a:r>
              <a:rPr lang="en-GB" dirty="0" err="1"/>
              <a:t>alcune</a:t>
            </a:r>
            <a:r>
              <a:rPr lang="en-GB" dirty="0"/>
              <a:t> </a:t>
            </a:r>
            <a:r>
              <a:rPr lang="en-GB" dirty="0" err="1"/>
              <a:t>delle</a:t>
            </a:r>
            <a:r>
              <a:rPr lang="en-GB" dirty="0"/>
              <a:t> </a:t>
            </a:r>
            <a:r>
              <a:rPr lang="en-GB" dirty="0" err="1"/>
              <a:t>quali</a:t>
            </a:r>
            <a:r>
              <a:rPr lang="en-GB" dirty="0"/>
              <a:t> </a:t>
            </a:r>
            <a:r>
              <a:rPr lang="en-GB" dirty="0" err="1"/>
              <a:t>potrebbero</a:t>
            </a:r>
            <a:r>
              <a:rPr lang="en-GB" dirty="0"/>
              <a:t> </a:t>
            </a:r>
            <a:r>
              <a:rPr lang="en-GB" dirty="0" err="1"/>
              <a:t>fornire</a:t>
            </a:r>
            <a:r>
              <a:rPr lang="en-GB" dirty="0"/>
              <a:t> </a:t>
            </a:r>
            <a:r>
              <a:rPr lang="en-GB" dirty="0" err="1"/>
              <a:t>esperienze</a:t>
            </a:r>
            <a:r>
              <a:rPr lang="en-GB" dirty="0"/>
              <a:t> di </a:t>
            </a:r>
            <a:r>
              <a:rPr lang="en-GB" dirty="0" err="1"/>
              <a:t>apprendimento</a:t>
            </a:r>
            <a:r>
              <a:rPr lang="en-GB" dirty="0"/>
              <a:t> </a:t>
            </a:r>
            <a:r>
              <a:rPr lang="en-GB" dirty="0" err="1"/>
              <a:t>utili</a:t>
            </a:r>
            <a:r>
              <a:rPr lang="en-GB" dirty="0"/>
              <a:t> e </a:t>
            </a:r>
            <a:r>
              <a:rPr lang="en-GB" dirty="0" err="1"/>
              <a:t>durature</a:t>
            </a:r>
            <a:r>
              <a:rPr lang="en-GB" dirty="0"/>
              <a:t>.</a:t>
            </a:r>
          </a:p>
          <a:p>
            <a:r>
              <a:rPr lang="en-GB" dirty="0" err="1"/>
              <a:t>È</a:t>
            </a:r>
            <a:r>
              <a:rPr lang="en-GB" dirty="0"/>
              <a:t> </a:t>
            </a:r>
            <a:r>
              <a:rPr lang="en-GB" dirty="0" err="1"/>
              <a:t>importante</a:t>
            </a:r>
            <a:r>
              <a:rPr lang="en-GB" dirty="0"/>
              <a:t> </a:t>
            </a:r>
            <a:r>
              <a:rPr lang="en-GB" dirty="0" err="1"/>
              <a:t>che</a:t>
            </a:r>
            <a:r>
              <a:rPr lang="en-GB" dirty="0"/>
              <a:t> </a:t>
            </a:r>
            <a:r>
              <a:rPr lang="en-GB" dirty="0" err="1"/>
              <a:t>massimizzino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possibili</a:t>
            </a:r>
            <a:r>
              <a:rPr lang="en-GB" dirty="0"/>
              <a:t> </a:t>
            </a:r>
            <a:r>
              <a:rPr lang="en-GB" dirty="0" err="1"/>
              <a:t>benefici</a:t>
            </a:r>
            <a:r>
              <a:rPr lang="en-GB" dirty="0"/>
              <a:t>, </a:t>
            </a:r>
            <a:r>
              <a:rPr lang="en-GB" dirty="0" err="1"/>
              <a:t>massimizzando</a:t>
            </a:r>
            <a:r>
              <a:rPr lang="en-GB" dirty="0"/>
              <a:t> la </a:t>
            </a:r>
            <a:r>
              <a:rPr lang="en-GB" dirty="0" err="1"/>
              <a:t>loro</a:t>
            </a:r>
            <a:r>
              <a:rPr lang="en-GB" dirty="0"/>
              <a:t> </a:t>
            </a:r>
            <a:r>
              <a:rPr lang="en-GB" dirty="0" err="1"/>
              <a:t>comprensione</a:t>
            </a:r>
            <a:r>
              <a:rPr lang="en-GB" dirty="0"/>
              <a:t> </a:t>
            </a:r>
            <a:r>
              <a:rPr lang="en-GB" dirty="0" err="1"/>
              <a:t>delle</a:t>
            </a:r>
            <a:r>
              <a:rPr lang="en-GB" dirty="0"/>
              <a:t> </a:t>
            </a:r>
            <a:r>
              <a:rPr lang="en-GB" dirty="0" err="1"/>
              <a:t>loro</a:t>
            </a:r>
            <a:r>
              <a:rPr lang="en-GB" dirty="0"/>
              <a:t> </a:t>
            </a:r>
            <a:r>
              <a:rPr lang="en-GB" dirty="0" err="1"/>
              <a:t>nuove</a:t>
            </a:r>
            <a:r>
              <a:rPr lang="en-GB" dirty="0"/>
              <a:t> </a:t>
            </a:r>
            <a:r>
              <a:rPr lang="en-GB" dirty="0" err="1"/>
              <a:t>esperienze</a:t>
            </a:r>
            <a:r>
              <a:rPr lang="en-GB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1275335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274638"/>
            <a:ext cx="5616624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GB" dirty="0" err="1"/>
              <a:t>Prepararsi</a:t>
            </a:r>
            <a:r>
              <a:rPr lang="en-GB" dirty="0"/>
              <a:t> per </a:t>
            </a:r>
            <a:r>
              <a:rPr lang="en-GB" dirty="0" err="1"/>
              <a:t>una</a:t>
            </a:r>
            <a:r>
              <a:rPr lang="en-GB" dirty="0"/>
              <a:t> </a:t>
            </a:r>
            <a:r>
              <a:rPr lang="en-GB" dirty="0" err="1"/>
              <a:t>mobilità</a:t>
            </a:r>
            <a:r>
              <a:rPr lang="en-GB" dirty="0"/>
              <a:t> </a:t>
            </a:r>
            <a:r>
              <a:rPr lang="en-GB" dirty="0" err="1"/>
              <a:t>interculturale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7643192" cy="4061048"/>
          </a:xfrm>
        </p:spPr>
        <p:txBody>
          <a:bodyPr>
            <a:normAutofit fontScale="85000" lnSpcReduction="10000"/>
          </a:bodyPr>
          <a:lstStyle/>
          <a:p>
            <a:r>
              <a:rPr lang="en-GB" dirty="0" err="1"/>
              <a:t>Nell'Unità</a:t>
            </a:r>
            <a:r>
              <a:rPr lang="en-GB" dirty="0"/>
              <a:t> 2.3 </a:t>
            </a:r>
            <a:r>
              <a:rPr lang="en-GB" dirty="0" err="1"/>
              <a:t>abbiamo</a:t>
            </a:r>
            <a:r>
              <a:rPr lang="en-GB" dirty="0"/>
              <a:t> </a:t>
            </a:r>
            <a:r>
              <a:rPr lang="en-GB" dirty="0" err="1"/>
              <a:t>considerato</a:t>
            </a:r>
            <a:r>
              <a:rPr lang="en-GB" dirty="0"/>
              <a:t> </a:t>
            </a:r>
            <a:r>
              <a:rPr lang="en-GB" dirty="0" err="1"/>
              <a:t>uno</a:t>
            </a:r>
            <a:r>
              <a:rPr lang="en-GB" dirty="0"/>
              <a:t> </a:t>
            </a:r>
            <a:r>
              <a:rPr lang="en-GB" dirty="0" err="1"/>
              <a:t>strumento</a:t>
            </a:r>
            <a:r>
              <a:rPr lang="en-GB" dirty="0"/>
              <a:t> per </a:t>
            </a:r>
            <a:r>
              <a:rPr lang="en-GB" dirty="0" err="1"/>
              <a:t>aiutare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giovani</a:t>
            </a:r>
            <a:r>
              <a:rPr lang="en-GB" dirty="0"/>
              <a:t> a </a:t>
            </a:r>
            <a:r>
              <a:rPr lang="en-GB" dirty="0" err="1"/>
              <a:t>documentare</a:t>
            </a:r>
            <a:r>
              <a:rPr lang="en-GB" dirty="0"/>
              <a:t> le </a:t>
            </a:r>
            <a:r>
              <a:rPr lang="en-GB" dirty="0" err="1"/>
              <a:t>esperienze</a:t>
            </a:r>
            <a:r>
              <a:rPr lang="en-GB" dirty="0"/>
              <a:t> </a:t>
            </a:r>
            <a:r>
              <a:rPr lang="en-GB" dirty="0" err="1"/>
              <a:t>che</a:t>
            </a:r>
            <a:r>
              <a:rPr lang="en-GB" dirty="0"/>
              <a:t> </a:t>
            </a:r>
            <a:r>
              <a:rPr lang="en-GB" dirty="0" err="1"/>
              <a:t>potrebbero</a:t>
            </a:r>
            <a:r>
              <a:rPr lang="en-GB" dirty="0"/>
              <a:t> </a:t>
            </a:r>
            <a:r>
              <a:rPr lang="en-GB" dirty="0" err="1"/>
              <a:t>trovare</a:t>
            </a:r>
            <a:r>
              <a:rPr lang="en-GB" dirty="0"/>
              <a:t> </a:t>
            </a:r>
            <a:r>
              <a:rPr lang="en-GB" dirty="0" err="1"/>
              <a:t>sorprendenti</a:t>
            </a:r>
            <a:r>
              <a:rPr lang="en-GB" dirty="0"/>
              <a:t>, </a:t>
            </a:r>
            <a:r>
              <a:rPr lang="en-GB" dirty="0" err="1"/>
              <a:t>sconvolgenti</a:t>
            </a:r>
            <a:r>
              <a:rPr lang="en-GB" dirty="0"/>
              <a:t>, </a:t>
            </a:r>
            <a:r>
              <a:rPr lang="en-GB" dirty="0" err="1"/>
              <a:t>molto</a:t>
            </a:r>
            <a:r>
              <a:rPr lang="en-GB" dirty="0"/>
              <a:t> </a:t>
            </a:r>
            <a:r>
              <a:rPr lang="en-GB" dirty="0" err="1"/>
              <a:t>piacevoli</a:t>
            </a:r>
            <a:r>
              <a:rPr lang="en-GB" dirty="0"/>
              <a:t>, significative in </a:t>
            </a:r>
            <a:r>
              <a:rPr lang="en-GB" dirty="0" err="1"/>
              <a:t>qualche</a:t>
            </a:r>
            <a:r>
              <a:rPr lang="en-GB" dirty="0"/>
              <a:t> </a:t>
            </a:r>
            <a:r>
              <a:rPr lang="en-GB" dirty="0" err="1"/>
              <a:t>altro</a:t>
            </a:r>
            <a:r>
              <a:rPr lang="en-GB" dirty="0"/>
              <a:t> </a:t>
            </a:r>
            <a:r>
              <a:rPr lang="en-GB" dirty="0" err="1"/>
              <a:t>modo</a:t>
            </a:r>
            <a:r>
              <a:rPr lang="en-GB" dirty="0"/>
              <a:t> </a:t>
            </a:r>
            <a:r>
              <a:rPr lang="en-GB" dirty="0" err="1"/>
              <a:t>mentre</a:t>
            </a:r>
            <a:r>
              <a:rPr lang="en-GB" dirty="0"/>
              <a:t> </a:t>
            </a:r>
            <a:r>
              <a:rPr lang="en-GB" dirty="0" err="1"/>
              <a:t>sono</a:t>
            </a:r>
            <a:r>
              <a:rPr lang="en-GB" dirty="0"/>
              <a:t> in </a:t>
            </a:r>
            <a:r>
              <a:rPr lang="en-GB" dirty="0" err="1"/>
              <a:t>mobilità</a:t>
            </a:r>
            <a:r>
              <a:rPr lang="en-GB" dirty="0"/>
              <a:t> </a:t>
            </a:r>
            <a:r>
              <a:rPr lang="en-GB" dirty="0" err="1"/>
              <a:t>interculturale</a:t>
            </a:r>
            <a:r>
              <a:rPr lang="en-GB" dirty="0"/>
              <a:t>.</a:t>
            </a:r>
          </a:p>
          <a:p>
            <a:r>
              <a:rPr lang="en-GB" dirty="0" err="1"/>
              <a:t>Nell'unità</a:t>
            </a:r>
            <a:r>
              <a:rPr lang="en-GB" dirty="0"/>
              <a:t> 3.1 </a:t>
            </a:r>
            <a:r>
              <a:rPr lang="en-GB" dirty="0" err="1"/>
              <a:t>abbiamo</a:t>
            </a:r>
            <a:r>
              <a:rPr lang="en-GB" dirty="0"/>
              <a:t> </a:t>
            </a:r>
            <a:r>
              <a:rPr lang="en-GB" dirty="0" err="1"/>
              <a:t>considerato</a:t>
            </a:r>
            <a:r>
              <a:rPr lang="en-GB" dirty="0"/>
              <a:t> in </a:t>
            </a:r>
            <a:r>
              <a:rPr lang="en-GB" dirty="0" err="1"/>
              <a:t>che</a:t>
            </a:r>
            <a:r>
              <a:rPr lang="en-GB" dirty="0"/>
              <a:t> </a:t>
            </a:r>
            <a:r>
              <a:rPr lang="en-GB" dirty="0" err="1"/>
              <a:t>modo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fornitori</a:t>
            </a:r>
            <a:r>
              <a:rPr lang="en-GB" dirty="0"/>
              <a:t> di IFP </a:t>
            </a:r>
            <a:r>
              <a:rPr lang="en-GB" dirty="0" err="1"/>
              <a:t>potrebbero</a:t>
            </a:r>
            <a:r>
              <a:rPr lang="en-GB" dirty="0"/>
              <a:t> </a:t>
            </a:r>
            <a:r>
              <a:rPr lang="en-GB" dirty="0" err="1"/>
              <a:t>sviluppare</a:t>
            </a:r>
            <a:r>
              <a:rPr lang="en-GB" dirty="0"/>
              <a:t> </a:t>
            </a:r>
            <a:r>
              <a:rPr lang="en-GB" dirty="0" err="1"/>
              <a:t>strumenti</a:t>
            </a:r>
            <a:r>
              <a:rPr lang="en-GB" dirty="0"/>
              <a:t> per </a:t>
            </a:r>
            <a:r>
              <a:rPr lang="en-GB" dirty="0" err="1"/>
              <a:t>aiutare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giovani</a:t>
            </a:r>
            <a:r>
              <a:rPr lang="en-GB" dirty="0"/>
              <a:t> a </a:t>
            </a:r>
            <a:r>
              <a:rPr lang="en-GB" dirty="0" err="1"/>
              <a:t>documentare</a:t>
            </a:r>
            <a:r>
              <a:rPr lang="en-GB" dirty="0"/>
              <a:t> </a:t>
            </a:r>
            <a:r>
              <a:rPr lang="en-GB" dirty="0" err="1"/>
              <a:t>il</a:t>
            </a:r>
            <a:r>
              <a:rPr lang="en-GB" dirty="0"/>
              <a:t> </a:t>
            </a:r>
            <a:r>
              <a:rPr lang="en-GB" dirty="0" err="1"/>
              <a:t>loro</a:t>
            </a:r>
            <a:r>
              <a:rPr lang="en-GB" dirty="0"/>
              <a:t> </a:t>
            </a:r>
            <a:r>
              <a:rPr lang="en-GB" dirty="0" err="1"/>
              <a:t>atteggiamento</a:t>
            </a:r>
            <a:r>
              <a:rPr lang="en-GB" dirty="0"/>
              <a:t> </a:t>
            </a:r>
            <a:r>
              <a:rPr lang="en-GB" dirty="0" err="1"/>
              <a:t>nei</a:t>
            </a:r>
            <a:r>
              <a:rPr lang="en-GB" dirty="0"/>
              <a:t> </a:t>
            </a:r>
            <a:r>
              <a:rPr lang="en-GB" dirty="0" err="1"/>
              <a:t>confronti</a:t>
            </a:r>
            <a:r>
              <a:rPr lang="en-GB" dirty="0"/>
              <a:t> </a:t>
            </a:r>
            <a:r>
              <a:rPr lang="en-GB" dirty="0" err="1"/>
              <a:t>della</a:t>
            </a:r>
            <a:r>
              <a:rPr lang="en-GB" dirty="0"/>
              <a:t> </a:t>
            </a:r>
            <a:r>
              <a:rPr lang="en-GB" dirty="0" err="1"/>
              <a:t>preparazione</a:t>
            </a:r>
            <a:r>
              <a:rPr lang="en-GB" dirty="0"/>
              <a:t> </a:t>
            </a:r>
            <a:r>
              <a:rPr lang="en-GB" dirty="0" err="1"/>
              <a:t>alla</a:t>
            </a:r>
            <a:r>
              <a:rPr lang="en-GB" dirty="0"/>
              <a:t> </a:t>
            </a:r>
            <a:r>
              <a:rPr lang="en-GB" dirty="0" err="1"/>
              <a:t>partecipazione</a:t>
            </a:r>
            <a:r>
              <a:rPr lang="en-GB" dirty="0"/>
              <a:t> a un </a:t>
            </a:r>
            <a:r>
              <a:rPr lang="en-GB" dirty="0" err="1"/>
              <a:t>programma</a:t>
            </a:r>
            <a:r>
              <a:rPr lang="en-GB" dirty="0"/>
              <a:t> di </a:t>
            </a:r>
            <a:r>
              <a:rPr lang="en-GB" dirty="0" err="1"/>
              <a:t>mobilità</a:t>
            </a:r>
            <a:r>
              <a:rPr lang="en-GB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868591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274638"/>
            <a:ext cx="5616624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GB" dirty="0" err="1"/>
              <a:t>Prepararsi</a:t>
            </a:r>
            <a:r>
              <a:rPr lang="en-GB" dirty="0"/>
              <a:t> per </a:t>
            </a:r>
            <a:r>
              <a:rPr lang="en-GB" dirty="0" err="1"/>
              <a:t>una</a:t>
            </a:r>
            <a:r>
              <a:rPr lang="en-GB" dirty="0"/>
              <a:t> </a:t>
            </a:r>
            <a:r>
              <a:rPr lang="en-GB" dirty="0" err="1"/>
              <a:t>mobilità</a:t>
            </a:r>
            <a:r>
              <a:rPr lang="en-GB" dirty="0"/>
              <a:t> </a:t>
            </a:r>
            <a:r>
              <a:rPr lang="en-GB" dirty="0" err="1"/>
              <a:t>interculturale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700808"/>
            <a:ext cx="7643192" cy="4608512"/>
          </a:xfrm>
        </p:spPr>
        <p:txBody>
          <a:bodyPr>
            <a:normAutofit fontScale="77500" lnSpcReduction="20000"/>
          </a:bodyPr>
          <a:lstStyle/>
          <a:p>
            <a:r>
              <a:rPr lang="en-GB" dirty="0"/>
              <a:t>In </a:t>
            </a:r>
            <a:r>
              <a:rPr lang="en-GB" dirty="0" err="1"/>
              <a:t>Unità</a:t>
            </a:r>
            <a:r>
              <a:rPr lang="en-GB" dirty="0"/>
              <a:t> 3.1 </a:t>
            </a:r>
            <a:r>
              <a:rPr lang="en-GB" dirty="0" err="1"/>
              <a:t>abbiamo</a:t>
            </a:r>
            <a:r>
              <a:rPr lang="en-GB" dirty="0"/>
              <a:t> </a:t>
            </a:r>
            <a:r>
              <a:rPr lang="en-GB" dirty="0" err="1"/>
              <a:t>anche</a:t>
            </a:r>
            <a:r>
              <a:rPr lang="en-GB" dirty="0"/>
              <a:t> </a:t>
            </a:r>
            <a:r>
              <a:rPr lang="en-GB" dirty="0" err="1"/>
              <a:t>considerato</a:t>
            </a:r>
            <a:r>
              <a:rPr lang="en-GB" dirty="0"/>
              <a:t> </a:t>
            </a:r>
            <a:r>
              <a:rPr lang="en-GB" dirty="0" err="1"/>
              <a:t>uno</a:t>
            </a:r>
            <a:r>
              <a:rPr lang="en-GB" dirty="0"/>
              <a:t> </a:t>
            </a:r>
            <a:r>
              <a:rPr lang="en-GB" dirty="0" err="1"/>
              <a:t>strumento</a:t>
            </a:r>
            <a:r>
              <a:rPr lang="en-GB" dirty="0"/>
              <a:t> per </a:t>
            </a:r>
            <a:r>
              <a:rPr lang="en-GB" dirty="0" err="1"/>
              <a:t>aiutare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giovani</a:t>
            </a:r>
            <a:r>
              <a:rPr lang="en-GB" dirty="0"/>
              <a:t> a </a:t>
            </a:r>
            <a:r>
              <a:rPr lang="en-GB" dirty="0" err="1"/>
              <a:t>documentare</a:t>
            </a:r>
            <a:r>
              <a:rPr lang="en-GB" dirty="0"/>
              <a:t> </a:t>
            </a:r>
            <a:r>
              <a:rPr lang="en-GB" dirty="0" err="1"/>
              <a:t>quanto</a:t>
            </a:r>
            <a:r>
              <a:rPr lang="en-GB" dirty="0"/>
              <a:t> </a:t>
            </a:r>
            <a:r>
              <a:rPr lang="en-GB" dirty="0" err="1"/>
              <a:t>sia</a:t>
            </a:r>
            <a:r>
              <a:rPr lang="en-GB" dirty="0"/>
              <a:t> </a:t>
            </a:r>
            <a:r>
              <a:rPr lang="en-GB" dirty="0" err="1"/>
              <a:t>stato</a:t>
            </a:r>
            <a:r>
              <a:rPr lang="en-GB" dirty="0"/>
              <a:t> facile </a:t>
            </a:r>
            <a:r>
              <a:rPr lang="en-GB" dirty="0" err="1"/>
              <a:t>trovarlo</a:t>
            </a:r>
            <a:r>
              <a:rPr lang="en-GB" dirty="0"/>
              <a:t> per </a:t>
            </a:r>
            <a:r>
              <a:rPr lang="en-GB" dirty="0" err="1"/>
              <a:t>affrontare</a:t>
            </a:r>
            <a:r>
              <a:rPr lang="en-GB" dirty="0"/>
              <a:t> </a:t>
            </a:r>
            <a:r>
              <a:rPr lang="en-GB" dirty="0" err="1"/>
              <a:t>situazioni</a:t>
            </a:r>
            <a:r>
              <a:rPr lang="en-GB" dirty="0"/>
              <a:t> </a:t>
            </a:r>
            <a:r>
              <a:rPr lang="en-GB" dirty="0" err="1"/>
              <a:t>che</a:t>
            </a:r>
            <a:r>
              <a:rPr lang="en-GB" dirty="0"/>
              <a:t> </a:t>
            </a:r>
            <a:r>
              <a:rPr lang="en-GB" dirty="0" err="1"/>
              <a:t>probabilmente</a:t>
            </a:r>
            <a:r>
              <a:rPr lang="en-GB" dirty="0"/>
              <a:t> </a:t>
            </a:r>
            <a:r>
              <a:rPr lang="en-GB" dirty="0" err="1"/>
              <a:t>avrebbero</a:t>
            </a:r>
            <a:r>
              <a:rPr lang="en-GB" dirty="0"/>
              <a:t> </a:t>
            </a:r>
            <a:r>
              <a:rPr lang="en-GB" dirty="0" err="1"/>
              <a:t>incontrato</a:t>
            </a:r>
            <a:r>
              <a:rPr lang="en-GB" dirty="0"/>
              <a:t> </a:t>
            </a:r>
            <a:r>
              <a:rPr lang="en-GB" dirty="0" err="1"/>
              <a:t>durante</a:t>
            </a:r>
            <a:r>
              <a:rPr lang="en-GB" dirty="0"/>
              <a:t> </a:t>
            </a:r>
            <a:r>
              <a:rPr lang="en-GB" dirty="0" err="1"/>
              <a:t>una</a:t>
            </a:r>
            <a:r>
              <a:rPr lang="en-GB" dirty="0"/>
              <a:t> </a:t>
            </a:r>
            <a:r>
              <a:rPr lang="en-GB" dirty="0" err="1"/>
              <a:t>mobilità</a:t>
            </a:r>
            <a:r>
              <a:rPr lang="en-GB" dirty="0"/>
              <a:t>.</a:t>
            </a:r>
          </a:p>
          <a:p>
            <a:r>
              <a:rPr lang="en-GB" dirty="0" err="1">
                <a:solidFill>
                  <a:schemeClr val="accent6"/>
                </a:solidFill>
              </a:rPr>
              <a:t>Introdurremo</a:t>
            </a:r>
            <a:r>
              <a:rPr lang="en-GB" dirty="0">
                <a:solidFill>
                  <a:schemeClr val="accent6"/>
                </a:solidFill>
              </a:rPr>
              <a:t> </a:t>
            </a:r>
            <a:r>
              <a:rPr lang="en-GB" dirty="0" err="1">
                <a:solidFill>
                  <a:schemeClr val="accent6"/>
                </a:solidFill>
              </a:rPr>
              <a:t>ora</a:t>
            </a:r>
            <a:r>
              <a:rPr lang="en-GB" dirty="0">
                <a:solidFill>
                  <a:schemeClr val="accent6"/>
                </a:solidFill>
              </a:rPr>
              <a:t> un </a:t>
            </a:r>
            <a:r>
              <a:rPr lang="en-GB" dirty="0" err="1">
                <a:solidFill>
                  <a:schemeClr val="accent6"/>
                </a:solidFill>
              </a:rPr>
              <a:t>altro</a:t>
            </a:r>
            <a:r>
              <a:rPr lang="en-GB" dirty="0">
                <a:solidFill>
                  <a:schemeClr val="accent6"/>
                </a:solidFill>
              </a:rPr>
              <a:t> </a:t>
            </a:r>
            <a:r>
              <a:rPr lang="en-GB" dirty="0" err="1">
                <a:solidFill>
                  <a:schemeClr val="accent6"/>
                </a:solidFill>
              </a:rPr>
              <a:t>strumento</a:t>
            </a:r>
            <a:r>
              <a:rPr lang="en-GB" dirty="0">
                <a:solidFill>
                  <a:schemeClr val="accent6"/>
                </a:solidFill>
              </a:rPr>
              <a:t> </a:t>
            </a:r>
            <a:r>
              <a:rPr lang="en-GB" dirty="0" err="1">
                <a:solidFill>
                  <a:schemeClr val="accent6"/>
                </a:solidFill>
              </a:rPr>
              <a:t>progettato</a:t>
            </a:r>
            <a:r>
              <a:rPr lang="en-GB" dirty="0">
                <a:solidFill>
                  <a:schemeClr val="accent6"/>
                </a:solidFill>
              </a:rPr>
              <a:t> per </a:t>
            </a:r>
            <a:r>
              <a:rPr lang="en-GB" dirty="0" err="1">
                <a:solidFill>
                  <a:schemeClr val="accent6"/>
                </a:solidFill>
              </a:rPr>
              <a:t>aiutare</a:t>
            </a:r>
            <a:r>
              <a:rPr lang="en-GB" dirty="0">
                <a:solidFill>
                  <a:schemeClr val="accent6"/>
                </a:solidFill>
              </a:rPr>
              <a:t> </a:t>
            </a:r>
            <a:r>
              <a:rPr lang="en-GB" dirty="0" err="1">
                <a:solidFill>
                  <a:schemeClr val="accent6"/>
                </a:solidFill>
              </a:rPr>
              <a:t>gli</a:t>
            </a:r>
            <a:r>
              <a:rPr lang="en-GB" dirty="0">
                <a:solidFill>
                  <a:schemeClr val="accent6"/>
                </a:solidFill>
              </a:rPr>
              <a:t> </a:t>
            </a:r>
            <a:r>
              <a:rPr lang="en-GB" dirty="0" err="1">
                <a:solidFill>
                  <a:schemeClr val="accent6"/>
                </a:solidFill>
              </a:rPr>
              <a:t>studenti</a:t>
            </a:r>
            <a:r>
              <a:rPr lang="en-GB" dirty="0">
                <a:solidFill>
                  <a:schemeClr val="accent6"/>
                </a:solidFill>
              </a:rPr>
              <a:t> </a:t>
            </a:r>
            <a:r>
              <a:rPr lang="en-GB" dirty="0" err="1">
                <a:solidFill>
                  <a:schemeClr val="accent6"/>
                </a:solidFill>
              </a:rPr>
              <a:t>che</a:t>
            </a:r>
            <a:r>
              <a:rPr lang="en-GB" dirty="0">
                <a:solidFill>
                  <a:schemeClr val="accent6"/>
                </a:solidFill>
              </a:rPr>
              <a:t> </a:t>
            </a:r>
            <a:r>
              <a:rPr lang="en-GB" dirty="0" err="1">
                <a:solidFill>
                  <a:schemeClr val="accent6"/>
                </a:solidFill>
              </a:rPr>
              <a:t>stanno</a:t>
            </a:r>
            <a:r>
              <a:rPr lang="en-GB" dirty="0">
                <a:solidFill>
                  <a:schemeClr val="accent6"/>
                </a:solidFill>
              </a:rPr>
              <a:t> </a:t>
            </a:r>
            <a:r>
              <a:rPr lang="en-GB" dirty="0" err="1">
                <a:solidFill>
                  <a:schemeClr val="accent6"/>
                </a:solidFill>
              </a:rPr>
              <a:t>affrontando</a:t>
            </a:r>
            <a:r>
              <a:rPr lang="en-GB" dirty="0">
                <a:solidFill>
                  <a:schemeClr val="accent6"/>
                </a:solidFill>
              </a:rPr>
              <a:t> </a:t>
            </a:r>
            <a:r>
              <a:rPr lang="en-GB" dirty="0" err="1">
                <a:solidFill>
                  <a:schemeClr val="accent6"/>
                </a:solidFill>
              </a:rPr>
              <a:t>personalmente</a:t>
            </a:r>
            <a:r>
              <a:rPr lang="en-GB" dirty="0">
                <a:solidFill>
                  <a:schemeClr val="accent6"/>
                </a:solidFill>
              </a:rPr>
              <a:t> un </a:t>
            </a:r>
            <a:r>
              <a:rPr lang="en-GB" dirty="0" err="1">
                <a:solidFill>
                  <a:schemeClr val="accent6"/>
                </a:solidFill>
              </a:rPr>
              <a:t>particolare</a:t>
            </a:r>
            <a:r>
              <a:rPr lang="en-GB" dirty="0">
                <a:solidFill>
                  <a:schemeClr val="accent6"/>
                </a:solidFill>
              </a:rPr>
              <a:t> </a:t>
            </a:r>
            <a:r>
              <a:rPr lang="en-GB" dirty="0" err="1">
                <a:solidFill>
                  <a:schemeClr val="accent6"/>
                </a:solidFill>
              </a:rPr>
              <a:t>fenomeno</a:t>
            </a:r>
            <a:r>
              <a:rPr lang="en-GB" dirty="0">
                <a:solidFill>
                  <a:schemeClr val="accent6"/>
                </a:solidFill>
              </a:rPr>
              <a:t> </a:t>
            </a:r>
            <a:r>
              <a:rPr lang="en-GB" dirty="0" err="1">
                <a:solidFill>
                  <a:schemeClr val="accent6"/>
                </a:solidFill>
              </a:rPr>
              <a:t>culturale</a:t>
            </a:r>
            <a:r>
              <a:rPr lang="en-GB" dirty="0">
                <a:solidFill>
                  <a:schemeClr val="accent6"/>
                </a:solidFill>
              </a:rPr>
              <a:t>.</a:t>
            </a:r>
          </a:p>
          <a:p>
            <a:r>
              <a:rPr lang="en-GB" dirty="0" err="1">
                <a:solidFill>
                  <a:schemeClr val="tx1">
                    <a:lumMod val="75000"/>
                  </a:schemeClr>
                </a:solidFill>
              </a:rPr>
              <a:t>È</a:t>
            </a:r>
            <a:r>
              <a:rPr lang="en-GB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75000"/>
                  </a:schemeClr>
                </a:solidFill>
              </a:rPr>
              <a:t>importante</a:t>
            </a:r>
            <a:r>
              <a:rPr lang="en-GB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75000"/>
                  </a:schemeClr>
                </a:solidFill>
              </a:rPr>
              <a:t>cogliere</a:t>
            </a:r>
            <a:r>
              <a:rPr lang="en-GB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75000"/>
                  </a:schemeClr>
                </a:solidFill>
              </a:rPr>
              <a:t>tutte</a:t>
            </a:r>
            <a:r>
              <a:rPr lang="en-GB" dirty="0">
                <a:solidFill>
                  <a:schemeClr val="tx1">
                    <a:lumMod val="75000"/>
                  </a:schemeClr>
                </a:solidFill>
              </a:rPr>
              <a:t> le </a:t>
            </a:r>
            <a:r>
              <a:rPr lang="en-GB" dirty="0" err="1">
                <a:solidFill>
                  <a:schemeClr val="tx1">
                    <a:lumMod val="75000"/>
                  </a:schemeClr>
                </a:solidFill>
              </a:rPr>
              <a:t>situazioni</a:t>
            </a:r>
            <a:r>
              <a:rPr lang="en-GB" dirty="0">
                <a:solidFill>
                  <a:schemeClr val="tx1">
                    <a:lumMod val="75000"/>
                  </a:schemeClr>
                </a:solidFill>
              </a:rPr>
              <a:t> in cui vi </a:t>
            </a:r>
            <a:r>
              <a:rPr lang="en-GB" dirty="0" err="1">
                <a:solidFill>
                  <a:schemeClr val="tx1">
                    <a:lumMod val="75000"/>
                  </a:schemeClr>
                </a:solidFill>
              </a:rPr>
              <a:t>è</a:t>
            </a:r>
            <a:r>
              <a:rPr lang="en-GB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75000"/>
                  </a:schemeClr>
                </a:solidFill>
              </a:rPr>
              <a:t>una</a:t>
            </a:r>
            <a:r>
              <a:rPr lang="en-GB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75000"/>
                  </a:schemeClr>
                </a:solidFill>
              </a:rPr>
              <a:t>nuova</a:t>
            </a:r>
            <a:r>
              <a:rPr lang="en-GB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75000"/>
                  </a:schemeClr>
                </a:solidFill>
              </a:rPr>
              <a:t>esperienza</a:t>
            </a:r>
            <a:r>
              <a:rPr lang="en-GB" dirty="0">
                <a:solidFill>
                  <a:schemeClr val="tx1">
                    <a:lumMod val="75000"/>
                  </a:schemeClr>
                </a:solidFill>
              </a:rPr>
              <a:t> di </a:t>
            </a:r>
            <a:r>
              <a:rPr lang="en-GB" dirty="0" err="1">
                <a:solidFill>
                  <a:schemeClr val="tx1">
                    <a:lumMod val="75000"/>
                  </a:schemeClr>
                </a:solidFill>
              </a:rPr>
              <a:t>apprendimento</a:t>
            </a:r>
            <a:r>
              <a:rPr lang="en-GB" dirty="0">
                <a:solidFill>
                  <a:schemeClr val="tx1">
                    <a:lumMod val="75000"/>
                  </a:schemeClr>
                </a:solidFill>
              </a:rPr>
              <a:t>, per </a:t>
            </a:r>
            <a:r>
              <a:rPr lang="en-GB" dirty="0" err="1">
                <a:solidFill>
                  <a:schemeClr val="tx1">
                    <a:lumMod val="75000"/>
                  </a:schemeClr>
                </a:solidFill>
              </a:rPr>
              <a:t>quanto</a:t>
            </a:r>
            <a:r>
              <a:rPr lang="en-GB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75000"/>
                  </a:schemeClr>
                </a:solidFill>
              </a:rPr>
              <a:t>impegnativa</a:t>
            </a:r>
            <a:r>
              <a:rPr lang="en-GB" dirty="0">
                <a:solidFill>
                  <a:schemeClr val="tx1">
                    <a:lumMod val="75000"/>
                  </a:schemeClr>
                </a:solidFill>
              </a:rPr>
              <a:t>, </a:t>
            </a:r>
            <a:r>
              <a:rPr lang="en-GB" dirty="0" err="1">
                <a:solidFill>
                  <a:schemeClr val="tx1">
                    <a:lumMod val="75000"/>
                  </a:schemeClr>
                </a:solidFill>
              </a:rPr>
              <a:t>perché</a:t>
            </a:r>
            <a:r>
              <a:rPr lang="en-GB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75000"/>
                  </a:schemeClr>
                </a:solidFill>
              </a:rPr>
              <a:t>tali</a:t>
            </a:r>
            <a:r>
              <a:rPr lang="en-GB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75000"/>
                  </a:schemeClr>
                </a:solidFill>
              </a:rPr>
              <a:t>situazioni</a:t>
            </a:r>
            <a:r>
              <a:rPr lang="en-GB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75000"/>
                  </a:schemeClr>
                </a:solidFill>
              </a:rPr>
              <a:t>possono</a:t>
            </a:r>
            <a:r>
              <a:rPr lang="en-GB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75000"/>
                  </a:schemeClr>
                </a:solidFill>
              </a:rPr>
              <a:t>fornire</a:t>
            </a:r>
            <a:r>
              <a:rPr lang="en-GB" dirty="0">
                <a:solidFill>
                  <a:schemeClr val="tx1">
                    <a:lumMod val="75000"/>
                  </a:schemeClr>
                </a:solidFill>
              </a:rPr>
              <a:t> un </a:t>
            </a:r>
            <a:r>
              <a:rPr lang="en-GB" dirty="0" err="1">
                <a:solidFill>
                  <a:schemeClr val="tx1">
                    <a:lumMod val="75000"/>
                  </a:schemeClr>
                </a:solidFill>
              </a:rPr>
              <a:t>grande</a:t>
            </a:r>
            <a:r>
              <a:rPr lang="en-GB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75000"/>
                  </a:schemeClr>
                </a:solidFill>
              </a:rPr>
              <a:t>potenziale</a:t>
            </a:r>
            <a:r>
              <a:rPr lang="en-GB" dirty="0">
                <a:solidFill>
                  <a:schemeClr val="tx1">
                    <a:lumMod val="75000"/>
                  </a:schemeClr>
                </a:solidFill>
              </a:rPr>
              <a:t> per la </a:t>
            </a:r>
            <a:r>
              <a:rPr lang="en-GB" dirty="0" err="1">
                <a:solidFill>
                  <a:schemeClr val="tx1">
                    <a:lumMod val="75000"/>
                  </a:schemeClr>
                </a:solidFill>
              </a:rPr>
              <a:t>crescita</a:t>
            </a:r>
            <a:r>
              <a:rPr lang="en-GB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75000"/>
                  </a:schemeClr>
                </a:solidFill>
              </a:rPr>
              <a:t>personale</a:t>
            </a:r>
            <a:r>
              <a:rPr lang="en-GB" dirty="0">
                <a:solidFill>
                  <a:schemeClr val="tx1">
                    <a:lumMod val="75000"/>
                  </a:schemeClr>
                </a:solidFill>
              </a:rPr>
              <a:t> e </a:t>
            </a:r>
            <a:r>
              <a:rPr lang="en-GB" dirty="0" err="1">
                <a:solidFill>
                  <a:schemeClr val="tx1">
                    <a:lumMod val="75000"/>
                  </a:schemeClr>
                </a:solidFill>
              </a:rPr>
              <a:t>quindi</a:t>
            </a:r>
            <a:r>
              <a:rPr lang="en-GB" dirty="0">
                <a:solidFill>
                  <a:schemeClr val="tx1">
                    <a:lumMod val="75000"/>
                  </a:schemeClr>
                </a:solidFill>
              </a:rPr>
              <a:t> per </a:t>
            </a:r>
            <a:r>
              <a:rPr lang="en-GB" dirty="0" err="1">
                <a:solidFill>
                  <a:schemeClr val="tx1">
                    <a:lumMod val="75000"/>
                  </a:schemeClr>
                </a:solidFill>
              </a:rPr>
              <a:t>accreditare</a:t>
            </a:r>
            <a:r>
              <a:rPr lang="en-GB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75000"/>
                  </a:schemeClr>
                </a:solidFill>
              </a:rPr>
              <a:t>più</a:t>
            </a:r>
            <a:r>
              <a:rPr lang="en-GB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75000"/>
                  </a:schemeClr>
                </a:solidFill>
              </a:rPr>
              <a:t>apprendimento</a:t>
            </a:r>
            <a:r>
              <a:rPr lang="en-GB" dirty="0">
                <a:solidFill>
                  <a:schemeClr val="tx1">
                    <a:lumMod val="75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212121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Lo </a:t>
            </a:r>
            <a:r>
              <a:rPr lang="en-GB" dirty="0" err="1"/>
              <a:t>strumento</a:t>
            </a:r>
            <a:r>
              <a:rPr lang="en-GB" dirty="0"/>
              <a:t> </a:t>
            </a:r>
            <a:r>
              <a:rPr lang="en-GB" dirty="0" err="1"/>
              <a:t>DISCo</a:t>
            </a:r>
            <a:r>
              <a:rPr lang="en-GB" dirty="0"/>
              <a:t> Steps Stretch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6792"/>
            <a:ext cx="7643192" cy="4752528"/>
          </a:xfrm>
        </p:spPr>
        <p:txBody>
          <a:bodyPr>
            <a:normAutofit fontScale="77500" lnSpcReduction="20000"/>
          </a:bodyPr>
          <a:lstStyle/>
          <a:p>
            <a:r>
              <a:rPr lang="en-GB" dirty="0" err="1"/>
              <a:t>Prodotto</a:t>
            </a:r>
            <a:r>
              <a:rPr lang="en-GB" dirty="0"/>
              <a:t> </a:t>
            </a:r>
            <a:r>
              <a:rPr lang="en-GB" dirty="0" err="1"/>
              <a:t>dall'Università</a:t>
            </a:r>
            <a:r>
              <a:rPr lang="en-GB" dirty="0"/>
              <a:t> di Warwick </a:t>
            </a:r>
            <a:r>
              <a:rPr lang="en-GB" dirty="0" err="1"/>
              <a:t>nel</a:t>
            </a:r>
            <a:r>
              <a:rPr lang="en-GB" dirty="0"/>
              <a:t> Regno </a:t>
            </a:r>
            <a:r>
              <a:rPr lang="en-GB" dirty="0" err="1"/>
              <a:t>Unito</a:t>
            </a:r>
            <a:r>
              <a:rPr lang="en-GB" dirty="0"/>
              <a:t>, </a:t>
            </a:r>
            <a:r>
              <a:rPr lang="en-GB" dirty="0" err="1"/>
              <a:t>questo</a:t>
            </a:r>
            <a:r>
              <a:rPr lang="en-GB" dirty="0"/>
              <a:t> </a:t>
            </a:r>
            <a:r>
              <a:rPr lang="en-GB" dirty="0" err="1"/>
              <a:t>strumento</a:t>
            </a:r>
            <a:r>
              <a:rPr lang="en-GB" dirty="0"/>
              <a:t> </a:t>
            </a:r>
            <a:r>
              <a:rPr lang="en-GB" dirty="0" err="1"/>
              <a:t>può</a:t>
            </a:r>
            <a:r>
              <a:rPr lang="en-GB" dirty="0"/>
              <a:t> </a:t>
            </a:r>
            <a:r>
              <a:rPr lang="en-GB" dirty="0" err="1"/>
              <a:t>essere</a:t>
            </a:r>
            <a:r>
              <a:rPr lang="en-GB" dirty="0"/>
              <a:t> </a:t>
            </a:r>
            <a:r>
              <a:rPr lang="en-GB" dirty="0" err="1"/>
              <a:t>utilizzato</a:t>
            </a:r>
            <a:r>
              <a:rPr lang="en-GB" dirty="0"/>
              <a:t> </a:t>
            </a:r>
            <a:r>
              <a:rPr lang="en-GB" dirty="0" err="1"/>
              <a:t>durante</a:t>
            </a:r>
            <a:r>
              <a:rPr lang="en-GB" dirty="0"/>
              <a:t> la </a:t>
            </a:r>
            <a:r>
              <a:rPr lang="en-GB" dirty="0" err="1"/>
              <a:t>mobilità</a:t>
            </a:r>
            <a:r>
              <a:rPr lang="en-GB" dirty="0"/>
              <a:t>.</a:t>
            </a:r>
            <a:br>
              <a:rPr lang="en-GB" dirty="0"/>
            </a:br>
            <a:r>
              <a:rPr lang="en-GB" dirty="0" err="1"/>
              <a:t>Vedere</a:t>
            </a:r>
            <a:r>
              <a:rPr lang="en-GB" dirty="0"/>
              <a:t> </a:t>
            </a:r>
            <a:r>
              <a:rPr lang="en-GB" sz="1800" dirty="0">
                <a:hlinkClick r:id="rId2"/>
              </a:rPr>
              <a:t>https://warwick.ac.uk/fac/soc/al/globalpad/openhouse/interculturalskills/globalpad_stretch.pdf</a:t>
            </a:r>
            <a:r>
              <a:rPr lang="en-GB" sz="1800" dirty="0"/>
              <a:t> </a:t>
            </a:r>
          </a:p>
          <a:p>
            <a:r>
              <a:rPr lang="en-GB" dirty="0"/>
              <a:t>Cosa </a:t>
            </a:r>
            <a:r>
              <a:rPr lang="en-GB" dirty="0" err="1"/>
              <a:t>c'è</a:t>
            </a:r>
            <a:r>
              <a:rPr lang="en-GB" dirty="0"/>
              <a:t> di </a:t>
            </a:r>
            <a:r>
              <a:rPr lang="en-GB" dirty="0" err="1"/>
              <a:t>diverso</a:t>
            </a:r>
            <a:r>
              <a:rPr lang="en-GB" dirty="0"/>
              <a:t> </a:t>
            </a:r>
            <a:r>
              <a:rPr lang="en-GB" dirty="0" err="1"/>
              <a:t>nel</a:t>
            </a:r>
            <a:r>
              <a:rPr lang="en-GB" dirty="0"/>
              <a:t> </a:t>
            </a:r>
            <a:r>
              <a:rPr lang="en-GB" dirty="0" err="1"/>
              <a:t>modo</a:t>
            </a:r>
            <a:r>
              <a:rPr lang="en-GB" dirty="0"/>
              <a:t> in cui </a:t>
            </a:r>
            <a:r>
              <a:rPr lang="en-GB" dirty="0" err="1"/>
              <a:t>questo</a:t>
            </a:r>
            <a:r>
              <a:rPr lang="en-GB" dirty="0"/>
              <a:t> </a:t>
            </a:r>
            <a:r>
              <a:rPr lang="en-GB" dirty="0" err="1"/>
              <a:t>strumento</a:t>
            </a:r>
            <a:r>
              <a:rPr lang="en-GB" dirty="0"/>
              <a:t> </a:t>
            </a:r>
            <a:r>
              <a:rPr lang="en-GB" dirty="0" err="1"/>
              <a:t>può</a:t>
            </a:r>
            <a:r>
              <a:rPr lang="en-GB" dirty="0"/>
              <a:t> </a:t>
            </a:r>
            <a:r>
              <a:rPr lang="en-GB" dirty="0" err="1"/>
              <a:t>supportare</a:t>
            </a:r>
            <a:r>
              <a:rPr lang="en-GB" dirty="0"/>
              <a:t> e </a:t>
            </a:r>
            <a:r>
              <a:rPr lang="en-GB" dirty="0" err="1"/>
              <a:t>documentare</a:t>
            </a:r>
            <a:r>
              <a:rPr lang="en-GB" dirty="0"/>
              <a:t> lo </a:t>
            </a:r>
            <a:r>
              <a:rPr lang="en-GB" dirty="0" err="1"/>
              <a:t>sviluppo</a:t>
            </a:r>
            <a:r>
              <a:rPr lang="en-GB" dirty="0"/>
              <a:t> </a:t>
            </a:r>
            <a:r>
              <a:rPr lang="en-GB" dirty="0" err="1"/>
              <a:t>degli</a:t>
            </a:r>
            <a:r>
              <a:rPr lang="en-GB" dirty="0"/>
              <a:t> </a:t>
            </a:r>
            <a:r>
              <a:rPr lang="en-GB" dirty="0" err="1"/>
              <a:t>studenti</a:t>
            </a:r>
            <a:r>
              <a:rPr lang="en-GB" dirty="0"/>
              <a:t>?</a:t>
            </a:r>
          </a:p>
          <a:p>
            <a:r>
              <a:rPr lang="en-GB" dirty="0" err="1"/>
              <a:t>È</a:t>
            </a:r>
            <a:r>
              <a:rPr lang="en-GB" dirty="0"/>
              <a:t> </a:t>
            </a:r>
            <a:r>
              <a:rPr lang="en-GB" dirty="0" err="1"/>
              <a:t>progettato</a:t>
            </a:r>
            <a:r>
              <a:rPr lang="en-GB" dirty="0"/>
              <a:t> per </a:t>
            </a:r>
            <a:r>
              <a:rPr lang="en-GB" b="1" dirty="0" err="1"/>
              <a:t>cambiare</a:t>
            </a:r>
            <a:r>
              <a:rPr lang="en-GB" b="1" dirty="0"/>
              <a:t> </a:t>
            </a:r>
            <a:r>
              <a:rPr lang="en-GB" b="1" dirty="0" err="1"/>
              <a:t>il</a:t>
            </a:r>
            <a:r>
              <a:rPr lang="en-GB" b="1" dirty="0"/>
              <a:t> </a:t>
            </a:r>
            <a:r>
              <a:rPr lang="en-GB" b="1" dirty="0" err="1"/>
              <a:t>comportamento</a:t>
            </a:r>
            <a:r>
              <a:rPr lang="en-GB" b="1" dirty="0"/>
              <a:t> </a:t>
            </a:r>
            <a:r>
              <a:rPr lang="en-GB" dirty="0"/>
              <a:t>e non solo per </a:t>
            </a:r>
            <a:r>
              <a:rPr lang="en-GB" dirty="0" err="1"/>
              <a:t>documentarlo</a:t>
            </a:r>
            <a:endParaRPr lang="en-GB" dirty="0"/>
          </a:p>
          <a:p>
            <a:r>
              <a:rPr lang="en-GB" dirty="0"/>
              <a:t>In </a:t>
            </a:r>
            <a:r>
              <a:rPr lang="en-GB" dirty="0" err="1"/>
              <a:t>che</a:t>
            </a:r>
            <a:r>
              <a:rPr lang="en-GB" dirty="0"/>
              <a:t> </a:t>
            </a:r>
            <a:r>
              <a:rPr lang="en-GB" dirty="0" err="1"/>
              <a:t>modo</a:t>
            </a:r>
            <a:r>
              <a:rPr lang="en-GB" dirty="0"/>
              <a:t> lo </a:t>
            </a:r>
            <a:r>
              <a:rPr lang="en-GB" dirty="0" err="1"/>
              <a:t>strumento</a:t>
            </a:r>
            <a:r>
              <a:rPr lang="en-GB" dirty="0"/>
              <a:t> </a:t>
            </a:r>
            <a:r>
              <a:rPr lang="en-GB" dirty="0" err="1"/>
              <a:t>DISCo</a:t>
            </a:r>
            <a:r>
              <a:rPr lang="en-GB" dirty="0"/>
              <a:t> Steps </a:t>
            </a:r>
            <a:r>
              <a:rPr lang="en-GB" dirty="0" err="1"/>
              <a:t>può</a:t>
            </a:r>
            <a:r>
              <a:rPr lang="en-GB" dirty="0"/>
              <a:t> </a:t>
            </a:r>
            <a:r>
              <a:rPr lang="en-GB" dirty="0" err="1"/>
              <a:t>aiutare</a:t>
            </a:r>
            <a:r>
              <a:rPr lang="en-GB" dirty="0"/>
              <a:t> la </a:t>
            </a:r>
            <a:r>
              <a:rPr lang="en-GB" dirty="0" err="1"/>
              <a:t>tua</a:t>
            </a:r>
            <a:r>
              <a:rPr lang="en-GB" dirty="0"/>
              <a:t> </a:t>
            </a:r>
            <a:r>
              <a:rPr lang="en-GB" dirty="0" err="1"/>
              <a:t>organizzazione</a:t>
            </a:r>
            <a:r>
              <a:rPr lang="en-GB" dirty="0"/>
              <a:t> a </a:t>
            </a:r>
            <a:r>
              <a:rPr lang="en-GB" dirty="0" err="1"/>
              <a:t>mappare</a:t>
            </a:r>
            <a:r>
              <a:rPr lang="en-GB" dirty="0"/>
              <a:t> </a:t>
            </a:r>
            <a:r>
              <a:rPr lang="en-GB" dirty="0" err="1"/>
              <a:t>l'apprendimento</a:t>
            </a:r>
            <a:r>
              <a:rPr lang="en-GB" dirty="0"/>
              <a:t> e lo </a:t>
            </a:r>
            <a:r>
              <a:rPr lang="en-GB" dirty="0" err="1"/>
              <a:t>sviluppo</a:t>
            </a:r>
            <a:r>
              <a:rPr lang="en-GB" dirty="0"/>
              <a:t> </a:t>
            </a:r>
            <a:r>
              <a:rPr lang="en-GB" dirty="0" err="1"/>
              <a:t>dei</a:t>
            </a:r>
            <a:r>
              <a:rPr lang="en-GB" dirty="0"/>
              <a:t> </a:t>
            </a:r>
            <a:r>
              <a:rPr lang="en-GB" dirty="0" err="1"/>
              <a:t>giovani</a:t>
            </a:r>
            <a:r>
              <a:rPr lang="en-GB" dirty="0"/>
              <a:t> </a:t>
            </a:r>
            <a:r>
              <a:rPr lang="en-GB" dirty="0" err="1"/>
              <a:t>su</a:t>
            </a:r>
            <a:r>
              <a:rPr lang="en-GB" dirty="0"/>
              <a:t> </a:t>
            </a:r>
            <a:r>
              <a:rPr lang="en-GB" dirty="0" err="1"/>
              <a:t>una</a:t>
            </a:r>
            <a:r>
              <a:rPr lang="en-GB" dirty="0"/>
              <a:t> </a:t>
            </a:r>
            <a:r>
              <a:rPr lang="en-GB" dirty="0" err="1"/>
              <a:t>mobilità</a:t>
            </a:r>
            <a:r>
              <a:rPr lang="en-GB" dirty="0"/>
              <a:t> </a:t>
            </a:r>
            <a:r>
              <a:rPr lang="en-GB" dirty="0" err="1"/>
              <a:t>interculturale</a:t>
            </a:r>
            <a:r>
              <a:rPr lang="en-GB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059592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Lo </a:t>
            </a:r>
            <a:r>
              <a:rPr lang="en-GB" dirty="0" err="1"/>
              <a:t>strumento</a:t>
            </a:r>
            <a:r>
              <a:rPr lang="en-GB" dirty="0"/>
              <a:t> </a:t>
            </a:r>
            <a:r>
              <a:rPr lang="en-GB" dirty="0" err="1"/>
              <a:t>DISCo</a:t>
            </a:r>
            <a:r>
              <a:rPr lang="en-GB" dirty="0"/>
              <a:t> Steps Stretch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643192" cy="4781128"/>
          </a:xfrm>
        </p:spPr>
        <p:txBody>
          <a:bodyPr>
            <a:normAutofit fontScale="92500" lnSpcReduction="20000"/>
          </a:bodyPr>
          <a:lstStyle/>
          <a:p>
            <a:r>
              <a:rPr lang="en-GB" dirty="0" err="1"/>
              <a:t>Poiché</a:t>
            </a:r>
            <a:r>
              <a:rPr lang="en-GB" dirty="0"/>
              <a:t> </a:t>
            </a:r>
            <a:r>
              <a:rPr lang="en-GB" dirty="0" err="1"/>
              <a:t>si</a:t>
            </a:r>
            <a:r>
              <a:rPr lang="en-GB" dirty="0"/>
              <a:t> </a:t>
            </a:r>
            <a:r>
              <a:rPr lang="en-GB" dirty="0" err="1"/>
              <a:t>tratta</a:t>
            </a:r>
            <a:r>
              <a:rPr lang="en-GB" dirty="0"/>
              <a:t> di </a:t>
            </a:r>
            <a:r>
              <a:rPr lang="en-GB" dirty="0" err="1"/>
              <a:t>uno</a:t>
            </a:r>
            <a:r>
              <a:rPr lang="en-GB" dirty="0"/>
              <a:t> </a:t>
            </a:r>
            <a:r>
              <a:rPr lang="en-GB" dirty="0" err="1"/>
              <a:t>strumento</a:t>
            </a:r>
            <a:r>
              <a:rPr lang="en-GB" dirty="0"/>
              <a:t> </a:t>
            </a:r>
            <a:r>
              <a:rPr lang="en-GB" dirty="0" err="1"/>
              <a:t>tipo</a:t>
            </a:r>
            <a:r>
              <a:rPr lang="en-GB" dirty="0"/>
              <a:t> </a:t>
            </a:r>
            <a:r>
              <a:rPr lang="en-GB" dirty="0" err="1"/>
              <a:t>diario</a:t>
            </a:r>
            <a:r>
              <a:rPr lang="en-GB" dirty="0"/>
              <a:t>, </a:t>
            </a:r>
            <a:r>
              <a:rPr lang="en-GB" dirty="0" err="1"/>
              <a:t>ciò</a:t>
            </a:r>
            <a:r>
              <a:rPr lang="en-GB" dirty="0"/>
              <a:t> </a:t>
            </a:r>
            <a:r>
              <a:rPr lang="en-GB" dirty="0" err="1"/>
              <a:t>significa</a:t>
            </a:r>
            <a:r>
              <a:rPr lang="en-GB" dirty="0"/>
              <a:t> </a:t>
            </a:r>
            <a:r>
              <a:rPr lang="en-GB" dirty="0" err="1"/>
              <a:t>che</a:t>
            </a:r>
            <a:r>
              <a:rPr lang="en-GB" dirty="0"/>
              <a:t> gran </a:t>
            </a:r>
            <a:r>
              <a:rPr lang="en-GB" dirty="0" err="1"/>
              <a:t>parte</a:t>
            </a:r>
            <a:r>
              <a:rPr lang="en-GB" dirty="0"/>
              <a:t> </a:t>
            </a:r>
            <a:r>
              <a:rPr lang="en-GB" dirty="0" err="1"/>
              <a:t>dei</a:t>
            </a:r>
            <a:r>
              <a:rPr lang="en-GB" dirty="0"/>
              <a:t> </a:t>
            </a:r>
            <a:r>
              <a:rPr lang="en-GB" dirty="0" err="1"/>
              <a:t>dati</a:t>
            </a:r>
            <a:r>
              <a:rPr lang="en-GB" dirty="0"/>
              <a:t> </a:t>
            </a:r>
            <a:r>
              <a:rPr lang="en-GB" dirty="0" err="1"/>
              <a:t>che</a:t>
            </a:r>
            <a:r>
              <a:rPr lang="en-GB" dirty="0"/>
              <a:t> produce </a:t>
            </a:r>
            <a:r>
              <a:rPr lang="en-GB" dirty="0" err="1"/>
              <a:t>sono</a:t>
            </a:r>
            <a:r>
              <a:rPr lang="en-GB" dirty="0"/>
              <a:t> </a:t>
            </a:r>
            <a:r>
              <a:rPr lang="en-GB" dirty="0" err="1">
                <a:solidFill>
                  <a:schemeClr val="accent6">
                    <a:lumMod val="50000"/>
                  </a:schemeClr>
                </a:solidFill>
              </a:rPr>
              <a:t>descrittivi</a:t>
            </a:r>
            <a:r>
              <a:rPr lang="en-GB" dirty="0"/>
              <a:t> </a:t>
            </a:r>
            <a:r>
              <a:rPr lang="en-GB" dirty="0" err="1"/>
              <a:t>piuttosto</a:t>
            </a:r>
            <a:r>
              <a:rPr lang="en-GB" dirty="0"/>
              <a:t> </a:t>
            </a:r>
            <a:r>
              <a:rPr lang="en-GB" dirty="0" err="1"/>
              <a:t>che</a:t>
            </a:r>
            <a:r>
              <a:rPr lang="en-GB" dirty="0"/>
              <a:t> </a:t>
            </a:r>
            <a:r>
              <a:rPr lang="en-GB" dirty="0" err="1">
                <a:solidFill>
                  <a:schemeClr val="accent6">
                    <a:lumMod val="50000"/>
                  </a:schemeClr>
                </a:solidFill>
              </a:rPr>
              <a:t>valutativi</a:t>
            </a:r>
            <a:r>
              <a:rPr lang="en-GB" dirty="0"/>
              <a:t>.</a:t>
            </a:r>
          </a:p>
          <a:p>
            <a:r>
              <a:rPr lang="en-GB" dirty="0"/>
              <a:t>Per </a:t>
            </a:r>
            <a:r>
              <a:rPr lang="en-GB" dirty="0" err="1"/>
              <a:t>questo</a:t>
            </a:r>
            <a:r>
              <a:rPr lang="en-GB" dirty="0"/>
              <a:t> </a:t>
            </a:r>
            <a:r>
              <a:rPr lang="en-GB" dirty="0" err="1"/>
              <a:t>motivo</a:t>
            </a:r>
            <a:r>
              <a:rPr lang="en-GB" dirty="0"/>
              <a:t> </a:t>
            </a:r>
            <a:r>
              <a:rPr lang="en-GB" dirty="0" err="1"/>
              <a:t>è</a:t>
            </a:r>
            <a:r>
              <a:rPr lang="en-GB" dirty="0"/>
              <a:t> utile </a:t>
            </a:r>
            <a:r>
              <a:rPr lang="en-GB" dirty="0" err="1"/>
              <a:t>utilizzare</a:t>
            </a:r>
            <a:r>
              <a:rPr lang="en-GB" dirty="0"/>
              <a:t> </a:t>
            </a:r>
            <a:r>
              <a:rPr lang="en-GB" dirty="0" err="1"/>
              <a:t>più</a:t>
            </a:r>
            <a:r>
              <a:rPr lang="en-GB" dirty="0"/>
              <a:t> di un </a:t>
            </a:r>
            <a:r>
              <a:rPr lang="en-GB" dirty="0" err="1"/>
              <a:t>tipo</a:t>
            </a:r>
            <a:r>
              <a:rPr lang="en-GB" dirty="0"/>
              <a:t> di </a:t>
            </a:r>
            <a:r>
              <a:rPr lang="en-GB" dirty="0" err="1"/>
              <a:t>strumento</a:t>
            </a:r>
            <a:r>
              <a:rPr lang="en-GB" dirty="0"/>
              <a:t> di </a:t>
            </a:r>
            <a:r>
              <a:rPr lang="en-GB" dirty="0" err="1"/>
              <a:t>valutazione</a:t>
            </a:r>
            <a:r>
              <a:rPr lang="en-GB" dirty="0"/>
              <a:t> per </a:t>
            </a:r>
            <a:r>
              <a:rPr lang="en-GB" dirty="0" err="1"/>
              <a:t>determinare</a:t>
            </a:r>
            <a:r>
              <a:rPr lang="en-GB" dirty="0"/>
              <a:t> </a:t>
            </a:r>
            <a:r>
              <a:rPr lang="en-GB" dirty="0" err="1"/>
              <a:t>il</a:t>
            </a:r>
            <a:r>
              <a:rPr lang="en-GB" dirty="0"/>
              <a:t> </a:t>
            </a:r>
            <a:r>
              <a:rPr lang="en-GB" dirty="0" err="1"/>
              <a:t>grado</a:t>
            </a:r>
            <a:r>
              <a:rPr lang="en-GB" dirty="0"/>
              <a:t> di </a:t>
            </a:r>
            <a:r>
              <a:rPr lang="en-GB" dirty="0" err="1"/>
              <a:t>sviluppo</a:t>
            </a:r>
            <a:r>
              <a:rPr lang="en-GB" dirty="0"/>
              <a:t> di </a:t>
            </a:r>
            <a:r>
              <a:rPr lang="en-GB" dirty="0" err="1"/>
              <a:t>uno</a:t>
            </a:r>
            <a:r>
              <a:rPr lang="en-GB" dirty="0"/>
              <a:t> </a:t>
            </a:r>
            <a:r>
              <a:rPr lang="en-GB" dirty="0" err="1"/>
              <a:t>studente</a:t>
            </a:r>
            <a:r>
              <a:rPr lang="en-GB" dirty="0"/>
              <a:t>.</a:t>
            </a:r>
          </a:p>
          <a:p>
            <a:r>
              <a:rPr lang="en-GB" dirty="0"/>
              <a:t>In </a:t>
            </a:r>
            <a:r>
              <a:rPr lang="en-GB" dirty="0" err="1"/>
              <a:t>questo</a:t>
            </a:r>
            <a:r>
              <a:rPr lang="en-GB" dirty="0"/>
              <a:t> </a:t>
            </a:r>
            <a:r>
              <a:rPr lang="en-GB" dirty="0" err="1"/>
              <a:t>modo</a:t>
            </a:r>
            <a:r>
              <a:rPr lang="en-GB" dirty="0"/>
              <a:t>,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valutatori</a:t>
            </a:r>
            <a:r>
              <a:rPr lang="en-GB" dirty="0"/>
              <a:t> </a:t>
            </a:r>
            <a:r>
              <a:rPr lang="en-GB" dirty="0" err="1"/>
              <a:t>dell'IFP</a:t>
            </a:r>
            <a:r>
              <a:rPr lang="en-GB" dirty="0"/>
              <a:t> </a:t>
            </a:r>
            <a:r>
              <a:rPr lang="en-GB" dirty="0" err="1"/>
              <a:t>effettuano</a:t>
            </a:r>
            <a:r>
              <a:rPr lang="en-GB" dirty="0"/>
              <a:t> </a:t>
            </a:r>
            <a:r>
              <a:rPr lang="en-GB" dirty="0" err="1"/>
              <a:t>confronti</a:t>
            </a:r>
            <a:r>
              <a:rPr lang="en-GB" dirty="0"/>
              <a:t> </a:t>
            </a:r>
            <a:r>
              <a:rPr lang="en-GB" dirty="0" err="1"/>
              <a:t>più</a:t>
            </a:r>
            <a:r>
              <a:rPr lang="en-GB" dirty="0"/>
              <a:t> </a:t>
            </a:r>
            <a:r>
              <a:rPr lang="en-GB" dirty="0" err="1"/>
              <a:t>facilmente</a:t>
            </a:r>
            <a:r>
              <a:rPr lang="en-GB" dirty="0"/>
              <a:t> con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livelli</a:t>
            </a:r>
            <a:r>
              <a:rPr lang="en-GB" dirty="0"/>
              <a:t> </a:t>
            </a:r>
            <a:r>
              <a:rPr lang="en-GB" dirty="0" err="1"/>
              <a:t>raggiunti</a:t>
            </a:r>
            <a:r>
              <a:rPr lang="en-GB" dirty="0"/>
              <a:t> </a:t>
            </a:r>
            <a:r>
              <a:rPr lang="en-GB" dirty="0" err="1"/>
              <a:t>raggiunti</a:t>
            </a:r>
            <a:r>
              <a:rPr lang="en-GB" dirty="0"/>
              <a:t> in </a:t>
            </a:r>
            <a:r>
              <a:rPr lang="en-GB" dirty="0" err="1"/>
              <a:t>situazioni</a:t>
            </a:r>
            <a:r>
              <a:rPr lang="en-GB" dirty="0"/>
              <a:t> di </a:t>
            </a:r>
            <a:r>
              <a:rPr lang="en-GB" dirty="0" err="1"/>
              <a:t>apprendimento</a:t>
            </a:r>
            <a:r>
              <a:rPr lang="en-GB" dirty="0"/>
              <a:t> </a:t>
            </a:r>
            <a:r>
              <a:rPr lang="en-GB" dirty="0" err="1"/>
              <a:t>informale</a:t>
            </a:r>
            <a:r>
              <a:rPr lang="en-GB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18724637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Custom 7">
      <a:dk1>
        <a:srgbClr val="49711E"/>
      </a:dk1>
      <a:lt1>
        <a:sysClr val="window" lastClr="FFFFFF"/>
      </a:lt1>
      <a:dk2>
        <a:srgbClr val="333333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Century Gothic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1248</TotalTime>
  <Words>1746</Words>
  <Application>Microsoft Office PowerPoint</Application>
  <PresentationFormat>Presentazione su schermo (4:3)</PresentationFormat>
  <Paragraphs>172</Paragraphs>
  <Slides>32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32</vt:i4>
      </vt:variant>
    </vt:vector>
  </HeadingPairs>
  <TitlesOfParts>
    <vt:vector size="33" baseType="lpstr">
      <vt:lpstr>Θέμα του Office</vt:lpstr>
      <vt:lpstr>Modulo 3 Utilizzare strategie e strumenti appropriati per riconoscere e convalidare l’apprendimento acquisito attraverso esperienze IFP di mobilità interculturale </vt:lpstr>
      <vt:lpstr>Modulo 3 Unità 2</vt:lpstr>
      <vt:lpstr>CONTENUTO UNITà</vt:lpstr>
      <vt:lpstr>IL MOMENTO DELLE ATTIVITà</vt:lpstr>
      <vt:lpstr>Riflessione e autovalutazione dell'allievo</vt:lpstr>
      <vt:lpstr>Prepararsi per una mobilità interculturale</vt:lpstr>
      <vt:lpstr>Prepararsi per una mobilità interculturale</vt:lpstr>
      <vt:lpstr>Lo strumento DISCo Steps Stretch</vt:lpstr>
      <vt:lpstr>Lo strumento DISCo Steps Stretch</vt:lpstr>
      <vt:lpstr>IL MOMENTO DELLE ATTIVITà</vt:lpstr>
      <vt:lpstr>Apprendimento del criterio di riferimento</vt:lpstr>
      <vt:lpstr>Non lasciare che il tuo partner veda il tuo brano!</vt:lpstr>
      <vt:lpstr>Apprendimento del criterio di riferimento</vt:lpstr>
      <vt:lpstr>Apprendimento del criterio di riferimento</vt:lpstr>
      <vt:lpstr>Pausa</vt:lpstr>
      <vt:lpstr>IL MOMENTO DELLE ATTIVITà</vt:lpstr>
      <vt:lpstr>Competenze del XXI secolo</vt:lpstr>
      <vt:lpstr>Il Valley Project</vt:lpstr>
      <vt:lpstr>Il Valley Project</vt:lpstr>
      <vt:lpstr>Le livret de compétences</vt:lpstr>
      <vt:lpstr>IL MOMENTO DELLE ATTIVITà</vt:lpstr>
      <vt:lpstr>Fare il prossimo passo</vt:lpstr>
      <vt:lpstr>ASDAN</vt:lpstr>
      <vt:lpstr>ASDAN</vt:lpstr>
      <vt:lpstr>Handout1_CoPE.pdf</vt:lpstr>
      <vt:lpstr>Handout1_CoPE.pdf</vt:lpstr>
      <vt:lpstr>Handout2_provsolv.pdf</vt:lpstr>
      <vt:lpstr>Handout2_provsolv.pdf</vt:lpstr>
      <vt:lpstr>IL MOMENTO DELLE ATTIVITà</vt:lpstr>
      <vt:lpstr>Ulteriori letture</vt:lpstr>
      <vt:lpstr>Autovalutazione e riflessione</vt:lpstr>
      <vt:lpstr>Congratulazioni!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Project Coordinator</dc:creator>
  <cp:lastModifiedBy>PC-10</cp:lastModifiedBy>
  <cp:revision>102</cp:revision>
  <cp:lastPrinted>2018-04-02T01:10:09Z</cp:lastPrinted>
  <dcterms:created xsi:type="dcterms:W3CDTF">2017-10-16T06:30:11Z</dcterms:created>
  <dcterms:modified xsi:type="dcterms:W3CDTF">2018-08-29T14:29:07Z</dcterms:modified>
</cp:coreProperties>
</file>