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66" r:id="rId2"/>
    <p:sldId id="258" r:id="rId3"/>
    <p:sldId id="261" r:id="rId4"/>
    <p:sldId id="290" r:id="rId5"/>
    <p:sldId id="267" r:id="rId6"/>
    <p:sldId id="274" r:id="rId7"/>
    <p:sldId id="276" r:id="rId8"/>
    <p:sldId id="278" r:id="rId9"/>
    <p:sldId id="286" r:id="rId10"/>
    <p:sldId id="288" r:id="rId11"/>
    <p:sldId id="279" r:id="rId12"/>
    <p:sldId id="280" r:id="rId13"/>
    <p:sldId id="282" r:id="rId14"/>
    <p:sldId id="284" r:id="rId15"/>
    <p:sldId id="287" r:id="rId16"/>
    <p:sldId id="294" r:id="rId17"/>
    <p:sldId id="283" r:id="rId18"/>
    <p:sldId id="273" r:id="rId19"/>
    <p:sldId id="301" r:id="rId20"/>
    <p:sldId id="295" r:id="rId21"/>
    <p:sldId id="285" r:id="rId22"/>
    <p:sldId id="268" r:id="rId23"/>
    <p:sldId id="269" r:id="rId24"/>
    <p:sldId id="270" r:id="rId25"/>
    <p:sldId id="302" r:id="rId26"/>
    <p:sldId id="271" r:id="rId27"/>
    <p:sldId id="303" r:id="rId28"/>
    <p:sldId id="291" r:id="rId29"/>
    <p:sldId id="293" r:id="rId30"/>
    <p:sldId id="296" r:id="rId31"/>
    <p:sldId id="260" r:id="rId32"/>
    <p:sldId id="289" r:id="rId33"/>
    <p:sldId id="262" r:id="rId34"/>
  </p:sldIdLst>
  <p:sldSz cx="9144000" cy="6858000" type="screen4x3"/>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1" autoAdjust="0"/>
    <p:restoredTop sz="94660"/>
  </p:normalViewPr>
  <p:slideViewPr>
    <p:cSldViewPr>
      <p:cViewPr varScale="1">
        <p:scale>
          <a:sx n="70" d="100"/>
          <a:sy n="70" d="100"/>
        </p:scale>
        <p:origin x="1188" y="6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8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ka Amadi" userId="5041e58d89cbfacf" providerId="LiveId" clId="{79C15A96-8FC4-4AA1-93AB-E1FA5EE532F0}"/>
    <pc:docChg chg="custSel modSld">
      <pc:chgData name="Chiaka Amadi" userId="5041e58d89cbfacf" providerId="LiveId" clId="{79C15A96-8FC4-4AA1-93AB-E1FA5EE532F0}" dt="2018-01-07T12:40:11.592" v="759" actId="20577"/>
      <pc:docMkLst>
        <pc:docMk/>
      </pc:docMkLst>
      <pc:sldChg chg="modSp">
        <pc:chgData name="Chiaka Amadi" userId="5041e58d89cbfacf" providerId="LiveId" clId="{79C15A96-8FC4-4AA1-93AB-E1FA5EE532F0}" dt="2018-01-07T12:34:22.307" v="175" actId="20577"/>
        <pc:sldMkLst>
          <pc:docMk/>
          <pc:sldMk cId="1486622714" sldId="256"/>
        </pc:sldMkLst>
        <pc:spChg chg="mod">
          <ac:chgData name="Chiaka Amadi" userId="5041e58d89cbfacf" providerId="LiveId" clId="{79C15A96-8FC4-4AA1-93AB-E1FA5EE532F0}" dt="2018-01-07T12:33:43.973" v="81" actId="14100"/>
          <ac:spMkLst>
            <pc:docMk/>
            <pc:sldMk cId="1486622714" sldId="256"/>
            <ac:spMk id="2" creationId="{00000000-0000-0000-0000-000000000000}"/>
          </ac:spMkLst>
        </pc:spChg>
        <pc:spChg chg="mod">
          <ac:chgData name="Chiaka Amadi" userId="5041e58d89cbfacf" providerId="LiveId" clId="{79C15A96-8FC4-4AA1-93AB-E1FA5EE532F0}" dt="2018-01-07T12:34:22.307" v="175" actId="20577"/>
          <ac:spMkLst>
            <pc:docMk/>
            <pc:sldMk cId="1486622714" sldId="256"/>
            <ac:spMk id="3" creationId="{00000000-0000-0000-0000-000000000000}"/>
          </ac:spMkLst>
        </pc:spChg>
      </pc:sldChg>
      <pc:sldChg chg="modSp">
        <pc:chgData name="Chiaka Amadi" userId="5041e58d89cbfacf" providerId="LiveId" clId="{79C15A96-8FC4-4AA1-93AB-E1FA5EE532F0}" dt="2018-01-07T12:40:11.592" v="759" actId="20577"/>
        <pc:sldMkLst>
          <pc:docMk/>
          <pc:sldMk cId="1401789084" sldId="258"/>
        </pc:sldMkLst>
        <pc:spChg chg="mod">
          <ac:chgData name="Chiaka Amadi" userId="5041e58d89cbfacf" providerId="LiveId" clId="{79C15A96-8FC4-4AA1-93AB-E1FA5EE532F0}" dt="2018-01-07T12:34:47.825" v="199" actId="20577"/>
          <ac:spMkLst>
            <pc:docMk/>
            <pc:sldMk cId="1401789084" sldId="258"/>
            <ac:spMk id="2" creationId="{00000000-0000-0000-0000-000000000000}"/>
          </ac:spMkLst>
        </pc:spChg>
        <pc:graphicFrameChg chg="mod modGraphic">
          <ac:chgData name="Chiaka Amadi" userId="5041e58d89cbfacf" providerId="LiveId" clId="{79C15A96-8FC4-4AA1-93AB-E1FA5EE532F0}" dt="2018-01-07T12:40:11.592" v="759" actId="20577"/>
          <ac:graphicFrameMkLst>
            <pc:docMk/>
            <pc:sldMk cId="1401789084" sldId="258"/>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621" cy="501903"/>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sz="quarter" idx="1"/>
          </p:nvPr>
        </p:nvSpPr>
        <p:spPr>
          <a:xfrm>
            <a:off x="3900936" y="1"/>
            <a:ext cx="2985621" cy="501903"/>
          </a:xfrm>
          <a:prstGeom prst="rect">
            <a:avLst/>
          </a:prstGeom>
        </p:spPr>
        <p:txBody>
          <a:bodyPr vert="horz" lIns="96616" tIns="48308" rIns="96616" bIns="48308" rtlCol="0"/>
          <a:lstStyle>
            <a:lvl1pPr algn="r">
              <a:defRPr sz="1300"/>
            </a:lvl1pPr>
          </a:lstStyle>
          <a:p>
            <a:fld id="{C71180B0-6ED1-4799-979B-18C19D0C474D}" type="datetimeFigureOut">
              <a:rPr lang="fr-FR" smtClean="0"/>
              <a:t>22/07/2018</a:t>
            </a:fld>
            <a:endParaRPr lang="fr-FR"/>
          </a:p>
        </p:txBody>
      </p:sp>
      <p:sp>
        <p:nvSpPr>
          <p:cNvPr id="4" name="Espace réservé du pied de page 3"/>
          <p:cNvSpPr>
            <a:spLocks noGrp="1"/>
          </p:cNvSpPr>
          <p:nvPr>
            <p:ph type="ftr" sz="quarter" idx="2"/>
          </p:nvPr>
        </p:nvSpPr>
        <p:spPr>
          <a:xfrm>
            <a:off x="1" y="9518398"/>
            <a:ext cx="2985621" cy="501903"/>
          </a:xfrm>
          <a:prstGeom prst="rect">
            <a:avLst/>
          </a:prstGeom>
        </p:spPr>
        <p:txBody>
          <a:bodyPr vert="horz" lIns="96616" tIns="48308" rIns="96616" bIns="4830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0936" y="9518398"/>
            <a:ext cx="2985621" cy="501903"/>
          </a:xfrm>
          <a:prstGeom prst="rect">
            <a:avLst/>
          </a:prstGeom>
        </p:spPr>
        <p:txBody>
          <a:bodyPr vert="horz" lIns="96616" tIns="48308" rIns="96616" bIns="48308" rtlCol="0" anchor="b"/>
          <a:lstStyle>
            <a:lvl1pPr algn="r">
              <a:defRPr sz="1300"/>
            </a:lvl1pPr>
          </a:lstStyle>
          <a:p>
            <a:fld id="{E1266266-5E11-4B68-948D-A8BF29E06398}" type="slidenum">
              <a:rPr lang="fr-FR" smtClean="0"/>
              <a:t>‹N°›</a:t>
            </a:fld>
            <a:endParaRPr lang="fr-FR"/>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1015"/>
          </a:xfrm>
          <a:prstGeom prst="rect">
            <a:avLst/>
          </a:prstGeom>
        </p:spPr>
        <p:txBody>
          <a:bodyPr vert="horz" lIns="96616" tIns="48308" rIns="96616" bIns="48308" rtlCol="0"/>
          <a:lstStyle>
            <a:lvl1pPr algn="l">
              <a:defRPr sz="1300"/>
            </a:lvl1pPr>
          </a:lstStyle>
          <a:p>
            <a:endParaRPr lang="el-GR"/>
          </a:p>
        </p:txBody>
      </p:sp>
      <p:sp>
        <p:nvSpPr>
          <p:cNvPr id="3" name="Date Placeholder 2"/>
          <p:cNvSpPr>
            <a:spLocks noGrp="1"/>
          </p:cNvSpPr>
          <p:nvPr>
            <p:ph type="dt" idx="1"/>
          </p:nvPr>
        </p:nvSpPr>
        <p:spPr>
          <a:xfrm>
            <a:off x="3901700" y="1"/>
            <a:ext cx="2984871" cy="501015"/>
          </a:xfrm>
          <a:prstGeom prst="rect">
            <a:avLst/>
          </a:prstGeom>
        </p:spPr>
        <p:txBody>
          <a:bodyPr vert="horz" lIns="96616" tIns="48308" rIns="96616" bIns="48308" rtlCol="0"/>
          <a:lstStyle>
            <a:lvl1pPr algn="r">
              <a:defRPr sz="1300"/>
            </a:lvl1pPr>
          </a:lstStyle>
          <a:p>
            <a:fld id="{B2F00858-131F-45C9-96B9-4A2311E834ED}" type="datetimeFigureOut">
              <a:rPr lang="el-GR" smtClean="0"/>
              <a:t>22/7/2018</a:t>
            </a:fld>
            <a:endParaRPr lang="el-G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a:p>
        </p:txBody>
      </p:sp>
      <p:sp>
        <p:nvSpPr>
          <p:cNvPr id="5" name="Notes Placeholder 4"/>
          <p:cNvSpPr>
            <a:spLocks noGrp="1"/>
          </p:cNvSpPr>
          <p:nvPr>
            <p:ph type="body" sz="quarter" idx="3"/>
          </p:nvPr>
        </p:nvSpPr>
        <p:spPr>
          <a:xfrm>
            <a:off x="688818"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el-GR"/>
          </a:p>
        </p:txBody>
      </p:sp>
      <p:sp>
        <p:nvSpPr>
          <p:cNvPr id="7" name="Slide Number Placeholder 6"/>
          <p:cNvSpPr>
            <a:spLocks noGrp="1"/>
          </p:cNvSpPr>
          <p:nvPr>
            <p:ph type="sldNum" sz="quarter" idx="5"/>
          </p:nvPr>
        </p:nvSpPr>
        <p:spPr>
          <a:xfrm>
            <a:off x="3901700" y="9517547"/>
            <a:ext cx="2984871" cy="501015"/>
          </a:xfrm>
          <a:prstGeom prst="rect">
            <a:avLst/>
          </a:prstGeom>
        </p:spPr>
        <p:txBody>
          <a:bodyPr vert="horz" lIns="96616" tIns="48308" rIns="96616" bIns="48308" rtlCol="0" anchor="b"/>
          <a:lstStyle>
            <a:lvl1pPr algn="r">
              <a:defRPr sz="1300"/>
            </a:lvl1pPr>
          </a:lstStyle>
          <a:p>
            <a:fld id="{10182F8F-5088-4031-82CD-039490420B5C}" type="slidenum">
              <a:rPr lang="el-GR" smtClean="0"/>
              <a:t>‹N°›</a:t>
            </a:fld>
            <a:endParaRPr lang="el-GR"/>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a:p>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a:t>
            </a:r>
            <a:r>
              <a:rPr lang="en-US" altLang="el-GR" sz="1200" b="1" dirty="0" err="1">
                <a:solidFill>
                  <a:srgbClr val="6B6BCF"/>
                </a:solidFill>
              </a:rPr>
              <a:t>Programme</a:t>
            </a:r>
            <a:r>
              <a:rPr lang="en-US" altLang="el-GR" sz="1200" b="1" dirty="0">
                <a:solidFill>
                  <a:srgbClr val="6B6BCF"/>
                </a:solidFill>
              </a:rPr>
              <a:t>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valley-eu.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adice.asso.fr/en/project/the-skills-portfoli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asdan.org.uk/courses/courses-for-your-setting/post-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www.intercultural-mobility.eu/en/home/"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arwick.ac.uk/fac/soc/al/globalpad/openhouse/interculturalskills/globalpad_stretch.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8840"/>
            <a:ext cx="8458200" cy="2376263"/>
          </a:xfrm>
        </p:spPr>
        <p:txBody>
          <a:bodyPr>
            <a:normAutofit fontScale="90000"/>
          </a:bodyPr>
          <a:lstStyle/>
          <a:p>
            <a:r>
              <a:rPr lang="en-GB" dirty="0">
                <a:solidFill>
                  <a:schemeClr val="tx1">
                    <a:lumMod val="75000"/>
                  </a:schemeClr>
                </a:solidFill>
              </a:rPr>
              <a:t>Module 3</a:t>
            </a:r>
            <a:br>
              <a:rPr lang="en-GB" dirty="0">
                <a:solidFill>
                  <a:schemeClr val="tx1">
                    <a:lumMod val="75000"/>
                  </a:schemeClr>
                </a:solidFill>
              </a:rPr>
            </a:br>
            <a:r>
              <a:rPr lang="fr-FR" sz="2800" smtClean="0">
                <a:solidFill>
                  <a:schemeClr val="tx1">
                    <a:lumMod val="75000"/>
                  </a:schemeClr>
                </a:solidFill>
              </a:rPr>
              <a:t>Utiliser </a:t>
            </a:r>
            <a:r>
              <a:rPr lang="fr-FR" sz="2800" dirty="0">
                <a:solidFill>
                  <a:schemeClr val="tx1">
                    <a:lumMod val="75000"/>
                  </a:schemeClr>
                </a:solidFill>
              </a:rPr>
              <a:t>des stratégies et outils appropriés pour reconnaitre et valider l’expérience des participants aux programmes de mobilité interculturelle</a:t>
            </a:r>
            <a:endParaRPr lang="en-GB" dirty="0">
              <a:solidFill>
                <a:schemeClr val="tx1">
                  <a:lumMod val="75000"/>
                </a:schemeClr>
              </a:solidFill>
            </a:endParaRPr>
          </a:p>
        </p:txBody>
      </p:sp>
      <p:sp>
        <p:nvSpPr>
          <p:cNvPr id="3" name="Subtitle 2"/>
          <p:cNvSpPr>
            <a:spLocks noGrp="1"/>
          </p:cNvSpPr>
          <p:nvPr>
            <p:ph type="subTitle" idx="1"/>
          </p:nvPr>
        </p:nvSpPr>
        <p:spPr>
          <a:xfrm>
            <a:off x="0" y="4509120"/>
            <a:ext cx="8458200" cy="1546440"/>
          </a:xfrm>
        </p:spPr>
        <p:txBody>
          <a:bodyPr>
            <a:normAutofit fontScale="85000" lnSpcReduction="20000"/>
          </a:bodyPr>
          <a:lstStyle/>
          <a:p>
            <a:r>
              <a:rPr lang="en-US" dirty="0" err="1" smtClean="0">
                <a:solidFill>
                  <a:schemeClr val="accent3">
                    <a:lumMod val="75000"/>
                  </a:schemeClr>
                </a:solidFill>
              </a:rPr>
              <a:t>Unité</a:t>
            </a:r>
            <a:r>
              <a:rPr lang="en-US" dirty="0" smtClean="0">
                <a:solidFill>
                  <a:schemeClr val="accent3">
                    <a:lumMod val="75000"/>
                  </a:schemeClr>
                </a:solidFill>
              </a:rPr>
              <a:t> </a:t>
            </a:r>
            <a:r>
              <a:rPr lang="en-US" dirty="0">
                <a:solidFill>
                  <a:schemeClr val="accent3">
                    <a:lumMod val="75000"/>
                  </a:schemeClr>
                </a:solidFill>
              </a:rPr>
              <a:t>3.2</a:t>
            </a:r>
          </a:p>
          <a:p>
            <a:pPr lvl="0"/>
            <a:r>
              <a:rPr lang="fr-FR" dirty="0">
                <a:solidFill>
                  <a:schemeClr val="accent3">
                    <a:lumMod val="75000"/>
                  </a:schemeClr>
                </a:solidFill>
              </a:rPr>
              <a:t>Révision, auto-évaluation et évaluation des expériences des jeunes participants aux mobilités, y compris leur formation et les résultats.  </a:t>
            </a:r>
          </a:p>
        </p:txBody>
      </p:sp>
    </p:spTree>
    <p:extLst>
      <p:ext uri="{BB962C8B-B14F-4D97-AF65-F5344CB8AC3E}">
        <p14:creationId xmlns:p14="http://schemas.microsoft.com/office/powerpoint/2010/main" val="1816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endParaRPr lang="el-GR" dirty="0"/>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NUMEOR</a:t>
            </a:r>
            <a:r>
              <a:rPr lang="en-US" sz="2400" b="1" dirty="0"/>
              <a:t>: 3.2.3</a:t>
            </a:r>
          </a:p>
          <a:p>
            <a:endParaRPr lang="en-US" sz="2400" b="1" dirty="0"/>
          </a:p>
          <a:p>
            <a:r>
              <a:rPr lang="en-US" sz="2400" b="1" dirty="0" smtClean="0"/>
              <a:t>TITRE ACTIVITE: </a:t>
            </a:r>
            <a:r>
              <a:rPr lang="en-US" sz="2400" b="1" dirty="0" err="1" smtClean="0"/>
              <a:t>Critères</a:t>
            </a:r>
            <a:r>
              <a:rPr lang="en-US" sz="2400" b="1" dirty="0" smtClean="0"/>
              <a:t> </a:t>
            </a:r>
            <a:r>
              <a:rPr lang="en-US" sz="2400" b="1" dirty="0" err="1" smtClean="0"/>
              <a:t>référencés</a:t>
            </a:r>
            <a:r>
              <a:rPr lang="en-US" sz="2400" b="1" dirty="0" smtClean="0"/>
              <a:t> pour </a:t>
            </a:r>
            <a:r>
              <a:rPr lang="en-US" sz="2400" b="1" dirty="0" err="1" smtClean="0"/>
              <a:t>l’apprentissage</a:t>
            </a:r>
            <a:endParaRPr lang="en-US" sz="2400" b="1" dirty="0"/>
          </a:p>
          <a:p>
            <a:endParaRPr lang="en-US" sz="2400" b="1" dirty="0"/>
          </a:p>
          <a:p>
            <a:r>
              <a:rPr lang="en-US" sz="2400" b="1" dirty="0" smtClean="0"/>
              <a:t>DUREE: </a:t>
            </a:r>
            <a:r>
              <a:rPr lang="en-US" sz="2400" b="1" dirty="0"/>
              <a:t>15 minutes</a:t>
            </a:r>
          </a:p>
          <a:p>
            <a:endParaRPr lang="en-US" sz="2400" b="1" dirty="0"/>
          </a:p>
        </p:txBody>
      </p:sp>
    </p:spTree>
    <p:extLst>
      <p:ext uri="{BB962C8B-B14F-4D97-AF65-F5344CB8AC3E}">
        <p14:creationId xmlns:p14="http://schemas.microsoft.com/office/powerpoint/2010/main" val="249771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Critères</a:t>
            </a:r>
            <a:r>
              <a:rPr lang="en-GB" dirty="0" smtClean="0"/>
              <a:t> </a:t>
            </a:r>
            <a:r>
              <a:rPr lang="en-GB" dirty="0" err="1" smtClean="0"/>
              <a:t>référencés</a:t>
            </a:r>
            <a:r>
              <a:rPr lang="en-GB" dirty="0" smtClean="0"/>
              <a:t> pour </a:t>
            </a:r>
            <a:r>
              <a:rPr lang="en-GB" dirty="0" err="1" smtClean="0"/>
              <a:t>l’apprentissage</a:t>
            </a:r>
            <a:endParaRPr lang="en-GB" dirty="0"/>
          </a:p>
        </p:txBody>
      </p:sp>
      <p:sp>
        <p:nvSpPr>
          <p:cNvPr id="3" name="Content Placeholder 2"/>
          <p:cNvSpPr>
            <a:spLocks noGrp="1"/>
          </p:cNvSpPr>
          <p:nvPr>
            <p:ph idx="1"/>
          </p:nvPr>
        </p:nvSpPr>
        <p:spPr>
          <a:xfrm>
            <a:off x="457200" y="1600200"/>
            <a:ext cx="7643192" cy="4781128"/>
          </a:xfrm>
        </p:spPr>
        <p:txBody>
          <a:bodyPr>
            <a:normAutofit/>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Travaillez par deux, de préférence avec des collègues de votre propre organisation. Étiquetez-vous. L'un d'entre vous est A et l'autre est B.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Vous </a:t>
            </a:r>
            <a:r>
              <a:rPr lang="fr-FR" altLang="fr-FR" dirty="0">
                <a:solidFill>
                  <a:schemeClr val="tx2"/>
                </a:solidFill>
                <a:latin typeface="Arial Unicode MS" panose="020B0604020202020204" pitchFamily="34" charset="-128"/>
              </a:rPr>
              <a:t>recevrez un document et il est VITAL que votre partenaire ne le VOIT PAS !! Pour vous aider, vous préférerez peut-être vous asseoir dos à dos ou ériger une barrière entre vous.</a:t>
            </a:r>
            <a:r>
              <a:rPr lang="fr-FR" altLang="fr-FR" sz="2400" dirty="0">
                <a:solidFill>
                  <a:schemeClr val="tx2"/>
                </a:solidFill>
              </a:rPr>
              <a:t> </a:t>
            </a:r>
            <a:endParaRPr lang="fr-FR" altLang="fr-FR" sz="6000" dirty="0">
              <a:solidFill>
                <a:schemeClr val="tx2"/>
              </a:solidFill>
              <a:latin typeface="Arial" panose="020B0604020202020204" pitchFamily="34" charset="0"/>
            </a:endParaRPr>
          </a:p>
          <a:p>
            <a:pPr marL="0" indent="0">
              <a:buNone/>
            </a:pPr>
            <a:endParaRPr lang="en-GB" sz="2800" dirty="0"/>
          </a:p>
        </p:txBody>
      </p:sp>
    </p:spTree>
    <p:extLst>
      <p:ext uri="{BB962C8B-B14F-4D97-AF65-F5344CB8AC3E}">
        <p14:creationId xmlns:p14="http://schemas.microsoft.com/office/powerpoint/2010/main" val="39661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Votre</a:t>
            </a:r>
            <a:r>
              <a:rPr lang="en-GB" dirty="0" smtClean="0"/>
              <a:t> </a:t>
            </a:r>
            <a:r>
              <a:rPr lang="en-GB" dirty="0" err="1" smtClean="0"/>
              <a:t>binôe</a:t>
            </a:r>
            <a:r>
              <a:rPr lang="en-GB" dirty="0" smtClean="0"/>
              <a:t> ne </a:t>
            </a:r>
            <a:r>
              <a:rPr lang="en-GB" dirty="0" err="1" smtClean="0"/>
              <a:t>doit</a:t>
            </a:r>
            <a:r>
              <a:rPr lang="en-GB" dirty="0" smtClean="0"/>
              <a:t> pas </a:t>
            </a:r>
            <a:r>
              <a:rPr lang="en-GB" dirty="0" err="1" smtClean="0"/>
              <a:t>voir</a:t>
            </a:r>
            <a:r>
              <a:rPr lang="en-GB" dirty="0" smtClean="0"/>
              <a:t> le document!</a:t>
            </a:r>
            <a:endParaRPr lang="en-GB" dirty="0"/>
          </a:p>
        </p:txBody>
      </p:sp>
      <p:pic>
        <p:nvPicPr>
          <p:cNvPr id="8" name="Picture 7"/>
          <p:cNvPicPr>
            <a:picLocks noChangeAspect="1"/>
          </p:cNvPicPr>
          <p:nvPr/>
        </p:nvPicPr>
        <p:blipFill>
          <a:blip r:embed="rId2"/>
          <a:stretch>
            <a:fillRect/>
          </a:stretch>
        </p:blipFill>
        <p:spPr>
          <a:xfrm>
            <a:off x="2051720" y="1700808"/>
            <a:ext cx="4140000" cy="2001403"/>
          </a:xfrm>
          <a:prstGeom prst="rect">
            <a:avLst/>
          </a:prstGeom>
        </p:spPr>
      </p:pic>
      <p:pic>
        <p:nvPicPr>
          <p:cNvPr id="9" name="Picture 8"/>
          <p:cNvPicPr>
            <a:picLocks noChangeAspect="1"/>
          </p:cNvPicPr>
          <p:nvPr/>
        </p:nvPicPr>
        <p:blipFill>
          <a:blip r:embed="rId3"/>
          <a:stretch>
            <a:fillRect/>
          </a:stretch>
        </p:blipFill>
        <p:spPr>
          <a:xfrm>
            <a:off x="2051720" y="3976652"/>
            <a:ext cx="4140000" cy="2098245"/>
          </a:xfrm>
          <a:prstGeom prst="rect">
            <a:avLst/>
          </a:prstGeom>
        </p:spPr>
      </p:pic>
    </p:spTree>
    <p:extLst>
      <p:ext uri="{BB962C8B-B14F-4D97-AF65-F5344CB8AC3E}">
        <p14:creationId xmlns:p14="http://schemas.microsoft.com/office/powerpoint/2010/main" val="268605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Critères</a:t>
            </a:r>
            <a:r>
              <a:rPr lang="en-GB" dirty="0" smtClean="0"/>
              <a:t> </a:t>
            </a:r>
            <a:r>
              <a:rPr lang="en-GB" dirty="0" err="1" smtClean="0"/>
              <a:t>référencés</a:t>
            </a:r>
            <a:r>
              <a:rPr lang="en-GB" dirty="0" smtClean="0"/>
              <a:t> pour </a:t>
            </a:r>
            <a:r>
              <a:rPr lang="en-GB" dirty="0" err="1" smtClean="0"/>
              <a:t>l’apprentisssage</a:t>
            </a:r>
            <a:endParaRPr lang="en-GB" dirty="0"/>
          </a:p>
        </p:txBody>
      </p:sp>
      <p:sp>
        <p:nvSpPr>
          <p:cNvPr id="3" name="Content Placeholder 2"/>
          <p:cNvSpPr>
            <a:spLocks noGrp="1"/>
          </p:cNvSpPr>
          <p:nvPr>
            <p:ph idx="1"/>
          </p:nvPr>
        </p:nvSpPr>
        <p:spPr/>
        <p:txBody>
          <a:bodyPr>
            <a:normAutofit fontScale="92500" lnSpcReduction="2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Lisez attentivement votre passage. Le sujet est la même chose que vos partenaires, mais le texte est un peu différent.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Vous </a:t>
            </a:r>
            <a:r>
              <a:rPr lang="fr-FR" altLang="fr-FR" dirty="0">
                <a:solidFill>
                  <a:schemeClr val="tx2"/>
                </a:solidFill>
                <a:latin typeface="Arial Unicode MS" panose="020B0604020202020204" pitchFamily="34" charset="-128"/>
              </a:rPr>
              <a:t>devriez vous relayer pour vous poser des questions.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Utilisez </a:t>
            </a:r>
            <a:r>
              <a:rPr lang="fr-FR" altLang="fr-FR" dirty="0">
                <a:solidFill>
                  <a:schemeClr val="tx2"/>
                </a:solidFill>
                <a:latin typeface="Arial Unicode MS" panose="020B0604020202020204" pitchFamily="34" charset="-128"/>
              </a:rPr>
              <a:t>les informations dans votre passage pour vérifier si </a:t>
            </a:r>
            <a:r>
              <a:rPr lang="fr-FR" altLang="fr-FR" dirty="0" smtClean="0">
                <a:solidFill>
                  <a:schemeClr val="tx2"/>
                </a:solidFill>
                <a:latin typeface="Arial Unicode MS" panose="020B0604020202020204" pitchFamily="34" charset="-128"/>
              </a:rPr>
              <a:t>les </a:t>
            </a:r>
            <a:r>
              <a:rPr lang="fr-FR" altLang="fr-FR" dirty="0">
                <a:solidFill>
                  <a:schemeClr val="tx2"/>
                </a:solidFill>
                <a:latin typeface="Arial Unicode MS" panose="020B0604020202020204" pitchFamily="34" charset="-128"/>
              </a:rPr>
              <a:t>réponses de votre partenaire sont correctes.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Prenez </a:t>
            </a:r>
            <a:r>
              <a:rPr lang="fr-FR" altLang="fr-FR" dirty="0">
                <a:solidFill>
                  <a:schemeClr val="tx2"/>
                </a:solidFill>
                <a:latin typeface="Arial Unicode MS" panose="020B0604020202020204" pitchFamily="34" charset="-128"/>
              </a:rPr>
              <a:t>note de la réponse que votre partenaire donne. Lorsque le formateur vous demande, comparez les réponses.</a:t>
            </a:r>
            <a:r>
              <a:rPr lang="fr-FR" altLang="fr-FR" sz="2400" dirty="0">
                <a:solidFill>
                  <a:schemeClr val="tx2"/>
                </a:solidFill>
              </a:rPr>
              <a:t> </a:t>
            </a:r>
            <a:endParaRPr lang="fr-FR" altLang="fr-FR" sz="6000" dirty="0">
              <a:solidFill>
                <a:schemeClr val="tx2"/>
              </a:solidFill>
              <a:latin typeface="Arial" panose="020B0604020202020204" pitchFamily="34" charset="0"/>
            </a:endParaRPr>
          </a:p>
          <a:p>
            <a:pPr marL="0" indent="0">
              <a:buNone/>
            </a:pPr>
            <a:endParaRPr lang="en-GB" sz="2800" dirty="0"/>
          </a:p>
        </p:txBody>
      </p:sp>
    </p:spTree>
    <p:extLst>
      <p:ext uri="{BB962C8B-B14F-4D97-AF65-F5344CB8AC3E}">
        <p14:creationId xmlns:p14="http://schemas.microsoft.com/office/powerpoint/2010/main" val="200082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Criterion referenced learning</a:t>
            </a:r>
          </a:p>
        </p:txBody>
      </p:sp>
      <p:sp>
        <p:nvSpPr>
          <p:cNvPr id="3" name="Content Placeholder 2"/>
          <p:cNvSpPr>
            <a:spLocks noGrp="1"/>
          </p:cNvSpPr>
          <p:nvPr>
            <p:ph idx="1"/>
          </p:nvPr>
        </p:nvSpPr>
        <p:spPr/>
        <p:txBody>
          <a:bodyPr>
            <a:normAutofit fontScale="92500" lnSpcReduction="20000"/>
          </a:bodyPr>
          <a:lstStyle/>
          <a:p>
            <a:pPr marL="0" lvl="0" indent="0" eaLnBrk="0" fontAlgn="base" hangingPunct="0">
              <a:spcBef>
                <a:spcPct val="0"/>
              </a:spcBef>
              <a:spcAft>
                <a:spcPct val="0"/>
              </a:spcAft>
              <a:buNone/>
            </a:pPr>
            <a:r>
              <a:rPr lang="fr-FR" altLang="fr-FR" sz="2800" dirty="0">
                <a:solidFill>
                  <a:schemeClr val="tx2"/>
                </a:solidFill>
                <a:latin typeface="Arial Unicode MS" panose="020B0604020202020204" pitchFamily="34" charset="-128"/>
              </a:rPr>
              <a:t>Maintenant, les deux travaillent ensemble. </a:t>
            </a: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dirty="0" smtClean="0">
                <a:solidFill>
                  <a:schemeClr val="tx2"/>
                </a:solidFill>
                <a:latin typeface="Arial Unicode MS" panose="020B0604020202020204" pitchFamily="34" charset="-128"/>
              </a:rPr>
              <a:t>Expliquer </a:t>
            </a:r>
            <a:r>
              <a:rPr lang="fr-FR" altLang="fr-FR" sz="2800" dirty="0">
                <a:solidFill>
                  <a:schemeClr val="tx2"/>
                </a:solidFill>
                <a:latin typeface="Arial Unicode MS" panose="020B0604020202020204" pitchFamily="34" charset="-128"/>
              </a:rPr>
              <a:t>les idées principales et les recommandations du document sous la forme d'une carte mentale, d'un organigramme ou d'un autre type de diagramme.</a:t>
            </a:r>
            <a:r>
              <a:rPr lang="fr-FR" altLang="fr-FR" sz="2000" dirty="0">
                <a:solidFill>
                  <a:schemeClr val="tx2"/>
                </a:solidFill>
              </a:rPr>
              <a:t> </a:t>
            </a:r>
            <a:endParaRPr lang="fr-FR" altLang="fr-FR" sz="5400" dirty="0">
              <a:solidFill>
                <a:schemeClr val="tx2"/>
              </a:solidFill>
              <a:latin typeface="Arial" panose="020B0604020202020204" pitchFamily="34" charset="0"/>
            </a:endParaRPr>
          </a:p>
          <a:p>
            <a:pPr marL="0" indent="0">
              <a:buNone/>
            </a:pPr>
            <a:r>
              <a:rPr lang="en-GB" sz="2800" dirty="0" smtClean="0">
                <a:solidFill>
                  <a:schemeClr val="tx1"/>
                </a:solidFill>
              </a:rPr>
              <a:t>Le </a:t>
            </a:r>
            <a:r>
              <a:rPr lang="en-GB" sz="2800" dirty="0" err="1" smtClean="0">
                <a:solidFill>
                  <a:schemeClr val="tx1"/>
                </a:solidFill>
              </a:rPr>
              <a:t>schéma</a:t>
            </a:r>
            <a:r>
              <a:rPr lang="en-GB" sz="2800" dirty="0" smtClean="0">
                <a:solidFill>
                  <a:schemeClr val="tx1"/>
                </a:solidFill>
              </a:rPr>
              <a:t>:</a:t>
            </a:r>
          </a:p>
          <a:p>
            <a:pPr marL="0" indent="0">
              <a:buNone/>
            </a:pPr>
            <a:r>
              <a:rPr lang="en-GB" sz="2800" dirty="0" smtClean="0">
                <a:solidFill>
                  <a:schemeClr val="tx1"/>
                </a:solidFill>
              </a:rPr>
              <a:t>Les organisation EFP </a:t>
            </a:r>
            <a:r>
              <a:rPr lang="en-GB" sz="2800" dirty="0" err="1" smtClean="0">
                <a:solidFill>
                  <a:schemeClr val="tx1"/>
                </a:solidFill>
              </a:rPr>
              <a:t>développent</a:t>
            </a:r>
            <a:r>
              <a:rPr lang="en-GB" sz="2800" dirty="0" smtClean="0">
                <a:solidFill>
                  <a:schemeClr val="tx1"/>
                </a:solidFill>
              </a:rPr>
              <a:t> des </a:t>
            </a:r>
            <a:r>
              <a:rPr lang="en-GB" sz="2800" dirty="0" err="1" smtClean="0">
                <a:solidFill>
                  <a:schemeClr val="tx1"/>
                </a:solidFill>
              </a:rPr>
              <a:t>critères</a:t>
            </a:r>
            <a:r>
              <a:rPr lang="en-GB" sz="2800" dirty="0" smtClean="0">
                <a:solidFill>
                  <a:schemeClr val="tx1"/>
                </a:solidFill>
              </a:rPr>
              <a:t> </a:t>
            </a:r>
            <a:r>
              <a:rPr lang="en-GB" sz="2800" dirty="0" err="1" smtClean="0">
                <a:solidFill>
                  <a:schemeClr val="tx1"/>
                </a:solidFill>
              </a:rPr>
              <a:t>d’évaluation</a:t>
            </a:r>
            <a:r>
              <a:rPr lang="en-GB" sz="2800" dirty="0" smtClean="0">
                <a:solidFill>
                  <a:schemeClr val="tx1"/>
                </a:solidFill>
              </a:rPr>
              <a:t> -&gt; </a:t>
            </a:r>
            <a:r>
              <a:rPr lang="en-GB" sz="2800" dirty="0" err="1" smtClean="0">
                <a:solidFill>
                  <a:schemeClr val="tx1"/>
                </a:solidFill>
              </a:rPr>
              <a:t>ces</a:t>
            </a:r>
            <a:r>
              <a:rPr lang="en-GB" sz="2800" dirty="0" smtClean="0">
                <a:solidFill>
                  <a:schemeClr val="tx1"/>
                </a:solidFill>
              </a:rPr>
              <a:t> </a:t>
            </a:r>
            <a:r>
              <a:rPr lang="en-GB" sz="2800" dirty="0" err="1" smtClean="0">
                <a:solidFill>
                  <a:schemeClr val="tx1"/>
                </a:solidFill>
              </a:rPr>
              <a:t>critères</a:t>
            </a:r>
            <a:r>
              <a:rPr lang="en-GB" sz="2800" dirty="0" smtClean="0">
                <a:solidFill>
                  <a:schemeClr val="tx1"/>
                </a:solidFill>
              </a:rPr>
              <a:t> </a:t>
            </a:r>
            <a:r>
              <a:rPr lang="en-GB" sz="2800" dirty="0" err="1" smtClean="0">
                <a:solidFill>
                  <a:schemeClr val="tx1"/>
                </a:solidFill>
              </a:rPr>
              <a:t>sont</a:t>
            </a:r>
            <a:r>
              <a:rPr lang="en-GB" sz="2800" dirty="0" smtClean="0">
                <a:solidFill>
                  <a:schemeClr val="tx1"/>
                </a:solidFill>
              </a:rPr>
              <a:t> </a:t>
            </a:r>
            <a:r>
              <a:rPr lang="en-GB" sz="2800" dirty="0" err="1" smtClean="0">
                <a:solidFill>
                  <a:schemeClr val="tx1"/>
                </a:solidFill>
              </a:rPr>
              <a:t>partagés</a:t>
            </a:r>
            <a:r>
              <a:rPr lang="en-GB" sz="2800" dirty="0" smtClean="0">
                <a:solidFill>
                  <a:schemeClr val="tx1"/>
                </a:solidFill>
              </a:rPr>
              <a:t> avec les </a:t>
            </a:r>
            <a:r>
              <a:rPr lang="en-GB" sz="2800" dirty="0" err="1" smtClean="0">
                <a:solidFill>
                  <a:schemeClr val="tx1"/>
                </a:solidFill>
              </a:rPr>
              <a:t>apprenants</a:t>
            </a:r>
            <a:r>
              <a:rPr lang="en-GB" sz="2800" dirty="0" smtClean="0">
                <a:solidFill>
                  <a:schemeClr val="tx1"/>
                </a:solidFill>
              </a:rPr>
              <a:t> -&gt; </a:t>
            </a:r>
            <a:r>
              <a:rPr lang="en-GB" sz="2800" dirty="0" err="1" smtClean="0">
                <a:solidFill>
                  <a:schemeClr val="tx1"/>
                </a:solidFill>
              </a:rPr>
              <a:t>l’évaluation</a:t>
            </a:r>
            <a:r>
              <a:rPr lang="en-GB" sz="2800" dirty="0" smtClean="0">
                <a:solidFill>
                  <a:schemeClr val="tx1"/>
                </a:solidFill>
              </a:rPr>
              <a:t> a lieu (</a:t>
            </a:r>
            <a:r>
              <a:rPr lang="en-GB" sz="2800" dirty="0" err="1" smtClean="0">
                <a:solidFill>
                  <a:schemeClr val="tx1"/>
                </a:solidFill>
              </a:rPr>
              <a:t>transparente</a:t>
            </a:r>
            <a:r>
              <a:rPr lang="en-GB" sz="2800" dirty="0" smtClean="0">
                <a:solidFill>
                  <a:schemeClr val="tx1"/>
                </a:solidFill>
              </a:rPr>
              <a:t>, </a:t>
            </a:r>
            <a:r>
              <a:rPr lang="en-GB" sz="2800" dirty="0" err="1" smtClean="0">
                <a:solidFill>
                  <a:schemeClr val="tx1"/>
                </a:solidFill>
              </a:rPr>
              <a:t>équitable</a:t>
            </a:r>
            <a:r>
              <a:rPr lang="en-GB" sz="2800" dirty="0" smtClean="0">
                <a:solidFill>
                  <a:schemeClr val="tx1"/>
                </a:solidFill>
              </a:rPr>
              <a:t>, </a:t>
            </a:r>
            <a:r>
              <a:rPr lang="en-GB" sz="2800" dirty="0" err="1" smtClean="0">
                <a:solidFill>
                  <a:schemeClr val="tx1"/>
                </a:solidFill>
              </a:rPr>
              <a:t>juste</a:t>
            </a:r>
            <a:r>
              <a:rPr lang="en-GB" sz="2800" dirty="0" smtClean="0">
                <a:solidFill>
                  <a:schemeClr val="tx1"/>
                </a:solidFill>
              </a:rPr>
              <a:t>)-&gt; les </a:t>
            </a:r>
            <a:r>
              <a:rPr lang="en-GB" sz="2800" dirty="0" err="1" smtClean="0">
                <a:solidFill>
                  <a:schemeClr val="tx1"/>
                </a:solidFill>
              </a:rPr>
              <a:t>apprenants</a:t>
            </a:r>
            <a:r>
              <a:rPr lang="en-GB" sz="2800" dirty="0" smtClean="0">
                <a:solidFill>
                  <a:schemeClr val="tx1"/>
                </a:solidFill>
              </a:rPr>
              <a:t> </a:t>
            </a:r>
            <a:r>
              <a:rPr lang="en-GB" sz="2800" dirty="0" err="1" smtClean="0">
                <a:solidFill>
                  <a:schemeClr val="tx1"/>
                </a:solidFill>
              </a:rPr>
              <a:t>peuvent</a:t>
            </a:r>
            <a:r>
              <a:rPr lang="en-GB" sz="2800" dirty="0" smtClean="0">
                <a:solidFill>
                  <a:schemeClr val="tx1"/>
                </a:solidFill>
              </a:rPr>
              <a:t> </a:t>
            </a:r>
            <a:r>
              <a:rPr lang="en-GB" sz="2800" dirty="0" err="1" smtClean="0">
                <a:solidFill>
                  <a:schemeClr val="tx1"/>
                </a:solidFill>
              </a:rPr>
              <a:t>déveloper</a:t>
            </a:r>
            <a:r>
              <a:rPr lang="en-GB" sz="2800" dirty="0" smtClean="0">
                <a:solidFill>
                  <a:schemeClr val="tx1"/>
                </a:solidFill>
              </a:rPr>
              <a:t> </a:t>
            </a:r>
            <a:r>
              <a:rPr lang="en-GB" sz="2800" dirty="0" err="1" smtClean="0">
                <a:solidFill>
                  <a:schemeClr val="tx1"/>
                </a:solidFill>
              </a:rPr>
              <a:t>leur</a:t>
            </a:r>
            <a:r>
              <a:rPr lang="en-GB" sz="2800" dirty="0" smtClean="0">
                <a:solidFill>
                  <a:schemeClr val="tx1"/>
                </a:solidFill>
              </a:rPr>
              <a:t> esprit critique </a:t>
            </a:r>
            <a:r>
              <a:rPr lang="en-GB" sz="2800" dirty="0" err="1" smtClean="0">
                <a:solidFill>
                  <a:schemeClr val="tx1"/>
                </a:solidFill>
              </a:rPr>
              <a:t>en</a:t>
            </a:r>
            <a:r>
              <a:rPr lang="en-GB" sz="2800" dirty="0" smtClean="0">
                <a:solidFill>
                  <a:schemeClr val="tx1"/>
                </a:solidFill>
              </a:rPr>
              <a:t> </a:t>
            </a:r>
            <a:r>
              <a:rPr lang="en-GB" sz="2800" dirty="0" err="1" smtClean="0">
                <a:solidFill>
                  <a:schemeClr val="tx1"/>
                </a:solidFill>
              </a:rPr>
              <a:t>ce</a:t>
            </a:r>
            <a:r>
              <a:rPr lang="en-GB" sz="2800" dirty="0" smtClean="0">
                <a:solidFill>
                  <a:schemeClr val="tx1"/>
                </a:solidFill>
              </a:rPr>
              <a:t> qui </a:t>
            </a:r>
            <a:r>
              <a:rPr lang="en-GB" sz="2800" dirty="0" err="1" smtClean="0">
                <a:solidFill>
                  <a:schemeClr val="tx1"/>
                </a:solidFill>
              </a:rPr>
              <a:t>concerne</a:t>
            </a:r>
            <a:r>
              <a:rPr lang="en-GB" sz="2800" dirty="0" smtClean="0">
                <a:solidFill>
                  <a:schemeClr val="tx1"/>
                </a:solidFill>
              </a:rPr>
              <a:t> </a:t>
            </a:r>
            <a:r>
              <a:rPr lang="en-GB" sz="2800" dirty="0" err="1" smtClean="0">
                <a:solidFill>
                  <a:schemeClr val="tx1"/>
                </a:solidFill>
              </a:rPr>
              <a:t>leur</a:t>
            </a:r>
            <a:r>
              <a:rPr lang="en-GB" sz="2800" dirty="0" smtClean="0">
                <a:solidFill>
                  <a:schemeClr val="tx1"/>
                </a:solidFill>
              </a:rPr>
              <a:t> </a:t>
            </a:r>
            <a:r>
              <a:rPr lang="en-GB" sz="2800" dirty="0" err="1" smtClean="0">
                <a:solidFill>
                  <a:schemeClr val="tx1"/>
                </a:solidFill>
              </a:rPr>
              <a:t>apprentissage</a:t>
            </a:r>
            <a:endParaRPr lang="en-GB" sz="2800" dirty="0">
              <a:solidFill>
                <a:schemeClr val="tx1"/>
              </a:solidFill>
            </a:endParaRPr>
          </a:p>
        </p:txBody>
      </p:sp>
    </p:spTree>
    <p:extLst>
      <p:ext uri="{BB962C8B-B14F-4D97-AF65-F5344CB8AC3E}">
        <p14:creationId xmlns:p14="http://schemas.microsoft.com/office/powerpoint/2010/main" val="98405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9592" y="1417638"/>
            <a:ext cx="6459590" cy="4612147"/>
          </a:xfrm>
          <a:prstGeom prst="rect">
            <a:avLst/>
          </a:prstGeom>
        </p:spPr>
      </p:pic>
      <p:sp>
        <p:nvSpPr>
          <p:cNvPr id="6" name="Title 1">
            <a:extLst/>
          </p:cNvPr>
          <p:cNvSpPr>
            <a:spLocks noGrp="1"/>
          </p:cNvSpPr>
          <p:nvPr>
            <p:ph type="title"/>
          </p:nvPr>
        </p:nvSpPr>
        <p:spPr>
          <a:xfrm>
            <a:off x="673224" y="274638"/>
            <a:ext cx="5915000" cy="1143000"/>
          </a:xfrm>
        </p:spPr>
        <p:txBody>
          <a:bodyPr>
            <a:normAutofit/>
          </a:bodyPr>
          <a:lstStyle/>
          <a:p>
            <a:r>
              <a:rPr lang="en-GB" dirty="0" smtClean="0"/>
              <a:t>Pause</a:t>
            </a:r>
            <a:endParaRPr lang="en-GB" dirty="0"/>
          </a:p>
        </p:txBody>
      </p:sp>
    </p:spTree>
    <p:extLst>
      <p:ext uri="{BB962C8B-B14F-4D97-AF65-F5344CB8AC3E}">
        <p14:creationId xmlns:p14="http://schemas.microsoft.com/office/powerpoint/2010/main" val="11060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endParaRPr lang="el-GR" dirty="0"/>
          </a:p>
        </p:txBody>
      </p:sp>
      <p:sp>
        <p:nvSpPr>
          <p:cNvPr id="3" name="TextBox 2"/>
          <p:cNvSpPr txBox="1"/>
          <p:nvPr/>
        </p:nvSpPr>
        <p:spPr>
          <a:xfrm>
            <a:off x="739074" y="1663640"/>
            <a:ext cx="7200800" cy="2308324"/>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3.2.4</a:t>
            </a:r>
          </a:p>
          <a:p>
            <a:endParaRPr lang="en-US" sz="2400" b="1" dirty="0"/>
          </a:p>
          <a:p>
            <a:r>
              <a:rPr lang="en-US" sz="2400" b="1" dirty="0" smtClean="0"/>
              <a:t>TITRE ACTIVITE : </a:t>
            </a:r>
            <a:r>
              <a:rPr lang="en-GB" sz="2400" b="1" dirty="0" smtClean="0"/>
              <a:t>les </a:t>
            </a:r>
            <a:r>
              <a:rPr lang="en-GB" sz="2400" b="1" dirty="0" err="1" smtClean="0"/>
              <a:t>compétences</a:t>
            </a:r>
            <a:r>
              <a:rPr lang="en-GB" sz="2400" b="1" dirty="0" smtClean="0"/>
              <a:t> du 21ème siècle</a:t>
            </a:r>
            <a:endParaRPr lang="en-GB" sz="2400" b="1" dirty="0"/>
          </a:p>
          <a:p>
            <a:endParaRPr lang="en-US" sz="2400" b="1" dirty="0"/>
          </a:p>
          <a:p>
            <a:r>
              <a:rPr lang="en-US" sz="2400" b="1" dirty="0" smtClean="0"/>
              <a:t>DUREE: </a:t>
            </a:r>
            <a:r>
              <a:rPr lang="en-US" sz="2400" b="1" dirty="0"/>
              <a:t>30 minutes</a:t>
            </a:r>
          </a:p>
          <a:p>
            <a:endParaRPr lang="en-US" sz="2400" b="1" dirty="0"/>
          </a:p>
        </p:txBody>
      </p:sp>
    </p:spTree>
    <p:extLst>
      <p:ext uri="{BB962C8B-B14F-4D97-AF65-F5344CB8AC3E}">
        <p14:creationId xmlns:p14="http://schemas.microsoft.com/office/powerpoint/2010/main" val="404186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a:bodyPr>
          <a:lstStyle/>
          <a:p>
            <a:r>
              <a:rPr lang="en-GB" dirty="0"/>
              <a:t>Twenty-first century skills</a:t>
            </a:r>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fr-FR" altLang="fr-FR" sz="2400" dirty="0">
                <a:solidFill>
                  <a:schemeClr val="tx2"/>
                </a:solidFill>
                <a:latin typeface="Arial Unicode MS" panose="020B0604020202020204" pitchFamily="34" charset="-128"/>
              </a:rPr>
              <a:t>Les compétences du XXIe siècle sont celles qui concernent non seulement le développement personnel, mais aussi les qualifications professionnelles. </a:t>
            </a:r>
            <a:endParaRPr lang="fr-FR" altLang="fr-FR" sz="24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Dans </a:t>
            </a:r>
            <a:r>
              <a:rPr lang="fr-FR" altLang="fr-FR" sz="2400" dirty="0">
                <a:solidFill>
                  <a:schemeClr val="tx2"/>
                </a:solidFill>
                <a:latin typeface="Arial Unicode MS" panose="020B0604020202020204" pitchFamily="34" charset="-128"/>
              </a:rPr>
              <a:t>l'unité 2.3, nous avons classé un certain nombre d'entre eux en fonction de leur importance pour nos apprenants. </a:t>
            </a:r>
            <a:endParaRPr lang="fr-FR" altLang="fr-FR" sz="24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Il </a:t>
            </a:r>
            <a:r>
              <a:rPr lang="fr-FR" altLang="fr-FR" sz="2400" dirty="0">
                <a:solidFill>
                  <a:schemeClr val="tx2"/>
                </a:solidFill>
                <a:latin typeface="Arial Unicode MS" panose="020B0604020202020204" pitchFamily="34" charset="-128"/>
              </a:rPr>
              <a:t>s'agit également d'un exercice utile pour les apprenants, car la mesure dans laquelle ils ont développé chaque compétence peut être mesurée et contribuer à un portfolio final pour l'obtention d'une qualification.</a:t>
            </a:r>
            <a:r>
              <a:rPr lang="fr-FR" altLang="fr-FR" sz="1800" dirty="0">
                <a:solidFill>
                  <a:schemeClr val="tx2"/>
                </a:solidFill>
              </a:rPr>
              <a:t> </a:t>
            </a:r>
            <a:endParaRPr lang="fr-FR" altLang="fr-FR" sz="4800" dirty="0">
              <a:solidFill>
                <a:schemeClr val="tx2"/>
              </a:solidFill>
              <a:latin typeface="Arial" panose="020B0604020202020204" pitchFamily="34" charset="0"/>
            </a:endParaRPr>
          </a:p>
          <a:p>
            <a:endParaRPr lang="en-GB" dirty="0"/>
          </a:p>
        </p:txBody>
      </p:sp>
    </p:spTree>
    <p:extLst>
      <p:ext uri="{BB962C8B-B14F-4D97-AF65-F5344CB8AC3E}">
        <p14:creationId xmlns:p14="http://schemas.microsoft.com/office/powerpoint/2010/main" val="229644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 </a:t>
            </a:r>
            <a:r>
              <a:rPr lang="en-GB" dirty="0" err="1" smtClean="0"/>
              <a:t>projet</a:t>
            </a:r>
            <a:r>
              <a:rPr lang="en-GB" dirty="0" smtClean="0"/>
              <a:t> Valley</a:t>
            </a:r>
            <a:endParaRPr lang="en-GB" dirty="0"/>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fr-FR" altLang="fr-FR" sz="2800" dirty="0">
                <a:solidFill>
                  <a:schemeClr val="tx2"/>
                </a:solidFill>
                <a:latin typeface="Arial Unicode MS" panose="020B0604020202020204" pitchFamily="34" charset="-128"/>
              </a:rPr>
              <a:t>Nous sommes reconnaissants envers nos collègues du </a:t>
            </a:r>
            <a:r>
              <a:rPr lang="fr-FR" altLang="fr-FR" sz="2800" dirty="0" err="1">
                <a:solidFill>
                  <a:schemeClr val="tx2"/>
                </a:solidFill>
                <a:latin typeface="Arial Unicode MS" panose="020B0604020202020204" pitchFamily="34" charset="-128"/>
              </a:rPr>
              <a:t>Valley</a:t>
            </a:r>
            <a:r>
              <a:rPr lang="fr-FR" altLang="fr-FR" sz="2800" dirty="0">
                <a:solidFill>
                  <a:schemeClr val="tx2"/>
                </a:solidFill>
                <a:latin typeface="Arial Unicode MS" panose="020B0604020202020204" pitchFamily="34" charset="-128"/>
              </a:rPr>
              <a:t> Project </a:t>
            </a:r>
            <a:r>
              <a:rPr lang="fr-FR" altLang="fr-FR" sz="2800" dirty="0">
                <a:solidFill>
                  <a:schemeClr val="tx2"/>
                </a:solidFill>
                <a:latin typeface="Arial Unicode MS" panose="020B0604020202020204" pitchFamily="34" charset="-128"/>
                <a:hlinkClick r:id="rId2"/>
              </a:rPr>
              <a:t>http://valley-eu.org</a:t>
            </a:r>
            <a:r>
              <a:rPr lang="fr-FR" altLang="fr-FR" sz="2800" dirty="0" smtClean="0">
                <a:solidFill>
                  <a:schemeClr val="tx2"/>
                </a:solidFill>
                <a:latin typeface="Arial Unicode MS" panose="020B0604020202020204" pitchFamily="34" charset="-128"/>
                <a:hlinkClick r:id="rId2"/>
              </a:rPr>
              <a:t>/</a:t>
            </a:r>
            <a:r>
              <a:rPr lang="fr-FR" altLang="fr-FR" sz="2800" dirty="0" smtClean="0">
                <a:solidFill>
                  <a:schemeClr val="tx2"/>
                </a:solidFill>
                <a:latin typeface="Arial Unicode MS" panose="020B0604020202020204" pitchFamily="34" charset="-128"/>
              </a:rPr>
              <a:t> qui </a:t>
            </a:r>
            <a:r>
              <a:rPr lang="fr-FR" altLang="fr-FR" sz="2800" dirty="0">
                <a:solidFill>
                  <a:schemeClr val="tx2"/>
                </a:solidFill>
                <a:latin typeface="Arial Unicode MS" panose="020B0604020202020204" pitchFamily="34" charset="-128"/>
              </a:rPr>
              <a:t>ont mis au point un système d'évaluation des compétences d'un volontaire dans un éventail de compétences. </a:t>
            </a: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dirty="0" smtClean="0">
                <a:solidFill>
                  <a:schemeClr val="tx2"/>
                </a:solidFill>
                <a:latin typeface="Arial Unicode MS" panose="020B0604020202020204" pitchFamily="34" charset="-128"/>
              </a:rPr>
              <a:t>Les </a:t>
            </a:r>
            <a:r>
              <a:rPr lang="fr-FR" altLang="fr-FR" sz="2800" dirty="0">
                <a:solidFill>
                  <a:schemeClr val="tx2"/>
                </a:solidFill>
                <a:latin typeface="Arial Unicode MS" panose="020B0604020202020204" pitchFamily="34" charset="-128"/>
              </a:rPr>
              <a:t>apprenants sont évalués selon trois perspectives différentes: </a:t>
            </a: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dirty="0" smtClean="0">
                <a:solidFill>
                  <a:schemeClr val="tx1"/>
                </a:solidFill>
                <a:latin typeface="Arial Unicode MS" panose="020B0604020202020204" pitchFamily="34" charset="-128"/>
              </a:rPr>
              <a:t>leurs connaissances</a:t>
            </a:r>
          </a:p>
          <a:p>
            <a:pPr marL="0" lvl="0" indent="0" eaLnBrk="0" fontAlgn="base" hangingPunct="0">
              <a:spcBef>
                <a:spcPct val="0"/>
              </a:spcBef>
              <a:spcAft>
                <a:spcPct val="0"/>
              </a:spcAft>
              <a:buNone/>
            </a:pPr>
            <a:r>
              <a:rPr lang="fr-FR" altLang="fr-FR" sz="2800" dirty="0" smtClean="0">
                <a:solidFill>
                  <a:schemeClr val="tx1"/>
                </a:solidFill>
                <a:latin typeface="Arial Unicode MS" panose="020B0604020202020204" pitchFamily="34" charset="-128"/>
              </a:rPr>
              <a:t>leurs </a:t>
            </a:r>
            <a:r>
              <a:rPr lang="fr-FR" altLang="fr-FR" sz="2800" dirty="0">
                <a:solidFill>
                  <a:schemeClr val="tx1"/>
                </a:solidFill>
                <a:latin typeface="Arial Unicode MS" panose="020B0604020202020204" pitchFamily="34" charset="-128"/>
              </a:rPr>
              <a:t>capacités </a:t>
            </a:r>
            <a:endParaRPr lang="fr-FR" altLang="fr-FR" sz="2800" dirty="0" smtClean="0">
              <a:solidFill>
                <a:schemeClr val="tx1"/>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dirty="0" smtClean="0">
                <a:solidFill>
                  <a:schemeClr val="tx1"/>
                </a:solidFill>
                <a:latin typeface="Arial Unicode MS" panose="020B0604020202020204" pitchFamily="34" charset="-128"/>
              </a:rPr>
              <a:t>leurs attitudes</a:t>
            </a:r>
            <a:endParaRPr lang="en-GB" dirty="0"/>
          </a:p>
        </p:txBody>
      </p:sp>
    </p:spTree>
    <p:extLst>
      <p:ext uri="{BB962C8B-B14F-4D97-AF65-F5344CB8AC3E}">
        <p14:creationId xmlns:p14="http://schemas.microsoft.com/office/powerpoint/2010/main" val="117691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8420"/>
            <a:ext cx="5915000" cy="1143000"/>
          </a:xfrm>
        </p:spPr>
        <p:txBody>
          <a:bodyPr>
            <a:normAutofit/>
          </a:bodyPr>
          <a:lstStyle/>
          <a:p>
            <a:r>
              <a:rPr lang="en-GB" dirty="0" smtClean="0"/>
              <a:t>Le </a:t>
            </a:r>
            <a:r>
              <a:rPr lang="en-GB" dirty="0" err="1" smtClean="0"/>
              <a:t>projet</a:t>
            </a:r>
            <a:r>
              <a:rPr lang="en-GB" dirty="0" smtClean="0"/>
              <a:t> Valley</a:t>
            </a:r>
            <a:endParaRPr lang="en-GB" dirty="0"/>
          </a:p>
        </p:txBody>
      </p:sp>
      <p:sp>
        <p:nvSpPr>
          <p:cNvPr id="3" name="Content Placeholder 2"/>
          <p:cNvSpPr>
            <a:spLocks noGrp="1"/>
          </p:cNvSpPr>
          <p:nvPr>
            <p:ph idx="1"/>
          </p:nvPr>
        </p:nvSpPr>
        <p:spPr>
          <a:xfrm>
            <a:off x="467544" y="1192784"/>
            <a:ext cx="7776357" cy="2659434"/>
          </a:xfrm>
        </p:spPr>
        <p:txBody>
          <a:bodyPr>
            <a:normAutofit fontScale="62500" lnSpcReduction="2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Comment un outil comme celui-ci peut-il aider vos élèves à évaluer leurs compétences, leur développement personnel et les connaissances qu'ils ont acquises dans un contexte interculturel?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Le </a:t>
            </a:r>
            <a:r>
              <a:rPr lang="fr-FR" altLang="fr-FR" dirty="0">
                <a:solidFill>
                  <a:schemeClr val="tx2"/>
                </a:solidFill>
                <a:latin typeface="Arial Unicode MS" panose="020B0604020202020204" pitchFamily="34" charset="-128"/>
              </a:rPr>
              <a:t>projet VALLEY a été créé pour donner aux organisations travaillant dans le bénévolat la possibilité de travailler avec des bénévoles. Ce n'est pas seulement une coordination de stage / mobilité mais aussi un développement individuel et un apprentissage orienté vers les compétences pour permettre aux jeunes de profiter pleinement de leur engagement volontaire.</a:t>
            </a:r>
            <a:r>
              <a:rPr lang="fr-FR" altLang="fr-FR" sz="2400" dirty="0">
                <a:solidFill>
                  <a:schemeClr val="tx2"/>
                </a:solidFill>
              </a:rPr>
              <a:t> </a:t>
            </a:r>
            <a:endParaRPr lang="fr-FR" altLang="fr-FR" sz="6000" dirty="0">
              <a:solidFill>
                <a:schemeClr val="tx2"/>
              </a:solidFill>
              <a:latin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149080"/>
            <a:ext cx="3716374" cy="2020239"/>
          </a:xfrm>
          <a:prstGeom prst="rect">
            <a:avLst/>
          </a:prstGeom>
        </p:spPr>
      </p:pic>
    </p:spTree>
    <p:extLst>
      <p:ext uri="{BB962C8B-B14F-4D97-AF65-F5344CB8AC3E}">
        <p14:creationId xmlns:p14="http://schemas.microsoft.com/office/powerpoint/2010/main" val="366890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674"/>
            <a:ext cx="5915000" cy="1143000"/>
          </a:xfrm>
        </p:spPr>
        <p:txBody>
          <a:bodyPr>
            <a:normAutofit fontScale="90000"/>
          </a:bodyPr>
          <a:lstStyle/>
          <a:p>
            <a:r>
              <a:rPr lang="en-US" dirty="0"/>
              <a:t>MODULE 3</a:t>
            </a:r>
            <a:r>
              <a:rPr lang="en-US" dirty="0">
                <a:solidFill>
                  <a:srgbClr val="FF0000"/>
                </a:solidFill>
              </a:rPr>
              <a:t/>
            </a:r>
            <a:br>
              <a:rPr lang="en-US" dirty="0">
                <a:solidFill>
                  <a:srgbClr val="FF0000"/>
                </a:solidFill>
              </a:rPr>
            </a:br>
            <a:r>
              <a:rPr lang="en-US" dirty="0" smtClean="0"/>
              <a:t>UNITE </a:t>
            </a:r>
            <a:r>
              <a:rPr lang="en-US" dirty="0"/>
              <a:t>2</a:t>
            </a:r>
            <a:endParaRPr lang="el-GR" dirty="0">
              <a:solidFill>
                <a:srgbClr val="FF0000"/>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2148592439"/>
              </p:ext>
            </p:extLst>
          </p:nvPr>
        </p:nvGraphicFramePr>
        <p:xfrm>
          <a:off x="323528" y="1556792"/>
          <a:ext cx="8460432" cy="4501295"/>
        </p:xfrm>
        <a:graphic>
          <a:graphicData uri="http://schemas.openxmlformats.org/drawingml/2006/table">
            <a:tbl>
              <a:tblPr firstRow="1" bandRow="1">
                <a:tableStyleId>{F5AB1C69-6EDB-4FF4-983F-18BD219EF322}</a:tableStyleId>
              </a:tblPr>
              <a:tblGrid>
                <a:gridCol w="2354965">
                  <a:extLst>
                    <a:ext uri="{9D8B030D-6E8A-4147-A177-3AD203B41FA5}">
                      <a16:colId xmlns:a16="http://schemas.microsoft.com/office/drawing/2014/main" xmlns="" val="20000"/>
                    </a:ext>
                  </a:extLst>
                </a:gridCol>
                <a:gridCol w="6105467">
                  <a:extLst>
                    <a:ext uri="{9D8B030D-6E8A-4147-A177-3AD203B41FA5}">
                      <a16:colId xmlns:a16="http://schemas.microsoft.com/office/drawing/2014/main" xmlns="" val="20001"/>
                    </a:ext>
                  </a:extLst>
                </a:gridCol>
              </a:tblGrid>
              <a:tr h="279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lt1"/>
                          </a:solidFill>
                          <a:effectLst/>
                          <a:latin typeface="+mn-lt"/>
                          <a:ea typeface="+mn-ea"/>
                          <a:cs typeface="+mn-cs"/>
                        </a:rPr>
                        <a:t>Titre</a:t>
                      </a:r>
                      <a:r>
                        <a:rPr lang="en-US" sz="1600" b="1" kern="1200" baseline="0" dirty="0" smtClean="0">
                          <a:solidFill>
                            <a:schemeClr val="lt1"/>
                          </a:solidFill>
                          <a:effectLst/>
                          <a:latin typeface="+mn-lt"/>
                          <a:ea typeface="+mn-ea"/>
                          <a:cs typeface="+mn-cs"/>
                        </a:rPr>
                        <a:t> du </a:t>
                      </a:r>
                      <a:r>
                        <a:rPr lang="en-US" sz="1600" b="1" kern="1200" dirty="0" smtClean="0">
                          <a:solidFill>
                            <a:schemeClr val="lt1"/>
                          </a:solidFill>
                          <a:effectLst/>
                          <a:latin typeface="+mn-lt"/>
                          <a:ea typeface="+mn-ea"/>
                          <a:cs typeface="+mn-cs"/>
                        </a:rPr>
                        <a:t>Module</a:t>
                      </a:r>
                      <a:endParaRPr lang="el-GR" sz="16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lumMod val="75000"/>
                            </a:schemeClr>
                          </a:solidFill>
                        </a:rPr>
                        <a:t>Utilisez des stratégies et outils appropriés pour reconnaitre et valider l’expérience des participants aux programmes de mobilité interculturelle</a:t>
                      </a:r>
                      <a:endParaRPr lang="el-GR" sz="1600" b="1" kern="1200" dirty="0">
                        <a:solidFill>
                          <a:schemeClr val="bg1"/>
                        </a:solidFill>
                        <a:effectLst/>
                        <a:latin typeface="+mn-lt"/>
                        <a:ea typeface="+mn-ea"/>
                        <a:cs typeface="+mn-cs"/>
                      </a:endParaRPr>
                    </a:p>
                  </a:txBody>
                  <a:tcPr/>
                </a:tc>
                <a:extLst>
                  <a:ext uri="{0D108BD9-81ED-4DB2-BD59-A6C34878D82A}">
                    <a16:rowId xmlns:a16="http://schemas.microsoft.com/office/drawing/2014/main" xmlns="" val="10000"/>
                  </a:ext>
                </a:extLst>
              </a:tr>
              <a:tr h="1016834">
                <a:tc>
                  <a:txBody>
                    <a:bodyPr/>
                    <a:lstStyle/>
                    <a:p>
                      <a:r>
                        <a:rPr lang="en-GB" sz="1600" b="1" kern="1200" dirty="0" smtClean="0">
                          <a:solidFill>
                            <a:schemeClr val="dk1"/>
                          </a:solidFill>
                          <a:effectLst/>
                          <a:latin typeface="+mn-lt"/>
                          <a:ea typeface="+mn-ea"/>
                          <a:cs typeface="+mn-cs"/>
                        </a:rPr>
                        <a:t>Titre</a:t>
                      </a:r>
                      <a:r>
                        <a:rPr lang="en-GB" sz="1600" b="1" kern="1200" baseline="0" dirty="0" smtClean="0">
                          <a:solidFill>
                            <a:schemeClr val="dk1"/>
                          </a:solidFill>
                          <a:effectLst/>
                          <a:latin typeface="+mn-lt"/>
                          <a:ea typeface="+mn-ea"/>
                          <a:cs typeface="+mn-cs"/>
                        </a:rPr>
                        <a:t> de </a:t>
                      </a:r>
                      <a:r>
                        <a:rPr lang="en-GB" sz="1600" b="1" kern="1200" baseline="0" dirty="0" err="1" smtClean="0">
                          <a:solidFill>
                            <a:schemeClr val="dk1"/>
                          </a:solidFill>
                          <a:effectLst/>
                          <a:latin typeface="+mn-lt"/>
                          <a:ea typeface="+mn-ea"/>
                          <a:cs typeface="+mn-cs"/>
                        </a:rPr>
                        <a:t>l’u</a:t>
                      </a:r>
                      <a:r>
                        <a:rPr lang="en-GB" sz="1600" b="1" kern="1200" dirty="0" err="1" smtClean="0">
                          <a:solidFill>
                            <a:schemeClr val="dk1"/>
                          </a:solidFill>
                          <a:effectLst/>
                          <a:latin typeface="+mn-lt"/>
                          <a:ea typeface="+mn-ea"/>
                          <a:cs typeface="+mn-cs"/>
                        </a:rPr>
                        <a:t>nité</a:t>
                      </a:r>
                      <a:endParaRPr lang="el-GR"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Révision, auto-évaluation et évaluation des expériences des jeunes participant aux mobilités, y compris leur formation et les résultats.  </a:t>
                      </a:r>
                    </a:p>
                  </a:txBody>
                  <a:tcPr/>
                </a:tc>
                <a:extLst>
                  <a:ext uri="{0D108BD9-81ED-4DB2-BD59-A6C34878D82A}">
                    <a16:rowId xmlns:a16="http://schemas.microsoft.com/office/drawing/2014/main" xmlns="" val="10001"/>
                  </a:ext>
                </a:extLst>
              </a:tr>
              <a:tr h="2661501">
                <a:tc>
                  <a:txBody>
                    <a:bodyPr/>
                    <a:lstStyle/>
                    <a:p>
                      <a:r>
                        <a:rPr lang="en-US" sz="1600" dirty="0" err="1" smtClean="0"/>
                        <a:t>Objectifs</a:t>
                      </a:r>
                      <a:r>
                        <a:rPr lang="en-US" sz="1600" baseline="0" dirty="0" smtClean="0"/>
                        <a:t> de la formation</a:t>
                      </a:r>
                      <a:endParaRPr lang="el-GR" sz="1600" dirty="0"/>
                    </a:p>
                  </a:txBody>
                  <a:tcPr/>
                </a:tc>
                <a:tc>
                  <a:txBody>
                    <a:bodyPr/>
                    <a:lstStyle/>
                    <a:p>
                      <a:pPr marL="285750" lvl="0" indent="-285750">
                        <a:buFont typeface="Arial" panose="020B0604020202020204" pitchFamily="34" charset="0"/>
                        <a:buChar char="•"/>
                      </a:pPr>
                      <a:r>
                        <a:rPr lang="fr-FR" sz="1600" kern="1200" noProof="0" dirty="0" smtClean="0">
                          <a:solidFill>
                            <a:schemeClr val="dk1"/>
                          </a:solidFill>
                          <a:effectLst/>
                          <a:latin typeface="+mn-lt"/>
                          <a:ea typeface="+mn-ea"/>
                          <a:cs typeface="+mn-cs"/>
                        </a:rPr>
                        <a:t>Permettre</a:t>
                      </a:r>
                      <a:r>
                        <a:rPr lang="fr-FR" sz="1600" kern="1200" baseline="0" noProof="0" dirty="0" smtClean="0">
                          <a:solidFill>
                            <a:schemeClr val="dk1"/>
                          </a:solidFill>
                          <a:effectLst/>
                          <a:latin typeface="+mn-lt"/>
                          <a:ea typeface="+mn-ea"/>
                          <a:cs typeface="+mn-cs"/>
                        </a:rPr>
                        <a:t> aux praticiens et aux organisations de renforcer le soutien pour les participants aux expériences interculturelles EFP. </a:t>
                      </a:r>
                      <a:endParaRPr lang="fr-FR" sz="1600" kern="1200" noProof="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kern="1200" noProof="0" dirty="0" smtClean="0">
                          <a:solidFill>
                            <a:schemeClr val="dk1"/>
                          </a:solidFill>
                          <a:effectLst/>
                          <a:latin typeface="+mn-lt"/>
                          <a:ea typeface="+mn-ea"/>
                          <a:cs typeface="+mn-cs"/>
                        </a:rPr>
                        <a:t>Aider les élèves à être</a:t>
                      </a:r>
                      <a:r>
                        <a:rPr lang="fr-FR" sz="1600" kern="1200" baseline="0" noProof="0" dirty="0" smtClean="0">
                          <a:solidFill>
                            <a:schemeClr val="dk1"/>
                          </a:solidFill>
                          <a:effectLst/>
                          <a:latin typeface="+mn-lt"/>
                          <a:ea typeface="+mn-ea"/>
                          <a:cs typeface="+mn-cs"/>
                        </a:rPr>
                        <a:t> réflectifs et capables d’identifier leurs résultats, objectifs personnels, changements, progrès individuels d’être dans un autre contexte culturel</a:t>
                      </a:r>
                      <a:r>
                        <a:rPr lang="en-GB" sz="1600" kern="1200" baseline="0" dirty="0" smtClean="0">
                          <a:solidFill>
                            <a:schemeClr val="dk1"/>
                          </a:solidFill>
                          <a:effectLst/>
                          <a:latin typeface="+mn-lt"/>
                          <a:ea typeface="+mn-ea"/>
                          <a:cs typeface="+mn-cs"/>
                        </a:rPr>
                        <a:t>.</a:t>
                      </a:r>
                      <a:endParaRPr lang="en-GB" sz="1600" kern="1200" baseline="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kern="1200" baseline="0" noProof="0" dirty="0" smtClean="0">
                          <a:solidFill>
                            <a:schemeClr val="dk1"/>
                          </a:solidFill>
                          <a:effectLst/>
                          <a:latin typeface="+mn-lt"/>
                          <a:ea typeface="+mn-ea"/>
                          <a:cs typeface="+mn-cs"/>
                        </a:rPr>
                        <a:t>Permettre aux praticiens et organisations à renforcer l’impact de l’apprentissage non-formel des participants à travers un procès spécifique et efficace d’évaluation. </a:t>
                      </a:r>
                      <a:endParaRPr lang="fr-FR" sz="1600" kern="1200" baseline="0" noProof="0" dirty="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 </a:t>
            </a:r>
            <a:r>
              <a:rPr lang="en-GB" dirty="0" err="1" smtClean="0"/>
              <a:t>livret</a:t>
            </a:r>
            <a:r>
              <a:rPr lang="en-GB" dirty="0" smtClean="0"/>
              <a:t> de </a:t>
            </a:r>
            <a:r>
              <a:rPr lang="en-GB" dirty="0" err="1" smtClean="0"/>
              <a:t>compétences</a:t>
            </a:r>
            <a:endParaRPr lang="en-GB" dirty="0"/>
          </a:p>
        </p:txBody>
      </p:sp>
      <p:sp>
        <p:nvSpPr>
          <p:cNvPr id="3" name="Content Placeholder 2"/>
          <p:cNvSpPr>
            <a:spLocks noGrp="1"/>
          </p:cNvSpPr>
          <p:nvPr>
            <p:ph idx="1"/>
          </p:nvPr>
        </p:nvSpPr>
        <p:spPr/>
        <p:txBody>
          <a:bodyPr>
            <a:normAutofit fontScale="85000" lnSpcReduction="2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Développé par un consortium européen, financé par Erasmus </a:t>
            </a:r>
            <a:r>
              <a:rPr lang="fr-FR" altLang="fr-FR" dirty="0" smtClean="0">
                <a:solidFill>
                  <a:schemeClr val="tx2"/>
                </a:solidFill>
                <a:latin typeface="Arial Unicode MS" panose="020B0604020202020204" pitchFamily="34" charset="-128"/>
              </a:rPr>
              <a:t>+, le livret </a:t>
            </a:r>
            <a:r>
              <a:rPr lang="fr-FR" altLang="fr-FR" dirty="0">
                <a:solidFill>
                  <a:schemeClr val="tx2"/>
                </a:solidFill>
                <a:latin typeface="Arial Unicode MS" panose="020B0604020202020204" pitchFamily="34" charset="-128"/>
              </a:rPr>
              <a:t>de compétences ne repose pas sur les compétences du XXIe siècle.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C’est un outil </a:t>
            </a:r>
            <a:r>
              <a:rPr lang="fr-FR" altLang="fr-FR" dirty="0">
                <a:solidFill>
                  <a:schemeClr val="tx2"/>
                </a:solidFill>
                <a:latin typeface="Arial Unicode MS" panose="020B0604020202020204" pitchFamily="34" charset="-128"/>
              </a:rPr>
              <a:t>essentiel pour tous les participants à un projet de mobilité. Il permet aux personnes de procéder à une auto-évaluation de leurs compétences en fonction des 8 compétences-clés de l'Union européenne avant, pendant et après une expérience de mobilité. Téléchargeable ici:</a:t>
            </a:r>
            <a:r>
              <a:rPr lang="fr-FR" altLang="fr-FR" sz="2400" dirty="0">
                <a:solidFill>
                  <a:schemeClr val="tx2"/>
                </a:solidFill>
              </a:rPr>
              <a:t> </a:t>
            </a:r>
            <a:endParaRPr lang="fr-FR" altLang="fr-FR" sz="6000" dirty="0">
              <a:solidFill>
                <a:schemeClr val="tx2"/>
              </a:solidFill>
              <a:latin typeface="Arial" panose="020B0604020202020204" pitchFamily="34" charset="0"/>
            </a:endParaRPr>
          </a:p>
          <a:p>
            <a:r>
              <a:rPr lang="en-GB" dirty="0" smtClean="0">
                <a:ea typeface="Tahoma" panose="020B0604030504040204" pitchFamily="34" charset="0"/>
                <a:cs typeface="Tahoma" panose="020B0604030504040204" pitchFamily="34" charset="0"/>
                <a:hlinkClick r:id="rId2"/>
              </a:rPr>
              <a:t>http</a:t>
            </a:r>
            <a:r>
              <a:rPr lang="en-GB" dirty="0">
                <a:ea typeface="Tahoma" panose="020B0604030504040204" pitchFamily="34" charset="0"/>
                <a:cs typeface="Tahoma" panose="020B0604030504040204" pitchFamily="34" charset="0"/>
                <a:hlinkClick r:id="rId2"/>
              </a:rPr>
              <a:t>://adice.asso.fr/en/project/the-skills-portfolio</a:t>
            </a:r>
            <a:r>
              <a:rPr lang="en-GB" dirty="0" smtClean="0">
                <a:ea typeface="Tahoma" panose="020B0604030504040204" pitchFamily="34" charset="0"/>
                <a:cs typeface="Tahoma" panose="020B0604030504040204" pitchFamily="34" charset="0"/>
                <a:hlinkClick r:id="rId2"/>
              </a:rPr>
              <a:t>/</a:t>
            </a:r>
            <a:r>
              <a:rPr lang="en-GB" dirty="0" smtClean="0">
                <a:ea typeface="Tahoma" panose="020B0604030504040204" pitchFamily="34" charset="0"/>
                <a:cs typeface="Tahoma" panose="020B0604030504040204" pitchFamily="34" charset="0"/>
              </a:rPr>
              <a:t> </a:t>
            </a:r>
            <a:endParaRPr lang="en-GB" dirty="0"/>
          </a:p>
        </p:txBody>
      </p:sp>
    </p:spTree>
    <p:extLst>
      <p:ext uri="{BB962C8B-B14F-4D97-AF65-F5344CB8AC3E}">
        <p14:creationId xmlns:p14="http://schemas.microsoft.com/office/powerpoint/2010/main" val="415992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3.2.5</a:t>
            </a:r>
          </a:p>
          <a:p>
            <a:endParaRPr lang="en-US" sz="2400" b="1" dirty="0"/>
          </a:p>
          <a:p>
            <a:pPr lvl="0" eaLnBrk="0" fontAlgn="base" hangingPunct="0">
              <a:spcBef>
                <a:spcPct val="0"/>
              </a:spcBef>
              <a:spcAft>
                <a:spcPct val="0"/>
              </a:spcAft>
            </a:pPr>
            <a:r>
              <a:rPr lang="en-US" sz="2400" b="1" dirty="0" smtClean="0"/>
              <a:t>TITRE ACTIVITE : </a:t>
            </a:r>
            <a:r>
              <a:rPr lang="fr-FR" altLang="fr-FR" sz="2400" dirty="0">
                <a:latin typeface="Arial Unicode MS" panose="020B0604020202020204" pitchFamily="34" charset="-128"/>
              </a:rPr>
              <a:t>Incorporer la connaissance </a:t>
            </a:r>
            <a:r>
              <a:rPr lang="fr-FR" altLang="fr-FR" sz="2400" dirty="0" smtClean="0">
                <a:latin typeface="Arial Unicode MS" panose="020B0604020202020204" pitchFamily="34" charset="-128"/>
              </a:rPr>
              <a:t>des systèmes </a:t>
            </a:r>
            <a:r>
              <a:rPr lang="fr-FR" altLang="fr-FR" sz="2400" dirty="0">
                <a:latin typeface="Arial Unicode MS" panose="020B0604020202020204" pitchFamily="34" charset="-128"/>
              </a:rPr>
              <a:t>d'évaluation </a:t>
            </a:r>
            <a:r>
              <a:rPr lang="fr-FR" altLang="fr-FR" sz="2400" dirty="0" smtClean="0">
                <a:latin typeface="Arial Unicode MS" panose="020B0604020202020204" pitchFamily="34" charset="-128"/>
              </a:rPr>
              <a:t>informelle dans </a:t>
            </a:r>
            <a:r>
              <a:rPr lang="fr-FR" altLang="fr-FR" sz="2400" dirty="0">
                <a:latin typeface="Arial Unicode MS" panose="020B0604020202020204" pitchFamily="34" charset="-128"/>
              </a:rPr>
              <a:t>la planification </a:t>
            </a:r>
            <a:r>
              <a:rPr lang="fr-FR" altLang="fr-FR" sz="2400" dirty="0" smtClean="0">
                <a:latin typeface="Arial Unicode MS" panose="020B0604020202020204" pitchFamily="34" charset="-128"/>
              </a:rPr>
              <a:t>et la conception des programmes</a:t>
            </a:r>
          </a:p>
          <a:p>
            <a:pPr lvl="0" eaLnBrk="0" fontAlgn="base" hangingPunct="0">
              <a:spcBef>
                <a:spcPct val="0"/>
              </a:spcBef>
              <a:spcAft>
                <a:spcPct val="0"/>
              </a:spcAft>
            </a:pPr>
            <a:endParaRPr lang="en-US" sz="2400" b="1" dirty="0"/>
          </a:p>
          <a:p>
            <a:r>
              <a:rPr lang="en-US" sz="2400" b="1" dirty="0" smtClean="0"/>
              <a:t>DUREE: </a:t>
            </a:r>
            <a:r>
              <a:rPr lang="en-US" sz="2400" b="1" dirty="0"/>
              <a:t>30 minutes</a:t>
            </a:r>
          </a:p>
          <a:p>
            <a:endParaRPr lang="en-US" sz="2400" b="1" dirty="0"/>
          </a:p>
        </p:txBody>
      </p:sp>
    </p:spTree>
    <p:extLst>
      <p:ext uri="{BB962C8B-B14F-4D97-AF65-F5344CB8AC3E}">
        <p14:creationId xmlns:p14="http://schemas.microsoft.com/office/powerpoint/2010/main" val="163816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Un pas </a:t>
            </a:r>
            <a:r>
              <a:rPr lang="en-GB" dirty="0" err="1" smtClean="0"/>
              <a:t>en</a:t>
            </a:r>
            <a:r>
              <a:rPr lang="en-GB" dirty="0" smtClean="0"/>
              <a:t> </a:t>
            </a:r>
            <a:r>
              <a:rPr lang="en-GB" dirty="0" err="1" smtClean="0"/>
              <a:t>avant</a:t>
            </a:r>
            <a:endParaRPr lang="en-GB" dirty="0"/>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fr-FR" altLang="fr-FR" sz="2000" dirty="0">
                <a:solidFill>
                  <a:schemeClr val="tx2"/>
                </a:solidFill>
                <a:latin typeface="Arial Unicode MS" panose="020B0604020202020204" pitchFamily="34" charset="-128"/>
              </a:rPr>
              <a:t>Les apprenants auront accumulé une variété de compétences et compétences dans leur pays d'origine et pendant la mobilité interculturelle. </a:t>
            </a:r>
            <a:endParaRPr lang="fr-FR" altLang="fr-FR" sz="20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sz="2000"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000" dirty="0" smtClean="0">
                <a:solidFill>
                  <a:schemeClr val="tx2"/>
                </a:solidFill>
                <a:latin typeface="Arial Unicode MS" panose="020B0604020202020204" pitchFamily="34" charset="-128"/>
              </a:rPr>
              <a:t>Les </a:t>
            </a:r>
            <a:r>
              <a:rPr lang="fr-FR" altLang="fr-FR" sz="2000" dirty="0">
                <a:solidFill>
                  <a:schemeClr val="tx2"/>
                </a:solidFill>
                <a:latin typeface="Arial Unicode MS" panose="020B0604020202020204" pitchFamily="34" charset="-128"/>
              </a:rPr>
              <a:t>organisations d'EFP et les </a:t>
            </a:r>
            <a:r>
              <a:rPr lang="fr-FR" altLang="fr-FR" sz="2000" dirty="0" smtClean="0">
                <a:solidFill>
                  <a:schemeClr val="tx2"/>
                </a:solidFill>
                <a:latin typeface="Arial Unicode MS" panose="020B0604020202020204" pitchFamily="34" charset="-128"/>
              </a:rPr>
              <a:t>professionnels auront des systèmes </a:t>
            </a:r>
            <a:r>
              <a:rPr lang="fr-FR" altLang="fr-FR" sz="2000" dirty="0">
                <a:solidFill>
                  <a:schemeClr val="tx2"/>
                </a:solidFill>
                <a:latin typeface="Arial Unicode MS" panose="020B0604020202020204" pitchFamily="34" charset="-128"/>
              </a:rPr>
              <a:t>conçus pour évaluer et enregistrer cette apprentissage, acquis dans le secteur informel et non formel paramètres. </a:t>
            </a:r>
            <a:endParaRPr lang="fr-FR" altLang="fr-FR" sz="20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sz="2000"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000" dirty="0" smtClean="0">
                <a:solidFill>
                  <a:schemeClr val="tx2"/>
                </a:solidFill>
                <a:latin typeface="Arial Unicode MS" panose="020B0604020202020204" pitchFamily="34" charset="-128"/>
              </a:rPr>
              <a:t>Les </a:t>
            </a:r>
            <a:r>
              <a:rPr lang="fr-FR" altLang="fr-FR" sz="2000" dirty="0">
                <a:solidFill>
                  <a:schemeClr val="tx2"/>
                </a:solidFill>
                <a:latin typeface="Arial Unicode MS" panose="020B0604020202020204" pitchFamily="34" charset="-128"/>
              </a:rPr>
              <a:t>organisations d'EFP </a:t>
            </a:r>
            <a:r>
              <a:rPr lang="fr-FR" altLang="fr-FR" sz="2000" dirty="0" smtClean="0">
                <a:solidFill>
                  <a:schemeClr val="tx2"/>
                </a:solidFill>
                <a:latin typeface="Arial Unicode MS" panose="020B0604020202020204" pitchFamily="34" charset="-128"/>
              </a:rPr>
              <a:t>doivent </a:t>
            </a:r>
            <a:r>
              <a:rPr lang="fr-FR" altLang="fr-FR" sz="2000" dirty="0">
                <a:solidFill>
                  <a:schemeClr val="tx2"/>
                </a:solidFill>
                <a:latin typeface="Arial Unicode MS" panose="020B0604020202020204" pitchFamily="34" charset="-128"/>
              </a:rPr>
              <a:t>maintenant examiner comment les données recueillies par les évaluations </a:t>
            </a:r>
            <a:r>
              <a:rPr lang="fr-FR" altLang="fr-FR" sz="2000" dirty="0" smtClean="0">
                <a:solidFill>
                  <a:schemeClr val="tx2"/>
                </a:solidFill>
                <a:latin typeface="Arial Unicode MS" panose="020B0604020202020204" pitchFamily="34" charset="-128"/>
              </a:rPr>
              <a:t>qu’ils </a:t>
            </a:r>
            <a:r>
              <a:rPr lang="fr-FR" altLang="fr-FR" sz="2000" dirty="0">
                <a:solidFill>
                  <a:schemeClr val="tx2"/>
                </a:solidFill>
                <a:latin typeface="Arial Unicode MS" panose="020B0604020202020204" pitchFamily="34" charset="-128"/>
              </a:rPr>
              <a:t>ont </a:t>
            </a:r>
            <a:r>
              <a:rPr lang="fr-FR" altLang="fr-FR" sz="2000" dirty="0" smtClean="0">
                <a:solidFill>
                  <a:schemeClr val="tx2"/>
                </a:solidFill>
                <a:latin typeface="Arial Unicode MS" panose="020B0604020202020204" pitchFamily="34" charset="-128"/>
              </a:rPr>
              <a:t>conçues peuvent </a:t>
            </a:r>
            <a:r>
              <a:rPr lang="fr-FR" altLang="fr-FR" sz="2000" dirty="0">
                <a:solidFill>
                  <a:schemeClr val="tx2"/>
                </a:solidFill>
                <a:latin typeface="Arial Unicode MS" panose="020B0604020202020204" pitchFamily="34" charset="-128"/>
              </a:rPr>
              <a:t>être </a:t>
            </a:r>
            <a:r>
              <a:rPr lang="fr-FR" altLang="fr-FR" sz="2000" dirty="0" smtClean="0">
                <a:solidFill>
                  <a:schemeClr val="tx2"/>
                </a:solidFill>
                <a:latin typeface="Arial Unicode MS" panose="020B0604020202020204" pitchFamily="34" charset="-128"/>
              </a:rPr>
              <a:t>alignées </a:t>
            </a:r>
            <a:r>
              <a:rPr lang="fr-FR" altLang="fr-FR" sz="2000" dirty="0">
                <a:solidFill>
                  <a:schemeClr val="tx2"/>
                </a:solidFill>
                <a:latin typeface="Arial Unicode MS" panose="020B0604020202020204" pitchFamily="34" charset="-128"/>
              </a:rPr>
              <a:t>avec </a:t>
            </a:r>
            <a:r>
              <a:rPr lang="fr-FR" altLang="fr-FR" sz="2000" dirty="0" smtClean="0">
                <a:solidFill>
                  <a:schemeClr val="tx2"/>
                </a:solidFill>
                <a:latin typeface="Arial Unicode MS" panose="020B0604020202020204" pitchFamily="34" charset="-128"/>
              </a:rPr>
              <a:t>des normes nationales / européennes reconnues</a:t>
            </a:r>
            <a:r>
              <a:rPr lang="fr-FR" altLang="fr-FR" sz="2000" dirty="0">
                <a:solidFill>
                  <a:schemeClr val="tx2"/>
                </a:solidFill>
                <a:latin typeface="Arial Unicode MS" panose="020B0604020202020204" pitchFamily="34" charset="-128"/>
              </a:rPr>
              <a:t>. </a:t>
            </a:r>
            <a:endParaRPr lang="fr-FR" altLang="fr-FR" sz="4000" dirty="0">
              <a:solidFill>
                <a:schemeClr val="tx2"/>
              </a:solidFill>
              <a:latin typeface="Arial" panose="020B0604020202020204" pitchFamily="34" charset="0"/>
            </a:endParaRPr>
          </a:p>
        </p:txBody>
      </p:sp>
    </p:spTree>
    <p:extLst>
      <p:ext uri="{BB962C8B-B14F-4D97-AF65-F5344CB8AC3E}">
        <p14:creationId xmlns:p14="http://schemas.microsoft.com/office/powerpoint/2010/main" val="243980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ASDAN</a:t>
            </a:r>
          </a:p>
        </p:txBody>
      </p:sp>
      <p:sp>
        <p:nvSpPr>
          <p:cNvPr id="3" name="Content Placeholder 2"/>
          <p:cNvSpPr>
            <a:spLocks noGrp="1"/>
          </p:cNvSpPr>
          <p:nvPr>
            <p:ph idx="1"/>
          </p:nvPr>
        </p:nvSpPr>
        <p:spPr/>
        <p:txBody>
          <a:bodyPr>
            <a:noAutofit/>
          </a:bodyPr>
          <a:lstStyle/>
          <a:p>
            <a:pPr marL="0" lvl="0" indent="0" eaLnBrk="0" fontAlgn="base" hangingPunct="0">
              <a:spcBef>
                <a:spcPct val="0"/>
              </a:spcBef>
              <a:spcAft>
                <a:spcPct val="0"/>
              </a:spcAft>
              <a:buNone/>
            </a:pPr>
            <a:r>
              <a:rPr lang="fr-FR" altLang="fr-FR" sz="2400" dirty="0">
                <a:solidFill>
                  <a:schemeClr val="tx2"/>
                </a:solidFill>
                <a:latin typeface="Arial Unicode MS" panose="020B0604020202020204" pitchFamily="34" charset="-128"/>
              </a:rPr>
              <a:t>ASDAN est une organisation du troisième secteur basée au Royaume-Uni. </a:t>
            </a:r>
            <a:endParaRPr lang="fr-FR" altLang="fr-FR" sz="24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C'est </a:t>
            </a:r>
            <a:r>
              <a:rPr lang="fr-FR" altLang="fr-FR" sz="2400" dirty="0">
                <a:solidFill>
                  <a:schemeClr val="tx2"/>
                </a:solidFill>
                <a:latin typeface="Arial Unicode MS" panose="020B0604020202020204" pitchFamily="34" charset="-128"/>
              </a:rPr>
              <a:t>aussi un organisme d'attribution dont les programmes et les qualifications sont largement reconnus</a:t>
            </a:r>
            <a:r>
              <a:rPr lang="fr-FR" altLang="fr-FR" sz="2400" dirty="0" smtClean="0">
                <a:solidFill>
                  <a:schemeClr val="tx2"/>
                </a:solidFill>
                <a:latin typeface="Arial Unicode MS" panose="020B0604020202020204" pitchFamily="34" charset="-128"/>
              </a:rPr>
              <a:t>.</a:t>
            </a:r>
          </a:p>
          <a:p>
            <a:pPr marL="0" lv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Les </a:t>
            </a:r>
            <a:r>
              <a:rPr lang="fr-FR" altLang="fr-FR" sz="2400" dirty="0">
                <a:solidFill>
                  <a:schemeClr val="tx2"/>
                </a:solidFill>
                <a:latin typeface="Arial Unicode MS" panose="020B0604020202020204" pitchFamily="34" charset="-128"/>
              </a:rPr>
              <a:t>cours ASDAN sont réputés pour offrir des cours attrayants qui permettent aux apprenants d'apprendre et de choisir de manière personnalisée. </a:t>
            </a:r>
            <a:endParaRPr lang="fr-FR" altLang="fr-FR" sz="24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sz="2400"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Les </a:t>
            </a:r>
            <a:r>
              <a:rPr lang="fr-FR" altLang="fr-FR" sz="2400" dirty="0">
                <a:solidFill>
                  <a:schemeClr val="tx2"/>
                </a:solidFill>
                <a:latin typeface="Arial Unicode MS" panose="020B0604020202020204" pitchFamily="34" charset="-128"/>
              </a:rPr>
              <a:t>apprenants développent des compétences de base dans le travail d'équipe, la communication, la résolution de problèmes, la recherche et l'autogestion.</a:t>
            </a:r>
            <a:r>
              <a:rPr lang="fr-FR" altLang="fr-FR" sz="1800" dirty="0">
                <a:solidFill>
                  <a:schemeClr val="tx2"/>
                </a:solidFill>
              </a:rPr>
              <a:t> </a:t>
            </a:r>
            <a:endParaRPr lang="fr-FR" altLang="fr-FR" sz="4800" dirty="0">
              <a:solidFill>
                <a:schemeClr val="tx2"/>
              </a:solidFill>
              <a:latin typeface="Arial" panose="020B0604020202020204" pitchFamily="34" charset="0"/>
            </a:endParaRPr>
          </a:p>
        </p:txBody>
      </p:sp>
    </p:spTree>
    <p:extLst>
      <p:ext uri="{BB962C8B-B14F-4D97-AF65-F5344CB8AC3E}">
        <p14:creationId xmlns:p14="http://schemas.microsoft.com/office/powerpoint/2010/main" val="147268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ASDAN</a:t>
            </a:r>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Vous recevrez quelques exemples d'ASDAN systèmes d'évaluation pour illustrer comment compétences, telles que celles conçues par le projet </a:t>
            </a:r>
            <a:r>
              <a:rPr lang="fr-FR" altLang="fr-FR" dirty="0" err="1">
                <a:solidFill>
                  <a:schemeClr val="tx2"/>
                </a:solidFill>
                <a:latin typeface="Arial Unicode MS" panose="020B0604020202020204" pitchFamily="34" charset="-128"/>
              </a:rPr>
              <a:t>Valley</a:t>
            </a:r>
            <a:r>
              <a:rPr lang="fr-FR" altLang="fr-FR" dirty="0">
                <a:solidFill>
                  <a:schemeClr val="tx2"/>
                </a:solidFill>
                <a:latin typeface="Arial Unicode MS" panose="020B0604020202020204" pitchFamily="34" charset="-128"/>
              </a:rPr>
              <a:t>, ou les </a:t>
            </a:r>
            <a:r>
              <a:rPr lang="fr-FR" altLang="fr-FR" dirty="0" smtClean="0">
                <a:solidFill>
                  <a:schemeClr val="tx2"/>
                </a:solidFill>
                <a:latin typeface="Arial Unicode MS" panose="020B0604020202020204" pitchFamily="34" charset="-128"/>
              </a:rPr>
              <a:t>compétences du 21</a:t>
            </a:r>
            <a:r>
              <a:rPr lang="fr-FR" altLang="fr-FR" baseline="30000" dirty="0" smtClean="0">
                <a:solidFill>
                  <a:schemeClr val="tx2"/>
                </a:solidFill>
                <a:latin typeface="Arial Unicode MS" panose="020B0604020202020204" pitchFamily="34" charset="-128"/>
              </a:rPr>
              <a:t>ème</a:t>
            </a:r>
            <a:r>
              <a:rPr lang="fr-FR" altLang="fr-FR" dirty="0" smtClean="0">
                <a:solidFill>
                  <a:schemeClr val="tx2"/>
                </a:solidFill>
                <a:latin typeface="Arial Unicode MS" panose="020B0604020202020204" pitchFamily="34" charset="-128"/>
              </a:rPr>
              <a:t> siècle peuvent </a:t>
            </a:r>
            <a:r>
              <a:rPr lang="fr-FR" altLang="fr-FR" dirty="0">
                <a:solidFill>
                  <a:schemeClr val="tx2"/>
                </a:solidFill>
                <a:latin typeface="Arial Unicode MS" panose="020B0604020202020204" pitchFamily="34" charset="-128"/>
              </a:rPr>
              <a:t>être </a:t>
            </a:r>
            <a:r>
              <a:rPr lang="fr-FR" altLang="fr-FR" dirty="0" smtClean="0">
                <a:solidFill>
                  <a:schemeClr val="tx2"/>
                </a:solidFill>
                <a:latin typeface="Arial Unicode MS" panose="020B0604020202020204" pitchFamily="34" charset="-128"/>
              </a:rPr>
              <a:t>élaborées </a:t>
            </a:r>
            <a:r>
              <a:rPr lang="fr-FR" altLang="fr-FR" dirty="0">
                <a:solidFill>
                  <a:schemeClr val="tx2"/>
                </a:solidFill>
                <a:latin typeface="Arial Unicode MS" panose="020B0604020202020204" pitchFamily="34" charset="-128"/>
              </a:rPr>
              <a:t>dans un système d'évaluation, aligné sur les qualifications nationales.</a:t>
            </a:r>
            <a:r>
              <a:rPr lang="fr-FR" altLang="fr-FR" sz="2400" dirty="0">
                <a:solidFill>
                  <a:schemeClr val="tx2"/>
                </a:solidFill>
              </a:rPr>
              <a:t> </a:t>
            </a:r>
            <a:endParaRPr lang="fr-FR" altLang="fr-FR" sz="6000" dirty="0">
              <a:solidFill>
                <a:schemeClr val="tx2"/>
              </a:solidFill>
              <a:latin typeface="Arial" panose="020B0604020202020204" pitchFamily="34" charset="0"/>
            </a:endParaRPr>
          </a:p>
          <a:p>
            <a:endParaRPr lang="en-GB" dirty="0"/>
          </a:p>
        </p:txBody>
      </p:sp>
    </p:spTree>
    <p:extLst>
      <p:ext uri="{BB962C8B-B14F-4D97-AF65-F5344CB8AC3E}">
        <p14:creationId xmlns:p14="http://schemas.microsoft.com/office/powerpoint/2010/main" val="380138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ASDAN</a:t>
            </a:r>
          </a:p>
        </p:txBody>
      </p:sp>
      <p:sp>
        <p:nvSpPr>
          <p:cNvPr id="4" name="Rectangle 1"/>
          <p:cNvSpPr>
            <a:spLocks noGrp="1" noChangeArrowheads="1"/>
          </p:cNvSpPr>
          <p:nvPr>
            <p:ph idx="1"/>
          </p:nvPr>
        </p:nvSpPr>
        <p:spPr bwMode="auto">
          <a:xfrm>
            <a:off x="457200" y="181575"/>
            <a:ext cx="7427168"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None/>
            </a:pPr>
            <a:endParaRPr lang="fr-FR" altLang="fr-FR" sz="2000" dirty="0" smtClean="0">
              <a:solidFill>
                <a:schemeClr val="tx2"/>
              </a:solidFill>
              <a:latin typeface="Arial Unicode MS" panose="020B0604020202020204" pitchFamily="34" charset="-128"/>
            </a:endParaRPr>
          </a:p>
          <a:p>
            <a:pPr marL="0" indent="0" eaLnBrk="0" fontAlgn="base" hangingPunct="0">
              <a:spcBef>
                <a:spcPct val="0"/>
              </a:spcBef>
              <a:spcAft>
                <a:spcPct val="0"/>
              </a:spcAft>
              <a:buNone/>
            </a:pPr>
            <a:endParaRPr lang="fr-FR" altLang="fr-FR" sz="2000" dirty="0">
              <a:solidFill>
                <a:schemeClr val="tx2"/>
              </a:solidFill>
              <a:latin typeface="Arial Unicode MS" panose="020B0604020202020204" pitchFamily="34" charset="-128"/>
            </a:endParaRPr>
          </a:p>
          <a:p>
            <a:pPr marL="0" indent="0" eaLnBrk="0" fontAlgn="base" hangingPunct="0">
              <a:spcBef>
                <a:spcPct val="0"/>
              </a:spcBef>
              <a:spcAft>
                <a:spcPct val="0"/>
              </a:spcAft>
              <a:buNone/>
            </a:pPr>
            <a:endParaRPr lang="fr-FR" altLang="fr-FR" sz="2000" dirty="0" smtClean="0">
              <a:solidFill>
                <a:schemeClr val="tx2"/>
              </a:solidFill>
              <a:latin typeface="Arial Unicode MS" panose="020B0604020202020204" pitchFamily="34" charset="-128"/>
            </a:endParaRPr>
          </a:p>
          <a:p>
            <a:pPr marL="0" indent="0" eaLnBrk="0" fontAlgn="base" hangingPunct="0">
              <a:spcBef>
                <a:spcPct val="0"/>
              </a:spcBef>
              <a:spcAft>
                <a:spcPct val="0"/>
              </a:spcAft>
              <a:buNone/>
            </a:pPr>
            <a:endParaRPr lang="fr-FR" altLang="fr-FR" sz="2000" dirty="0">
              <a:solidFill>
                <a:schemeClr val="tx2"/>
              </a:solidFill>
              <a:latin typeface="Arial Unicode MS" panose="020B0604020202020204" pitchFamily="34" charset="-128"/>
            </a:endParaRPr>
          </a:p>
          <a:p>
            <a:pPr marL="0" indent="0" eaLnBrk="0" fontAlgn="base" hangingPunct="0">
              <a:spcBef>
                <a:spcPct val="0"/>
              </a:spcBef>
              <a:spcAft>
                <a:spcPct val="0"/>
              </a:spcAft>
              <a:buNone/>
            </a:pPr>
            <a:endParaRPr lang="fr-FR" altLang="fr-FR" sz="2000" dirty="0" smtClean="0">
              <a:solidFill>
                <a:schemeClr val="tx2"/>
              </a:solidFill>
              <a:latin typeface="Arial Unicode MS" panose="020B0604020202020204" pitchFamily="34" charset="-128"/>
            </a:endParaRPr>
          </a:p>
          <a:p>
            <a:pPr marL="0" indent="0" eaLnBrk="0" fontAlgn="base" hangingPunct="0">
              <a:spcBef>
                <a:spcPct val="0"/>
              </a:spcBef>
              <a:spcAft>
                <a:spcPct val="0"/>
              </a:spcAft>
              <a:buNone/>
            </a:pPr>
            <a:r>
              <a:rPr lang="fr-FR" altLang="fr-FR" sz="2000" dirty="0" smtClean="0">
                <a:solidFill>
                  <a:schemeClr val="tx2"/>
                </a:solidFill>
                <a:latin typeface="Arial Unicode MS" panose="020B0604020202020204" pitchFamily="34" charset="-128"/>
              </a:rPr>
              <a:t>Nous </a:t>
            </a:r>
            <a:r>
              <a:rPr lang="fr-FR" altLang="fr-FR" sz="2000" dirty="0">
                <a:solidFill>
                  <a:schemeClr val="tx2"/>
                </a:solidFill>
                <a:latin typeface="Arial Unicode MS" panose="020B0604020202020204" pitchFamily="34" charset="-128"/>
              </a:rPr>
              <a:t>utilisons l'exemple ASDAN car: ses cours sont bien connus pour fournir cours engageants qui offrent personnalisé apprentissage et choix, en se concentrant sur les compétences de base comme le travail d'équipe, la communication, résolution de problèmes, recherche et autogestion. </a:t>
            </a:r>
            <a:endParaRPr lang="fr-FR" altLang="fr-FR" sz="2000" dirty="0" smtClean="0">
              <a:solidFill>
                <a:schemeClr val="tx2"/>
              </a:solidFill>
              <a:latin typeface="Arial Unicode MS" panose="020B0604020202020204" pitchFamily="34" charset="-128"/>
            </a:endParaRPr>
          </a:p>
          <a:p>
            <a:pPr marL="0" indent="0" eaLnBrk="0" fontAlgn="base" hangingPunct="0">
              <a:spcBef>
                <a:spcPct val="0"/>
              </a:spcBef>
              <a:spcAft>
                <a:spcPct val="0"/>
              </a:spcAft>
              <a:buNone/>
            </a:pPr>
            <a:endParaRPr lang="fr-FR" altLang="fr-FR" sz="2000" dirty="0">
              <a:solidFill>
                <a:schemeClr val="tx2"/>
              </a:solidFill>
              <a:latin typeface="Arial Unicode MS" panose="020B0604020202020204" pitchFamily="34" charset="-128"/>
            </a:endParaRPr>
          </a:p>
          <a:p>
            <a:pPr marL="0" indent="0" eaLnBrk="0" fontAlgn="base" hangingPunct="0">
              <a:spcBef>
                <a:spcPct val="0"/>
              </a:spcBef>
              <a:spcAft>
                <a:spcPct val="0"/>
              </a:spcAft>
              <a:buNone/>
            </a:pPr>
            <a:r>
              <a:rPr lang="fr-FR" altLang="fr-FR" sz="2000" dirty="0" smtClean="0">
                <a:solidFill>
                  <a:schemeClr val="tx2"/>
                </a:solidFill>
                <a:latin typeface="Arial Unicode MS" panose="020B0604020202020204" pitchFamily="34" charset="-128"/>
              </a:rPr>
              <a:t>Ils </a:t>
            </a:r>
            <a:r>
              <a:rPr lang="fr-FR" altLang="fr-FR" sz="2000" dirty="0">
                <a:solidFill>
                  <a:schemeClr val="tx2"/>
                </a:solidFill>
                <a:latin typeface="Arial Unicode MS" panose="020B0604020202020204" pitchFamily="34" charset="-128"/>
              </a:rPr>
              <a:t>sont également bien connus pour réussir cartographier la progression de l'éducation apprenants défavorisés, comme les apprenants ciblé par ce projet de mobilité interculturelle. </a:t>
            </a:r>
            <a:endParaRPr lang="fr-FR" altLang="fr-FR" sz="2000" dirty="0" smtClean="0">
              <a:solidFill>
                <a:schemeClr val="tx2"/>
              </a:solidFill>
              <a:latin typeface="Arial Unicode MS" panose="020B0604020202020204" pitchFamily="34" charset="-128"/>
            </a:endParaRPr>
          </a:p>
          <a:p>
            <a:pPr marL="0" indent="0" eaLnBrk="0" fontAlgn="base" hangingPunct="0">
              <a:spcBef>
                <a:spcPct val="0"/>
              </a:spcBef>
              <a:spcAft>
                <a:spcPct val="0"/>
              </a:spcAft>
              <a:buNone/>
            </a:pPr>
            <a:endParaRPr lang="fr-FR" altLang="fr-FR" sz="2000" dirty="0">
              <a:solidFill>
                <a:schemeClr val="tx2"/>
              </a:solidFill>
              <a:latin typeface="Arial Unicode MS" panose="020B0604020202020204" pitchFamily="34" charset="-128"/>
            </a:endParaRPr>
          </a:p>
          <a:p>
            <a:pPr marL="0" indent="0" eaLnBrk="0" fontAlgn="base" hangingPunct="0">
              <a:spcBef>
                <a:spcPct val="0"/>
              </a:spcBef>
              <a:spcAft>
                <a:spcPct val="0"/>
              </a:spcAft>
              <a:buNone/>
            </a:pPr>
            <a:r>
              <a:rPr lang="fr-FR" altLang="fr-FR" sz="2000" dirty="0" smtClean="0">
                <a:solidFill>
                  <a:schemeClr val="tx1"/>
                </a:solidFill>
                <a:latin typeface="Arial Unicode MS" panose="020B0604020202020204" pitchFamily="34" charset="-128"/>
              </a:rPr>
              <a:t>Les </a:t>
            </a:r>
            <a:r>
              <a:rPr lang="fr-FR" altLang="fr-FR" sz="2000" dirty="0">
                <a:solidFill>
                  <a:schemeClr val="tx1"/>
                </a:solidFill>
                <a:latin typeface="Arial Unicode MS" panose="020B0604020202020204" pitchFamily="34" charset="-128"/>
              </a:rPr>
              <a:t>programmes ASDAN mènent à des qualifications à au niveau national, qui a la parité avec EQF.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8260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Atelier </a:t>
            </a:r>
            <a:r>
              <a:rPr lang="en-GB" dirty="0" err="1" smtClean="0"/>
              <a:t>CoPE</a:t>
            </a:r>
            <a:endParaRPr lang="en-GB" dirty="0"/>
          </a:p>
        </p:txBody>
      </p:sp>
      <p:sp>
        <p:nvSpPr>
          <p:cNvPr id="3" name="Content Placeholder 2"/>
          <p:cNvSpPr>
            <a:spLocks noGrp="1"/>
          </p:cNvSpPr>
          <p:nvPr>
            <p:ph idx="1"/>
          </p:nvPr>
        </p:nvSpPr>
        <p:spPr>
          <a:xfrm>
            <a:off x="457200" y="1268760"/>
            <a:ext cx="7643192" cy="4857403"/>
          </a:xfrm>
        </p:spPr>
        <p:txBody>
          <a:bodyPr>
            <a:normAutofit/>
          </a:bodyPr>
          <a:lstStyle/>
          <a:p>
            <a:pPr marL="0" lvl="0" indent="0" eaLnBrk="0" fontAlgn="base" hangingPunct="0">
              <a:spcBef>
                <a:spcPct val="0"/>
              </a:spcBef>
              <a:spcAft>
                <a:spcPct val="0"/>
              </a:spcAft>
              <a:buNone/>
            </a:pPr>
            <a:r>
              <a:rPr lang="fr-FR" altLang="fr-FR" sz="2000" dirty="0">
                <a:solidFill>
                  <a:schemeClr val="tx2"/>
                </a:solidFill>
                <a:latin typeface="Arial Unicode MS" panose="020B0604020202020204" pitchFamily="34" charset="-128"/>
              </a:rPr>
              <a:t>Prenez quelques instants pour lire </a:t>
            </a:r>
            <a:r>
              <a:rPr lang="fr-FR" altLang="fr-FR" sz="2000" dirty="0" smtClean="0">
                <a:solidFill>
                  <a:schemeClr val="tx2"/>
                </a:solidFill>
                <a:latin typeface="Arial Unicode MS" panose="020B0604020202020204" pitchFamily="34" charset="-128"/>
              </a:rPr>
              <a:t>le </a:t>
            </a:r>
            <a:r>
              <a:rPr lang="fr-FR" altLang="fr-FR" sz="2000" dirty="0">
                <a:solidFill>
                  <a:schemeClr val="tx2"/>
                </a:solidFill>
                <a:latin typeface="Arial Unicode MS" panose="020B0604020202020204" pitchFamily="34" charset="-128"/>
              </a:rPr>
              <a:t>portfolio de l'apprenant. </a:t>
            </a:r>
            <a:endParaRPr lang="fr-FR" altLang="fr-FR" sz="20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sz="2000"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000" dirty="0" smtClean="0">
                <a:solidFill>
                  <a:schemeClr val="tx2"/>
                </a:solidFill>
                <a:latin typeface="Arial Unicode MS" panose="020B0604020202020204" pitchFamily="34" charset="-128"/>
              </a:rPr>
              <a:t>Travaillez </a:t>
            </a:r>
            <a:r>
              <a:rPr lang="fr-FR" altLang="fr-FR" sz="2000" dirty="0">
                <a:solidFill>
                  <a:schemeClr val="tx2"/>
                </a:solidFill>
                <a:latin typeface="Arial Unicode MS" panose="020B0604020202020204" pitchFamily="34" charset="-128"/>
              </a:rPr>
              <a:t>par paires pour identifier: la tâche qui a été définie et les étapes à suivre pour </a:t>
            </a:r>
            <a:r>
              <a:rPr lang="fr-FR" altLang="fr-FR" sz="2000" dirty="0" smtClean="0">
                <a:solidFill>
                  <a:schemeClr val="tx2"/>
                </a:solidFill>
                <a:latin typeface="Arial Unicode MS" panose="020B0604020202020204" pitchFamily="34" charset="-128"/>
              </a:rPr>
              <a:t>compléter </a:t>
            </a:r>
          </a:p>
          <a:p>
            <a:pPr lvl="0" eaLnBrk="0" fontAlgn="base" hangingPunct="0">
              <a:spcBef>
                <a:spcPct val="0"/>
              </a:spcBef>
              <a:spcAft>
                <a:spcPct val="0"/>
              </a:spcAft>
              <a:buFontTx/>
              <a:buChar char="-"/>
            </a:pPr>
            <a:r>
              <a:rPr lang="fr-FR" altLang="fr-FR" sz="2000" dirty="0" smtClean="0">
                <a:solidFill>
                  <a:schemeClr val="tx2"/>
                </a:solidFill>
                <a:latin typeface="Arial Unicode MS" panose="020B0604020202020204" pitchFamily="34" charset="-128"/>
              </a:rPr>
              <a:t>les trois </a:t>
            </a:r>
            <a:r>
              <a:rPr lang="fr-FR" altLang="fr-FR" sz="2000" dirty="0">
                <a:solidFill>
                  <a:schemeClr val="tx2"/>
                </a:solidFill>
                <a:latin typeface="Arial Unicode MS" panose="020B0604020202020204" pitchFamily="34" charset="-128"/>
              </a:rPr>
              <a:t>compétences du 21 siècle que les apprenants ont appliqué pour accomplir la </a:t>
            </a:r>
            <a:r>
              <a:rPr lang="fr-FR" altLang="fr-FR" sz="2000" dirty="0" smtClean="0">
                <a:solidFill>
                  <a:schemeClr val="tx2"/>
                </a:solidFill>
                <a:latin typeface="Arial Unicode MS" panose="020B0604020202020204" pitchFamily="34" charset="-128"/>
              </a:rPr>
              <a:t>tâche</a:t>
            </a:r>
            <a:endParaRPr lang="fr-FR" altLang="fr-FR" sz="2000" dirty="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sz="2000" dirty="0" smtClean="0">
                <a:solidFill>
                  <a:schemeClr val="tx2"/>
                </a:solidFill>
                <a:latin typeface="Arial Unicode MS" panose="020B0604020202020204" pitchFamily="34" charset="-128"/>
              </a:rPr>
              <a:t>le </a:t>
            </a:r>
            <a:r>
              <a:rPr lang="fr-FR" altLang="fr-FR" sz="2000" dirty="0">
                <a:solidFill>
                  <a:schemeClr val="tx2"/>
                </a:solidFill>
                <a:latin typeface="Arial Unicode MS" panose="020B0604020202020204" pitchFamily="34" charset="-128"/>
              </a:rPr>
              <a:t>travail d'équipe, </a:t>
            </a:r>
            <a:endParaRPr lang="fr-FR" altLang="fr-FR" sz="2000" dirty="0" smtClean="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sz="2000" dirty="0" smtClean="0">
                <a:solidFill>
                  <a:schemeClr val="tx2"/>
                </a:solidFill>
                <a:latin typeface="Arial Unicode MS" panose="020B0604020202020204" pitchFamily="34" charset="-128"/>
              </a:rPr>
              <a:t>La gestion du temps </a:t>
            </a:r>
          </a:p>
          <a:p>
            <a:pPr lvl="0" eaLnBrk="0" fontAlgn="base" hangingPunct="0">
              <a:spcBef>
                <a:spcPct val="0"/>
              </a:spcBef>
              <a:spcAft>
                <a:spcPct val="0"/>
              </a:spcAft>
              <a:buFontTx/>
              <a:buChar char="-"/>
            </a:pPr>
            <a:r>
              <a:rPr lang="fr-FR" altLang="fr-FR" sz="2000" dirty="0" smtClean="0">
                <a:solidFill>
                  <a:schemeClr val="tx2"/>
                </a:solidFill>
                <a:latin typeface="Arial Unicode MS" panose="020B0604020202020204" pitchFamily="34" charset="-128"/>
              </a:rPr>
              <a:t>Les éléments </a:t>
            </a:r>
            <a:r>
              <a:rPr lang="fr-FR" altLang="fr-FR" sz="2000" dirty="0">
                <a:solidFill>
                  <a:schemeClr val="tx2"/>
                </a:solidFill>
                <a:latin typeface="Arial Unicode MS" panose="020B0604020202020204" pitchFamily="34" charset="-128"/>
              </a:rPr>
              <a:t>de l'évaluation </a:t>
            </a:r>
            <a:r>
              <a:rPr lang="fr-FR" altLang="fr-FR" sz="2000" dirty="0" smtClean="0">
                <a:solidFill>
                  <a:schemeClr val="tx2"/>
                </a:solidFill>
                <a:latin typeface="Arial Unicode MS" panose="020B0604020202020204" pitchFamily="34" charset="-128"/>
              </a:rPr>
              <a:t>qui impliquent le récit</a:t>
            </a:r>
          </a:p>
          <a:p>
            <a:pPr lvl="0" eaLnBrk="0" fontAlgn="base" hangingPunct="0">
              <a:spcBef>
                <a:spcPct val="0"/>
              </a:spcBef>
              <a:spcAft>
                <a:spcPct val="0"/>
              </a:spcAft>
              <a:buFontTx/>
              <a:buChar char="-"/>
            </a:pPr>
            <a:r>
              <a:rPr lang="fr-FR" altLang="fr-FR" sz="2000" dirty="0" smtClean="0">
                <a:solidFill>
                  <a:schemeClr val="tx2"/>
                </a:solidFill>
                <a:latin typeface="Arial Unicode MS" panose="020B0604020202020204" pitchFamily="34" charset="-128"/>
              </a:rPr>
              <a:t>Les éléments </a:t>
            </a:r>
            <a:r>
              <a:rPr lang="fr-FR" altLang="fr-FR" sz="2000" dirty="0">
                <a:solidFill>
                  <a:schemeClr val="tx2"/>
                </a:solidFill>
                <a:latin typeface="Arial Unicode MS" panose="020B0604020202020204" pitchFamily="34" charset="-128"/>
              </a:rPr>
              <a:t>de l'évaluation qui impliquent </a:t>
            </a:r>
            <a:r>
              <a:rPr lang="fr-FR" altLang="fr-FR" sz="2000" dirty="0" smtClean="0">
                <a:solidFill>
                  <a:schemeClr val="tx2"/>
                </a:solidFill>
                <a:latin typeface="Arial Unicode MS" panose="020B0604020202020204" pitchFamily="34" charset="-128"/>
              </a:rPr>
              <a:t>un processus sur critères </a:t>
            </a:r>
          </a:p>
          <a:p>
            <a:endParaRPr lang="en-GB" sz="2000" dirty="0">
              <a:solidFill>
                <a:schemeClr val="tx2"/>
              </a:solidFill>
            </a:endParaRPr>
          </a:p>
          <a:p>
            <a:endParaRPr lang="en-GB" dirty="0"/>
          </a:p>
        </p:txBody>
      </p:sp>
    </p:spTree>
    <p:extLst>
      <p:ext uri="{BB962C8B-B14F-4D97-AF65-F5344CB8AC3E}">
        <p14:creationId xmlns:p14="http://schemas.microsoft.com/office/powerpoint/2010/main" val="596981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Atelier </a:t>
            </a:r>
            <a:r>
              <a:rPr lang="fr-FR" dirty="0" err="1" smtClean="0"/>
              <a:t>CoPE</a:t>
            </a:r>
            <a:endParaRPr lang="fr-FR" dirty="0"/>
          </a:p>
        </p:txBody>
      </p:sp>
      <p:sp>
        <p:nvSpPr>
          <p:cNvPr id="4" name="Rectangle 1"/>
          <p:cNvSpPr>
            <a:spLocks noGrp="1" noChangeArrowheads="1"/>
          </p:cNvSpPr>
          <p:nvPr>
            <p:ph idx="1"/>
          </p:nvPr>
        </p:nvSpPr>
        <p:spPr bwMode="auto">
          <a:xfrm>
            <a:off x="539552" y="1268760"/>
            <a:ext cx="6707088"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Discuter</a:t>
            </a:r>
            <a:r>
              <a:rPr lang="fr-FR" altLang="fr-FR" sz="2400" dirty="0">
                <a:solidFill>
                  <a:schemeClr val="tx2"/>
                </a:solidFill>
                <a:latin typeface="Arial Unicode MS" panose="020B0604020202020204" pitchFamily="34" charset="-128"/>
              </a:rPr>
              <a:t>: </a:t>
            </a:r>
            <a:endParaRPr lang="fr-FR" altLang="fr-FR" sz="2400" dirty="0" smtClean="0">
              <a:solidFill>
                <a:schemeClr val="tx2"/>
              </a:solidFill>
              <a:latin typeface="Arial Unicode MS" panose="020B0604020202020204" pitchFamily="34" charset="-128"/>
            </a:endParaRPr>
          </a:p>
          <a:p>
            <a:pPr marL="0" indent="0" eaLnBrk="0" fontAlgn="base" hangingPunct="0">
              <a:spcBef>
                <a:spcPct val="0"/>
              </a:spcBef>
              <a:spcAft>
                <a:spcPct val="0"/>
              </a:spcAft>
              <a:buNone/>
            </a:pPr>
            <a:endParaRPr lang="fr-FR" altLang="fr-FR" sz="2400" dirty="0">
              <a:solidFill>
                <a:schemeClr val="tx2"/>
              </a:solidFill>
              <a:latin typeface="Arial Unicode MS" panose="020B0604020202020204" pitchFamily="34" charset="-128"/>
            </a:endParaRPr>
          </a:p>
          <a:p>
            <a:pPr mar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Comment </a:t>
            </a:r>
            <a:r>
              <a:rPr lang="fr-FR" altLang="fr-FR" sz="2400" dirty="0">
                <a:solidFill>
                  <a:schemeClr val="tx2"/>
                </a:solidFill>
                <a:latin typeface="Arial Unicode MS" panose="020B0604020202020204" pitchFamily="34" charset="-128"/>
              </a:rPr>
              <a:t>ce processus d'évaluation </a:t>
            </a:r>
            <a:r>
              <a:rPr lang="fr-FR" altLang="fr-FR" sz="2400" dirty="0" smtClean="0">
                <a:solidFill>
                  <a:schemeClr val="tx2"/>
                </a:solidFill>
                <a:latin typeface="Arial Unicode MS" panose="020B0604020202020204" pitchFamily="34" charset="-128"/>
              </a:rPr>
              <a:t>fonctionne-t-il</a:t>
            </a:r>
            <a:r>
              <a:rPr lang="fr-FR" altLang="fr-FR" sz="2400" dirty="0">
                <a:solidFill>
                  <a:schemeClr val="tx2"/>
                </a:solidFill>
                <a:latin typeface="Arial Unicode MS" panose="020B0604020202020204" pitchFamily="34" charset="-128"/>
              </a:rPr>
              <a:t>? </a:t>
            </a:r>
            <a:endParaRPr lang="fr-FR" altLang="fr-FR" sz="2400" dirty="0" smtClean="0">
              <a:solidFill>
                <a:schemeClr val="tx2"/>
              </a:solidFill>
              <a:latin typeface="Arial Unicode MS" panose="020B0604020202020204" pitchFamily="34" charset="-128"/>
            </a:endParaRPr>
          </a:p>
          <a:p>
            <a:pPr marL="0" indent="0" eaLnBrk="0" fontAlgn="base" hangingPunct="0">
              <a:spcBef>
                <a:spcPct val="0"/>
              </a:spcBef>
              <a:spcAft>
                <a:spcPct val="0"/>
              </a:spcAft>
              <a:buNone/>
            </a:pPr>
            <a:endParaRPr lang="fr-FR" altLang="fr-FR" sz="2400" dirty="0">
              <a:solidFill>
                <a:schemeClr val="tx2"/>
              </a:solidFill>
              <a:latin typeface="Arial Unicode MS" panose="020B0604020202020204" pitchFamily="34" charset="-128"/>
            </a:endParaRPr>
          </a:p>
          <a:p>
            <a:pPr mar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Où en est votre organisation dans l’évaluation de l'apprentissage </a:t>
            </a:r>
            <a:r>
              <a:rPr lang="fr-FR" altLang="fr-FR" sz="2400" dirty="0">
                <a:solidFill>
                  <a:schemeClr val="tx2"/>
                </a:solidFill>
                <a:latin typeface="Arial Unicode MS" panose="020B0604020202020204" pitchFamily="34" charset="-128"/>
              </a:rPr>
              <a:t>informel </a:t>
            </a:r>
            <a:r>
              <a:rPr lang="fr-FR" altLang="fr-FR" sz="2400" dirty="0" smtClean="0">
                <a:solidFill>
                  <a:schemeClr val="tx2"/>
                </a:solidFill>
                <a:latin typeface="Arial Unicode MS" panose="020B0604020202020204" pitchFamily="34" charset="-128"/>
              </a:rPr>
              <a:t>?</a:t>
            </a:r>
          </a:p>
          <a:p>
            <a:pPr marL="0" indent="0" eaLnBrk="0" fontAlgn="base" hangingPunct="0">
              <a:spcBef>
                <a:spcPct val="0"/>
              </a:spcBef>
              <a:spcAft>
                <a:spcPct val="0"/>
              </a:spcAft>
              <a:buNone/>
            </a:pPr>
            <a:endParaRPr lang="fr-FR" altLang="fr-FR" sz="2400" dirty="0">
              <a:solidFill>
                <a:schemeClr val="tx2"/>
              </a:solidFill>
              <a:latin typeface="Arial Unicode MS" panose="020B0604020202020204" pitchFamily="34" charset="-128"/>
            </a:endParaRPr>
          </a:p>
          <a:p>
            <a:pPr marL="0" indent="0" eaLnBrk="0" fontAlgn="base" hangingPunct="0">
              <a:spcBef>
                <a:spcPct val="0"/>
              </a:spcBef>
              <a:spcAft>
                <a:spcPct val="0"/>
              </a:spcAft>
              <a:buNone/>
            </a:pPr>
            <a:r>
              <a:rPr lang="fr-FR" altLang="fr-FR" sz="2400" dirty="0" smtClean="0">
                <a:solidFill>
                  <a:schemeClr val="tx2"/>
                </a:solidFill>
                <a:latin typeface="Arial Unicode MS" panose="020B0604020202020204" pitchFamily="34" charset="-128"/>
              </a:rPr>
              <a:t>Comment </a:t>
            </a:r>
            <a:r>
              <a:rPr lang="fr-FR" altLang="fr-FR" sz="2400" dirty="0">
                <a:solidFill>
                  <a:schemeClr val="tx2"/>
                </a:solidFill>
                <a:latin typeface="Arial Unicode MS" panose="020B0604020202020204" pitchFamily="34" charset="-128"/>
              </a:rPr>
              <a:t>votre organisation </a:t>
            </a:r>
            <a:r>
              <a:rPr lang="fr-FR" altLang="fr-FR" sz="2400" dirty="0" err="1">
                <a:solidFill>
                  <a:schemeClr val="tx2"/>
                </a:solidFill>
                <a:latin typeface="Arial Unicode MS" panose="020B0604020202020204" pitchFamily="34" charset="-128"/>
              </a:rPr>
              <a:t>doit-elle</a:t>
            </a:r>
            <a:r>
              <a:rPr lang="fr-FR" altLang="fr-FR" sz="2400" dirty="0">
                <a:solidFill>
                  <a:schemeClr val="tx2"/>
                </a:solidFill>
                <a:latin typeface="Arial Unicode MS" panose="020B0604020202020204" pitchFamily="34" charset="-128"/>
              </a:rPr>
              <a:t> adapter les </a:t>
            </a:r>
            <a:r>
              <a:rPr lang="fr-FR" altLang="fr-FR" sz="2400" dirty="0" smtClean="0">
                <a:solidFill>
                  <a:schemeClr val="tx2"/>
                </a:solidFill>
                <a:latin typeface="Arial Unicode MS" panose="020B0604020202020204" pitchFamily="34" charset="-128"/>
              </a:rPr>
              <a:t>processus actuels </a:t>
            </a:r>
            <a:r>
              <a:rPr lang="fr-FR" altLang="fr-FR" sz="2400" dirty="0">
                <a:solidFill>
                  <a:schemeClr val="tx2"/>
                </a:solidFill>
                <a:latin typeface="Arial Unicode MS" panose="020B0604020202020204" pitchFamily="34" charset="-128"/>
              </a:rPr>
              <a:t>pour évaluer apprenants afin de standardiser </a:t>
            </a:r>
            <a:r>
              <a:rPr lang="fr-FR" altLang="fr-FR" sz="2400" dirty="0" smtClean="0">
                <a:solidFill>
                  <a:schemeClr val="tx2"/>
                </a:solidFill>
                <a:latin typeface="Arial Unicode MS" panose="020B0604020202020204" pitchFamily="34" charset="-128"/>
              </a:rPr>
              <a:t>les résultats d’apprentissage</a:t>
            </a:r>
            <a:r>
              <a:rPr lang="fr-FR" altLang="fr-FR" sz="2400" dirty="0">
                <a:solidFill>
                  <a:schemeClr val="tx2"/>
                </a:solidFill>
                <a:latin typeface="Arial Unicode MS" panose="020B0604020202020204" pitchFamily="34" charset="-128"/>
              </a:rPr>
              <a:t>?</a:t>
            </a:r>
            <a:endParaRPr lang="fr-FR" altLang="fr-FR" sz="4800" dirty="0">
              <a:solidFill>
                <a:schemeClr val="tx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8778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Atelier </a:t>
            </a:r>
            <a:r>
              <a:rPr lang="en-GB" dirty="0" err="1" smtClean="0"/>
              <a:t>Prosolv</a:t>
            </a:r>
            <a:endParaRPr lang="en-GB" dirty="0"/>
          </a:p>
        </p:txBody>
      </p:sp>
      <p:sp>
        <p:nvSpPr>
          <p:cNvPr id="3" name="Content Placeholder 2"/>
          <p:cNvSpPr>
            <a:spLocks noGrp="1"/>
          </p:cNvSpPr>
          <p:nvPr>
            <p:ph idx="1"/>
          </p:nvPr>
        </p:nvSpPr>
        <p:spPr>
          <a:xfrm>
            <a:off x="251520" y="1417638"/>
            <a:ext cx="7992888" cy="4708525"/>
          </a:xfrm>
        </p:spPr>
        <p:txBody>
          <a:bodyPr>
            <a:normAutofit fontScale="92500" lnSpcReduction="1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Ceci est pris du </a:t>
            </a:r>
            <a:r>
              <a:rPr lang="fr-FR" altLang="fr-FR" dirty="0" smtClean="0">
                <a:solidFill>
                  <a:schemeClr val="tx2"/>
                </a:solidFill>
                <a:latin typeface="Arial Unicode MS" panose="020B0604020202020204" pitchFamily="34" charset="-128"/>
              </a:rPr>
              <a:t>module </a:t>
            </a:r>
            <a:r>
              <a:rPr lang="fr-FR" altLang="fr-FR" dirty="0">
                <a:solidFill>
                  <a:schemeClr val="tx2"/>
                </a:solidFill>
                <a:latin typeface="Arial Unicode MS" panose="020B0604020202020204" pitchFamily="34" charset="-128"/>
              </a:rPr>
              <a:t>de </a:t>
            </a:r>
            <a:r>
              <a:rPr lang="fr-FR" altLang="fr-FR" dirty="0" smtClean="0">
                <a:solidFill>
                  <a:schemeClr val="tx2"/>
                </a:solidFill>
                <a:latin typeface="Arial Unicode MS" panose="020B0604020202020204" pitchFamily="34" charset="-128"/>
              </a:rPr>
              <a:t>résolution ASDAN. </a:t>
            </a: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Comparez </a:t>
            </a:r>
            <a:r>
              <a:rPr lang="fr-FR" altLang="fr-FR" dirty="0">
                <a:solidFill>
                  <a:schemeClr val="tx2"/>
                </a:solidFill>
                <a:latin typeface="Arial Unicode MS" panose="020B0604020202020204" pitchFamily="34" charset="-128"/>
              </a:rPr>
              <a:t>les niveaux 1 et niveau 3 et identifier: </a:t>
            </a:r>
            <a:endParaRPr lang="fr-FR" altLang="fr-FR" dirty="0" smtClean="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2"/>
                </a:solidFill>
                <a:latin typeface="Arial Unicode MS" panose="020B0604020202020204" pitchFamily="34" charset="-128"/>
              </a:rPr>
              <a:t>la </a:t>
            </a:r>
            <a:r>
              <a:rPr lang="fr-FR" altLang="fr-FR" dirty="0">
                <a:solidFill>
                  <a:schemeClr val="tx2"/>
                </a:solidFill>
                <a:latin typeface="Arial Unicode MS" panose="020B0604020202020204" pitchFamily="34" charset="-128"/>
              </a:rPr>
              <a:t>différence dans les connaissances, les compétences et techniques requises par les deux niveaux </a:t>
            </a:r>
            <a:endParaRPr lang="fr-FR" altLang="fr-FR" dirty="0" smtClean="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2"/>
                </a:solidFill>
                <a:latin typeface="Arial Unicode MS" panose="020B0604020202020204" pitchFamily="34" charset="-128"/>
              </a:rPr>
              <a:t>les </a:t>
            </a:r>
            <a:r>
              <a:rPr lang="fr-FR" altLang="fr-FR" dirty="0">
                <a:solidFill>
                  <a:schemeClr val="tx2"/>
                </a:solidFill>
                <a:latin typeface="Arial Unicode MS" panose="020B0604020202020204" pitchFamily="34" charset="-128"/>
              </a:rPr>
              <a:t>changements dans les résultats des apprenants </a:t>
            </a:r>
            <a:endParaRPr lang="fr-FR" altLang="fr-FR" dirty="0" smtClean="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2"/>
                </a:solidFill>
                <a:latin typeface="Arial Unicode MS" panose="020B0604020202020204" pitchFamily="34" charset="-128"/>
              </a:rPr>
              <a:t>les </a:t>
            </a:r>
            <a:r>
              <a:rPr lang="fr-FR" altLang="fr-FR" dirty="0">
                <a:solidFill>
                  <a:schemeClr val="tx2"/>
                </a:solidFill>
                <a:latin typeface="Arial Unicode MS" panose="020B0604020202020204" pitchFamily="34" charset="-128"/>
              </a:rPr>
              <a:t>différences dans les critères d'évaluation à démontré comme preuve que l'apprentissage</a:t>
            </a:r>
            <a:r>
              <a:rPr lang="fr-FR" altLang="fr-FR" sz="2400" dirty="0">
                <a:solidFill>
                  <a:schemeClr val="tx2"/>
                </a:solidFill>
              </a:rPr>
              <a:t> </a:t>
            </a:r>
            <a:r>
              <a:rPr lang="fr-FR" altLang="fr-FR" dirty="0">
                <a:solidFill>
                  <a:schemeClr val="tx2"/>
                </a:solidFill>
                <a:latin typeface="Arial Unicode MS" panose="020B0604020202020204" pitchFamily="34" charset="-128"/>
              </a:rPr>
              <a:t>a eu lieu</a:t>
            </a:r>
          </a:p>
          <a:p>
            <a:endParaRPr lang="en-GB" dirty="0"/>
          </a:p>
          <a:p>
            <a:endParaRPr lang="en-GB" dirty="0"/>
          </a:p>
        </p:txBody>
      </p:sp>
    </p:spTree>
    <p:extLst>
      <p:ext uri="{BB962C8B-B14F-4D97-AF65-F5344CB8AC3E}">
        <p14:creationId xmlns:p14="http://schemas.microsoft.com/office/powerpoint/2010/main" val="603354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Atelier </a:t>
            </a:r>
            <a:r>
              <a:rPr lang="en-GB" dirty="0" err="1"/>
              <a:t>P</a:t>
            </a:r>
            <a:r>
              <a:rPr lang="en-GB" dirty="0" err="1" smtClean="0"/>
              <a:t>rosolv</a:t>
            </a:r>
            <a:endParaRPr lang="en-GB" dirty="0"/>
          </a:p>
        </p:txBody>
      </p:sp>
      <p:sp>
        <p:nvSpPr>
          <p:cNvPr id="3" name="Content Placeholder 2"/>
          <p:cNvSpPr>
            <a:spLocks noGrp="1"/>
          </p:cNvSpPr>
          <p:nvPr>
            <p:ph idx="1"/>
          </p:nvPr>
        </p:nvSpPr>
        <p:spPr>
          <a:xfrm>
            <a:off x="457200" y="1417638"/>
            <a:ext cx="7643192" cy="4708525"/>
          </a:xfrm>
        </p:spPr>
        <p:txBody>
          <a:bodyPr>
            <a:normAutofit fontScale="77500" lnSpcReduction="2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Chaque résultat d'apprentissage est une «tâche riche» impliquant un mélange d'activités, de connaissances et de compétences.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Il </a:t>
            </a:r>
            <a:r>
              <a:rPr lang="fr-FR" altLang="fr-FR" dirty="0">
                <a:solidFill>
                  <a:schemeClr val="tx2"/>
                </a:solidFill>
                <a:latin typeface="Arial Unicode MS" panose="020B0604020202020204" pitchFamily="34" charset="-128"/>
              </a:rPr>
              <a:t>utilise </a:t>
            </a:r>
            <a:r>
              <a:rPr lang="fr-FR" altLang="fr-FR" dirty="0" smtClean="0">
                <a:solidFill>
                  <a:schemeClr val="tx2"/>
                </a:solidFill>
                <a:latin typeface="Arial Unicode MS" panose="020B0604020202020204" pitchFamily="34" charset="-128"/>
              </a:rPr>
              <a:t>un critère </a:t>
            </a:r>
            <a:r>
              <a:rPr lang="fr-FR" altLang="fr-FR" dirty="0">
                <a:solidFill>
                  <a:schemeClr val="tx2"/>
                </a:solidFill>
                <a:latin typeface="Arial Unicode MS" panose="020B0604020202020204" pitchFamily="34" charset="-128"/>
              </a:rPr>
              <a:t>référencé </a:t>
            </a:r>
            <a:r>
              <a:rPr lang="fr-FR" altLang="fr-FR" dirty="0" smtClean="0">
                <a:solidFill>
                  <a:schemeClr val="tx2"/>
                </a:solidFill>
                <a:latin typeface="Arial Unicode MS" panose="020B0604020202020204" pitchFamily="34" charset="-128"/>
              </a:rPr>
              <a:t>d’évaluation </a:t>
            </a:r>
            <a:r>
              <a:rPr lang="fr-FR" altLang="fr-FR" dirty="0">
                <a:solidFill>
                  <a:schemeClr val="tx2"/>
                </a:solidFill>
                <a:latin typeface="Arial Unicode MS" panose="020B0604020202020204" pitchFamily="34" charset="-128"/>
              </a:rPr>
              <a:t>pour mesurer </a:t>
            </a:r>
            <a:r>
              <a:rPr lang="fr-FR" altLang="fr-FR" dirty="0" smtClean="0">
                <a:solidFill>
                  <a:schemeClr val="tx2"/>
                </a:solidFill>
                <a:latin typeface="Arial Unicode MS" panose="020B0604020202020204" pitchFamily="34" charset="-128"/>
              </a:rPr>
              <a:t>le développement personnel des compétences dans </a:t>
            </a:r>
            <a:r>
              <a:rPr lang="fr-FR" altLang="fr-FR" dirty="0">
                <a:solidFill>
                  <a:schemeClr val="tx2"/>
                </a:solidFill>
                <a:latin typeface="Arial Unicode MS" panose="020B0604020202020204" pitchFamily="34" charset="-128"/>
              </a:rPr>
              <a:t>des contextes pratiques.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Comment </a:t>
            </a:r>
            <a:r>
              <a:rPr lang="fr-FR" altLang="fr-FR" dirty="0">
                <a:solidFill>
                  <a:schemeClr val="tx2"/>
                </a:solidFill>
                <a:latin typeface="Arial Unicode MS" panose="020B0604020202020204" pitchFamily="34" charset="-128"/>
              </a:rPr>
              <a:t>les organisations d'EFP et </a:t>
            </a:r>
            <a:r>
              <a:rPr lang="fr-FR" altLang="fr-FR" dirty="0" smtClean="0">
                <a:solidFill>
                  <a:schemeClr val="tx2"/>
                </a:solidFill>
                <a:latin typeface="Arial Unicode MS" panose="020B0604020202020204" pitchFamily="34" charset="-128"/>
              </a:rPr>
              <a:t>leurs partenaires </a:t>
            </a:r>
            <a:r>
              <a:rPr lang="fr-FR" altLang="fr-FR" dirty="0">
                <a:solidFill>
                  <a:schemeClr val="tx2"/>
                </a:solidFill>
                <a:latin typeface="Arial Unicode MS" panose="020B0604020202020204" pitchFamily="34" charset="-128"/>
              </a:rPr>
              <a:t>changent ou améliorent </a:t>
            </a:r>
            <a:r>
              <a:rPr lang="fr-FR" altLang="fr-FR" dirty="0" smtClean="0">
                <a:solidFill>
                  <a:schemeClr val="tx2"/>
                </a:solidFill>
                <a:latin typeface="Arial Unicode MS" panose="020B0604020202020204" pitchFamily="34" charset="-128"/>
              </a:rPr>
              <a:t>ce système d’évaluation pour ajouter </a:t>
            </a:r>
            <a:r>
              <a:rPr lang="fr-FR" altLang="fr-FR" dirty="0">
                <a:solidFill>
                  <a:schemeClr val="tx2"/>
                </a:solidFill>
                <a:latin typeface="Arial Unicode MS" panose="020B0604020202020204" pitchFamily="34" charset="-128"/>
              </a:rPr>
              <a:t>de la valeur aux expériences des apprenants et </a:t>
            </a:r>
            <a:r>
              <a:rPr lang="fr-FR" altLang="fr-FR" dirty="0" smtClean="0">
                <a:solidFill>
                  <a:schemeClr val="tx2"/>
                </a:solidFill>
                <a:latin typeface="Arial Unicode MS" panose="020B0604020202020204" pitchFamily="34" charset="-128"/>
              </a:rPr>
              <a:t>répondre </a:t>
            </a:r>
            <a:r>
              <a:rPr lang="fr-FR" altLang="fr-FR" dirty="0">
                <a:solidFill>
                  <a:schemeClr val="tx2"/>
                </a:solidFill>
                <a:latin typeface="Arial Unicode MS" panose="020B0604020202020204" pitchFamily="34" charset="-128"/>
              </a:rPr>
              <a:t>aux normes nationales?</a:t>
            </a:r>
            <a:r>
              <a:rPr lang="fr-FR" altLang="fr-FR" sz="2400" dirty="0">
                <a:solidFill>
                  <a:schemeClr val="tx2"/>
                </a:solidFill>
              </a:rPr>
              <a:t> </a:t>
            </a:r>
            <a:endParaRPr lang="fr-FR" altLang="fr-FR" sz="6000" dirty="0">
              <a:solidFill>
                <a:schemeClr val="tx2"/>
              </a:solidFill>
              <a:latin typeface="Arial" panose="020B0604020202020204" pitchFamily="34" charset="0"/>
            </a:endParaRPr>
          </a:p>
          <a:p>
            <a:r>
              <a:rPr lang="en-GB" dirty="0" smtClean="0"/>
              <a:t>Pour plus </a:t>
            </a:r>
            <a:r>
              <a:rPr lang="en-GB" dirty="0" err="1" smtClean="0"/>
              <a:t>d’informations</a:t>
            </a:r>
            <a:r>
              <a:rPr lang="en-GB" dirty="0" smtClean="0"/>
              <a:t>: </a:t>
            </a:r>
            <a:r>
              <a:rPr lang="en-GB" dirty="0" smtClean="0">
                <a:solidFill>
                  <a:schemeClr val="tx2"/>
                </a:solidFill>
                <a:hlinkClick r:id="rId2"/>
              </a:rPr>
              <a:t> </a:t>
            </a:r>
            <a:r>
              <a:rPr lang="en-GB" sz="2800" dirty="0" smtClean="0">
                <a:hlinkClick r:id="rId2"/>
              </a:rPr>
              <a:t>https</a:t>
            </a:r>
            <a:r>
              <a:rPr lang="en-GB" sz="2800" dirty="0">
                <a:hlinkClick r:id="rId2"/>
              </a:rPr>
              <a:t>://www.asdan.org.uk/courses/courses-for-your-setting/post-16</a:t>
            </a:r>
            <a:endParaRPr lang="en-GB" sz="2800" dirty="0"/>
          </a:p>
          <a:p>
            <a:endParaRPr lang="en-GB" dirty="0"/>
          </a:p>
          <a:p>
            <a:endParaRPr lang="en-GB" dirty="0"/>
          </a:p>
        </p:txBody>
      </p:sp>
    </p:spTree>
    <p:extLst>
      <p:ext uri="{BB962C8B-B14F-4D97-AF65-F5344CB8AC3E}">
        <p14:creationId xmlns:p14="http://schemas.microsoft.com/office/powerpoint/2010/main" val="118940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CONTENU UNITE</a:t>
            </a:r>
            <a:endParaRPr lang="el-GR" dirty="0"/>
          </a:p>
        </p:txBody>
      </p:sp>
      <p:sp>
        <p:nvSpPr>
          <p:cNvPr id="3" name="TextBox 2"/>
          <p:cNvSpPr txBox="1"/>
          <p:nvPr/>
        </p:nvSpPr>
        <p:spPr>
          <a:xfrm>
            <a:off x="748431" y="1268760"/>
            <a:ext cx="7200800" cy="5078313"/>
          </a:xfrm>
          <a:prstGeom prst="rect">
            <a:avLst/>
          </a:prstGeom>
          <a:solidFill>
            <a:schemeClr val="tx1">
              <a:lumMod val="40000"/>
              <a:lumOff val="60000"/>
            </a:schemeClr>
          </a:solidFill>
          <a:ln w="19050">
            <a:solidFill>
              <a:schemeClr val="tx1"/>
            </a:solidFill>
          </a:ln>
        </p:spPr>
        <p:txBody>
          <a:bodyPr wrap="square" rtlCol="0">
            <a:spAutoFit/>
          </a:bodyPr>
          <a:lstStyle/>
          <a:p>
            <a:pPr>
              <a:lnSpc>
                <a:spcPct val="150000"/>
              </a:lnSpc>
            </a:pPr>
            <a:r>
              <a:rPr lang="fr-FR" altLang="fr-FR" sz="2400" dirty="0" smtClean="0">
                <a:latin typeface="Arial Unicode MS" panose="020B0604020202020204" pitchFamily="34" charset="-128"/>
              </a:rPr>
              <a:t>Outils </a:t>
            </a:r>
            <a:r>
              <a:rPr lang="fr-FR" altLang="fr-FR" sz="2400" dirty="0">
                <a:latin typeface="Arial Unicode MS" panose="020B0604020202020204" pitchFamily="34" charset="-128"/>
              </a:rPr>
              <a:t>pour enregistrer les réalisations des apprenants </a:t>
            </a:r>
            <a:endParaRPr lang="fr-FR" altLang="fr-FR" sz="2400" dirty="0" smtClean="0">
              <a:latin typeface="Arial Unicode MS" panose="020B0604020202020204" pitchFamily="34" charset="-128"/>
            </a:endParaRPr>
          </a:p>
          <a:p>
            <a:pPr>
              <a:lnSpc>
                <a:spcPct val="150000"/>
              </a:lnSpc>
            </a:pPr>
            <a:r>
              <a:rPr lang="fr-FR" altLang="fr-FR" sz="2400" dirty="0" smtClean="0">
                <a:latin typeface="Arial Unicode MS" panose="020B0604020202020204" pitchFamily="34" charset="-128"/>
              </a:rPr>
              <a:t>Outils </a:t>
            </a:r>
            <a:r>
              <a:rPr lang="fr-FR" altLang="fr-FR" sz="2400" dirty="0">
                <a:latin typeface="Arial Unicode MS" panose="020B0604020202020204" pitchFamily="34" charset="-128"/>
              </a:rPr>
              <a:t>pour aider les apprenants à modifier leur comportement </a:t>
            </a:r>
            <a:endParaRPr lang="fr-FR" altLang="fr-FR" sz="2400" dirty="0" smtClean="0">
              <a:latin typeface="Arial Unicode MS" panose="020B0604020202020204" pitchFamily="34" charset="-128"/>
            </a:endParaRPr>
          </a:p>
          <a:p>
            <a:pPr>
              <a:lnSpc>
                <a:spcPct val="150000"/>
              </a:lnSpc>
            </a:pPr>
            <a:r>
              <a:rPr lang="fr-FR" altLang="fr-FR" sz="2400" dirty="0" smtClean="0">
                <a:latin typeface="Arial Unicode MS" panose="020B0604020202020204" pitchFamily="34" charset="-128"/>
              </a:rPr>
              <a:t>Vingt </a:t>
            </a:r>
            <a:r>
              <a:rPr lang="fr-FR" altLang="fr-FR" sz="2400" dirty="0">
                <a:latin typeface="Arial Unicode MS" panose="020B0604020202020204" pitchFamily="34" charset="-128"/>
              </a:rPr>
              <a:t>compétences du premier siècle revisitées Processus d'évaluation - de l'évaluation à </a:t>
            </a:r>
            <a:r>
              <a:rPr lang="fr-FR" altLang="fr-FR" sz="2400" dirty="0" smtClean="0">
                <a:latin typeface="Arial Unicode MS" panose="020B0604020202020204" pitchFamily="34" charset="-128"/>
              </a:rPr>
              <a:t>l'accréditation</a:t>
            </a:r>
          </a:p>
          <a:p>
            <a:pPr>
              <a:lnSpc>
                <a:spcPct val="150000"/>
              </a:lnSpc>
            </a:pPr>
            <a:r>
              <a:rPr lang="fr-FR" altLang="fr-FR" sz="2400" dirty="0" smtClean="0">
                <a:latin typeface="Arial Unicode MS" panose="020B0604020202020204" pitchFamily="34" charset="-128"/>
              </a:rPr>
              <a:t>Assembler </a:t>
            </a:r>
            <a:r>
              <a:rPr lang="fr-FR" altLang="fr-FR" sz="2400" dirty="0">
                <a:latin typeface="Arial Unicode MS" panose="020B0604020202020204" pitchFamily="34" charset="-128"/>
              </a:rPr>
              <a:t>un portfolio de preuves d'apprentissage Comprendre les évaluations référencées</a:t>
            </a:r>
            <a:r>
              <a:rPr lang="fr-FR" altLang="fr-FR" sz="2400" dirty="0"/>
              <a:t> </a:t>
            </a:r>
            <a:endParaRPr lang="fr-FR" altLang="fr-FR" sz="4800" dirty="0">
              <a:latin typeface="Arial" panose="020B0604020202020204" pitchFamily="34" charset="0"/>
            </a:endParaRPr>
          </a:p>
        </p:txBody>
      </p:sp>
    </p:spTree>
    <p:extLst>
      <p:ext uri="{BB962C8B-B14F-4D97-AF65-F5344CB8AC3E}">
        <p14:creationId xmlns:p14="http://schemas.microsoft.com/office/powerpoint/2010/main" val="318850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activité</a:t>
            </a:r>
            <a:endParaRPr lang="el-GR" dirty="0"/>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3.2.6</a:t>
            </a:r>
          </a:p>
          <a:p>
            <a:endParaRPr lang="en-US" sz="2400" b="1" dirty="0"/>
          </a:p>
          <a:p>
            <a:r>
              <a:rPr lang="en-US" sz="2400" b="1" dirty="0" smtClean="0"/>
              <a:t>TITRE ACTIVITE : Lectures </a:t>
            </a:r>
            <a:r>
              <a:rPr lang="en-US" sz="2400" b="1" dirty="0" err="1" smtClean="0"/>
              <a:t>supplémentaires</a:t>
            </a:r>
            <a:r>
              <a:rPr lang="en-US" sz="2400" b="1" dirty="0" smtClean="0"/>
              <a:t> et auto-</a:t>
            </a:r>
            <a:r>
              <a:rPr lang="en-US" sz="2400" b="1" dirty="0" err="1" smtClean="0"/>
              <a:t>évaluation</a:t>
            </a:r>
            <a:endParaRPr lang="en-US" sz="2400" b="1" dirty="0"/>
          </a:p>
          <a:p>
            <a:endParaRPr lang="en-US" sz="2400" b="1" dirty="0"/>
          </a:p>
          <a:p>
            <a:r>
              <a:rPr lang="en-US" sz="2400" b="1" dirty="0" smtClean="0"/>
              <a:t>DUREE: </a:t>
            </a:r>
            <a:r>
              <a:rPr lang="en-US" sz="2400" b="1" dirty="0"/>
              <a:t>10 minutes</a:t>
            </a:r>
          </a:p>
          <a:p>
            <a:endParaRPr lang="en-US" sz="2400" b="1" dirty="0"/>
          </a:p>
        </p:txBody>
      </p:sp>
    </p:spTree>
    <p:extLst>
      <p:ext uri="{BB962C8B-B14F-4D97-AF65-F5344CB8AC3E}">
        <p14:creationId xmlns:p14="http://schemas.microsoft.com/office/powerpoint/2010/main" val="218523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Lectures </a:t>
            </a:r>
            <a:r>
              <a:rPr lang="en-US" dirty="0" err="1" smtClean="0"/>
              <a:t>supplémentaires</a:t>
            </a:r>
            <a:endParaRPr lang="el-GR" dirty="0"/>
          </a:p>
        </p:txBody>
      </p:sp>
      <p:sp>
        <p:nvSpPr>
          <p:cNvPr id="3" name="Content Placeholder 2"/>
          <p:cNvSpPr>
            <a:spLocks noGrp="1"/>
          </p:cNvSpPr>
          <p:nvPr>
            <p:ph idx="1"/>
          </p:nvPr>
        </p:nvSpPr>
        <p:spPr>
          <a:xfrm>
            <a:off x="457200" y="1600200"/>
            <a:ext cx="5482952" cy="4525963"/>
          </a:xfrm>
        </p:spPr>
        <p:txBody>
          <a:bodyPr>
            <a:normAutofit/>
          </a:bodyPr>
          <a:lstStyle/>
          <a:p>
            <a:pPr marL="0" indent="0">
              <a:buNone/>
            </a:pPr>
            <a:r>
              <a:rPr lang="en-GB" sz="2800" dirty="0"/>
              <a:t>Auto</a:t>
            </a:r>
            <a:r>
              <a:rPr lang="en-GB" sz="2800" dirty="0">
                <a:ea typeface="Tahoma" panose="020B0604030504040204" pitchFamily="34" charset="0"/>
                <a:cs typeface="Tahoma" panose="020B0604030504040204" pitchFamily="34" charset="0"/>
              </a:rPr>
              <a:t>évaluation_valley.pdf</a:t>
            </a:r>
            <a:r>
              <a:rPr lang="en-GB" sz="2800" dirty="0" smtClean="0">
                <a:ea typeface="Tahoma" panose="020B0604030504040204" pitchFamily="34" charset="0"/>
                <a:cs typeface="Tahoma" panose="020B0604030504040204" pitchFamily="34" charset="0"/>
              </a:rPr>
              <a:t>. </a:t>
            </a:r>
            <a:r>
              <a:rPr lang="en-GB" sz="2400" dirty="0" smtClean="0">
                <a:ea typeface="Tahoma" panose="020B0604030504040204" pitchFamily="34" charset="0"/>
                <a:cs typeface="Tahoma" panose="020B0604030504040204" pitchFamily="34" charset="0"/>
                <a:hlinkClick r:id="rId2"/>
              </a:rPr>
              <a:t>http</a:t>
            </a:r>
            <a:r>
              <a:rPr lang="en-GB" sz="2400" dirty="0">
                <a:ea typeface="Tahoma" panose="020B0604030504040204" pitchFamily="34" charset="0"/>
                <a:cs typeface="Tahoma" panose="020B0604030504040204" pitchFamily="34" charset="0"/>
                <a:hlinkClick r:id="rId2"/>
              </a:rPr>
              <a:t>://www.intercultural-mobility.eu/en/home/</a:t>
            </a:r>
            <a:r>
              <a:rPr lang="en-GB" sz="2400" dirty="0">
                <a:ea typeface="Tahoma" panose="020B0604030504040204" pitchFamily="34" charset="0"/>
                <a:cs typeface="Tahoma" panose="020B0604030504040204" pitchFamily="34" charset="0"/>
              </a:rPr>
              <a:t> </a:t>
            </a:r>
          </a:p>
          <a:p>
            <a:pPr marL="0" indent="0">
              <a:buNone/>
            </a:pPr>
            <a:r>
              <a:rPr lang="en-GB" sz="2800" dirty="0">
                <a:ea typeface="Tahoma" panose="020B0604030504040204" pitchFamily="34" charset="0"/>
                <a:cs typeface="Tahoma" panose="020B0604030504040204" pitchFamily="34" charset="0"/>
              </a:rPr>
              <a:t>“</a:t>
            </a:r>
            <a:r>
              <a:rPr lang="en-GB" sz="2800" dirty="0" err="1">
                <a:ea typeface="Tahoma" panose="020B0604030504040204" pitchFamily="34" charset="0"/>
                <a:cs typeface="Tahoma" panose="020B0604030504040204" pitchFamily="34" charset="0"/>
              </a:rPr>
              <a:t>Livret</a:t>
            </a:r>
            <a:r>
              <a:rPr lang="en-GB" sz="2800" dirty="0">
                <a:ea typeface="Tahoma" panose="020B0604030504040204" pitchFamily="34" charset="0"/>
                <a:cs typeface="Tahoma" panose="020B0604030504040204" pitchFamily="34" charset="0"/>
              </a:rPr>
              <a:t> de </a:t>
            </a:r>
            <a:r>
              <a:rPr lang="en-GB" sz="2800" dirty="0" err="1">
                <a:ea typeface="Tahoma" panose="020B0604030504040204" pitchFamily="34" charset="0"/>
                <a:cs typeface="Tahoma" panose="020B0604030504040204" pitchFamily="34" charset="0"/>
              </a:rPr>
              <a:t>compétences</a:t>
            </a:r>
            <a:r>
              <a:rPr lang="en-GB" sz="2800" dirty="0">
                <a:ea typeface="Tahoma" panose="020B0604030504040204" pitchFamily="34" charset="0"/>
                <a:cs typeface="Tahoma" panose="020B0604030504040204" pitchFamily="34" charset="0"/>
              </a:rPr>
              <a:t>”, Association ADICE</a:t>
            </a:r>
            <a:endParaRPr lang="el-GR" dirty="0"/>
          </a:p>
        </p:txBody>
      </p:sp>
    </p:spTree>
    <p:extLst>
      <p:ext uri="{BB962C8B-B14F-4D97-AF65-F5344CB8AC3E}">
        <p14:creationId xmlns:p14="http://schemas.microsoft.com/office/powerpoint/2010/main" val="344450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Autoévaluation</a:t>
            </a:r>
            <a:r>
              <a:rPr lang="en-US" dirty="0" smtClean="0"/>
              <a:t> et </a:t>
            </a:r>
            <a:r>
              <a:rPr lang="en-US" dirty="0" err="1" smtClean="0"/>
              <a:t>réflexion</a:t>
            </a:r>
            <a:endParaRPr lang="el-GR" dirty="0"/>
          </a:p>
        </p:txBody>
      </p:sp>
      <p:sp>
        <p:nvSpPr>
          <p:cNvPr id="3" name="Content Placeholder 2"/>
          <p:cNvSpPr>
            <a:spLocks noGrp="1"/>
          </p:cNvSpPr>
          <p:nvPr>
            <p:ph sz="half" idx="2"/>
          </p:nvPr>
        </p:nvSpPr>
        <p:spPr>
          <a:xfrm>
            <a:off x="457200" y="1556793"/>
            <a:ext cx="6203032" cy="4569370"/>
          </a:xfrm>
        </p:spPr>
        <p:txBody>
          <a:bodyPr>
            <a:normAutofit/>
          </a:bodyPr>
          <a:lstStyle/>
          <a:p>
            <a:pPr marL="0" indent="0" algn="ctr">
              <a:buNone/>
            </a:pPr>
            <a:endParaRPr lang="en-GB" sz="3200" dirty="0"/>
          </a:p>
          <a:p>
            <a:pPr marL="0" indent="0" algn="ctr">
              <a:buNone/>
            </a:pPr>
            <a:r>
              <a:rPr lang="en-GB" sz="3200" dirty="0" smtClean="0"/>
              <a:t>Utiliser la fiche pour </a:t>
            </a:r>
            <a:r>
              <a:rPr lang="en-GB" sz="3200" dirty="0" err="1" smtClean="0"/>
              <a:t>écrire</a:t>
            </a:r>
            <a:r>
              <a:rPr lang="en-GB" sz="3200" dirty="0" smtClean="0"/>
              <a:t> </a:t>
            </a:r>
            <a:r>
              <a:rPr lang="en-GB" sz="3200" dirty="0" err="1" smtClean="0"/>
              <a:t>vos</a:t>
            </a:r>
            <a:r>
              <a:rPr lang="en-GB" sz="3200" dirty="0" smtClean="0"/>
              <a:t> </a:t>
            </a:r>
            <a:r>
              <a:rPr lang="en-GB" sz="3200" dirty="0" err="1" smtClean="0"/>
              <a:t>réflexions</a:t>
            </a:r>
            <a:r>
              <a:rPr lang="en-GB" sz="3200" dirty="0" smtClean="0"/>
              <a:t> et </a:t>
            </a:r>
            <a:r>
              <a:rPr lang="en-GB" sz="3200" dirty="0" err="1" smtClean="0"/>
              <a:t>apprentissages</a:t>
            </a:r>
            <a:r>
              <a:rPr lang="en-GB" sz="3200" dirty="0" smtClean="0"/>
              <a:t> acquis</a:t>
            </a:r>
            <a:endParaRPr lang="el-GR" sz="3200" dirty="0"/>
          </a:p>
        </p:txBody>
      </p:sp>
    </p:spTree>
    <p:extLst>
      <p:ext uri="{BB962C8B-B14F-4D97-AF65-F5344CB8AC3E}">
        <p14:creationId xmlns:p14="http://schemas.microsoft.com/office/powerpoint/2010/main" val="1274172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Félicitations</a:t>
            </a:r>
            <a:r>
              <a:rPr lang="en-US" dirty="0" smtClean="0"/>
              <a:t>!</a:t>
            </a:r>
            <a:endParaRPr lang="el-GR" dirty="0"/>
          </a:p>
        </p:txBody>
      </p:sp>
      <p:sp>
        <p:nvSpPr>
          <p:cNvPr id="3" name="Subtitle 2"/>
          <p:cNvSpPr>
            <a:spLocks noGrp="1"/>
          </p:cNvSpPr>
          <p:nvPr>
            <p:ph type="subTitle" idx="1"/>
          </p:nvPr>
        </p:nvSpPr>
        <p:spPr/>
        <p:txBody>
          <a:bodyPr/>
          <a:lstStyle/>
          <a:p>
            <a:r>
              <a:rPr lang="en-US" dirty="0" err="1" smtClean="0">
                <a:solidFill>
                  <a:schemeClr val="tx1">
                    <a:lumMod val="75000"/>
                  </a:schemeClr>
                </a:solidFill>
              </a:rPr>
              <a:t>Vous</a:t>
            </a:r>
            <a:r>
              <a:rPr lang="en-US" dirty="0" smtClean="0">
                <a:solidFill>
                  <a:schemeClr val="tx1">
                    <a:lumMod val="75000"/>
                  </a:schemeClr>
                </a:solidFill>
              </a:rPr>
              <a:t> </a:t>
            </a:r>
            <a:r>
              <a:rPr lang="en-US" dirty="0" err="1" smtClean="0">
                <a:solidFill>
                  <a:schemeClr val="tx1">
                    <a:lumMod val="75000"/>
                  </a:schemeClr>
                </a:solidFill>
              </a:rPr>
              <a:t>avez</a:t>
            </a:r>
            <a:r>
              <a:rPr lang="en-US" dirty="0" smtClean="0">
                <a:solidFill>
                  <a:schemeClr val="tx1">
                    <a:lumMod val="75000"/>
                  </a:schemeClr>
                </a:solidFill>
              </a:rPr>
              <a:t> </a:t>
            </a:r>
            <a:r>
              <a:rPr lang="en-US" dirty="0" err="1" smtClean="0">
                <a:solidFill>
                  <a:schemeClr val="tx1">
                    <a:lumMod val="75000"/>
                  </a:schemeClr>
                </a:solidFill>
              </a:rPr>
              <a:t>terminé</a:t>
            </a:r>
            <a:r>
              <a:rPr lang="en-US" dirty="0" smtClean="0">
                <a:solidFill>
                  <a:schemeClr val="tx1">
                    <a:lumMod val="75000"/>
                  </a:schemeClr>
                </a:solidFill>
              </a:rPr>
              <a:t> </a:t>
            </a:r>
            <a:r>
              <a:rPr lang="en-US" dirty="0" err="1" smtClean="0">
                <a:solidFill>
                  <a:schemeClr val="tx1">
                    <a:lumMod val="75000"/>
                  </a:schemeClr>
                </a:solidFill>
              </a:rPr>
              <a:t>cette</a:t>
            </a:r>
            <a:r>
              <a:rPr lang="en-US" dirty="0" smtClean="0">
                <a:solidFill>
                  <a:schemeClr val="tx1">
                    <a:lumMod val="75000"/>
                  </a:schemeClr>
                </a:solidFill>
              </a:rPr>
              <a:t> unite!</a:t>
            </a:r>
            <a:endParaRPr lang="el-GR" dirty="0">
              <a:solidFill>
                <a:schemeClr val="tx1">
                  <a:lumMod val="75000"/>
                </a:schemeClr>
              </a:solidFill>
            </a:endParaRPr>
          </a:p>
        </p:txBody>
      </p:sp>
    </p:spTree>
    <p:extLst>
      <p:ext uri="{BB962C8B-B14F-4D97-AF65-F5344CB8AC3E}">
        <p14:creationId xmlns:p14="http://schemas.microsoft.com/office/powerpoint/2010/main" val="66752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3.2.2</a:t>
            </a:r>
          </a:p>
          <a:p>
            <a:endParaRPr lang="en-US" sz="2400" b="1" dirty="0"/>
          </a:p>
          <a:p>
            <a:r>
              <a:rPr lang="en-US" sz="2400" b="1" dirty="0" smtClean="0"/>
              <a:t>TITRE: </a:t>
            </a:r>
            <a:r>
              <a:rPr lang="fr-FR" altLang="fr-FR" sz="2400" b="1" dirty="0">
                <a:latin typeface="Arial Unicode MS" panose="020B0604020202020204" pitchFamily="34" charset="-128"/>
              </a:rPr>
              <a:t>Suivre et évaluer l'apprentissage acquis dans des contextes non formels et informels</a:t>
            </a:r>
            <a:r>
              <a:rPr lang="fr-FR" altLang="fr-FR" sz="2400" b="1" dirty="0"/>
              <a:t> </a:t>
            </a:r>
            <a:endParaRPr lang="fr-FR" altLang="fr-FR" sz="4800" b="1" dirty="0">
              <a:latin typeface="Arial" panose="020B0604020202020204" pitchFamily="34" charset="0"/>
            </a:endParaRPr>
          </a:p>
          <a:p>
            <a:endParaRPr lang="en-US" sz="2400" b="1" dirty="0"/>
          </a:p>
          <a:p>
            <a:endParaRPr lang="en-US" sz="2400" b="1" dirty="0"/>
          </a:p>
          <a:p>
            <a:r>
              <a:rPr lang="en-US" sz="2400" b="1" dirty="0" smtClean="0"/>
              <a:t>DUREE: </a:t>
            </a:r>
            <a:r>
              <a:rPr lang="en-US" sz="2400" b="1" dirty="0"/>
              <a:t>20 minutes</a:t>
            </a:r>
          </a:p>
          <a:p>
            <a:endParaRPr lang="en-US" sz="2400" b="1" dirty="0"/>
          </a:p>
        </p:txBody>
      </p:sp>
    </p:spTree>
    <p:extLst>
      <p:ext uri="{BB962C8B-B14F-4D97-AF65-F5344CB8AC3E}">
        <p14:creationId xmlns:p14="http://schemas.microsoft.com/office/powerpoint/2010/main" val="116567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err="1"/>
              <a:t>A</a:t>
            </a:r>
            <a:r>
              <a:rPr lang="en-GB" dirty="0" err="1" smtClean="0"/>
              <a:t>utoévaluation</a:t>
            </a:r>
            <a:r>
              <a:rPr lang="en-GB" dirty="0" smtClean="0"/>
              <a:t> des </a:t>
            </a:r>
            <a:r>
              <a:rPr lang="en-GB" dirty="0" err="1" smtClean="0"/>
              <a:t>apprenants</a:t>
            </a:r>
            <a:r>
              <a:rPr lang="en-GB" dirty="0" smtClean="0"/>
              <a:t> </a:t>
            </a:r>
            <a:endParaRPr lang="en-GB" dirty="0"/>
          </a:p>
        </p:txBody>
      </p:sp>
      <p:sp>
        <p:nvSpPr>
          <p:cNvPr id="3" name="Content Placeholder 2"/>
          <p:cNvSpPr>
            <a:spLocks noGrp="1"/>
          </p:cNvSpPr>
          <p:nvPr>
            <p:ph idx="1"/>
          </p:nvPr>
        </p:nvSpPr>
        <p:spPr/>
        <p:txBody>
          <a:bodyPr>
            <a:normAutofit fontScale="92500" lnSpcReduction="10000"/>
          </a:bodyPr>
          <a:lstStyle/>
          <a:p>
            <a:r>
              <a:rPr lang="fr-FR" altLang="fr-FR" dirty="0" smtClean="0">
                <a:solidFill>
                  <a:schemeClr val="tx2"/>
                </a:solidFill>
                <a:latin typeface="Arial Unicode MS" panose="020B0604020202020204" pitchFamily="34" charset="-128"/>
              </a:rPr>
              <a:t>Les </a:t>
            </a:r>
            <a:r>
              <a:rPr lang="fr-FR" altLang="fr-FR" dirty="0">
                <a:solidFill>
                  <a:schemeClr val="tx2"/>
                </a:solidFill>
                <a:latin typeface="Arial Unicode MS" panose="020B0604020202020204" pitchFamily="34" charset="-128"/>
              </a:rPr>
              <a:t>jeunes qui participent à des expériences interculturelles rencontreront de nouvelles personnes, de nouveaux lieux et de nouvelles situations, dont certains pourraient offrir des expériences d'apprentissage utiles et durables. </a:t>
            </a:r>
            <a:endParaRPr lang="fr-FR" altLang="fr-FR" dirty="0" smtClean="0">
              <a:solidFill>
                <a:schemeClr val="tx2"/>
              </a:solidFill>
              <a:latin typeface="Arial Unicode MS" panose="020B0604020202020204" pitchFamily="34" charset="-128"/>
            </a:endParaRPr>
          </a:p>
          <a:p>
            <a:r>
              <a:rPr lang="fr-FR" altLang="fr-FR" dirty="0" smtClean="0">
                <a:solidFill>
                  <a:schemeClr val="tx2"/>
                </a:solidFill>
                <a:latin typeface="Arial Unicode MS" panose="020B0604020202020204" pitchFamily="34" charset="-128"/>
              </a:rPr>
              <a:t>Il </a:t>
            </a:r>
            <a:r>
              <a:rPr lang="fr-FR" altLang="fr-FR" dirty="0">
                <a:solidFill>
                  <a:schemeClr val="tx2"/>
                </a:solidFill>
                <a:latin typeface="Arial Unicode MS" panose="020B0604020202020204" pitchFamily="34" charset="-128"/>
              </a:rPr>
              <a:t>est important qu'ils maximisent les avantages possibles, en maximisant leur compréhension de leurs nouvelles expériences.</a:t>
            </a:r>
            <a:endParaRPr lang="fr-FR" altLang="fr-FR" sz="6000" dirty="0">
              <a:solidFill>
                <a:schemeClr val="tx2"/>
              </a:solidFill>
              <a:latin typeface="Arial" panose="020B0604020202020204" pitchFamily="34" charset="0"/>
            </a:endParaRPr>
          </a:p>
          <a:p>
            <a:endParaRPr lang="en-GB" dirty="0"/>
          </a:p>
        </p:txBody>
      </p:sp>
    </p:spTree>
    <p:extLst>
      <p:ext uri="{BB962C8B-B14F-4D97-AF65-F5344CB8AC3E}">
        <p14:creationId xmlns:p14="http://schemas.microsoft.com/office/powerpoint/2010/main" val="2127533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5616624" cy="1143000"/>
          </a:xfrm>
        </p:spPr>
        <p:txBody>
          <a:bodyPr>
            <a:normAutofit/>
          </a:bodyPr>
          <a:lstStyle/>
          <a:p>
            <a:pPr algn="l"/>
            <a:r>
              <a:rPr lang="en-GB" dirty="0" smtClean="0"/>
              <a:t>Se </a:t>
            </a:r>
            <a:r>
              <a:rPr lang="en-GB" dirty="0" err="1" smtClean="0"/>
              <a:t>préparer</a:t>
            </a:r>
            <a:endParaRPr lang="en-GB" dirty="0"/>
          </a:p>
        </p:txBody>
      </p:sp>
      <p:sp>
        <p:nvSpPr>
          <p:cNvPr id="3" name="Content Placeholder 2"/>
          <p:cNvSpPr>
            <a:spLocks noGrp="1"/>
          </p:cNvSpPr>
          <p:nvPr>
            <p:ph idx="1"/>
          </p:nvPr>
        </p:nvSpPr>
        <p:spPr>
          <a:xfrm>
            <a:off x="457200" y="1600201"/>
            <a:ext cx="7643192" cy="4061048"/>
          </a:xfrm>
        </p:spPr>
        <p:txBody>
          <a:bodyPr>
            <a:normAutofit fontScale="85000" lnSpcReduction="2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Dans l'unité 2.3, nous avons considéré un outil pour aider les jeunes à documenter des expériences qu'ils trouvent surprenantes, dérangeantes, très agréables de manière significative d'une autre manière tout en étant sur une mobilité interculturelle</a:t>
            </a:r>
            <a:r>
              <a:rPr lang="fr-FR" altLang="fr-FR" dirty="0" smtClean="0">
                <a:solidFill>
                  <a:schemeClr val="tx2"/>
                </a:solidFill>
                <a:latin typeface="Arial Unicode MS" panose="020B0604020202020204" pitchFamily="34" charset="-128"/>
              </a:rPr>
              <a:t>.</a:t>
            </a:r>
          </a:p>
          <a:p>
            <a:pPr marL="0" lvl="0" indent="0" eaLnBrk="0" fontAlgn="base" hangingPunct="0">
              <a:spcBef>
                <a:spcPct val="0"/>
              </a:spcBef>
              <a:spcAft>
                <a:spcPct val="0"/>
              </a:spcAft>
              <a:buNone/>
            </a:pP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Dans </a:t>
            </a:r>
            <a:r>
              <a:rPr lang="fr-FR" altLang="fr-FR" dirty="0">
                <a:solidFill>
                  <a:schemeClr val="tx2"/>
                </a:solidFill>
                <a:latin typeface="Arial Unicode MS" panose="020B0604020202020204" pitchFamily="34" charset="-128"/>
              </a:rPr>
              <a:t>l'unité 3.1, nous avons examiné comment les prestataires d'EFP pourraient développer un outil pour aider les jeunes à documenter leurs attitudes à l'égard de la préparation à la participation à un programme de mobilité.</a:t>
            </a:r>
            <a:r>
              <a:rPr lang="fr-FR" altLang="fr-FR" sz="2400" dirty="0">
                <a:solidFill>
                  <a:schemeClr val="tx2"/>
                </a:solidFill>
              </a:rPr>
              <a:t> </a:t>
            </a:r>
            <a:endParaRPr lang="fr-FR" altLang="fr-FR" sz="6000" dirty="0">
              <a:solidFill>
                <a:schemeClr val="tx2"/>
              </a:solidFill>
              <a:latin typeface="Arial" panose="020B0604020202020204" pitchFamily="34" charset="0"/>
            </a:endParaRPr>
          </a:p>
        </p:txBody>
      </p:sp>
    </p:spTree>
    <p:extLst>
      <p:ext uri="{BB962C8B-B14F-4D97-AF65-F5344CB8AC3E}">
        <p14:creationId xmlns:p14="http://schemas.microsoft.com/office/powerpoint/2010/main" val="328685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5616624" cy="1143000"/>
          </a:xfrm>
        </p:spPr>
        <p:txBody>
          <a:bodyPr>
            <a:normAutofit/>
          </a:bodyPr>
          <a:lstStyle/>
          <a:p>
            <a:pPr algn="l"/>
            <a:r>
              <a:rPr lang="en-GB" dirty="0" smtClean="0"/>
              <a:t>Se </a:t>
            </a:r>
            <a:r>
              <a:rPr lang="en-GB" dirty="0" err="1" smtClean="0"/>
              <a:t>préparer</a:t>
            </a:r>
            <a:endParaRPr lang="en-GB" dirty="0"/>
          </a:p>
        </p:txBody>
      </p:sp>
      <p:sp>
        <p:nvSpPr>
          <p:cNvPr id="3" name="Content Placeholder 2"/>
          <p:cNvSpPr>
            <a:spLocks noGrp="1"/>
          </p:cNvSpPr>
          <p:nvPr>
            <p:ph idx="1"/>
          </p:nvPr>
        </p:nvSpPr>
        <p:spPr>
          <a:xfrm>
            <a:off x="395536" y="1700808"/>
            <a:ext cx="7643192" cy="4608512"/>
          </a:xfrm>
        </p:spPr>
        <p:txBody>
          <a:bodyPr>
            <a:normAutofit fontScale="77500" lnSpcReduction="2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Dans l'unité 3.1, nous avons également considéré un outil pour aider les jeunes à documenter la facilité avec laquelle ils les ont trouvés pour faire face à des situations qu'ils étaient susceptibles de rencontrer lors d'une mobilité.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Il </a:t>
            </a:r>
            <a:r>
              <a:rPr lang="fr-FR" altLang="fr-FR" dirty="0">
                <a:solidFill>
                  <a:schemeClr val="tx2"/>
                </a:solidFill>
                <a:latin typeface="Arial Unicode MS" panose="020B0604020202020204" pitchFamily="34" charset="-128"/>
              </a:rPr>
              <a:t>existe un autre outil conçu pour aider les apprenants qui trouvent un phénomène culturel particulier à être personnellement difficile.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dirty="0">
              <a:solidFill>
                <a:schemeClr val="tx1"/>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1"/>
                </a:solidFill>
                <a:latin typeface="Arial Unicode MS" panose="020B0604020202020204" pitchFamily="34" charset="-128"/>
              </a:rPr>
              <a:t>C'est </a:t>
            </a:r>
            <a:r>
              <a:rPr lang="fr-FR" altLang="fr-FR" dirty="0">
                <a:solidFill>
                  <a:schemeClr val="tx1"/>
                </a:solidFill>
                <a:latin typeface="Arial Unicode MS" panose="020B0604020202020204" pitchFamily="34" charset="-128"/>
              </a:rPr>
              <a:t>important parce que c'est une situation où il y a le maximum de potentiel de croissance personnelle et donc d'accréditer plus d'apprentissage.</a:t>
            </a:r>
            <a:r>
              <a:rPr lang="fr-FR" altLang="fr-FR" sz="2400" dirty="0">
                <a:solidFill>
                  <a:schemeClr val="tx1"/>
                </a:solidFill>
              </a:rPr>
              <a:t> </a:t>
            </a:r>
            <a:endParaRPr lang="fr-FR" altLang="fr-FR" sz="6000" dirty="0">
              <a:solidFill>
                <a:schemeClr val="tx1"/>
              </a:solidFill>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3212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L’outil</a:t>
            </a:r>
            <a:r>
              <a:rPr lang="en-GB" dirty="0" smtClean="0"/>
              <a:t> DISCO</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smtClean="0"/>
              <a:t>Conçu</a:t>
            </a:r>
            <a:r>
              <a:rPr lang="en-GB" dirty="0" smtClean="0"/>
              <a:t> par </a:t>
            </a:r>
            <a:r>
              <a:rPr lang="en-GB" dirty="0" err="1" smtClean="0"/>
              <a:t>l’université</a:t>
            </a:r>
            <a:r>
              <a:rPr lang="en-GB" dirty="0" smtClean="0"/>
              <a:t> de Warwick, </a:t>
            </a:r>
            <a:r>
              <a:rPr lang="en-GB" dirty="0" err="1" smtClean="0"/>
              <a:t>l’outil</a:t>
            </a:r>
            <a:r>
              <a:rPr lang="en-GB" dirty="0" smtClean="0"/>
              <a:t> </a:t>
            </a:r>
            <a:r>
              <a:rPr lang="en-GB" dirty="0" err="1" smtClean="0"/>
              <a:t>peut</a:t>
            </a:r>
            <a:r>
              <a:rPr lang="en-GB" dirty="0" smtClean="0"/>
              <a:t> </a:t>
            </a:r>
            <a:r>
              <a:rPr lang="en-GB" dirty="0" err="1" smtClean="0"/>
              <a:t>être</a:t>
            </a:r>
            <a:r>
              <a:rPr lang="en-GB" dirty="0" smtClean="0"/>
              <a:t> utiliser Durant </a:t>
            </a:r>
            <a:r>
              <a:rPr lang="en-GB" dirty="0" err="1" smtClean="0"/>
              <a:t>une</a:t>
            </a:r>
            <a:r>
              <a:rPr lang="en-GB" dirty="0" smtClean="0"/>
              <a:t> </a:t>
            </a:r>
            <a:r>
              <a:rPr lang="en-GB" dirty="0" err="1" smtClean="0"/>
              <a:t>mobilité</a:t>
            </a:r>
            <a:endParaRPr lang="en-GB" dirty="0"/>
          </a:p>
          <a:p>
            <a:pPr marL="457200" lvl="1" indent="0">
              <a:buNone/>
            </a:pPr>
            <a:r>
              <a:rPr lang="en-GB" sz="1800" dirty="0" smtClean="0">
                <a:hlinkClick r:id="rId2"/>
              </a:rPr>
              <a:t>https</a:t>
            </a:r>
            <a:r>
              <a:rPr lang="en-GB" sz="1800" dirty="0">
                <a:hlinkClick r:id="rId2"/>
              </a:rPr>
              <a:t>://warwick.ac.uk/fac/soc/al/globalpad/openhouse/interculturalskills/globalpad_stretch.pdf</a:t>
            </a:r>
            <a:r>
              <a:rPr lang="en-GB" sz="1800" dirty="0"/>
              <a:t> </a:t>
            </a:r>
          </a:p>
          <a:p>
            <a:pPr eaLnBrk="0" fontAlgn="base" hangingPunct="0">
              <a:spcBef>
                <a:spcPct val="0"/>
              </a:spcBef>
              <a:spcAft>
                <a:spcPct val="0"/>
              </a:spcAft>
            </a:pPr>
            <a:r>
              <a:rPr lang="fr-FR" altLang="fr-FR" dirty="0">
                <a:solidFill>
                  <a:schemeClr val="tx2"/>
                </a:solidFill>
                <a:latin typeface="Arial Unicode MS" panose="020B0604020202020204" pitchFamily="34" charset="-128"/>
              </a:rPr>
              <a:t>Qu'y </a:t>
            </a:r>
            <a:r>
              <a:rPr lang="fr-FR" altLang="fr-FR" dirty="0" err="1">
                <a:solidFill>
                  <a:schemeClr val="tx2"/>
                </a:solidFill>
                <a:latin typeface="Arial Unicode MS" panose="020B0604020202020204" pitchFamily="34" charset="-128"/>
              </a:rPr>
              <a:t>a-t-il</a:t>
            </a:r>
            <a:r>
              <a:rPr lang="fr-FR" altLang="fr-FR" dirty="0">
                <a:solidFill>
                  <a:schemeClr val="tx2"/>
                </a:solidFill>
                <a:latin typeface="Arial Unicode MS" panose="020B0604020202020204" pitchFamily="34" charset="-128"/>
              </a:rPr>
              <a:t> de différent dans la façon dont cet outil pourrait à la fois soutenir et documenter le développement des apprenants? </a:t>
            </a:r>
            <a:endParaRPr lang="fr-FR" altLang="fr-FR" dirty="0" smtClean="0">
              <a:solidFill>
                <a:schemeClr val="tx2"/>
              </a:solidFill>
              <a:latin typeface="Arial Unicode MS" panose="020B0604020202020204" pitchFamily="34" charset="-128"/>
            </a:endParaRPr>
          </a:p>
          <a:p>
            <a:pPr eaLnBrk="0" fontAlgn="base" hangingPunct="0">
              <a:spcBef>
                <a:spcPct val="0"/>
              </a:spcBef>
              <a:spcAft>
                <a:spcPct val="0"/>
              </a:spcAft>
            </a:pPr>
            <a:r>
              <a:rPr lang="fr-FR" altLang="fr-FR" dirty="0" smtClean="0">
                <a:solidFill>
                  <a:schemeClr val="tx2"/>
                </a:solidFill>
                <a:latin typeface="Arial Unicode MS" panose="020B0604020202020204" pitchFamily="34" charset="-128"/>
              </a:rPr>
              <a:t>Il </a:t>
            </a:r>
            <a:r>
              <a:rPr lang="fr-FR" altLang="fr-FR" dirty="0">
                <a:solidFill>
                  <a:schemeClr val="tx2"/>
                </a:solidFill>
                <a:latin typeface="Arial Unicode MS" panose="020B0604020202020204" pitchFamily="34" charset="-128"/>
              </a:rPr>
              <a:t>est conçu pour </a:t>
            </a:r>
            <a:r>
              <a:rPr lang="fr-FR" altLang="fr-FR" b="1" dirty="0">
                <a:solidFill>
                  <a:schemeClr val="tx2"/>
                </a:solidFill>
                <a:latin typeface="Arial Unicode MS" panose="020B0604020202020204" pitchFamily="34" charset="-128"/>
              </a:rPr>
              <a:t>changer le comportement, </a:t>
            </a:r>
            <a:r>
              <a:rPr lang="fr-FR" altLang="fr-FR" dirty="0">
                <a:solidFill>
                  <a:schemeClr val="tx2"/>
                </a:solidFill>
                <a:latin typeface="Arial Unicode MS" panose="020B0604020202020204" pitchFamily="34" charset="-128"/>
              </a:rPr>
              <a:t>pas seulement le documenter</a:t>
            </a:r>
            <a:r>
              <a:rPr lang="fr-FR" altLang="fr-FR" sz="2400" dirty="0">
                <a:solidFill>
                  <a:schemeClr val="tx2"/>
                </a:solidFill>
              </a:rPr>
              <a:t> </a:t>
            </a:r>
            <a:endParaRPr lang="fr-FR" altLang="fr-FR" sz="6000" dirty="0">
              <a:solidFill>
                <a:schemeClr val="tx2"/>
              </a:solidFill>
              <a:latin typeface="Arial" panose="020B0604020202020204" pitchFamily="34" charset="0"/>
            </a:endParaRPr>
          </a:p>
        </p:txBody>
      </p:sp>
    </p:spTree>
    <p:extLst>
      <p:ext uri="{BB962C8B-B14F-4D97-AF65-F5344CB8AC3E}">
        <p14:creationId xmlns:p14="http://schemas.microsoft.com/office/powerpoint/2010/main" val="405959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L’outil</a:t>
            </a:r>
            <a:r>
              <a:rPr lang="en-GB" dirty="0" smtClean="0"/>
              <a:t> DISCO</a:t>
            </a:r>
            <a:endParaRPr lang="en-GB" dirty="0"/>
          </a:p>
        </p:txBody>
      </p:sp>
      <p:sp>
        <p:nvSpPr>
          <p:cNvPr id="3" name="Content Placeholder 2"/>
          <p:cNvSpPr>
            <a:spLocks noGrp="1"/>
          </p:cNvSpPr>
          <p:nvPr>
            <p:ph idx="1"/>
          </p:nvPr>
        </p:nvSpPr>
        <p:spPr>
          <a:xfrm>
            <a:off x="457200" y="1600200"/>
            <a:ext cx="7643192" cy="4781128"/>
          </a:xfrm>
        </p:spPr>
        <p:txBody>
          <a:bodyPr>
            <a:normAutofit fontScale="85000" lnSpcReduction="1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Parce qu'il s'agit d'un outil de type journal, cela signifie qu'une grande partie des données qu'il produit est </a:t>
            </a:r>
            <a:r>
              <a:rPr lang="fr-FR" altLang="fr-FR" b="1" dirty="0">
                <a:solidFill>
                  <a:schemeClr val="tx2"/>
                </a:solidFill>
                <a:latin typeface="Arial Unicode MS" panose="020B0604020202020204" pitchFamily="34" charset="-128"/>
              </a:rPr>
              <a:t>descriptive</a:t>
            </a:r>
            <a:r>
              <a:rPr lang="fr-FR" altLang="fr-FR" dirty="0">
                <a:solidFill>
                  <a:schemeClr val="tx2"/>
                </a:solidFill>
                <a:latin typeface="Arial Unicode MS" panose="020B0604020202020204" pitchFamily="34" charset="-128"/>
              </a:rPr>
              <a:t> plutôt qu'évaluative.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Il </a:t>
            </a:r>
            <a:r>
              <a:rPr lang="fr-FR" altLang="fr-FR" dirty="0">
                <a:solidFill>
                  <a:schemeClr val="tx2"/>
                </a:solidFill>
                <a:latin typeface="Arial Unicode MS" panose="020B0604020202020204" pitchFamily="34" charset="-128"/>
              </a:rPr>
              <a:t>devra être transféré dans un autre format pour le rendre utile</a:t>
            </a:r>
            <a:r>
              <a:rPr lang="fr-FR" altLang="fr-FR" dirty="0" smtClean="0">
                <a:solidFill>
                  <a:schemeClr val="tx2"/>
                </a:solidFill>
                <a:latin typeface="Arial Unicode MS" panose="020B0604020202020204" pitchFamily="34" charset="-128"/>
              </a:rPr>
              <a:t>.</a:t>
            </a: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 </a:t>
            </a:r>
            <a:r>
              <a:rPr lang="fr-FR" altLang="fr-FR" dirty="0">
                <a:solidFill>
                  <a:schemeClr val="tx2"/>
                </a:solidFill>
                <a:latin typeface="Arial Unicode MS" panose="020B0604020202020204" pitchFamily="34" charset="-128"/>
              </a:rPr>
              <a:t>Il est utile d'utiliser des évaluations référencées pour déterminer dans quelle mesure un apprenant a développé. </a:t>
            </a:r>
            <a:endParaRPr lang="fr-FR" altLang="fr-FR"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dirty="0" smtClean="0">
                <a:solidFill>
                  <a:schemeClr val="tx2"/>
                </a:solidFill>
                <a:latin typeface="Arial Unicode MS" panose="020B0604020202020204" pitchFamily="34" charset="-128"/>
              </a:rPr>
              <a:t>De </a:t>
            </a:r>
            <a:r>
              <a:rPr lang="fr-FR" altLang="fr-FR" dirty="0">
                <a:solidFill>
                  <a:schemeClr val="tx2"/>
                </a:solidFill>
                <a:latin typeface="Arial Unicode MS" panose="020B0604020202020204" pitchFamily="34" charset="-128"/>
              </a:rPr>
              <a:t>cette manière, les évaluateurs de l'EFP peuvent plus facilement faire une comparaison avec les niveaux atteints dans l'apprentissage formel.</a:t>
            </a:r>
            <a:r>
              <a:rPr lang="fr-FR" altLang="fr-FR" sz="2400" dirty="0">
                <a:solidFill>
                  <a:schemeClr val="tx2"/>
                </a:solidFill>
              </a:rPr>
              <a:t> </a:t>
            </a:r>
            <a:endParaRPr lang="fr-FR" altLang="fr-FR" sz="6000" dirty="0">
              <a:solidFill>
                <a:schemeClr val="tx2"/>
              </a:solidFill>
              <a:latin typeface="Arial" panose="020B0604020202020204" pitchFamily="34" charset="0"/>
            </a:endParaRPr>
          </a:p>
        </p:txBody>
      </p:sp>
    </p:spTree>
    <p:extLst>
      <p:ext uri="{BB962C8B-B14F-4D97-AF65-F5344CB8AC3E}">
        <p14:creationId xmlns:p14="http://schemas.microsoft.com/office/powerpoint/2010/main" val="1418724637"/>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1726</Words>
  <Application>Microsoft Office PowerPoint</Application>
  <PresentationFormat>Affichage à l'écran (4:3)</PresentationFormat>
  <Paragraphs>166</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 Unicode MS</vt:lpstr>
      <vt:lpstr>Arial</vt:lpstr>
      <vt:lpstr>Calibri</vt:lpstr>
      <vt:lpstr>Century Gothic</vt:lpstr>
      <vt:lpstr>Tahoma</vt:lpstr>
      <vt:lpstr>Θέμα του Office</vt:lpstr>
      <vt:lpstr>Module 3 Utiliser des stratégies et outils appropriés pour reconnaitre et valider l’expérience des participants aux programmes de mobilité interculturelle</vt:lpstr>
      <vt:lpstr>MODULE 3 UNITE 2</vt:lpstr>
      <vt:lpstr>CONTENU UNITE</vt:lpstr>
      <vt:lpstr>Passons à l’activité</vt:lpstr>
      <vt:lpstr>Autoévaluation des apprenants </vt:lpstr>
      <vt:lpstr>Se préparer</vt:lpstr>
      <vt:lpstr>Se préparer</vt:lpstr>
      <vt:lpstr>L’outil DISCO</vt:lpstr>
      <vt:lpstr>L’outil DISCO</vt:lpstr>
      <vt:lpstr>Passons à l’activité</vt:lpstr>
      <vt:lpstr>Critères référencés pour l’apprentissage</vt:lpstr>
      <vt:lpstr>Votre binôe ne doit pas voir le document!</vt:lpstr>
      <vt:lpstr>Critères référencés pour l’apprentisssage</vt:lpstr>
      <vt:lpstr>Criterion referenced learning</vt:lpstr>
      <vt:lpstr>Pause</vt:lpstr>
      <vt:lpstr>Passons à l’activité</vt:lpstr>
      <vt:lpstr>Twenty-first century skills</vt:lpstr>
      <vt:lpstr>Le projet Valley</vt:lpstr>
      <vt:lpstr>Le projet Valley</vt:lpstr>
      <vt:lpstr>Le livret de compétences</vt:lpstr>
      <vt:lpstr>Passons à l’activité</vt:lpstr>
      <vt:lpstr>Un pas en avant</vt:lpstr>
      <vt:lpstr>ASDAN</vt:lpstr>
      <vt:lpstr>ASDAN</vt:lpstr>
      <vt:lpstr>ASDAN</vt:lpstr>
      <vt:lpstr>Atelier CoPE</vt:lpstr>
      <vt:lpstr>Atelier CoPE</vt:lpstr>
      <vt:lpstr>Atelier Prosolv</vt:lpstr>
      <vt:lpstr>Atelier Prosolv</vt:lpstr>
      <vt:lpstr>Passons à ‘activité</vt:lpstr>
      <vt:lpstr>Lectures supplémentaires</vt:lpstr>
      <vt:lpstr>Autoévaluation et réflexion</vt:lpstr>
      <vt:lpstr>Félicitations!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Helene SEIGNEUR</cp:lastModifiedBy>
  <cp:revision>88</cp:revision>
  <cp:lastPrinted>2018-04-02T01:10:09Z</cp:lastPrinted>
  <dcterms:created xsi:type="dcterms:W3CDTF">2017-10-16T06:30:11Z</dcterms:created>
  <dcterms:modified xsi:type="dcterms:W3CDTF">2018-07-22T18:31:42Z</dcterms:modified>
</cp:coreProperties>
</file>