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66" r:id="rId2"/>
    <p:sldId id="258" r:id="rId3"/>
    <p:sldId id="261" r:id="rId4"/>
    <p:sldId id="290" r:id="rId5"/>
    <p:sldId id="267" r:id="rId6"/>
    <p:sldId id="274" r:id="rId7"/>
    <p:sldId id="276" r:id="rId8"/>
    <p:sldId id="278" r:id="rId9"/>
    <p:sldId id="286" r:id="rId10"/>
    <p:sldId id="288" r:id="rId11"/>
    <p:sldId id="279" r:id="rId12"/>
    <p:sldId id="297" r:id="rId13"/>
    <p:sldId id="282" r:id="rId14"/>
    <p:sldId id="298" r:id="rId15"/>
    <p:sldId id="299" r:id="rId16"/>
    <p:sldId id="300" r:id="rId17"/>
    <p:sldId id="301" r:id="rId18"/>
    <p:sldId id="302" r:id="rId19"/>
    <p:sldId id="303" r:id="rId20"/>
    <p:sldId id="304" r:id="rId21"/>
    <p:sldId id="285" r:id="rId22"/>
    <p:sldId id="268" r:id="rId23"/>
    <p:sldId id="269" r:id="rId24"/>
    <p:sldId id="270" r:id="rId25"/>
    <p:sldId id="305" r:id="rId26"/>
    <p:sldId id="306" r:id="rId27"/>
    <p:sldId id="307" r:id="rId28"/>
    <p:sldId id="308" r:id="rId29"/>
    <p:sldId id="296" r:id="rId30"/>
    <p:sldId id="260" r:id="rId31"/>
    <p:sldId id="289" r:id="rId32"/>
    <p:sldId id="262" r:id="rId33"/>
  </p:sldIdLst>
  <p:sldSz cx="9144000" cy="6858000" type="screen4x3"/>
  <p:notesSz cx="6888163" cy="100203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e" initials="H"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28" autoAdjust="0"/>
    <p:restoredTop sz="94660"/>
  </p:normalViewPr>
  <p:slideViewPr>
    <p:cSldViewPr>
      <p:cViewPr varScale="1">
        <p:scale>
          <a:sx n="69" d="100"/>
          <a:sy n="69" d="100"/>
        </p:scale>
        <p:origin x="-1212" y="-96"/>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88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ka Amadi" userId="5041e58d89cbfacf" providerId="LiveId" clId="{79C15A96-8FC4-4AA1-93AB-E1FA5EE532F0}"/>
    <pc:docChg chg="custSel modSld">
      <pc:chgData name="Chiaka Amadi" userId="5041e58d89cbfacf" providerId="LiveId" clId="{79C15A96-8FC4-4AA1-93AB-E1FA5EE532F0}" dt="2018-01-07T12:40:11.592" v="759" actId="20577"/>
      <pc:docMkLst>
        <pc:docMk/>
      </pc:docMkLst>
      <pc:sldChg chg="modSp">
        <pc:chgData name="Chiaka Amadi" userId="5041e58d89cbfacf" providerId="LiveId" clId="{79C15A96-8FC4-4AA1-93AB-E1FA5EE532F0}" dt="2018-01-07T12:34:22.307" v="175" actId="20577"/>
        <pc:sldMkLst>
          <pc:docMk/>
          <pc:sldMk cId="1486622714" sldId="256"/>
        </pc:sldMkLst>
        <pc:spChg chg="mod">
          <ac:chgData name="Chiaka Amadi" userId="5041e58d89cbfacf" providerId="LiveId" clId="{79C15A96-8FC4-4AA1-93AB-E1FA5EE532F0}" dt="2018-01-07T12:33:43.973" v="81" actId="14100"/>
          <ac:spMkLst>
            <pc:docMk/>
            <pc:sldMk cId="1486622714" sldId="256"/>
            <ac:spMk id="2" creationId="{00000000-0000-0000-0000-000000000000}"/>
          </ac:spMkLst>
        </pc:spChg>
        <pc:spChg chg="mod">
          <ac:chgData name="Chiaka Amadi" userId="5041e58d89cbfacf" providerId="LiveId" clId="{79C15A96-8FC4-4AA1-93AB-E1FA5EE532F0}" dt="2018-01-07T12:34:22.307" v="175" actId="20577"/>
          <ac:spMkLst>
            <pc:docMk/>
            <pc:sldMk cId="1486622714" sldId="256"/>
            <ac:spMk id="3" creationId="{00000000-0000-0000-0000-000000000000}"/>
          </ac:spMkLst>
        </pc:spChg>
      </pc:sldChg>
      <pc:sldChg chg="modSp">
        <pc:chgData name="Chiaka Amadi" userId="5041e58d89cbfacf" providerId="LiveId" clId="{79C15A96-8FC4-4AA1-93AB-E1FA5EE532F0}" dt="2018-01-07T12:40:11.592" v="759" actId="20577"/>
        <pc:sldMkLst>
          <pc:docMk/>
          <pc:sldMk cId="1401789084" sldId="258"/>
        </pc:sldMkLst>
        <pc:spChg chg="mod">
          <ac:chgData name="Chiaka Amadi" userId="5041e58d89cbfacf" providerId="LiveId" clId="{79C15A96-8FC4-4AA1-93AB-E1FA5EE532F0}" dt="2018-01-07T12:34:47.825" v="199" actId="20577"/>
          <ac:spMkLst>
            <pc:docMk/>
            <pc:sldMk cId="1401789084" sldId="258"/>
            <ac:spMk id="2" creationId="{00000000-0000-0000-0000-000000000000}"/>
          </ac:spMkLst>
        </pc:spChg>
        <pc:graphicFrameChg chg="mod modGraphic">
          <ac:chgData name="Chiaka Amadi" userId="5041e58d89cbfacf" providerId="LiveId" clId="{79C15A96-8FC4-4AA1-93AB-E1FA5EE532F0}" dt="2018-01-07T12:40:11.592" v="759" actId="20577"/>
          <ac:graphicFrameMkLst>
            <pc:docMk/>
            <pc:sldMk cId="1401789084" sldId="258"/>
            <ac:graphicFrameMk id="4"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85621" cy="501903"/>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sz="quarter" idx="1"/>
          </p:nvPr>
        </p:nvSpPr>
        <p:spPr>
          <a:xfrm>
            <a:off x="3900936" y="1"/>
            <a:ext cx="2985621" cy="501903"/>
          </a:xfrm>
          <a:prstGeom prst="rect">
            <a:avLst/>
          </a:prstGeom>
        </p:spPr>
        <p:txBody>
          <a:bodyPr vert="horz" lIns="96616" tIns="48308" rIns="96616" bIns="48308" rtlCol="0"/>
          <a:lstStyle>
            <a:lvl1pPr algn="r">
              <a:defRPr sz="1300"/>
            </a:lvl1pPr>
          </a:lstStyle>
          <a:p>
            <a:fld id="{C71180B0-6ED1-4799-979B-18C19D0C474D}" type="datetimeFigureOut">
              <a:rPr lang="fr-FR" smtClean="0"/>
              <a:t>05/08/2018</a:t>
            </a:fld>
            <a:endParaRPr lang="fr-FR"/>
          </a:p>
        </p:txBody>
      </p:sp>
      <p:sp>
        <p:nvSpPr>
          <p:cNvPr id="4" name="Espace réservé du pied de page 3"/>
          <p:cNvSpPr>
            <a:spLocks noGrp="1"/>
          </p:cNvSpPr>
          <p:nvPr>
            <p:ph type="ftr" sz="quarter" idx="2"/>
          </p:nvPr>
        </p:nvSpPr>
        <p:spPr>
          <a:xfrm>
            <a:off x="1" y="9518398"/>
            <a:ext cx="2985621" cy="501903"/>
          </a:xfrm>
          <a:prstGeom prst="rect">
            <a:avLst/>
          </a:prstGeom>
        </p:spPr>
        <p:txBody>
          <a:bodyPr vert="horz" lIns="96616" tIns="48308" rIns="96616" bIns="48308"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900936" y="9518398"/>
            <a:ext cx="2985621" cy="501903"/>
          </a:xfrm>
          <a:prstGeom prst="rect">
            <a:avLst/>
          </a:prstGeom>
        </p:spPr>
        <p:txBody>
          <a:bodyPr vert="horz" lIns="96616" tIns="48308" rIns="96616" bIns="48308" rtlCol="0" anchor="b"/>
          <a:lstStyle>
            <a:lvl1pPr algn="r">
              <a:defRPr sz="1300"/>
            </a:lvl1pPr>
          </a:lstStyle>
          <a:p>
            <a:fld id="{E1266266-5E11-4B68-948D-A8BF29E06398}" type="slidenum">
              <a:rPr lang="fr-FR" smtClean="0"/>
              <a:t>‹#›</a:t>
            </a:fld>
            <a:endParaRPr lang="fr-FR"/>
          </a:p>
        </p:txBody>
      </p:sp>
    </p:spTree>
    <p:extLst>
      <p:ext uri="{BB962C8B-B14F-4D97-AF65-F5344CB8AC3E}">
        <p14:creationId xmlns:p14="http://schemas.microsoft.com/office/powerpoint/2010/main" val="4045984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4871" cy="501015"/>
          </a:xfrm>
          <a:prstGeom prst="rect">
            <a:avLst/>
          </a:prstGeom>
        </p:spPr>
        <p:txBody>
          <a:bodyPr vert="horz" lIns="96616" tIns="48308" rIns="96616" bIns="48308" rtlCol="0"/>
          <a:lstStyle>
            <a:lvl1pPr algn="l">
              <a:defRPr sz="1300"/>
            </a:lvl1pPr>
          </a:lstStyle>
          <a:p>
            <a:endParaRPr lang="el-GR"/>
          </a:p>
        </p:txBody>
      </p:sp>
      <p:sp>
        <p:nvSpPr>
          <p:cNvPr id="3" name="Date Placeholder 2"/>
          <p:cNvSpPr>
            <a:spLocks noGrp="1"/>
          </p:cNvSpPr>
          <p:nvPr>
            <p:ph type="dt" idx="1"/>
          </p:nvPr>
        </p:nvSpPr>
        <p:spPr>
          <a:xfrm>
            <a:off x="3901700" y="1"/>
            <a:ext cx="2984871" cy="501015"/>
          </a:xfrm>
          <a:prstGeom prst="rect">
            <a:avLst/>
          </a:prstGeom>
        </p:spPr>
        <p:txBody>
          <a:bodyPr vert="horz" lIns="96616" tIns="48308" rIns="96616" bIns="48308" rtlCol="0"/>
          <a:lstStyle>
            <a:lvl1pPr algn="r">
              <a:defRPr sz="1300"/>
            </a:lvl1pPr>
          </a:lstStyle>
          <a:p>
            <a:fld id="{B2F00858-131F-45C9-96B9-4A2311E834ED}" type="datetimeFigureOut">
              <a:rPr lang="el-GR" smtClean="0"/>
              <a:t>5/8/2018</a:t>
            </a:fld>
            <a:endParaRPr lang="el-GR"/>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l-GR"/>
          </a:p>
        </p:txBody>
      </p:sp>
      <p:sp>
        <p:nvSpPr>
          <p:cNvPr id="5" name="Notes Placeholder 4"/>
          <p:cNvSpPr>
            <a:spLocks noGrp="1"/>
          </p:cNvSpPr>
          <p:nvPr>
            <p:ph type="body" sz="quarter" idx="3"/>
          </p:nvPr>
        </p:nvSpPr>
        <p:spPr>
          <a:xfrm>
            <a:off x="688818" y="4759643"/>
            <a:ext cx="5510530" cy="4509135"/>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1" y="9517547"/>
            <a:ext cx="2984871" cy="501015"/>
          </a:xfrm>
          <a:prstGeom prst="rect">
            <a:avLst/>
          </a:prstGeom>
        </p:spPr>
        <p:txBody>
          <a:bodyPr vert="horz" lIns="96616" tIns="48308" rIns="96616" bIns="48308" rtlCol="0" anchor="b"/>
          <a:lstStyle>
            <a:lvl1pPr algn="l">
              <a:defRPr sz="1300"/>
            </a:lvl1pPr>
          </a:lstStyle>
          <a:p>
            <a:endParaRPr lang="el-GR"/>
          </a:p>
        </p:txBody>
      </p:sp>
      <p:sp>
        <p:nvSpPr>
          <p:cNvPr id="7" name="Slide Number Placeholder 6"/>
          <p:cNvSpPr>
            <a:spLocks noGrp="1"/>
          </p:cNvSpPr>
          <p:nvPr>
            <p:ph type="sldNum" sz="quarter" idx="5"/>
          </p:nvPr>
        </p:nvSpPr>
        <p:spPr>
          <a:xfrm>
            <a:off x="3901700" y="9517547"/>
            <a:ext cx="2984871" cy="501015"/>
          </a:xfrm>
          <a:prstGeom prst="rect">
            <a:avLst/>
          </a:prstGeom>
        </p:spPr>
        <p:txBody>
          <a:bodyPr vert="horz" lIns="96616" tIns="48308" rIns="96616" bIns="48308" rtlCol="0" anchor="b"/>
          <a:lstStyle>
            <a:lvl1pPr algn="r">
              <a:defRPr sz="1300"/>
            </a:lvl1pPr>
          </a:lstStyle>
          <a:p>
            <a:fld id="{10182F8F-5088-4031-82CD-039490420B5C}" type="slidenum">
              <a:rPr lang="el-GR" smtClean="0"/>
              <a:t>‹#›</a:t>
            </a:fld>
            <a:endParaRPr lang="el-GR"/>
          </a:p>
        </p:txBody>
      </p:sp>
    </p:spTree>
    <p:extLst>
      <p:ext uri="{BB962C8B-B14F-4D97-AF65-F5344CB8AC3E}">
        <p14:creationId xmlns:p14="http://schemas.microsoft.com/office/powerpoint/2010/main" val="411207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31901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587624" y="4124672"/>
            <a:ext cx="6080720" cy="15464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9792" y="188640"/>
            <a:ext cx="3744416" cy="206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eu2\OneDrive - EDITC LTD\EU_Projects\2016 InterculturalMobility-Eurocircle_FR\4. Implementation\Dissemination\Logos\ErasmusLogo\EU flag-Erasmu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40" y="6021288"/>
            <a:ext cx="3073672" cy="8367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userDrawn="1"/>
        </p:nvSpPr>
        <p:spPr bwMode="auto">
          <a:xfrm>
            <a:off x="3131840" y="6018673"/>
            <a:ext cx="4104456"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1260475" algn="l"/>
              </a:tabLst>
              <a:defRPr>
                <a:solidFill>
                  <a:schemeClr val="tx1"/>
                </a:solidFill>
                <a:latin typeface="Arial" charset="0"/>
              </a:defRPr>
            </a:lvl1pPr>
            <a:lvl2pPr marL="742950" indent="-285750" eaLnBrk="0" hangingPunct="0">
              <a:tabLst>
                <a:tab pos="1260475" algn="l"/>
              </a:tabLst>
              <a:defRPr>
                <a:solidFill>
                  <a:schemeClr val="tx1"/>
                </a:solidFill>
                <a:latin typeface="Arial" charset="0"/>
              </a:defRPr>
            </a:lvl2pPr>
            <a:lvl3pPr marL="1143000" indent="-228600" eaLnBrk="0" hangingPunct="0">
              <a:tabLst>
                <a:tab pos="1260475" algn="l"/>
              </a:tabLst>
              <a:defRPr>
                <a:solidFill>
                  <a:schemeClr val="tx1"/>
                </a:solidFill>
                <a:latin typeface="Arial" charset="0"/>
              </a:defRPr>
            </a:lvl3pPr>
            <a:lvl4pPr marL="1600200" indent="-228600" eaLnBrk="0" hangingPunct="0">
              <a:tabLst>
                <a:tab pos="1260475" algn="l"/>
              </a:tabLst>
              <a:defRPr>
                <a:solidFill>
                  <a:schemeClr val="tx1"/>
                </a:solidFill>
                <a:latin typeface="Arial" charset="0"/>
              </a:defRPr>
            </a:lvl4pPr>
            <a:lvl5pPr marL="2057400" indent="-228600" eaLnBrk="0" hangingPunct="0">
              <a:tabLst>
                <a:tab pos="1260475" algn="l"/>
              </a:tabLst>
              <a:defRPr>
                <a:solidFill>
                  <a:schemeClr val="tx1"/>
                </a:solidFill>
                <a:latin typeface="Arial" charset="0"/>
              </a:defRPr>
            </a:lvl5pPr>
            <a:lvl6pPr marL="2514600" indent="-228600" eaLnBrk="0" fontAlgn="base" hangingPunct="0">
              <a:spcBef>
                <a:spcPct val="0"/>
              </a:spcBef>
              <a:spcAft>
                <a:spcPct val="0"/>
              </a:spcAft>
              <a:tabLst>
                <a:tab pos="1260475" algn="l"/>
              </a:tabLst>
              <a:defRPr>
                <a:solidFill>
                  <a:schemeClr val="tx1"/>
                </a:solidFill>
                <a:latin typeface="Arial" charset="0"/>
              </a:defRPr>
            </a:lvl6pPr>
            <a:lvl7pPr marL="2971800" indent="-228600" eaLnBrk="0" fontAlgn="base" hangingPunct="0">
              <a:spcBef>
                <a:spcPct val="0"/>
              </a:spcBef>
              <a:spcAft>
                <a:spcPct val="0"/>
              </a:spcAft>
              <a:tabLst>
                <a:tab pos="1260475" algn="l"/>
              </a:tabLst>
              <a:defRPr>
                <a:solidFill>
                  <a:schemeClr val="tx1"/>
                </a:solidFill>
                <a:latin typeface="Arial" charset="0"/>
              </a:defRPr>
            </a:lvl7pPr>
            <a:lvl8pPr marL="3429000" indent="-228600" eaLnBrk="0" fontAlgn="base" hangingPunct="0">
              <a:spcBef>
                <a:spcPct val="0"/>
              </a:spcBef>
              <a:spcAft>
                <a:spcPct val="0"/>
              </a:spcAft>
              <a:tabLst>
                <a:tab pos="1260475" algn="l"/>
              </a:tabLst>
              <a:defRPr>
                <a:solidFill>
                  <a:schemeClr val="tx1"/>
                </a:solidFill>
                <a:latin typeface="Arial" charset="0"/>
              </a:defRPr>
            </a:lvl8pPr>
            <a:lvl9pPr marL="3886200" indent="-228600" eaLnBrk="0" fontAlgn="base" hangingPunct="0">
              <a:spcBef>
                <a:spcPct val="0"/>
              </a:spcBef>
              <a:spcAft>
                <a:spcPct val="0"/>
              </a:spcAft>
              <a:tabLst>
                <a:tab pos="1260475" algn="l"/>
              </a:tabLst>
              <a:defRPr>
                <a:solidFill>
                  <a:schemeClr val="tx1"/>
                </a:solidFill>
                <a:latin typeface="Arial" charset="0"/>
              </a:defRPr>
            </a:lvl9pPr>
          </a:lstStyle>
          <a:p>
            <a:pPr eaLnBrk="1" hangingPunct="1">
              <a:defRPr/>
            </a:pPr>
            <a:r>
              <a:rPr lang="en-GB" sz="1100" dirty="0">
                <a:solidFill>
                  <a:srgbClr val="002060"/>
                </a:solidFill>
              </a:rPr>
              <a:t>This project has been funded with support from the European Union. This [project] reflects the views only of the author, and the Commission cannot be held responsible for any use which may be made of the information contained therein</a:t>
            </a:r>
          </a:p>
          <a:p>
            <a:pPr eaLnBrk="1" hangingPunct="1">
              <a:defRPr/>
            </a:pPr>
            <a:r>
              <a:rPr lang="en-GB" sz="1100" dirty="0">
                <a:solidFill>
                  <a:srgbClr val="002060"/>
                </a:solidFill>
              </a:rPr>
              <a:t>.</a:t>
            </a:r>
            <a:endParaRPr lang="el-GR" sz="1100" dirty="0">
              <a:solidFill>
                <a:srgbClr val="002060"/>
              </a:solidFill>
            </a:endParaRPr>
          </a:p>
        </p:txBody>
      </p:sp>
      <p:sp>
        <p:nvSpPr>
          <p:cNvPr id="7" name="TextBox 6"/>
          <p:cNvSpPr txBox="1"/>
          <p:nvPr userDrawn="1"/>
        </p:nvSpPr>
        <p:spPr>
          <a:xfrm>
            <a:off x="4644008" y="188640"/>
            <a:ext cx="4176464" cy="646331"/>
          </a:xfrm>
          <a:prstGeom prst="rect">
            <a:avLst/>
          </a:prstGeom>
          <a:noFill/>
        </p:spPr>
        <p:txBody>
          <a:bodyPr wrap="square" rtlCol="0">
            <a:spAutoFit/>
          </a:bodyPr>
          <a:lstStyle/>
          <a:p>
            <a:endParaRPr lang="en-US"/>
          </a:p>
          <a:p>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73224" y="274638"/>
            <a:ext cx="5915000" cy="1143000"/>
          </a:xfrm>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2240" y="188640"/>
            <a:ext cx="2271663" cy="125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 Τίτλος"/>
          <p:cNvSpPr>
            <a:spLocks noGrp="1"/>
          </p:cNvSpPr>
          <p:nvPr>
            <p:ph type="title" hasCustomPrompt="1"/>
          </p:nvPr>
        </p:nvSpPr>
        <p:spPr>
          <a:xfrm>
            <a:off x="673224" y="274638"/>
            <a:ext cx="5915000" cy="1143000"/>
          </a:xfrm>
        </p:spPr>
        <p:txBody>
          <a:bodyPr/>
          <a:lstStyle>
            <a:lvl1pPr>
              <a:defRPr/>
            </a:lvl1pPr>
          </a:lstStyle>
          <a:p>
            <a:r>
              <a:rPr lang="en-US"/>
              <a:t>Further reading/resources</a:t>
            </a:r>
            <a:endParaRPr lang="el-GR"/>
          </a:p>
        </p:txBody>
      </p:sp>
      <p:sp>
        <p:nvSpPr>
          <p:cNvPr id="11" name="2 - Θέση περιεχομένου"/>
          <p:cNvSpPr>
            <a:spLocks noGrp="1"/>
          </p:cNvSpPr>
          <p:nvPr>
            <p:ph idx="1"/>
          </p:nvPr>
        </p:nvSpPr>
        <p:spPr>
          <a:xfrm>
            <a:off x="457200" y="1600200"/>
            <a:ext cx="5482952"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4098" name="Picture 2"/>
          <p:cNvPicPr>
            <a:picLocks noChangeAspect="1" noChangeArrowheads="1"/>
          </p:cNvPicPr>
          <p:nvPr userDrawn="1"/>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9544" y="2708920"/>
            <a:ext cx="2060848"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n-US"/>
              <a:t>Revision questions</a:t>
            </a:r>
            <a:endParaRPr lang="el-GR"/>
          </a:p>
        </p:txBody>
      </p:sp>
      <p:sp>
        <p:nvSpPr>
          <p:cNvPr id="4" name="3 - Θέση περιεχομένου"/>
          <p:cNvSpPr>
            <a:spLocks noGrp="1"/>
          </p:cNvSpPr>
          <p:nvPr>
            <p:ph sz="half" idx="2"/>
          </p:nvPr>
        </p:nvSpPr>
        <p:spPr>
          <a:xfrm>
            <a:off x="457200" y="1529061"/>
            <a:ext cx="6203032" cy="45971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rot="993780">
            <a:off x="6660273" y="1688727"/>
            <a:ext cx="1604927" cy="3770263"/>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3900" b="1" cap="none" spc="0">
                <a:ln>
                  <a:solidFill>
                    <a:schemeClr val="tx1">
                      <a:lumMod val="50000"/>
                    </a:schemeClr>
                  </a:solidFill>
                </a:ln>
                <a:solidFill>
                  <a:srgbClr val="99FF66"/>
                </a:solidFill>
                <a:effectLst/>
              </a:rPr>
              <a:t>?</a:t>
            </a:r>
          </a:p>
        </p:txBody>
      </p:sp>
      <p:sp>
        <p:nvSpPr>
          <p:cNvPr id="12" name="Rectangle 11"/>
          <p:cNvSpPr/>
          <p:nvPr userDrawn="1"/>
        </p:nvSpPr>
        <p:spPr>
          <a:xfrm rot="21258874">
            <a:off x="7431914" y="4254642"/>
            <a:ext cx="755335" cy="156966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a:ln>
                  <a:solidFill>
                    <a:schemeClr val="tx1">
                      <a:lumMod val="50000"/>
                    </a:schemeClr>
                  </a:solidFill>
                </a:ln>
                <a:solidFill>
                  <a:srgbClr val="99FF66"/>
                </a:solidFill>
                <a:effectLst/>
              </a:rPr>
              <a:t>?</a:t>
            </a:r>
          </a:p>
        </p:txBody>
      </p:sp>
      <p:sp>
        <p:nvSpPr>
          <p:cNvPr id="13" name="Rectangle 12"/>
          <p:cNvSpPr/>
          <p:nvPr userDrawn="1"/>
        </p:nvSpPr>
        <p:spPr>
          <a:xfrm>
            <a:off x="6707401" y="4824698"/>
            <a:ext cx="755335" cy="156966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a:ln>
                  <a:solidFill>
                    <a:schemeClr val="tx1">
                      <a:lumMod val="50000"/>
                    </a:schemeClr>
                  </a:solidFill>
                </a:ln>
                <a:solidFill>
                  <a:srgbClr val="99FF66"/>
                </a:solidFill>
                <a:effectLst/>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n-US"/>
              <a:t>Activity slide</a:t>
            </a:r>
            <a:endParaRPr lang="el-G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1529061"/>
            <a:ext cx="5486400" cy="319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flipH="1">
            <a:off x="7812359" y="2204864"/>
            <a:ext cx="1350405" cy="4653137"/>
          </a:xfrm>
          <a:prstGeom prst="rtTriangle">
            <a:avLst/>
          </a:prstGeom>
          <a:solidFill>
            <a:srgbClr val="99FF66"/>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1 - Θέση τίτλου"/>
          <p:cNvSpPr>
            <a:spLocks noGrp="1"/>
          </p:cNvSpPr>
          <p:nvPr>
            <p:ph type="title"/>
          </p:nvPr>
        </p:nvSpPr>
        <p:spPr>
          <a:xfrm>
            <a:off x="755576" y="274638"/>
            <a:ext cx="6203032"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7643192"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8" name="Εικόνα 1" descr="C:\Users\doloudi.LARISSA\Desktop\eu_flag_co_funded_pos_[rgb]_right.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23528" y="6093296"/>
            <a:ext cx="11541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userDrawn="1"/>
        </p:nvSpPr>
        <p:spPr bwMode="auto">
          <a:xfrm>
            <a:off x="1331640" y="6186959"/>
            <a:ext cx="1827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l-GR" sz="1200" b="1" dirty="0">
                <a:solidFill>
                  <a:srgbClr val="6B6BCF"/>
                </a:solidFill>
              </a:rPr>
              <a:t>Co-funded by the Erasmus+ </a:t>
            </a:r>
            <a:r>
              <a:rPr lang="en-US" altLang="el-GR" sz="1200" b="1" dirty="0" err="1">
                <a:solidFill>
                  <a:srgbClr val="6B6BCF"/>
                </a:solidFill>
              </a:rPr>
              <a:t>Programme</a:t>
            </a:r>
            <a:r>
              <a:rPr lang="en-US" altLang="el-GR" sz="1200" b="1" dirty="0">
                <a:solidFill>
                  <a:srgbClr val="6B6BCF"/>
                </a:solidFill>
              </a:rPr>
              <a:t> of the European Union</a:t>
            </a:r>
            <a:endParaRPr lang="el-GR" altLang="el-GR" sz="1200" b="1" dirty="0">
              <a:solidFill>
                <a:srgbClr val="6B6BCF"/>
              </a:solidFill>
            </a:endParaRPr>
          </a:p>
        </p:txBody>
      </p:sp>
      <p:sp>
        <p:nvSpPr>
          <p:cNvPr id="11" name="Right Triangle 10"/>
          <p:cNvSpPr/>
          <p:nvPr userDrawn="1"/>
        </p:nvSpPr>
        <p:spPr>
          <a:xfrm>
            <a:off x="0" y="5301208"/>
            <a:ext cx="467544" cy="1556792"/>
          </a:xfrm>
          <a:prstGeom prst="rtTriangle">
            <a:avLst/>
          </a:prstGeom>
          <a:solidFill>
            <a:schemeClr val="tx1">
              <a:lumMod val="40000"/>
              <a:lumOff val="6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l-GR"/>
          </a:p>
        </p:txBody>
      </p:sp>
      <p:sp>
        <p:nvSpPr>
          <p:cNvPr id="15" name="Right Triangle 14"/>
          <p:cNvSpPr/>
          <p:nvPr userDrawn="1"/>
        </p:nvSpPr>
        <p:spPr>
          <a:xfrm rot="10800000" flipH="1">
            <a:off x="0" y="-6063"/>
            <a:ext cx="900584" cy="2714981"/>
          </a:xfrm>
          <a:prstGeom prst="rtTriangle">
            <a:avLst/>
          </a:prstGeom>
          <a:solidFill>
            <a:schemeClr val="accent3">
              <a:lumMod val="60000"/>
              <a:lumOff val="40000"/>
            </a:schemeClr>
          </a:solidFill>
          <a:ln>
            <a:solidFill>
              <a:schemeClr val="accent3">
                <a:lumMod val="40000"/>
                <a:lumOff val="6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l-GR"/>
          </a:p>
        </p:txBody>
      </p:sp>
      <p:cxnSp>
        <p:nvCxnSpPr>
          <p:cNvPr id="19" name="Straight Connector 18"/>
          <p:cNvCxnSpPr>
            <a:stCxn id="17" idx="3"/>
          </p:cNvCxnSpPr>
          <p:nvPr userDrawn="1"/>
        </p:nvCxnSpPr>
        <p:spPr>
          <a:xfrm flipV="1">
            <a:off x="8190148" y="1916832"/>
            <a:ext cx="315162" cy="4941168"/>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2" name="Straight Connector 21"/>
          <p:cNvCxnSpPr>
            <a:endCxn id="14" idx="4"/>
          </p:cNvCxnSpPr>
          <p:nvPr userDrawn="1"/>
        </p:nvCxnSpPr>
        <p:spPr>
          <a:xfrm flipH="1" flipV="1">
            <a:off x="7812359" y="-6065"/>
            <a:ext cx="1008113" cy="6603419"/>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4" name="Right Triangle 13"/>
          <p:cNvSpPr/>
          <p:nvPr userDrawn="1"/>
        </p:nvSpPr>
        <p:spPr>
          <a:xfrm flipH="1" flipV="1">
            <a:off x="7812359" y="-6065"/>
            <a:ext cx="1326069" cy="5307271"/>
          </a:xfrm>
          <a:prstGeom prst="rtTriangle">
            <a:avLst/>
          </a:prstGeom>
          <a:solidFill>
            <a:schemeClr val="tx1">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a:p>
        </p:txBody>
      </p:sp>
      <p:sp>
        <p:nvSpPr>
          <p:cNvPr id="17" name="Right Triangle 16"/>
          <p:cNvSpPr/>
          <p:nvPr userDrawn="1"/>
        </p:nvSpPr>
        <p:spPr>
          <a:xfrm rot="10800000" flipV="1">
            <a:off x="7236296" y="5353635"/>
            <a:ext cx="1907704" cy="1504365"/>
          </a:xfrm>
          <a:prstGeom prst="rtTriangle">
            <a:avLst/>
          </a:pr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Lst>
  <p:hf hdr="0" ftr="0" dt="0"/>
  <p:txStyles>
    <p:titleStyle>
      <a:lvl1pPr algn="ctr" defTabSz="914400" rtl="0" eaLnBrk="1" latinLnBrk="0" hangingPunct="1">
        <a:spcBef>
          <a:spcPct val="0"/>
        </a:spcBef>
        <a:buNone/>
        <a:defRPr sz="44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asdan.org.uk/courses/courses-for-your-setting/post-16"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arwick.ac.uk/fac/soc/al/globalpad/openhouse/interculturalskills/globalpad_stretch.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88840"/>
            <a:ext cx="8458200" cy="2376263"/>
          </a:xfrm>
        </p:spPr>
        <p:txBody>
          <a:bodyPr>
            <a:normAutofit fontScale="90000"/>
          </a:bodyPr>
          <a:lstStyle/>
          <a:p>
            <a:r>
              <a:rPr lang="el-GR" dirty="0" smtClean="0">
                <a:solidFill>
                  <a:schemeClr val="tx1">
                    <a:lumMod val="75000"/>
                  </a:schemeClr>
                </a:solidFill>
              </a:rPr>
              <a:t>ΕΝΟΤΗΤΑ 3</a:t>
            </a:r>
            <a:r>
              <a:rPr lang="en-GB" dirty="0">
                <a:solidFill>
                  <a:schemeClr val="tx1">
                    <a:lumMod val="75000"/>
                  </a:schemeClr>
                </a:solidFill>
              </a:rPr>
              <a:t/>
            </a:r>
            <a:br>
              <a:rPr lang="en-GB" dirty="0">
                <a:solidFill>
                  <a:schemeClr val="tx1">
                    <a:lumMod val="75000"/>
                  </a:schemeClr>
                </a:solidFill>
              </a:rPr>
            </a:br>
            <a:r>
              <a:rPr lang="el-GR" sz="3100" dirty="0" smtClean="0">
                <a:solidFill>
                  <a:schemeClr val="tx1">
                    <a:lumMod val="75000"/>
                  </a:schemeClr>
                </a:solidFill>
              </a:rPr>
              <a:t>Η χρήση των κατάλληλων στρατηγικών</a:t>
            </a:r>
            <a:r>
              <a:rPr lang="en-GB" sz="3100" dirty="0" smtClean="0">
                <a:solidFill>
                  <a:schemeClr val="tx1">
                    <a:lumMod val="75000"/>
                  </a:schemeClr>
                </a:solidFill>
              </a:rPr>
              <a:t> </a:t>
            </a:r>
            <a:r>
              <a:rPr lang="el-GR" sz="3100" dirty="0" smtClean="0">
                <a:solidFill>
                  <a:schemeClr val="tx1">
                    <a:lumMod val="75000"/>
                  </a:schemeClr>
                </a:solidFill>
              </a:rPr>
              <a:t>και</a:t>
            </a:r>
            <a:r>
              <a:rPr lang="en-GB" sz="3100" dirty="0" smtClean="0">
                <a:solidFill>
                  <a:schemeClr val="tx1">
                    <a:lumMod val="75000"/>
                  </a:schemeClr>
                </a:solidFill>
              </a:rPr>
              <a:t>  </a:t>
            </a:r>
            <a:r>
              <a:rPr lang="el-GR" sz="3100" dirty="0" smtClean="0">
                <a:solidFill>
                  <a:schemeClr val="tx1">
                    <a:lumMod val="75000"/>
                  </a:schemeClr>
                </a:solidFill>
              </a:rPr>
              <a:t>εργαλείων</a:t>
            </a:r>
            <a:r>
              <a:rPr lang="en-GB" sz="3100" dirty="0" smtClean="0">
                <a:solidFill>
                  <a:schemeClr val="tx1">
                    <a:lumMod val="75000"/>
                  </a:schemeClr>
                </a:solidFill>
              </a:rPr>
              <a:t> </a:t>
            </a:r>
            <a:r>
              <a:rPr lang="el-GR" sz="3100" dirty="0" smtClean="0">
                <a:solidFill>
                  <a:schemeClr val="tx1">
                    <a:lumMod val="75000"/>
                  </a:schemeClr>
                </a:solidFill>
              </a:rPr>
              <a:t>για την αναγνώριση</a:t>
            </a:r>
            <a:r>
              <a:rPr lang="en-GB" sz="3100" dirty="0" smtClean="0">
                <a:solidFill>
                  <a:schemeClr val="tx1">
                    <a:lumMod val="75000"/>
                  </a:schemeClr>
                </a:solidFill>
              </a:rPr>
              <a:t> </a:t>
            </a:r>
            <a:r>
              <a:rPr lang="el-GR" sz="3100" dirty="0" smtClean="0">
                <a:solidFill>
                  <a:schemeClr val="tx1">
                    <a:lumMod val="75000"/>
                  </a:schemeClr>
                </a:solidFill>
              </a:rPr>
              <a:t>και επικύρωση</a:t>
            </a:r>
            <a:r>
              <a:rPr lang="en-GB" sz="3100" dirty="0" smtClean="0">
                <a:solidFill>
                  <a:schemeClr val="tx1">
                    <a:lumMod val="75000"/>
                  </a:schemeClr>
                </a:solidFill>
              </a:rPr>
              <a:t> </a:t>
            </a:r>
            <a:r>
              <a:rPr lang="el-GR" sz="3100" dirty="0" smtClean="0">
                <a:solidFill>
                  <a:schemeClr val="tx1">
                    <a:lumMod val="75000"/>
                  </a:schemeClr>
                </a:solidFill>
              </a:rPr>
              <a:t>της μάθησης των συμμετεχόντων μέσο της διαπολιτισμικής εμπειρίας κινητικότητας στην ΕΕΚ</a:t>
            </a:r>
            <a:endParaRPr lang="en-GB" dirty="0">
              <a:solidFill>
                <a:schemeClr val="tx1">
                  <a:lumMod val="75000"/>
                </a:schemeClr>
              </a:solidFill>
            </a:endParaRPr>
          </a:p>
        </p:txBody>
      </p:sp>
      <p:sp>
        <p:nvSpPr>
          <p:cNvPr id="3" name="Subtitle 2"/>
          <p:cNvSpPr>
            <a:spLocks noGrp="1"/>
          </p:cNvSpPr>
          <p:nvPr>
            <p:ph type="subTitle" idx="1"/>
          </p:nvPr>
        </p:nvSpPr>
        <p:spPr>
          <a:xfrm>
            <a:off x="0" y="4509120"/>
            <a:ext cx="8458200" cy="1546440"/>
          </a:xfrm>
        </p:spPr>
        <p:txBody>
          <a:bodyPr>
            <a:normAutofit fontScale="70000" lnSpcReduction="20000"/>
          </a:bodyPr>
          <a:lstStyle/>
          <a:p>
            <a:r>
              <a:rPr lang="el-GR" dirty="0" smtClean="0">
                <a:solidFill>
                  <a:schemeClr val="accent3">
                    <a:lumMod val="75000"/>
                  </a:schemeClr>
                </a:solidFill>
              </a:rPr>
              <a:t>Υποενότητα </a:t>
            </a:r>
            <a:r>
              <a:rPr lang="en-US" dirty="0" smtClean="0">
                <a:solidFill>
                  <a:schemeClr val="accent3">
                    <a:lumMod val="75000"/>
                  </a:schemeClr>
                </a:solidFill>
              </a:rPr>
              <a:t> 3.2</a:t>
            </a:r>
            <a:endParaRPr lang="en-US" dirty="0">
              <a:solidFill>
                <a:schemeClr val="accent3">
                  <a:lumMod val="75000"/>
                </a:schemeClr>
              </a:solidFill>
            </a:endParaRPr>
          </a:p>
          <a:p>
            <a:pPr lvl="0" algn="l">
              <a:spcBef>
                <a:spcPts val="0"/>
              </a:spcBef>
              <a:defRPr/>
            </a:pPr>
            <a:r>
              <a:rPr lang="en-GB" dirty="0" smtClean="0">
                <a:solidFill>
                  <a:schemeClr val="accent3">
                    <a:lumMod val="75000"/>
                  </a:schemeClr>
                </a:solidFill>
              </a:rPr>
              <a:t> </a:t>
            </a:r>
            <a:r>
              <a:rPr lang="el-GR" sz="3100" dirty="0">
                <a:solidFill>
                  <a:schemeClr val="accent3">
                    <a:lumMod val="75000"/>
                  </a:schemeClr>
                </a:solidFill>
              </a:rPr>
              <a:t>Ανασκόπηση</a:t>
            </a:r>
            <a:r>
              <a:rPr lang="en-GB" sz="3100" dirty="0">
                <a:solidFill>
                  <a:schemeClr val="accent3">
                    <a:lumMod val="75000"/>
                  </a:schemeClr>
                </a:solidFill>
              </a:rPr>
              <a:t>, </a:t>
            </a:r>
            <a:r>
              <a:rPr lang="el-GR" sz="3100" dirty="0">
                <a:solidFill>
                  <a:schemeClr val="accent3">
                    <a:lumMod val="75000"/>
                  </a:schemeClr>
                </a:solidFill>
              </a:rPr>
              <a:t>αυτό-αξιολόγηση</a:t>
            </a:r>
            <a:r>
              <a:rPr lang="en-GB" sz="3100" dirty="0">
                <a:solidFill>
                  <a:schemeClr val="accent3">
                    <a:lumMod val="75000"/>
                  </a:schemeClr>
                </a:solidFill>
              </a:rPr>
              <a:t> </a:t>
            </a:r>
            <a:r>
              <a:rPr lang="el-GR" sz="3100" dirty="0">
                <a:solidFill>
                  <a:schemeClr val="accent3">
                    <a:lumMod val="75000"/>
                  </a:schemeClr>
                </a:solidFill>
              </a:rPr>
              <a:t>και αξιολόγηση των εμπειριών</a:t>
            </a:r>
            <a:r>
              <a:rPr lang="en-GB" sz="3100" dirty="0">
                <a:solidFill>
                  <a:schemeClr val="accent3">
                    <a:lumMod val="75000"/>
                  </a:schemeClr>
                </a:solidFill>
              </a:rPr>
              <a:t>, </a:t>
            </a:r>
            <a:r>
              <a:rPr lang="el-GR" sz="3100" dirty="0">
                <a:solidFill>
                  <a:schemeClr val="accent3">
                    <a:lumMod val="75000"/>
                  </a:schemeClr>
                </a:solidFill>
              </a:rPr>
              <a:t>νέων ανθρώπων</a:t>
            </a:r>
            <a:r>
              <a:rPr lang="en-GB" sz="3100" dirty="0">
                <a:solidFill>
                  <a:schemeClr val="accent3">
                    <a:lumMod val="75000"/>
                  </a:schemeClr>
                </a:solidFill>
              </a:rPr>
              <a:t> </a:t>
            </a:r>
            <a:r>
              <a:rPr lang="el-GR" sz="3100" dirty="0">
                <a:solidFill>
                  <a:schemeClr val="accent3">
                    <a:lumMod val="75000"/>
                  </a:schemeClr>
                </a:solidFill>
              </a:rPr>
              <a:t>που συμμετείχαν </a:t>
            </a:r>
            <a:r>
              <a:rPr lang="en-GB" sz="3100" dirty="0">
                <a:solidFill>
                  <a:schemeClr val="accent3">
                    <a:lumMod val="75000"/>
                  </a:schemeClr>
                </a:solidFill>
              </a:rPr>
              <a:t> </a:t>
            </a:r>
            <a:r>
              <a:rPr lang="el-GR" sz="3100" dirty="0">
                <a:solidFill>
                  <a:schemeClr val="accent3">
                    <a:lumMod val="75000"/>
                  </a:schemeClr>
                </a:solidFill>
              </a:rPr>
              <a:t>στην διαπολιτισμική κινητικότητα στην ΕΕΚ</a:t>
            </a:r>
            <a:r>
              <a:rPr lang="en-GB" sz="3100" dirty="0">
                <a:solidFill>
                  <a:schemeClr val="accent3">
                    <a:lumMod val="75000"/>
                  </a:schemeClr>
                </a:solidFill>
              </a:rPr>
              <a:t>, </a:t>
            </a:r>
            <a:r>
              <a:rPr lang="el-GR" sz="3100" dirty="0">
                <a:solidFill>
                  <a:schemeClr val="accent3">
                    <a:lumMod val="75000"/>
                  </a:schemeClr>
                </a:solidFill>
              </a:rPr>
              <a:t>συμπεριλαμβανομένων</a:t>
            </a:r>
            <a:r>
              <a:rPr lang="en-GB" sz="3100" dirty="0">
                <a:solidFill>
                  <a:schemeClr val="accent3">
                    <a:lumMod val="75000"/>
                  </a:schemeClr>
                </a:solidFill>
              </a:rPr>
              <a:t> </a:t>
            </a:r>
            <a:r>
              <a:rPr lang="el-GR" sz="3100" dirty="0">
                <a:solidFill>
                  <a:schemeClr val="accent3">
                    <a:lumMod val="75000"/>
                  </a:schemeClr>
                </a:solidFill>
              </a:rPr>
              <a:t>της μάθησης τους</a:t>
            </a:r>
            <a:r>
              <a:rPr lang="en-GB" sz="3100" dirty="0">
                <a:solidFill>
                  <a:schemeClr val="accent3">
                    <a:lumMod val="75000"/>
                  </a:schemeClr>
                </a:solidFill>
              </a:rPr>
              <a:t> </a:t>
            </a:r>
            <a:r>
              <a:rPr lang="el-GR" sz="3100" dirty="0">
                <a:solidFill>
                  <a:schemeClr val="accent3">
                    <a:lumMod val="75000"/>
                  </a:schemeClr>
                </a:solidFill>
              </a:rPr>
              <a:t>και</a:t>
            </a:r>
            <a:r>
              <a:rPr lang="en-GB" sz="3100" dirty="0">
                <a:solidFill>
                  <a:schemeClr val="accent3">
                    <a:lumMod val="75000"/>
                  </a:schemeClr>
                </a:solidFill>
              </a:rPr>
              <a:t> </a:t>
            </a:r>
            <a:r>
              <a:rPr lang="el-GR" sz="3100" dirty="0">
                <a:solidFill>
                  <a:schemeClr val="accent3">
                    <a:lumMod val="75000"/>
                  </a:schemeClr>
                </a:solidFill>
              </a:rPr>
              <a:t>των ευρύτερων  αποτελεσμάτων</a:t>
            </a:r>
          </a:p>
        </p:txBody>
      </p:sp>
    </p:spTree>
    <p:extLst>
      <p:ext uri="{BB962C8B-B14F-4D97-AF65-F5344CB8AC3E}">
        <p14:creationId xmlns:p14="http://schemas.microsoft.com/office/powerpoint/2010/main" val="18162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566" y="260648"/>
            <a:ext cx="6203032" cy="1143000"/>
          </a:xfrm>
        </p:spPr>
        <p:txBody>
          <a:bodyPr>
            <a:normAutofit fontScale="90000"/>
          </a:bodyPr>
          <a:lstStyle/>
          <a:p>
            <a:r>
              <a:rPr lang="el-GR" dirty="0"/>
              <a:t>ΧΡΟΝΟΣ ΔΡΑΣΤΗΡΙΟΤΗΤΑΣ</a:t>
            </a:r>
          </a:p>
        </p:txBody>
      </p:sp>
      <p:sp>
        <p:nvSpPr>
          <p:cNvPr id="3" name="TextBox 2"/>
          <p:cNvSpPr txBox="1"/>
          <p:nvPr/>
        </p:nvSpPr>
        <p:spPr>
          <a:xfrm>
            <a:off x="739074" y="1663640"/>
            <a:ext cx="7200800" cy="3046988"/>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a:t>ΑΡΙΘΜΟΣ ΤΗΡΗΣΗΣ: 3.2.3</a:t>
            </a:r>
          </a:p>
          <a:p>
            <a:endParaRPr lang="el-GR" sz="2400" b="1" dirty="0"/>
          </a:p>
          <a:p>
            <a:r>
              <a:rPr lang="el-GR" sz="2400" b="1" dirty="0"/>
              <a:t>ΤΙΤΛΟΣ ΔΡΑΣΤΗΡΙΟΤΗΤΑΣ: Αξιολόγηση βάσει </a:t>
            </a:r>
            <a:r>
              <a:rPr lang="el-GR" sz="2400" b="1" dirty="0" smtClean="0"/>
              <a:t>κριτηρίων</a:t>
            </a:r>
            <a:endParaRPr lang="el-GR" sz="2400" b="1" dirty="0"/>
          </a:p>
          <a:p>
            <a:endParaRPr lang="el-GR" sz="2400" b="1" dirty="0"/>
          </a:p>
          <a:p>
            <a:r>
              <a:rPr lang="el-GR" sz="2400" b="1" dirty="0"/>
              <a:t>ΔΙΑΡΚΕΙΑ ΔΡΑΣΤΗΡΙΟΤΗΤΑΣ: 15 λεπτά</a:t>
            </a:r>
          </a:p>
          <a:p>
            <a:endParaRPr lang="el-GR" sz="2400" b="1" dirty="0"/>
          </a:p>
          <a:p>
            <a:r>
              <a:rPr lang="el-GR" sz="2400" b="1" dirty="0"/>
              <a:t>ΣΧΟΛΙΑ:</a:t>
            </a:r>
          </a:p>
          <a:p>
            <a:endParaRPr lang="en-US" sz="2400" b="1" dirty="0"/>
          </a:p>
        </p:txBody>
      </p:sp>
    </p:spTree>
    <p:extLst>
      <p:ext uri="{BB962C8B-B14F-4D97-AF65-F5344CB8AC3E}">
        <p14:creationId xmlns:p14="http://schemas.microsoft.com/office/powerpoint/2010/main" val="2497718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Κριτήριο που αναφέρεται στη μάθηση</a:t>
            </a:r>
            <a:endParaRPr lang="en-GB" dirty="0"/>
          </a:p>
        </p:txBody>
      </p:sp>
      <p:sp>
        <p:nvSpPr>
          <p:cNvPr id="3" name="Content Placeholder 2"/>
          <p:cNvSpPr>
            <a:spLocks noGrp="1"/>
          </p:cNvSpPr>
          <p:nvPr>
            <p:ph idx="1"/>
          </p:nvPr>
        </p:nvSpPr>
        <p:spPr>
          <a:xfrm>
            <a:off x="457200" y="1600200"/>
            <a:ext cx="7643192" cy="4781128"/>
          </a:xfrm>
        </p:spPr>
        <p:txBody>
          <a:bodyPr>
            <a:normAutofit fontScale="92500" lnSpcReduction="10000"/>
          </a:bodyPr>
          <a:lstStyle/>
          <a:p>
            <a:r>
              <a:rPr lang="el-GR" dirty="0"/>
              <a:t>Εργαστείτε σε </a:t>
            </a:r>
            <a:r>
              <a:rPr lang="el-GR" dirty="0" smtClean="0"/>
              <a:t>ζευγάρια, </a:t>
            </a:r>
            <a:r>
              <a:rPr lang="el-GR" dirty="0"/>
              <a:t>κατά προτίμηση με συναδέλφους από </a:t>
            </a:r>
            <a:r>
              <a:rPr lang="el-GR" dirty="0" smtClean="0"/>
              <a:t>τον δικό σας οργανισμό.</a:t>
            </a:r>
            <a:endParaRPr lang="el-GR" dirty="0"/>
          </a:p>
          <a:p>
            <a:r>
              <a:rPr lang="el-GR" dirty="0" smtClean="0"/>
              <a:t>Ονομάστε  </a:t>
            </a:r>
            <a:r>
              <a:rPr lang="el-GR" dirty="0"/>
              <a:t>τους εαυτούς σας. Ένας από εσάς είναι Α και ένας είναι Β.</a:t>
            </a:r>
          </a:p>
          <a:p>
            <a:r>
              <a:rPr lang="el-GR" dirty="0"/>
              <a:t>Θα λάβετε ένα </a:t>
            </a:r>
            <a:r>
              <a:rPr lang="el-GR" dirty="0" smtClean="0"/>
              <a:t>έγγραφο για να το διαβάσετε. Βεβαιωθείτε ότι ο  συνεργάτης </a:t>
            </a:r>
            <a:r>
              <a:rPr lang="el-GR" dirty="0"/>
              <a:t>σας ΔΕΝ </a:t>
            </a:r>
            <a:r>
              <a:rPr lang="el-GR" dirty="0" smtClean="0"/>
              <a:t> ΤΟ ΒΛΕΠΕΙ!</a:t>
            </a:r>
            <a:endParaRPr lang="el-GR" dirty="0"/>
          </a:p>
          <a:p>
            <a:r>
              <a:rPr lang="el-GR" dirty="0"/>
              <a:t>Για να βοηθήσετε με αυτό, μπορείτε να </a:t>
            </a:r>
            <a:r>
              <a:rPr lang="el-GR" dirty="0" smtClean="0"/>
              <a:t> </a:t>
            </a:r>
            <a:r>
              <a:rPr lang="el-GR" dirty="0"/>
              <a:t>καθίσετε </a:t>
            </a:r>
            <a:r>
              <a:rPr lang="el-GR" dirty="0" smtClean="0"/>
              <a:t>πλάτη με πλάτη </a:t>
            </a:r>
            <a:r>
              <a:rPr lang="el-GR" dirty="0"/>
              <a:t>ή να </a:t>
            </a:r>
            <a:r>
              <a:rPr lang="el-GR" dirty="0" smtClean="0"/>
              <a:t>βάλετε ένα εμπόδιο μεταξύ </a:t>
            </a:r>
            <a:r>
              <a:rPr lang="el-GR" dirty="0"/>
              <a:t>σας.</a:t>
            </a:r>
            <a:endParaRPr lang="en-GB" sz="2800" dirty="0"/>
          </a:p>
        </p:txBody>
      </p:sp>
    </p:spTree>
    <p:extLst>
      <p:ext uri="{BB962C8B-B14F-4D97-AF65-F5344CB8AC3E}">
        <p14:creationId xmlns:p14="http://schemas.microsoft.com/office/powerpoint/2010/main" val="396616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588224" cy="1143000"/>
          </a:xfrm>
        </p:spPr>
        <p:txBody>
          <a:bodyPr>
            <a:normAutofit fontScale="90000"/>
          </a:bodyPr>
          <a:lstStyle/>
          <a:p>
            <a:r>
              <a:rPr lang="el-GR" dirty="0"/>
              <a:t>Μην αφήστε τον συνεργάτη σας να δει το έγγραφό σας</a:t>
            </a:r>
            <a:r>
              <a:rPr lang="en-GB" dirty="0"/>
              <a:t>!</a:t>
            </a:r>
          </a:p>
        </p:txBody>
      </p:sp>
      <p:pic>
        <p:nvPicPr>
          <p:cNvPr id="8" name="Picture 7"/>
          <p:cNvPicPr>
            <a:picLocks noChangeAspect="1"/>
          </p:cNvPicPr>
          <p:nvPr/>
        </p:nvPicPr>
        <p:blipFill>
          <a:blip r:embed="rId2"/>
          <a:stretch>
            <a:fillRect/>
          </a:stretch>
        </p:blipFill>
        <p:spPr>
          <a:xfrm>
            <a:off x="194468" y="1614160"/>
            <a:ext cx="4140000" cy="2001403"/>
          </a:xfrm>
          <a:prstGeom prst="rect">
            <a:avLst/>
          </a:prstGeom>
        </p:spPr>
      </p:pic>
      <p:pic>
        <p:nvPicPr>
          <p:cNvPr id="9" name="Picture 8"/>
          <p:cNvPicPr>
            <a:picLocks noChangeAspect="1"/>
          </p:cNvPicPr>
          <p:nvPr/>
        </p:nvPicPr>
        <p:blipFill>
          <a:blip r:embed="rId3"/>
          <a:stretch>
            <a:fillRect/>
          </a:stretch>
        </p:blipFill>
        <p:spPr>
          <a:xfrm>
            <a:off x="3229823" y="4080705"/>
            <a:ext cx="4140000" cy="2098245"/>
          </a:xfrm>
          <a:prstGeom prst="rect">
            <a:avLst/>
          </a:prstGeom>
        </p:spPr>
      </p:pic>
      <p:sp>
        <p:nvSpPr>
          <p:cNvPr id="4" name="Rectangle 3">
            <a:extLst>
              <a:ext uri="{FF2B5EF4-FFF2-40B4-BE49-F238E27FC236}">
                <a16:creationId xmlns="" xmlns:a16="http://schemas.microsoft.com/office/drawing/2014/main" id="{99D938B3-580E-4BDC-9F66-ECF0F5DC2454}"/>
              </a:ext>
            </a:extLst>
          </p:cNvPr>
          <p:cNvSpPr/>
          <p:nvPr/>
        </p:nvSpPr>
        <p:spPr>
          <a:xfrm>
            <a:off x="4617979" y="2543650"/>
            <a:ext cx="4381199" cy="584775"/>
          </a:xfrm>
          <a:prstGeom prst="rect">
            <a:avLst/>
          </a:prstGeom>
        </p:spPr>
        <p:txBody>
          <a:bodyPr wrap="none">
            <a:spAutoFit/>
          </a:bodyPr>
          <a:lstStyle/>
          <a:p>
            <a:r>
              <a:rPr lang="el-GR" sz="3200" dirty="0" smtClean="0">
                <a:solidFill>
                  <a:srgbClr val="333333">
                    <a:lumMod val="50000"/>
                  </a:srgbClr>
                </a:solidFill>
              </a:rPr>
              <a:t>Καθίστε πλάτη με πλάτη</a:t>
            </a:r>
            <a:endParaRPr lang="en-GB" dirty="0"/>
          </a:p>
        </p:txBody>
      </p:sp>
      <p:sp>
        <p:nvSpPr>
          <p:cNvPr id="5" name="Rectangle 4">
            <a:extLst>
              <a:ext uri="{FF2B5EF4-FFF2-40B4-BE49-F238E27FC236}">
                <a16:creationId xmlns="" xmlns:a16="http://schemas.microsoft.com/office/drawing/2014/main" id="{B11AE74B-8118-48DF-9B5E-7FB15C0B166D}"/>
              </a:ext>
            </a:extLst>
          </p:cNvPr>
          <p:cNvSpPr/>
          <p:nvPr/>
        </p:nvSpPr>
        <p:spPr>
          <a:xfrm>
            <a:off x="194468" y="4437112"/>
            <a:ext cx="2736280" cy="1569660"/>
          </a:xfrm>
          <a:prstGeom prst="rect">
            <a:avLst/>
          </a:prstGeom>
        </p:spPr>
        <p:txBody>
          <a:bodyPr wrap="square">
            <a:spAutoFit/>
          </a:bodyPr>
          <a:lstStyle/>
          <a:p>
            <a:r>
              <a:rPr lang="el-GR" sz="3200" dirty="0" smtClean="0">
                <a:solidFill>
                  <a:srgbClr val="333333">
                    <a:lumMod val="50000"/>
                  </a:srgbClr>
                </a:solidFill>
              </a:rPr>
              <a:t>Βάλτε ένα εμπόδιο μεταξύ σας</a:t>
            </a:r>
            <a:endParaRPr lang="en-GB" dirty="0"/>
          </a:p>
        </p:txBody>
      </p:sp>
      <p:sp>
        <p:nvSpPr>
          <p:cNvPr id="6" name="Rectangle 5">
            <a:extLst>
              <a:ext uri="{FF2B5EF4-FFF2-40B4-BE49-F238E27FC236}">
                <a16:creationId xmlns="" xmlns:a16="http://schemas.microsoft.com/office/drawing/2014/main" id="{B5602938-F792-49E3-9D0E-9F238CCE5FAB}"/>
              </a:ext>
            </a:extLst>
          </p:cNvPr>
          <p:cNvSpPr/>
          <p:nvPr/>
        </p:nvSpPr>
        <p:spPr>
          <a:xfrm>
            <a:off x="3779912" y="3615563"/>
            <a:ext cx="1043656" cy="584775"/>
          </a:xfrm>
          <a:prstGeom prst="rect">
            <a:avLst/>
          </a:prstGeom>
        </p:spPr>
        <p:txBody>
          <a:bodyPr wrap="square">
            <a:spAutoFit/>
          </a:bodyPr>
          <a:lstStyle/>
          <a:p>
            <a:r>
              <a:rPr lang="el-GR" sz="3200" b="1" dirty="0" smtClean="0">
                <a:solidFill>
                  <a:srgbClr val="333333">
                    <a:lumMod val="50000"/>
                  </a:srgbClr>
                </a:solidFill>
              </a:rPr>
              <a:t>Η</a:t>
            </a:r>
            <a:endParaRPr lang="en-GB" b="1" dirty="0"/>
          </a:p>
        </p:txBody>
      </p:sp>
    </p:spTree>
    <p:extLst>
      <p:ext uri="{BB962C8B-B14F-4D97-AF65-F5344CB8AC3E}">
        <p14:creationId xmlns:p14="http://schemas.microsoft.com/office/powerpoint/2010/main" val="1452638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Κριτήριο που αναφέρεται στη μάθηση</a:t>
            </a:r>
            <a:endParaRPr lang="en-GB" dirty="0"/>
          </a:p>
        </p:txBody>
      </p:sp>
      <p:sp>
        <p:nvSpPr>
          <p:cNvPr id="3" name="Content Placeholder 2"/>
          <p:cNvSpPr>
            <a:spLocks noGrp="1"/>
          </p:cNvSpPr>
          <p:nvPr>
            <p:ph idx="1"/>
          </p:nvPr>
        </p:nvSpPr>
        <p:spPr/>
        <p:txBody>
          <a:bodyPr>
            <a:normAutofit fontScale="77500" lnSpcReduction="20000"/>
          </a:bodyPr>
          <a:lstStyle/>
          <a:p>
            <a:endParaRPr lang="el-GR" dirty="0" smtClean="0"/>
          </a:p>
          <a:p>
            <a:r>
              <a:rPr lang="el-GR" dirty="0" smtClean="0"/>
              <a:t>Διαβάστε </a:t>
            </a:r>
            <a:r>
              <a:rPr lang="el-GR" dirty="0"/>
              <a:t>προσεκτικά το έγγραφό σας. </a:t>
            </a:r>
            <a:r>
              <a:rPr lang="el-GR" dirty="0" smtClean="0"/>
              <a:t>Το θέμα είναι το ίδιο με του συνεργάτη σας, αλλά το κείμενο είναι λίγο διαφορετικό</a:t>
            </a:r>
          </a:p>
          <a:p>
            <a:r>
              <a:rPr lang="el-GR" dirty="0" smtClean="0"/>
              <a:t>Μπορείτε με την σειρά, ο ένας να κάνει ερωτήσεις στον άλλο.</a:t>
            </a:r>
          </a:p>
          <a:p>
            <a:r>
              <a:rPr lang="el-GR" dirty="0"/>
              <a:t>Χρησιμοποιήστε </a:t>
            </a:r>
            <a:r>
              <a:rPr lang="el-GR" dirty="0" smtClean="0"/>
              <a:t>τις </a:t>
            </a:r>
            <a:r>
              <a:rPr lang="el-GR" dirty="0"/>
              <a:t>πληροφορίες </a:t>
            </a:r>
            <a:r>
              <a:rPr lang="el-GR" dirty="0" smtClean="0"/>
              <a:t>στο κείμενο σας </a:t>
            </a:r>
            <a:r>
              <a:rPr lang="el-GR" dirty="0"/>
              <a:t>για να διαπιστώσετε εάν οι απαντήσεις του συνεργάτη σας είναι σωστές. Αν δεν είστε σίγουροι, ρωτήστε τις δικές σας ερωτήσεις μέχρι να είστε </a:t>
            </a:r>
            <a:r>
              <a:rPr lang="el-GR" dirty="0" smtClean="0"/>
              <a:t>ικανοποιημένοι.</a:t>
            </a:r>
          </a:p>
          <a:p>
            <a:r>
              <a:rPr lang="el-GR" dirty="0" smtClean="0"/>
              <a:t>Σημειώστε </a:t>
            </a:r>
            <a:r>
              <a:rPr lang="el-GR" dirty="0"/>
              <a:t>την απάντηση που δίνει ο συνεργάτης </a:t>
            </a:r>
            <a:r>
              <a:rPr lang="el-GR" dirty="0" smtClean="0"/>
              <a:t>σας.</a:t>
            </a:r>
          </a:p>
          <a:p>
            <a:r>
              <a:rPr lang="el-GR" dirty="0" smtClean="0"/>
              <a:t>Όταν </a:t>
            </a:r>
            <a:r>
              <a:rPr lang="el-GR" dirty="0"/>
              <a:t>σας ζητήσει ο εκπαιδευτής, συγκρίνετε τις απαντήσεις</a:t>
            </a:r>
            <a:r>
              <a:rPr lang="el-GR" dirty="0" smtClean="0"/>
              <a:t>.</a:t>
            </a:r>
          </a:p>
        </p:txBody>
      </p:sp>
    </p:spTree>
    <p:extLst>
      <p:ext uri="{BB962C8B-B14F-4D97-AF65-F5344CB8AC3E}">
        <p14:creationId xmlns:p14="http://schemas.microsoft.com/office/powerpoint/2010/main" val="2000824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Κριτήριο που αναφέρεται στη μάθηση</a:t>
            </a:r>
            <a:endParaRPr lang="en-GB" sz="3600" dirty="0"/>
          </a:p>
        </p:txBody>
      </p:sp>
      <p:sp>
        <p:nvSpPr>
          <p:cNvPr id="3" name="Content Placeholder 2"/>
          <p:cNvSpPr>
            <a:spLocks noGrp="1"/>
          </p:cNvSpPr>
          <p:nvPr>
            <p:ph idx="1"/>
          </p:nvPr>
        </p:nvSpPr>
        <p:spPr>
          <a:xfrm>
            <a:off x="179512" y="1556792"/>
            <a:ext cx="3921419" cy="4525963"/>
          </a:xfrm>
        </p:spPr>
        <p:txBody>
          <a:bodyPr>
            <a:normAutofit fontScale="92500" lnSpcReduction="10000"/>
          </a:bodyPr>
          <a:lstStyle/>
          <a:p>
            <a:pPr marL="0" indent="0">
              <a:buNone/>
            </a:pPr>
            <a:r>
              <a:rPr lang="el-GR" sz="2800" dirty="0" smtClean="0"/>
              <a:t>Τώρα, εργαστείτε με τον συνεργάτη σας για να εξηγήσετε τις κύριες ιδέες αξιολόγηση που αναφέρεται σε κριτήριο και τα στοιχεία της σε διαγραμματική </a:t>
            </a:r>
            <a:r>
              <a:rPr lang="el-GR" sz="2800" dirty="0"/>
              <a:t>μορφή. Μπορεί να είναι ένα διάγραμμα ροής, ένας χάρτης , ένα </a:t>
            </a:r>
            <a:r>
              <a:rPr lang="el-GR" sz="2800" dirty="0" err="1"/>
              <a:t>storyboard</a:t>
            </a:r>
            <a:r>
              <a:rPr lang="el-GR" sz="2800" dirty="0"/>
              <a:t> ή ένας άλλος τύπος διαγράμματος.</a:t>
            </a:r>
            <a:endParaRPr lang="en-GB" sz="2800" dirty="0"/>
          </a:p>
        </p:txBody>
      </p:sp>
      <p:sp>
        <p:nvSpPr>
          <p:cNvPr id="4" name="TextBox 3">
            <a:extLst>
              <a:ext uri="{FF2B5EF4-FFF2-40B4-BE49-F238E27FC236}">
                <a16:creationId xmlns="" xmlns:a16="http://schemas.microsoft.com/office/drawing/2014/main" id="{A4685EDB-8B51-4326-AA7F-33E7CF733EF0}"/>
              </a:ext>
            </a:extLst>
          </p:cNvPr>
          <p:cNvSpPr txBox="1"/>
          <p:nvPr/>
        </p:nvSpPr>
        <p:spPr>
          <a:xfrm>
            <a:off x="4394133" y="3023814"/>
            <a:ext cx="2016224" cy="923330"/>
          </a:xfrm>
          <a:prstGeom prst="rect">
            <a:avLst/>
          </a:prstGeom>
          <a:solidFill>
            <a:schemeClr val="accent6">
              <a:lumMod val="20000"/>
              <a:lumOff val="80000"/>
            </a:schemeClr>
          </a:solidFill>
        </p:spPr>
        <p:txBody>
          <a:bodyPr wrap="square" rtlCol="0">
            <a:spAutoFit/>
          </a:bodyPr>
          <a:lstStyle/>
          <a:p>
            <a:pPr algn="ctr"/>
            <a:r>
              <a:rPr lang="el-GR" dirty="0" smtClean="0">
                <a:solidFill>
                  <a:schemeClr val="accent6">
                    <a:lumMod val="50000"/>
                  </a:schemeClr>
                </a:solidFill>
              </a:rPr>
              <a:t>Κριτήρια που μοιράζονται οι εκπαιδευόμενοι</a:t>
            </a:r>
            <a:endParaRPr lang="en-GB" dirty="0">
              <a:solidFill>
                <a:schemeClr val="accent6">
                  <a:lumMod val="50000"/>
                </a:schemeClr>
              </a:solidFill>
            </a:endParaRPr>
          </a:p>
        </p:txBody>
      </p:sp>
      <p:sp>
        <p:nvSpPr>
          <p:cNvPr id="5" name="TextBox 4">
            <a:extLst>
              <a:ext uri="{FF2B5EF4-FFF2-40B4-BE49-F238E27FC236}">
                <a16:creationId xmlns="" xmlns:a16="http://schemas.microsoft.com/office/drawing/2014/main" id="{452D5F8D-AFE8-4C39-AD5F-4BE53B372F8A}"/>
              </a:ext>
            </a:extLst>
          </p:cNvPr>
          <p:cNvSpPr txBox="1"/>
          <p:nvPr/>
        </p:nvSpPr>
        <p:spPr>
          <a:xfrm>
            <a:off x="4782854" y="4272389"/>
            <a:ext cx="2016224" cy="646331"/>
          </a:xfrm>
          <a:prstGeom prst="rect">
            <a:avLst/>
          </a:prstGeom>
          <a:solidFill>
            <a:schemeClr val="accent6">
              <a:lumMod val="20000"/>
              <a:lumOff val="80000"/>
            </a:schemeClr>
          </a:solidFill>
        </p:spPr>
        <p:txBody>
          <a:bodyPr wrap="square" rtlCol="0">
            <a:spAutoFit/>
          </a:bodyPr>
          <a:lstStyle/>
          <a:p>
            <a:pPr algn="ctr"/>
            <a:r>
              <a:rPr lang="el-GR" dirty="0" smtClean="0">
                <a:solidFill>
                  <a:schemeClr val="accent6">
                    <a:lumMod val="50000"/>
                  </a:schemeClr>
                </a:solidFill>
              </a:rPr>
              <a:t>Διεξαγωγή αξιολόγησης</a:t>
            </a:r>
            <a:endParaRPr lang="en-GB" dirty="0">
              <a:solidFill>
                <a:schemeClr val="accent6">
                  <a:lumMod val="50000"/>
                </a:schemeClr>
              </a:solidFill>
            </a:endParaRPr>
          </a:p>
        </p:txBody>
      </p:sp>
      <p:sp>
        <p:nvSpPr>
          <p:cNvPr id="6" name="TextBox 5">
            <a:extLst>
              <a:ext uri="{FF2B5EF4-FFF2-40B4-BE49-F238E27FC236}">
                <a16:creationId xmlns="" xmlns:a16="http://schemas.microsoft.com/office/drawing/2014/main" id="{38FE5976-9250-4074-84D3-FD7010A828CA}"/>
              </a:ext>
            </a:extLst>
          </p:cNvPr>
          <p:cNvSpPr txBox="1"/>
          <p:nvPr/>
        </p:nvSpPr>
        <p:spPr>
          <a:xfrm>
            <a:off x="4216039" y="1498240"/>
            <a:ext cx="2016224" cy="1200329"/>
          </a:xfrm>
          <a:prstGeom prst="rect">
            <a:avLst/>
          </a:prstGeom>
          <a:solidFill>
            <a:schemeClr val="accent6">
              <a:lumMod val="20000"/>
              <a:lumOff val="80000"/>
            </a:schemeClr>
          </a:solidFill>
        </p:spPr>
        <p:txBody>
          <a:bodyPr wrap="square" rtlCol="0">
            <a:spAutoFit/>
          </a:bodyPr>
          <a:lstStyle/>
          <a:p>
            <a:pPr algn="ctr"/>
            <a:r>
              <a:rPr lang="el-GR" dirty="0" smtClean="0">
                <a:solidFill>
                  <a:schemeClr val="accent6">
                    <a:lumMod val="50000"/>
                  </a:schemeClr>
                </a:solidFill>
              </a:rPr>
              <a:t>Οργανισμός ΕΕΚ αναπτύσσει κριτήρια για αξιολόγηση</a:t>
            </a:r>
            <a:endParaRPr lang="en-GB" dirty="0">
              <a:solidFill>
                <a:schemeClr val="accent6">
                  <a:lumMod val="50000"/>
                </a:schemeClr>
              </a:solidFill>
            </a:endParaRPr>
          </a:p>
        </p:txBody>
      </p:sp>
      <p:sp>
        <p:nvSpPr>
          <p:cNvPr id="7" name="TextBox 6">
            <a:extLst>
              <a:ext uri="{FF2B5EF4-FFF2-40B4-BE49-F238E27FC236}">
                <a16:creationId xmlns="" xmlns:a16="http://schemas.microsoft.com/office/drawing/2014/main" id="{2ECA5F90-1D32-4DE4-B7A0-A32A309F2952}"/>
              </a:ext>
            </a:extLst>
          </p:cNvPr>
          <p:cNvSpPr txBox="1"/>
          <p:nvPr/>
        </p:nvSpPr>
        <p:spPr>
          <a:xfrm>
            <a:off x="6904365" y="3619154"/>
            <a:ext cx="2016224" cy="646331"/>
          </a:xfrm>
          <a:prstGeom prst="rect">
            <a:avLst/>
          </a:prstGeom>
          <a:solidFill>
            <a:schemeClr val="accent3">
              <a:lumMod val="20000"/>
              <a:lumOff val="80000"/>
            </a:schemeClr>
          </a:solidFill>
        </p:spPr>
        <p:txBody>
          <a:bodyPr wrap="square" rtlCol="0">
            <a:spAutoFit/>
          </a:bodyPr>
          <a:lstStyle/>
          <a:p>
            <a:pPr algn="ctr"/>
            <a:r>
              <a:rPr lang="el-GR" dirty="0" smtClean="0">
                <a:solidFill>
                  <a:schemeClr val="accent3">
                    <a:lumMod val="75000"/>
                  </a:schemeClr>
                </a:solidFill>
              </a:rPr>
              <a:t>Σε διάφορους χώρους εργασίας</a:t>
            </a:r>
            <a:endParaRPr lang="en-GB" dirty="0">
              <a:solidFill>
                <a:schemeClr val="accent3">
                  <a:lumMod val="75000"/>
                </a:schemeClr>
              </a:solidFill>
            </a:endParaRPr>
          </a:p>
        </p:txBody>
      </p:sp>
      <p:sp>
        <p:nvSpPr>
          <p:cNvPr id="8" name="TextBox 7">
            <a:extLst>
              <a:ext uri="{FF2B5EF4-FFF2-40B4-BE49-F238E27FC236}">
                <a16:creationId xmlns="" xmlns:a16="http://schemas.microsoft.com/office/drawing/2014/main" id="{CAD16E69-C37E-4405-8270-515FF00BBA6F}"/>
              </a:ext>
            </a:extLst>
          </p:cNvPr>
          <p:cNvSpPr txBox="1"/>
          <p:nvPr/>
        </p:nvSpPr>
        <p:spPr>
          <a:xfrm>
            <a:off x="5288745" y="5520964"/>
            <a:ext cx="2016224" cy="1200329"/>
          </a:xfrm>
          <a:prstGeom prst="rect">
            <a:avLst/>
          </a:prstGeom>
          <a:solidFill>
            <a:schemeClr val="accent6">
              <a:lumMod val="20000"/>
              <a:lumOff val="80000"/>
            </a:schemeClr>
          </a:solidFill>
        </p:spPr>
        <p:txBody>
          <a:bodyPr wrap="square" rtlCol="0">
            <a:spAutoFit/>
          </a:bodyPr>
          <a:lstStyle/>
          <a:p>
            <a:pPr algn="ctr"/>
            <a:r>
              <a:rPr lang="el-GR" dirty="0" smtClean="0">
                <a:solidFill>
                  <a:schemeClr val="accent6">
                    <a:lumMod val="50000"/>
                  </a:schemeClr>
                </a:solidFill>
              </a:rPr>
              <a:t>Εκπαιδευόμενοι αναπτύσσουν δεξιότητες κριτικής σκέψης</a:t>
            </a:r>
            <a:endParaRPr lang="en-GB" dirty="0">
              <a:solidFill>
                <a:schemeClr val="accent6">
                  <a:lumMod val="50000"/>
                </a:schemeClr>
              </a:solidFill>
            </a:endParaRPr>
          </a:p>
        </p:txBody>
      </p:sp>
      <p:sp>
        <p:nvSpPr>
          <p:cNvPr id="9" name="TextBox 8">
            <a:extLst>
              <a:ext uri="{FF2B5EF4-FFF2-40B4-BE49-F238E27FC236}">
                <a16:creationId xmlns="" xmlns:a16="http://schemas.microsoft.com/office/drawing/2014/main" id="{A0899A1D-D088-4BB3-9369-311BAD77A651}"/>
              </a:ext>
            </a:extLst>
          </p:cNvPr>
          <p:cNvSpPr txBox="1"/>
          <p:nvPr/>
        </p:nvSpPr>
        <p:spPr>
          <a:xfrm>
            <a:off x="7092280" y="4487712"/>
            <a:ext cx="2016224" cy="369332"/>
          </a:xfrm>
          <a:prstGeom prst="rect">
            <a:avLst/>
          </a:prstGeom>
          <a:solidFill>
            <a:schemeClr val="accent3">
              <a:lumMod val="20000"/>
              <a:lumOff val="80000"/>
            </a:schemeClr>
          </a:solidFill>
        </p:spPr>
        <p:txBody>
          <a:bodyPr wrap="square" rtlCol="0">
            <a:spAutoFit/>
          </a:bodyPr>
          <a:lstStyle/>
          <a:p>
            <a:pPr algn="ctr"/>
            <a:r>
              <a:rPr lang="el-GR" dirty="0" smtClean="0">
                <a:solidFill>
                  <a:schemeClr val="accent3">
                    <a:lumMod val="75000"/>
                  </a:schemeClr>
                </a:solidFill>
              </a:rPr>
              <a:t>Πιο διαφανή</a:t>
            </a:r>
            <a:endParaRPr lang="en-GB" dirty="0">
              <a:solidFill>
                <a:schemeClr val="accent3">
                  <a:lumMod val="75000"/>
                </a:schemeClr>
              </a:solidFill>
            </a:endParaRPr>
          </a:p>
        </p:txBody>
      </p:sp>
      <p:sp>
        <p:nvSpPr>
          <p:cNvPr id="10" name="TextBox 9">
            <a:extLst>
              <a:ext uri="{FF2B5EF4-FFF2-40B4-BE49-F238E27FC236}">
                <a16:creationId xmlns="" xmlns:a16="http://schemas.microsoft.com/office/drawing/2014/main" id="{A453B75D-AEA2-4FBE-9322-F7F52EC4E3B9}"/>
              </a:ext>
            </a:extLst>
          </p:cNvPr>
          <p:cNvSpPr txBox="1"/>
          <p:nvPr/>
        </p:nvSpPr>
        <p:spPr>
          <a:xfrm>
            <a:off x="6960493" y="5075892"/>
            <a:ext cx="2016224" cy="369332"/>
          </a:xfrm>
          <a:prstGeom prst="rect">
            <a:avLst/>
          </a:prstGeom>
          <a:solidFill>
            <a:schemeClr val="accent3">
              <a:lumMod val="20000"/>
              <a:lumOff val="80000"/>
            </a:schemeClr>
          </a:solidFill>
        </p:spPr>
        <p:txBody>
          <a:bodyPr wrap="square" rtlCol="0">
            <a:spAutoFit/>
          </a:bodyPr>
          <a:lstStyle/>
          <a:p>
            <a:pPr algn="ctr"/>
            <a:r>
              <a:rPr lang="el-GR" dirty="0" smtClean="0">
                <a:solidFill>
                  <a:schemeClr val="accent3">
                    <a:lumMod val="75000"/>
                  </a:schemeClr>
                </a:solidFill>
              </a:rPr>
              <a:t>Πιο δίκαια</a:t>
            </a:r>
            <a:endParaRPr lang="en-GB" dirty="0">
              <a:solidFill>
                <a:schemeClr val="accent3">
                  <a:lumMod val="75000"/>
                </a:schemeClr>
              </a:solidFill>
            </a:endParaRPr>
          </a:p>
        </p:txBody>
      </p:sp>
      <p:sp>
        <p:nvSpPr>
          <p:cNvPr id="11" name="Arrow: Down 10">
            <a:extLst>
              <a:ext uri="{FF2B5EF4-FFF2-40B4-BE49-F238E27FC236}">
                <a16:creationId xmlns="" xmlns:a16="http://schemas.microsoft.com/office/drawing/2014/main" id="{FCFA1ECE-EA62-4A03-B30C-66715A301960}"/>
              </a:ext>
            </a:extLst>
          </p:cNvPr>
          <p:cNvSpPr/>
          <p:nvPr/>
        </p:nvSpPr>
        <p:spPr>
          <a:xfrm rot="20674058" flipH="1">
            <a:off x="5054680" y="2528881"/>
            <a:ext cx="221470" cy="410550"/>
          </a:xfrm>
          <a:prstGeom prst="downArrow">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 xmlns:a16="http://schemas.microsoft.com/office/drawing/2014/main" id="{4B3120F2-6E97-439D-90B4-F46971535B37}"/>
              </a:ext>
            </a:extLst>
          </p:cNvPr>
          <p:cNvSpPr/>
          <p:nvPr/>
        </p:nvSpPr>
        <p:spPr>
          <a:xfrm rot="20674058" flipH="1">
            <a:off x="5524034" y="3739098"/>
            <a:ext cx="221470" cy="410550"/>
          </a:xfrm>
          <a:prstGeom prst="downArrow">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 xmlns:a16="http://schemas.microsoft.com/office/drawing/2014/main" id="{BB793766-6C60-49BC-8C9A-983128EA3BF3}"/>
              </a:ext>
            </a:extLst>
          </p:cNvPr>
          <p:cNvSpPr/>
          <p:nvPr/>
        </p:nvSpPr>
        <p:spPr>
          <a:xfrm rot="20674058" flipH="1">
            <a:off x="6100098" y="5012608"/>
            <a:ext cx="221470" cy="410550"/>
          </a:xfrm>
          <a:prstGeom prst="downArrow">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 xmlns:a16="http://schemas.microsoft.com/office/drawing/2014/main" id="{7BBFBF9D-7A05-4B19-8F7C-047B928BFBF8}"/>
              </a:ext>
            </a:extLst>
          </p:cNvPr>
          <p:cNvCxnSpPr/>
          <p:nvPr/>
        </p:nvCxnSpPr>
        <p:spPr>
          <a:xfrm flipV="1">
            <a:off x="6372200" y="3842221"/>
            <a:ext cx="566815" cy="373751"/>
          </a:xfrm>
          <a:prstGeom prst="straightConnector1">
            <a:avLst/>
          </a:prstGeom>
          <a:ln w="57150">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ECFE5F1F-A037-4347-8572-32F0555935E6}"/>
              </a:ext>
            </a:extLst>
          </p:cNvPr>
          <p:cNvCxnSpPr>
            <a:cxnSpLocks/>
            <a:endCxn id="10" idx="1"/>
          </p:cNvCxnSpPr>
          <p:nvPr/>
        </p:nvCxnSpPr>
        <p:spPr>
          <a:xfrm>
            <a:off x="6410357" y="4918720"/>
            <a:ext cx="550136" cy="341838"/>
          </a:xfrm>
          <a:prstGeom prst="straightConnector1">
            <a:avLst/>
          </a:prstGeom>
          <a:ln w="57150">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233E5207-C5FB-4E90-BEE3-9BDC7DAF320D}"/>
              </a:ext>
            </a:extLst>
          </p:cNvPr>
          <p:cNvCxnSpPr>
            <a:cxnSpLocks/>
            <a:stCxn id="5" idx="3"/>
            <a:endCxn id="9" idx="1"/>
          </p:cNvCxnSpPr>
          <p:nvPr/>
        </p:nvCxnSpPr>
        <p:spPr>
          <a:xfrm>
            <a:off x="6799078" y="4595555"/>
            <a:ext cx="293202" cy="76823"/>
          </a:xfrm>
          <a:prstGeom prst="straightConnector1">
            <a:avLst/>
          </a:prstGeom>
          <a:ln w="57150">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680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99592" y="1417638"/>
            <a:ext cx="6459590" cy="4612147"/>
          </a:xfrm>
          <a:prstGeom prst="rect">
            <a:avLst/>
          </a:prstGeom>
        </p:spPr>
      </p:pic>
      <p:sp>
        <p:nvSpPr>
          <p:cNvPr id="6" name="Title 1">
            <a:extLst/>
          </p:cNvPr>
          <p:cNvSpPr>
            <a:spLocks noGrp="1"/>
          </p:cNvSpPr>
          <p:nvPr>
            <p:ph type="title"/>
          </p:nvPr>
        </p:nvSpPr>
        <p:spPr>
          <a:xfrm>
            <a:off x="673224" y="274638"/>
            <a:ext cx="5915000" cy="1143000"/>
          </a:xfrm>
        </p:spPr>
        <p:txBody>
          <a:bodyPr>
            <a:normAutofit/>
          </a:bodyPr>
          <a:lstStyle/>
          <a:p>
            <a:r>
              <a:rPr lang="el-GR" dirty="0" smtClean="0"/>
              <a:t>ΔΙΑΛΕΙΜΜΑ</a:t>
            </a:r>
            <a:endParaRPr lang="en-GB" dirty="0"/>
          </a:p>
        </p:txBody>
      </p:sp>
    </p:spTree>
    <p:extLst>
      <p:ext uri="{BB962C8B-B14F-4D97-AF65-F5344CB8AC3E}">
        <p14:creationId xmlns:p14="http://schemas.microsoft.com/office/powerpoint/2010/main" val="360185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37" y="188640"/>
            <a:ext cx="6203032" cy="1143000"/>
          </a:xfrm>
        </p:spPr>
        <p:txBody>
          <a:bodyPr>
            <a:normAutofit fontScale="90000"/>
          </a:bodyPr>
          <a:lstStyle/>
          <a:p>
            <a:r>
              <a:rPr lang="el-GR" dirty="0"/>
              <a:t>ΧΡΟΝΟΣ ΔΡΑΣΤΗΡΙΟΤΗΤΑΣ</a:t>
            </a:r>
          </a:p>
        </p:txBody>
      </p:sp>
      <p:sp>
        <p:nvSpPr>
          <p:cNvPr id="3" name="TextBox 2"/>
          <p:cNvSpPr txBox="1"/>
          <p:nvPr/>
        </p:nvSpPr>
        <p:spPr>
          <a:xfrm>
            <a:off x="719391" y="1650481"/>
            <a:ext cx="7200800" cy="3416320"/>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a:t>ΑΡΙΘΜΟΣ ΔΡΑΣΤΗΡΙΟΤΗΤΑΣ: 3.2.4</a:t>
            </a:r>
          </a:p>
          <a:p>
            <a:endParaRPr lang="el-GR" sz="2400" b="1" dirty="0"/>
          </a:p>
          <a:p>
            <a:r>
              <a:rPr lang="el-GR" sz="2400" b="1" dirty="0"/>
              <a:t>ΤΙΤΛΟΣ </a:t>
            </a:r>
            <a:r>
              <a:rPr lang="el-GR" sz="2400" b="1" dirty="0" smtClean="0"/>
              <a:t>ΔΡΑΣΤΗΡΙΟΤΗΤΑΣ: Επανάληψη δεξιοτήτων 21ου </a:t>
            </a:r>
            <a:r>
              <a:rPr lang="el-GR" sz="2400" b="1" dirty="0"/>
              <a:t>αιώνα</a:t>
            </a:r>
          </a:p>
          <a:p>
            <a:endParaRPr lang="el-GR" sz="2400" b="1" dirty="0"/>
          </a:p>
          <a:p>
            <a:endParaRPr lang="el-GR" sz="2400" b="1" dirty="0"/>
          </a:p>
          <a:p>
            <a:r>
              <a:rPr lang="el-GR" sz="2400" b="1" dirty="0"/>
              <a:t>ΔΙΑΡΚΕΙΑ ΔΡΑΣΤΗΡΙΟΤΗΤΑΣ: 30 λεπτά</a:t>
            </a:r>
          </a:p>
          <a:p>
            <a:endParaRPr lang="el-GR" sz="2400" b="1" dirty="0"/>
          </a:p>
          <a:p>
            <a:r>
              <a:rPr lang="el-GR" sz="2400" b="1" dirty="0"/>
              <a:t>ΣΧΟΛΙΑ:</a:t>
            </a:r>
          </a:p>
        </p:txBody>
      </p:sp>
    </p:spTree>
    <p:extLst>
      <p:ext uri="{BB962C8B-B14F-4D97-AF65-F5344CB8AC3E}">
        <p14:creationId xmlns:p14="http://schemas.microsoft.com/office/powerpoint/2010/main" val="2542236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588224" cy="1143000"/>
          </a:xfrm>
        </p:spPr>
        <p:txBody>
          <a:bodyPr>
            <a:normAutofit fontScale="90000"/>
          </a:bodyPr>
          <a:lstStyle/>
          <a:p>
            <a:r>
              <a:rPr lang="el-GR" dirty="0"/>
              <a:t>Δεξιότητες του εικοστού πρώτου αιώνα</a:t>
            </a:r>
            <a:endParaRPr lang="en-GB" dirty="0"/>
          </a:p>
        </p:txBody>
      </p:sp>
      <p:sp>
        <p:nvSpPr>
          <p:cNvPr id="3" name="Content Placeholder 2"/>
          <p:cNvSpPr>
            <a:spLocks noGrp="1"/>
          </p:cNvSpPr>
          <p:nvPr>
            <p:ph idx="1"/>
          </p:nvPr>
        </p:nvSpPr>
        <p:spPr/>
        <p:txBody>
          <a:bodyPr>
            <a:normAutofit fontScale="85000" lnSpcReduction="20000"/>
          </a:bodyPr>
          <a:lstStyle/>
          <a:p>
            <a:r>
              <a:rPr lang="el-GR" dirty="0"/>
              <a:t>Οι δεξιότητες του εικοστού πρώτου αιώνα είναι εκείνες που αφορούν όχι μόνο την προσωπική ανάπτυξη αλλά και τα επαγγελματικά προσόντα.</a:t>
            </a:r>
          </a:p>
          <a:p>
            <a:r>
              <a:rPr lang="el-GR" dirty="0"/>
              <a:t>Στη </a:t>
            </a:r>
            <a:r>
              <a:rPr lang="el-GR" dirty="0" smtClean="0"/>
              <a:t>υποενότητα 2.3</a:t>
            </a:r>
            <a:r>
              <a:rPr lang="el-GR" dirty="0"/>
              <a:t>, κατατάξαμε ορισμένους από </a:t>
            </a:r>
            <a:r>
              <a:rPr lang="el-GR" dirty="0" smtClean="0"/>
              <a:t>αυτές σε σειρά   σπουδαιότητας </a:t>
            </a:r>
            <a:r>
              <a:rPr lang="el-GR" dirty="0"/>
              <a:t>για τους </a:t>
            </a:r>
            <a:r>
              <a:rPr lang="el-GR" dirty="0" smtClean="0"/>
              <a:t>εκπαιδευόμενους </a:t>
            </a:r>
            <a:r>
              <a:rPr lang="el-GR" dirty="0"/>
              <a:t>μας.</a:t>
            </a:r>
          </a:p>
          <a:p>
            <a:r>
              <a:rPr lang="el-GR" dirty="0"/>
              <a:t>Αυτό είναι επίσης μια χρήσιμη άσκηση για τους </a:t>
            </a:r>
            <a:r>
              <a:rPr lang="el-GR" dirty="0" smtClean="0"/>
              <a:t>εκπαιδευόμενους να </a:t>
            </a:r>
            <a:r>
              <a:rPr lang="el-GR" dirty="0"/>
              <a:t>ολοκληρώσουν, καθώς ο βαθμός στον οποίο έχουν αναπτύξει κάθε δεξιότητα, μπορεί να μετρηθεί και να συμβάλει σε ένα τελικό χαρτοφυλάκιο για την απόκτηση προσόντων</a:t>
            </a:r>
            <a:r>
              <a:rPr lang="el-GR" dirty="0" smtClean="0"/>
              <a:t>.</a:t>
            </a:r>
            <a:endParaRPr lang="el-GR" dirty="0"/>
          </a:p>
        </p:txBody>
      </p:sp>
    </p:spTree>
    <p:extLst>
      <p:ext uri="{BB962C8B-B14F-4D97-AF65-F5344CB8AC3E}">
        <p14:creationId xmlns:p14="http://schemas.microsoft.com/office/powerpoint/2010/main" val="1193211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5915000" cy="1143000"/>
          </a:xfrm>
        </p:spPr>
        <p:txBody>
          <a:bodyPr>
            <a:normAutofit/>
          </a:bodyPr>
          <a:lstStyle/>
          <a:p>
            <a:r>
              <a:rPr lang="el-GR" dirty="0"/>
              <a:t>Το </a:t>
            </a:r>
            <a:r>
              <a:rPr lang="en-US" dirty="0" smtClean="0"/>
              <a:t>Valley Project</a:t>
            </a:r>
            <a:endParaRPr lang="en-GB" dirty="0"/>
          </a:p>
        </p:txBody>
      </p:sp>
      <p:sp>
        <p:nvSpPr>
          <p:cNvPr id="3" name="Content Placeholder 2"/>
          <p:cNvSpPr>
            <a:spLocks noGrp="1"/>
          </p:cNvSpPr>
          <p:nvPr>
            <p:ph idx="1"/>
          </p:nvPr>
        </p:nvSpPr>
        <p:spPr/>
        <p:txBody>
          <a:bodyPr>
            <a:normAutofit fontScale="92500" lnSpcReduction="20000"/>
          </a:bodyPr>
          <a:lstStyle/>
          <a:p>
            <a:r>
              <a:rPr lang="el-GR" dirty="0"/>
              <a:t>Είμαστε ευγνώμονες στους συναδέλφους μας από το Project </a:t>
            </a:r>
            <a:r>
              <a:rPr lang="el-GR" dirty="0" err="1"/>
              <a:t>Valley</a:t>
            </a:r>
            <a:r>
              <a:rPr lang="el-GR" dirty="0"/>
              <a:t> που δημιούργησαν ένα σύστημα για την αξιολόγηση της ικανότητας του εθελοντή σε μια σειρά δεξιοτήτων.</a:t>
            </a:r>
          </a:p>
          <a:p>
            <a:r>
              <a:rPr lang="el-GR" dirty="0"/>
              <a:t>Οι </a:t>
            </a:r>
            <a:r>
              <a:rPr lang="el-GR" dirty="0" smtClean="0"/>
              <a:t>εκπαιδευόμενοι  </a:t>
            </a:r>
            <a:r>
              <a:rPr lang="el-GR" dirty="0"/>
              <a:t>αξιολογούνται </a:t>
            </a:r>
            <a:r>
              <a:rPr lang="el-GR" dirty="0" smtClean="0"/>
              <a:t>σε </a:t>
            </a:r>
            <a:r>
              <a:rPr lang="el-GR" dirty="0"/>
              <a:t>τρεις διαφορετικές προοπτικές:</a:t>
            </a:r>
          </a:p>
          <a:p>
            <a:r>
              <a:rPr lang="el-GR" dirty="0"/>
              <a:t>τις γνώσεις τους (πανεπιστήμια)</a:t>
            </a:r>
          </a:p>
          <a:p>
            <a:r>
              <a:rPr lang="el-GR" dirty="0"/>
              <a:t>τις ικανότητές τους (</a:t>
            </a:r>
            <a:r>
              <a:rPr lang="el-GR" dirty="0" err="1"/>
              <a:t>les</a:t>
            </a:r>
            <a:r>
              <a:rPr lang="el-GR" dirty="0"/>
              <a:t> </a:t>
            </a:r>
            <a:r>
              <a:rPr lang="el-GR" dirty="0" err="1"/>
              <a:t>capacités</a:t>
            </a:r>
            <a:r>
              <a:rPr lang="el-GR" dirty="0"/>
              <a:t>)</a:t>
            </a:r>
          </a:p>
          <a:p>
            <a:r>
              <a:rPr lang="el-GR" dirty="0"/>
              <a:t>τις </a:t>
            </a:r>
            <a:r>
              <a:rPr lang="el-GR" dirty="0" smtClean="0"/>
              <a:t>στάσεις τους ή συμπεριφορές </a:t>
            </a:r>
            <a:r>
              <a:rPr lang="el-GR" dirty="0"/>
              <a:t>τους </a:t>
            </a:r>
            <a:r>
              <a:rPr lang="el-GR" dirty="0" smtClean="0"/>
              <a:t>(στάσεις)</a:t>
            </a:r>
            <a:endParaRPr lang="en-GB" dirty="0"/>
          </a:p>
        </p:txBody>
      </p:sp>
    </p:spTree>
    <p:extLst>
      <p:ext uri="{BB962C8B-B14F-4D97-AF65-F5344CB8AC3E}">
        <p14:creationId xmlns:p14="http://schemas.microsoft.com/office/powerpoint/2010/main" val="3359393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Το </a:t>
            </a:r>
            <a:r>
              <a:rPr lang="en-US" dirty="0" err="1" smtClean="0"/>
              <a:t>Vallery</a:t>
            </a:r>
            <a:r>
              <a:rPr lang="en-US" dirty="0" smtClean="0"/>
              <a:t> Project</a:t>
            </a:r>
            <a:endParaRPr lang="en-GB" dirty="0"/>
          </a:p>
        </p:txBody>
      </p:sp>
      <p:sp>
        <p:nvSpPr>
          <p:cNvPr id="3" name="Content Placeholder 2"/>
          <p:cNvSpPr>
            <a:spLocks noGrp="1"/>
          </p:cNvSpPr>
          <p:nvPr>
            <p:ph idx="1"/>
          </p:nvPr>
        </p:nvSpPr>
        <p:spPr/>
        <p:txBody>
          <a:bodyPr>
            <a:normAutofit/>
          </a:bodyPr>
          <a:lstStyle/>
          <a:p>
            <a:r>
              <a:rPr lang="el-GR" dirty="0"/>
              <a:t>Πώς θα μπορούσε μια μορφή όπως αυτή να βοηθήσει τους </a:t>
            </a:r>
            <a:r>
              <a:rPr lang="el-GR" dirty="0" smtClean="0"/>
              <a:t>εκπαιδευόμενους μας  </a:t>
            </a:r>
            <a:r>
              <a:rPr lang="el-GR" dirty="0"/>
              <a:t>να </a:t>
            </a:r>
            <a:r>
              <a:rPr lang="el-GR" dirty="0" smtClean="0"/>
              <a:t>αξιολογήσουν τις  </a:t>
            </a:r>
            <a:r>
              <a:rPr lang="el-GR" dirty="0"/>
              <a:t>δεξιότητες, </a:t>
            </a:r>
            <a:r>
              <a:rPr lang="el-GR" dirty="0" smtClean="0"/>
              <a:t>την προσωπική </a:t>
            </a:r>
            <a:r>
              <a:rPr lang="el-GR" dirty="0"/>
              <a:t>ανάπτυξη και </a:t>
            </a:r>
            <a:r>
              <a:rPr lang="el-GR" dirty="0" smtClean="0"/>
              <a:t> την μάθηση </a:t>
            </a:r>
            <a:r>
              <a:rPr lang="el-GR" dirty="0"/>
              <a:t>που αποκτήθηκαν σε ένα διαπολιτισμικό πλαίσιο;</a:t>
            </a:r>
            <a:endParaRPr lang="en-GB" dirty="0"/>
          </a:p>
        </p:txBody>
      </p:sp>
    </p:spTree>
    <p:extLst>
      <p:ext uri="{BB962C8B-B14F-4D97-AF65-F5344CB8AC3E}">
        <p14:creationId xmlns:p14="http://schemas.microsoft.com/office/powerpoint/2010/main" val="3639719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4674"/>
            <a:ext cx="5915000" cy="1143000"/>
          </a:xfrm>
        </p:spPr>
        <p:txBody>
          <a:bodyPr>
            <a:normAutofit fontScale="90000"/>
          </a:bodyPr>
          <a:lstStyle/>
          <a:p>
            <a:r>
              <a:rPr lang="el-GR" dirty="0" smtClean="0"/>
              <a:t>ΕΝΟΤΗΤΑ</a:t>
            </a:r>
            <a:r>
              <a:rPr lang="en-US" dirty="0" smtClean="0"/>
              <a:t> </a:t>
            </a:r>
            <a:r>
              <a:rPr lang="en-US" dirty="0"/>
              <a:t>3</a:t>
            </a:r>
            <a:r>
              <a:rPr lang="en-US" dirty="0">
                <a:solidFill>
                  <a:srgbClr val="FF0000"/>
                </a:solidFill>
              </a:rPr>
              <a:t/>
            </a:r>
            <a:br>
              <a:rPr lang="en-US" dirty="0">
                <a:solidFill>
                  <a:srgbClr val="FF0000"/>
                </a:solidFill>
              </a:rPr>
            </a:br>
            <a:r>
              <a:rPr lang="el-GR" dirty="0" smtClean="0"/>
              <a:t>Υποενότητα</a:t>
            </a:r>
            <a:r>
              <a:rPr lang="en-US" dirty="0" smtClean="0"/>
              <a:t> </a:t>
            </a:r>
            <a:r>
              <a:rPr lang="en-US" dirty="0"/>
              <a:t>2</a:t>
            </a:r>
            <a:endParaRPr lang="el-GR"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4343259"/>
              </p:ext>
            </p:extLst>
          </p:nvPr>
        </p:nvGraphicFramePr>
        <p:xfrm>
          <a:off x="179512" y="1412776"/>
          <a:ext cx="8460432" cy="4796785"/>
        </p:xfrm>
        <a:graphic>
          <a:graphicData uri="http://schemas.openxmlformats.org/drawingml/2006/table">
            <a:tbl>
              <a:tblPr firstRow="1" bandRow="1">
                <a:tableStyleId>{F5AB1C69-6EDB-4FF4-983F-18BD219EF322}</a:tableStyleId>
              </a:tblPr>
              <a:tblGrid>
                <a:gridCol w="2354965">
                  <a:extLst>
                    <a:ext uri="{9D8B030D-6E8A-4147-A177-3AD203B41FA5}">
                      <a16:colId xmlns="" xmlns:a16="http://schemas.microsoft.com/office/drawing/2014/main" val="20000"/>
                    </a:ext>
                  </a:extLst>
                </a:gridCol>
                <a:gridCol w="6105467">
                  <a:extLst>
                    <a:ext uri="{9D8B030D-6E8A-4147-A177-3AD203B41FA5}">
                      <a16:colId xmlns="" xmlns:a16="http://schemas.microsoft.com/office/drawing/2014/main" val="20001"/>
                    </a:ext>
                  </a:extLst>
                </a:gridCol>
              </a:tblGrid>
              <a:tr h="279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kern="1200" dirty="0" smtClean="0">
                          <a:solidFill>
                            <a:schemeClr val="lt1"/>
                          </a:solidFill>
                          <a:effectLst/>
                          <a:latin typeface="+mn-lt"/>
                          <a:ea typeface="+mn-ea"/>
                          <a:cs typeface="+mn-cs"/>
                        </a:rPr>
                        <a:t> </a:t>
                      </a:r>
                      <a:endParaRPr lang="el-GR" sz="1400" b="1" kern="1200" dirty="0">
                        <a:solidFill>
                          <a:schemeClr val="lt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bg1"/>
                          </a:solidFill>
                        </a:rPr>
                        <a:t>Η χρήση των κατάλληλων στρατηγικών</a:t>
                      </a:r>
                      <a:r>
                        <a:rPr lang="en-GB" sz="1400" dirty="0" smtClean="0">
                          <a:solidFill>
                            <a:schemeClr val="bg1"/>
                          </a:solidFill>
                        </a:rPr>
                        <a:t> </a:t>
                      </a:r>
                      <a:r>
                        <a:rPr lang="el-GR" sz="1400" dirty="0" smtClean="0">
                          <a:solidFill>
                            <a:schemeClr val="bg1"/>
                          </a:solidFill>
                        </a:rPr>
                        <a:t>και</a:t>
                      </a:r>
                      <a:r>
                        <a:rPr lang="en-GB" sz="1400" dirty="0" smtClean="0">
                          <a:solidFill>
                            <a:schemeClr val="bg1"/>
                          </a:solidFill>
                        </a:rPr>
                        <a:t>  </a:t>
                      </a:r>
                      <a:r>
                        <a:rPr lang="el-GR" sz="1400" dirty="0" smtClean="0">
                          <a:solidFill>
                            <a:schemeClr val="bg1"/>
                          </a:solidFill>
                        </a:rPr>
                        <a:t>εργαλείων</a:t>
                      </a:r>
                      <a:r>
                        <a:rPr lang="en-GB" sz="1400" dirty="0" smtClean="0">
                          <a:solidFill>
                            <a:schemeClr val="bg1"/>
                          </a:solidFill>
                        </a:rPr>
                        <a:t> </a:t>
                      </a:r>
                      <a:r>
                        <a:rPr lang="el-GR" sz="1400" dirty="0" smtClean="0">
                          <a:solidFill>
                            <a:schemeClr val="bg1"/>
                          </a:solidFill>
                        </a:rPr>
                        <a:t>για την αναγνώριση</a:t>
                      </a:r>
                      <a:r>
                        <a:rPr lang="en-GB" sz="1400" dirty="0" smtClean="0">
                          <a:solidFill>
                            <a:schemeClr val="bg1"/>
                          </a:solidFill>
                        </a:rPr>
                        <a:t> </a:t>
                      </a:r>
                      <a:r>
                        <a:rPr lang="el-GR" sz="1400" dirty="0" smtClean="0">
                          <a:solidFill>
                            <a:schemeClr val="bg1"/>
                          </a:solidFill>
                        </a:rPr>
                        <a:t>και επικύρωση</a:t>
                      </a:r>
                      <a:r>
                        <a:rPr lang="en-GB" sz="1400" dirty="0" smtClean="0">
                          <a:solidFill>
                            <a:schemeClr val="bg1"/>
                          </a:solidFill>
                        </a:rPr>
                        <a:t> </a:t>
                      </a:r>
                      <a:r>
                        <a:rPr lang="el-GR" sz="1400" dirty="0" smtClean="0">
                          <a:solidFill>
                            <a:schemeClr val="bg1"/>
                          </a:solidFill>
                        </a:rPr>
                        <a:t>της μάθησης των συμμετεχόντων μέσο της διαπολιτισμικής εμπειρίας κινητικότητας στην ΕΕΚ</a:t>
                      </a:r>
                      <a:endParaRPr lang="el-GR" sz="1400" b="1" kern="1200" dirty="0">
                        <a:solidFill>
                          <a:schemeClr val="bg1"/>
                        </a:solidFill>
                        <a:effectLst/>
                        <a:latin typeface="+mn-lt"/>
                        <a:ea typeface="+mn-ea"/>
                        <a:cs typeface="+mn-cs"/>
                      </a:endParaRPr>
                    </a:p>
                  </a:txBody>
                  <a:tcPr/>
                </a:tc>
                <a:extLst>
                  <a:ext uri="{0D108BD9-81ED-4DB2-BD59-A6C34878D82A}">
                    <a16:rowId xmlns="" xmlns:a16="http://schemas.microsoft.com/office/drawing/2014/main" val="10000"/>
                  </a:ext>
                </a:extLst>
              </a:tr>
              <a:tr h="1016834">
                <a:tc>
                  <a:txBody>
                    <a:bodyPr/>
                    <a:lstStyle/>
                    <a:p>
                      <a:r>
                        <a:rPr lang="el-GR" sz="1400" b="1" kern="1200" dirty="0" smtClean="0">
                          <a:solidFill>
                            <a:schemeClr val="dk1"/>
                          </a:solidFill>
                          <a:effectLst/>
                          <a:latin typeface="+mn-lt"/>
                          <a:ea typeface="+mn-ea"/>
                          <a:cs typeface="+mn-cs"/>
                        </a:rPr>
                        <a:t>Τίτλος</a:t>
                      </a:r>
                      <a:r>
                        <a:rPr lang="el-GR" sz="1400" b="1" kern="1200" baseline="0" dirty="0" smtClean="0">
                          <a:solidFill>
                            <a:schemeClr val="dk1"/>
                          </a:solidFill>
                          <a:effectLst/>
                          <a:latin typeface="+mn-lt"/>
                          <a:ea typeface="+mn-ea"/>
                          <a:cs typeface="+mn-cs"/>
                        </a:rPr>
                        <a:t> Υποενότητας</a:t>
                      </a:r>
                      <a:endParaRPr lang="el-GR" sz="1400" dirty="0"/>
                    </a:p>
                  </a:txBody>
                  <a:tcPr/>
                </a:tc>
                <a:tc>
                  <a:txBody>
                    <a:bodyPr/>
                    <a:lstStyle/>
                    <a:p>
                      <a:pPr lvl="0" algn="l">
                        <a:spcBef>
                          <a:spcPts val="0"/>
                        </a:spcBef>
                        <a:defRPr/>
                      </a:pPr>
                      <a:r>
                        <a:rPr lang="el-GR" sz="1400" kern="1200" dirty="0" smtClean="0">
                          <a:solidFill>
                            <a:schemeClr val="dk1"/>
                          </a:solidFill>
                          <a:effectLst/>
                          <a:latin typeface="+mn-lt"/>
                          <a:ea typeface="+mn-ea"/>
                          <a:cs typeface="+mn-cs"/>
                        </a:rPr>
                        <a:t>Ανασκόπηση</a:t>
                      </a:r>
                      <a:r>
                        <a:rPr lang="en-GB" sz="1400" kern="1200" dirty="0" smtClean="0">
                          <a:solidFill>
                            <a:schemeClr val="dk1"/>
                          </a:solidFill>
                          <a:effectLst/>
                          <a:latin typeface="+mn-lt"/>
                          <a:ea typeface="+mn-ea"/>
                          <a:cs typeface="+mn-cs"/>
                        </a:rPr>
                        <a:t>, </a:t>
                      </a:r>
                      <a:r>
                        <a:rPr lang="el-GR" sz="1400" kern="1200" dirty="0" smtClean="0">
                          <a:solidFill>
                            <a:schemeClr val="dk1"/>
                          </a:solidFill>
                          <a:effectLst/>
                          <a:latin typeface="+mn-lt"/>
                          <a:ea typeface="+mn-ea"/>
                          <a:cs typeface="+mn-cs"/>
                        </a:rPr>
                        <a:t>αυτό-αξιολόγηση</a:t>
                      </a:r>
                      <a:r>
                        <a:rPr lang="en-GB" sz="1400" kern="1200" dirty="0" smtClean="0">
                          <a:solidFill>
                            <a:schemeClr val="dk1"/>
                          </a:solidFill>
                          <a:effectLst/>
                          <a:latin typeface="+mn-lt"/>
                          <a:ea typeface="+mn-ea"/>
                          <a:cs typeface="+mn-cs"/>
                        </a:rPr>
                        <a:t> </a:t>
                      </a:r>
                      <a:r>
                        <a:rPr lang="el-GR" sz="1400" kern="1200" dirty="0" smtClean="0">
                          <a:solidFill>
                            <a:schemeClr val="dk1"/>
                          </a:solidFill>
                          <a:effectLst/>
                          <a:latin typeface="+mn-lt"/>
                          <a:ea typeface="+mn-ea"/>
                          <a:cs typeface="+mn-cs"/>
                        </a:rPr>
                        <a:t>και αξιολόγηση των εμπειριών</a:t>
                      </a:r>
                      <a:r>
                        <a:rPr lang="en-GB" sz="1400" kern="1200" dirty="0" smtClean="0">
                          <a:solidFill>
                            <a:schemeClr val="dk1"/>
                          </a:solidFill>
                          <a:effectLst/>
                          <a:latin typeface="+mn-lt"/>
                          <a:ea typeface="+mn-ea"/>
                          <a:cs typeface="+mn-cs"/>
                        </a:rPr>
                        <a:t>, </a:t>
                      </a:r>
                      <a:r>
                        <a:rPr lang="el-GR" sz="1400" kern="1200" dirty="0" smtClean="0">
                          <a:solidFill>
                            <a:schemeClr val="dk1"/>
                          </a:solidFill>
                          <a:effectLst/>
                          <a:latin typeface="+mn-lt"/>
                          <a:ea typeface="+mn-ea"/>
                          <a:cs typeface="+mn-cs"/>
                        </a:rPr>
                        <a:t>νέων ανθρώπων</a:t>
                      </a:r>
                      <a:r>
                        <a:rPr lang="en-GB" sz="1400" kern="1200" dirty="0" smtClean="0">
                          <a:solidFill>
                            <a:schemeClr val="dk1"/>
                          </a:solidFill>
                          <a:effectLst/>
                          <a:latin typeface="+mn-lt"/>
                          <a:ea typeface="+mn-ea"/>
                          <a:cs typeface="+mn-cs"/>
                        </a:rPr>
                        <a:t> </a:t>
                      </a:r>
                      <a:r>
                        <a:rPr lang="el-GR" sz="1400" kern="1200" dirty="0" smtClean="0">
                          <a:solidFill>
                            <a:schemeClr val="dk1"/>
                          </a:solidFill>
                          <a:effectLst/>
                          <a:latin typeface="+mn-lt"/>
                          <a:ea typeface="+mn-ea"/>
                          <a:cs typeface="+mn-cs"/>
                        </a:rPr>
                        <a:t>που συμμετείχαν </a:t>
                      </a:r>
                      <a:r>
                        <a:rPr lang="en-GB" sz="1400" kern="1200" dirty="0" smtClean="0">
                          <a:solidFill>
                            <a:schemeClr val="dk1"/>
                          </a:solidFill>
                          <a:effectLst/>
                          <a:latin typeface="+mn-lt"/>
                          <a:ea typeface="+mn-ea"/>
                          <a:cs typeface="+mn-cs"/>
                        </a:rPr>
                        <a:t> </a:t>
                      </a:r>
                      <a:r>
                        <a:rPr lang="el-GR" sz="1400" kern="1200" dirty="0" smtClean="0">
                          <a:solidFill>
                            <a:schemeClr val="dk1"/>
                          </a:solidFill>
                          <a:effectLst/>
                          <a:latin typeface="+mn-lt"/>
                          <a:ea typeface="+mn-ea"/>
                          <a:cs typeface="+mn-cs"/>
                        </a:rPr>
                        <a:t>στην διαπολιτισμική κινητικότητα  στην  ΕΕΚ</a:t>
                      </a:r>
                      <a:r>
                        <a:rPr lang="en-GB" sz="1400" kern="1200" dirty="0" smtClean="0">
                          <a:solidFill>
                            <a:schemeClr val="dk1"/>
                          </a:solidFill>
                          <a:effectLst/>
                          <a:latin typeface="+mn-lt"/>
                          <a:ea typeface="+mn-ea"/>
                          <a:cs typeface="+mn-cs"/>
                        </a:rPr>
                        <a:t>, </a:t>
                      </a:r>
                      <a:r>
                        <a:rPr lang="el-GR" sz="1400" kern="1200" dirty="0" smtClean="0">
                          <a:solidFill>
                            <a:schemeClr val="dk1"/>
                          </a:solidFill>
                          <a:effectLst/>
                          <a:latin typeface="+mn-lt"/>
                          <a:ea typeface="+mn-ea"/>
                          <a:cs typeface="+mn-cs"/>
                        </a:rPr>
                        <a:t>συμπεριλαμβανομένων</a:t>
                      </a:r>
                      <a:r>
                        <a:rPr lang="en-GB" sz="1400" kern="1200" dirty="0" smtClean="0">
                          <a:solidFill>
                            <a:schemeClr val="dk1"/>
                          </a:solidFill>
                          <a:effectLst/>
                          <a:latin typeface="+mn-lt"/>
                          <a:ea typeface="+mn-ea"/>
                          <a:cs typeface="+mn-cs"/>
                        </a:rPr>
                        <a:t> </a:t>
                      </a:r>
                      <a:r>
                        <a:rPr lang="el-GR" sz="1400" kern="1200" dirty="0" smtClean="0">
                          <a:solidFill>
                            <a:schemeClr val="dk1"/>
                          </a:solidFill>
                          <a:effectLst/>
                          <a:latin typeface="+mn-lt"/>
                          <a:ea typeface="+mn-ea"/>
                          <a:cs typeface="+mn-cs"/>
                        </a:rPr>
                        <a:t>της μάθησης τους</a:t>
                      </a:r>
                      <a:r>
                        <a:rPr lang="en-GB" sz="1400" kern="1200" dirty="0" smtClean="0">
                          <a:solidFill>
                            <a:schemeClr val="dk1"/>
                          </a:solidFill>
                          <a:effectLst/>
                          <a:latin typeface="+mn-lt"/>
                          <a:ea typeface="+mn-ea"/>
                          <a:cs typeface="+mn-cs"/>
                        </a:rPr>
                        <a:t> </a:t>
                      </a:r>
                      <a:r>
                        <a:rPr lang="el-GR" sz="1400" kern="1200" dirty="0" smtClean="0">
                          <a:solidFill>
                            <a:schemeClr val="dk1"/>
                          </a:solidFill>
                          <a:effectLst/>
                          <a:latin typeface="+mn-lt"/>
                          <a:ea typeface="+mn-ea"/>
                          <a:cs typeface="+mn-cs"/>
                        </a:rPr>
                        <a:t>και</a:t>
                      </a:r>
                      <a:r>
                        <a:rPr lang="en-GB" sz="1400" kern="1200" dirty="0" smtClean="0">
                          <a:solidFill>
                            <a:schemeClr val="dk1"/>
                          </a:solidFill>
                          <a:effectLst/>
                          <a:latin typeface="+mn-lt"/>
                          <a:ea typeface="+mn-ea"/>
                          <a:cs typeface="+mn-cs"/>
                        </a:rPr>
                        <a:t> </a:t>
                      </a:r>
                      <a:r>
                        <a:rPr lang="el-GR" sz="1400" kern="1200" dirty="0" smtClean="0">
                          <a:solidFill>
                            <a:schemeClr val="dk1"/>
                          </a:solidFill>
                          <a:effectLst/>
                          <a:latin typeface="+mn-lt"/>
                          <a:ea typeface="+mn-ea"/>
                          <a:cs typeface="+mn-cs"/>
                        </a:rPr>
                        <a:t>των ευρύτερων  αποτελεσμάτων</a:t>
                      </a:r>
                      <a:endParaRPr lang="el-GR" sz="1400" kern="1200" dirty="0">
                        <a:solidFill>
                          <a:schemeClr val="dk1"/>
                        </a:solidFill>
                        <a:effectLst/>
                        <a:latin typeface="+mn-lt"/>
                        <a:ea typeface="+mn-ea"/>
                        <a:cs typeface="+mn-cs"/>
                      </a:endParaRPr>
                    </a:p>
                  </a:txBody>
                  <a:tcPr/>
                </a:tc>
                <a:extLst>
                  <a:ext uri="{0D108BD9-81ED-4DB2-BD59-A6C34878D82A}">
                    <a16:rowId xmlns="" xmlns:a16="http://schemas.microsoft.com/office/drawing/2014/main" val="10001"/>
                  </a:ext>
                </a:extLst>
              </a:tr>
              <a:tr h="2661501">
                <a:tc>
                  <a:txBody>
                    <a:bodyPr/>
                    <a:lstStyle/>
                    <a:p>
                      <a:r>
                        <a:rPr lang="el-GR" sz="1400" dirty="0" smtClean="0"/>
                        <a:t>Στόχοι</a:t>
                      </a:r>
                      <a:r>
                        <a:rPr lang="el-GR" sz="1400" baseline="0" dirty="0" smtClean="0"/>
                        <a:t> Μάθησης</a:t>
                      </a:r>
                      <a:endParaRPr lang="el-GR" sz="1400" dirty="0"/>
                    </a:p>
                  </a:txBody>
                  <a:tcPr/>
                </a:tc>
                <a:tc>
                  <a:txBody>
                    <a:bodyPr/>
                    <a:lstStyle/>
                    <a:p>
                      <a:pPr marL="285750" lvl="0" indent="-285750">
                        <a:buFont typeface="Arial" panose="020B0604020202020204" pitchFamily="34" charset="0"/>
                        <a:buChar char="•"/>
                      </a:pPr>
                      <a:r>
                        <a:rPr lang="el-GR" sz="1400" kern="1200" dirty="0" smtClean="0">
                          <a:solidFill>
                            <a:schemeClr val="dk1"/>
                          </a:solidFill>
                          <a:effectLst/>
                          <a:latin typeface="+mn-lt"/>
                          <a:ea typeface="+mn-ea"/>
                          <a:cs typeface="+mn-cs"/>
                        </a:rPr>
                        <a:t>Η ικανότητα</a:t>
                      </a:r>
                      <a:r>
                        <a:rPr lang="el-GR" sz="1400" kern="1200" baseline="0" dirty="0" smtClean="0">
                          <a:solidFill>
                            <a:schemeClr val="dk1"/>
                          </a:solidFill>
                          <a:effectLst/>
                          <a:latin typeface="+mn-lt"/>
                          <a:ea typeface="+mn-ea"/>
                          <a:cs typeface="+mn-cs"/>
                        </a:rPr>
                        <a:t> </a:t>
                      </a:r>
                      <a:r>
                        <a:rPr lang="en-GB" sz="1400" kern="1200" dirty="0" smtClean="0">
                          <a:solidFill>
                            <a:schemeClr val="dk1"/>
                          </a:solidFill>
                          <a:effectLst/>
                          <a:latin typeface="+mn-lt"/>
                          <a:ea typeface="+mn-ea"/>
                          <a:cs typeface="+mn-cs"/>
                        </a:rPr>
                        <a:t> </a:t>
                      </a:r>
                      <a:r>
                        <a:rPr lang="el-GR" sz="1400" kern="1200" dirty="0" smtClean="0">
                          <a:solidFill>
                            <a:schemeClr val="dk1"/>
                          </a:solidFill>
                          <a:effectLst/>
                          <a:latin typeface="+mn-lt"/>
                          <a:ea typeface="+mn-ea"/>
                          <a:cs typeface="+mn-cs"/>
                        </a:rPr>
                        <a:t>των</a:t>
                      </a:r>
                      <a:r>
                        <a:rPr lang="el-GR" sz="1400" kern="1200" baseline="0" dirty="0" smtClean="0">
                          <a:solidFill>
                            <a:schemeClr val="dk1"/>
                          </a:solidFill>
                          <a:effectLst/>
                          <a:latin typeface="+mn-lt"/>
                          <a:ea typeface="+mn-ea"/>
                          <a:cs typeface="+mn-cs"/>
                        </a:rPr>
                        <a:t> επαγγελματιών  και οργανισμών</a:t>
                      </a:r>
                      <a:r>
                        <a:rPr lang="en-GB" sz="1400" kern="1200" dirty="0" smtClean="0">
                          <a:solidFill>
                            <a:schemeClr val="dk1"/>
                          </a:solidFill>
                          <a:effectLst/>
                          <a:latin typeface="+mn-lt"/>
                          <a:ea typeface="+mn-ea"/>
                          <a:cs typeface="+mn-cs"/>
                        </a:rPr>
                        <a:t> </a:t>
                      </a:r>
                      <a:r>
                        <a:rPr lang="el-GR" sz="1400" kern="1200" baseline="0" dirty="0" smtClean="0">
                          <a:solidFill>
                            <a:schemeClr val="dk1"/>
                          </a:solidFill>
                          <a:effectLst/>
                          <a:latin typeface="+mn-lt"/>
                          <a:ea typeface="+mn-ea"/>
                          <a:cs typeface="+mn-cs"/>
                        </a:rPr>
                        <a:t> να ενισχύσουν την υποστήριξη</a:t>
                      </a:r>
                      <a:r>
                        <a:rPr lang="en-GB" sz="1400" kern="1200" dirty="0" smtClean="0">
                          <a:solidFill>
                            <a:schemeClr val="dk1"/>
                          </a:solidFill>
                          <a:effectLst/>
                          <a:latin typeface="+mn-lt"/>
                          <a:ea typeface="+mn-ea"/>
                          <a:cs typeface="+mn-cs"/>
                        </a:rPr>
                        <a:t> </a:t>
                      </a:r>
                      <a:r>
                        <a:rPr lang="el-GR" sz="1400" kern="1200" dirty="0" smtClean="0">
                          <a:solidFill>
                            <a:schemeClr val="dk1"/>
                          </a:solidFill>
                          <a:effectLst/>
                          <a:latin typeface="+mn-lt"/>
                          <a:ea typeface="+mn-ea"/>
                          <a:cs typeface="+mn-cs"/>
                        </a:rPr>
                        <a:t>παρέχοντας</a:t>
                      </a:r>
                      <a:r>
                        <a:rPr lang="el-GR" sz="1400" kern="1200" baseline="0" dirty="0" smtClean="0">
                          <a:solidFill>
                            <a:schemeClr val="dk1"/>
                          </a:solidFill>
                          <a:effectLst/>
                          <a:latin typeface="+mn-lt"/>
                          <a:ea typeface="+mn-ea"/>
                          <a:cs typeface="+mn-cs"/>
                        </a:rPr>
                        <a:t> στους συμμετέχοντες</a:t>
                      </a:r>
                      <a:r>
                        <a:rPr lang="en-GB" sz="1400" kern="1200" dirty="0" smtClean="0">
                          <a:solidFill>
                            <a:schemeClr val="dk1"/>
                          </a:solidFill>
                          <a:effectLst/>
                          <a:latin typeface="+mn-lt"/>
                          <a:ea typeface="+mn-ea"/>
                          <a:cs typeface="+mn-cs"/>
                        </a:rPr>
                        <a:t> </a:t>
                      </a:r>
                      <a:r>
                        <a:rPr lang="el-GR" sz="1400" kern="1200" baseline="0" dirty="0" smtClean="0">
                          <a:solidFill>
                            <a:schemeClr val="dk1"/>
                          </a:solidFill>
                          <a:effectLst/>
                          <a:latin typeface="+mn-lt"/>
                          <a:ea typeface="+mn-ea"/>
                          <a:cs typeface="+mn-cs"/>
                        </a:rPr>
                        <a:t> την διαπολιτισμική</a:t>
                      </a:r>
                      <a:r>
                        <a:rPr lang="en-GB" sz="1400" kern="1200" dirty="0" smtClean="0">
                          <a:solidFill>
                            <a:schemeClr val="dk1"/>
                          </a:solidFill>
                          <a:effectLst/>
                          <a:latin typeface="+mn-lt"/>
                          <a:ea typeface="+mn-ea"/>
                          <a:cs typeface="+mn-cs"/>
                        </a:rPr>
                        <a:t> </a:t>
                      </a:r>
                      <a:r>
                        <a:rPr lang="el-GR" sz="1400" kern="1200" dirty="0" smtClean="0">
                          <a:solidFill>
                            <a:schemeClr val="dk1"/>
                          </a:solidFill>
                          <a:effectLst/>
                          <a:latin typeface="+mn-lt"/>
                          <a:ea typeface="+mn-ea"/>
                          <a:cs typeface="+mn-cs"/>
                        </a:rPr>
                        <a:t>εμπειρία</a:t>
                      </a:r>
                      <a:r>
                        <a:rPr lang="el-GR" sz="1400" kern="1200" baseline="0" dirty="0" smtClean="0">
                          <a:solidFill>
                            <a:schemeClr val="dk1"/>
                          </a:solidFill>
                          <a:effectLst/>
                          <a:latin typeface="+mn-lt"/>
                          <a:ea typeface="+mn-ea"/>
                          <a:cs typeface="+mn-cs"/>
                        </a:rPr>
                        <a:t> κινητικότητας στην  ΕΕΚ.</a:t>
                      </a:r>
                      <a:endParaRPr lang="en-GB" sz="1400"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kern="1200" baseline="0" dirty="0" smtClean="0">
                          <a:solidFill>
                            <a:schemeClr val="dk1"/>
                          </a:solidFill>
                          <a:effectLst/>
                          <a:latin typeface="+mn-lt"/>
                          <a:ea typeface="+mn-ea"/>
                          <a:cs typeface="+mn-cs"/>
                        </a:rPr>
                        <a:t>Βοήθεια στους εκπαιδευτές</a:t>
                      </a:r>
                      <a:r>
                        <a:rPr lang="en-GB" sz="1400" kern="1200" baseline="0" dirty="0" smtClean="0">
                          <a:solidFill>
                            <a:schemeClr val="dk1"/>
                          </a:solidFill>
                          <a:effectLst/>
                          <a:latin typeface="+mn-lt"/>
                          <a:ea typeface="+mn-ea"/>
                          <a:cs typeface="+mn-cs"/>
                        </a:rPr>
                        <a:t> </a:t>
                      </a:r>
                      <a:r>
                        <a:rPr lang="el-GR" sz="1400" kern="1200" baseline="0" dirty="0" smtClean="0">
                          <a:solidFill>
                            <a:schemeClr val="dk1"/>
                          </a:solidFill>
                          <a:effectLst/>
                          <a:latin typeface="+mn-lt"/>
                          <a:ea typeface="+mn-ea"/>
                          <a:cs typeface="+mn-cs"/>
                        </a:rPr>
                        <a:t> για να ανταποκρίνονται και να είναι ικανοί</a:t>
                      </a:r>
                      <a:r>
                        <a:rPr lang="en-GB" sz="1400" kern="1200" baseline="0" dirty="0" smtClean="0">
                          <a:solidFill>
                            <a:schemeClr val="dk1"/>
                          </a:solidFill>
                          <a:effectLst/>
                          <a:latin typeface="+mn-lt"/>
                          <a:ea typeface="+mn-ea"/>
                          <a:cs typeface="+mn-cs"/>
                        </a:rPr>
                        <a:t> </a:t>
                      </a:r>
                      <a:r>
                        <a:rPr lang="el-GR" sz="1400" kern="1200" baseline="0" dirty="0" smtClean="0">
                          <a:solidFill>
                            <a:schemeClr val="dk1"/>
                          </a:solidFill>
                          <a:effectLst/>
                          <a:latin typeface="+mn-lt"/>
                          <a:ea typeface="+mn-ea"/>
                          <a:cs typeface="+mn-cs"/>
                        </a:rPr>
                        <a:t>στην αντιμετώπιση επιτευγμάτων</a:t>
                      </a:r>
                      <a:r>
                        <a:rPr lang="en-GB" sz="1400" kern="1200" baseline="0" dirty="0" smtClean="0">
                          <a:solidFill>
                            <a:schemeClr val="dk1"/>
                          </a:solidFill>
                          <a:effectLst/>
                          <a:latin typeface="+mn-lt"/>
                          <a:ea typeface="+mn-ea"/>
                          <a:cs typeface="+mn-cs"/>
                        </a:rPr>
                        <a:t>, </a:t>
                      </a:r>
                      <a:r>
                        <a:rPr lang="el-GR" sz="1400" kern="1200" baseline="0" dirty="0" smtClean="0">
                          <a:solidFill>
                            <a:schemeClr val="dk1"/>
                          </a:solidFill>
                          <a:effectLst/>
                          <a:latin typeface="+mn-lt"/>
                          <a:ea typeface="+mn-ea"/>
                          <a:cs typeface="+mn-cs"/>
                        </a:rPr>
                        <a:t>προσωπικούς στόχους</a:t>
                      </a:r>
                      <a:r>
                        <a:rPr lang="en-GB" sz="1400" kern="1200" baseline="0" dirty="0" smtClean="0">
                          <a:solidFill>
                            <a:schemeClr val="dk1"/>
                          </a:solidFill>
                          <a:effectLst/>
                          <a:latin typeface="+mn-lt"/>
                          <a:ea typeface="+mn-ea"/>
                          <a:cs typeface="+mn-cs"/>
                        </a:rPr>
                        <a:t>, </a:t>
                      </a:r>
                      <a:r>
                        <a:rPr lang="el-GR" sz="1400" kern="1200" baseline="0" dirty="0" smtClean="0">
                          <a:solidFill>
                            <a:schemeClr val="dk1"/>
                          </a:solidFill>
                          <a:effectLst/>
                          <a:latin typeface="+mn-lt"/>
                          <a:ea typeface="+mn-ea"/>
                          <a:cs typeface="+mn-cs"/>
                        </a:rPr>
                        <a:t>αλλαγές</a:t>
                      </a:r>
                      <a:r>
                        <a:rPr lang="en-GB" sz="1400" kern="1200" baseline="0" dirty="0" smtClean="0">
                          <a:solidFill>
                            <a:schemeClr val="dk1"/>
                          </a:solidFill>
                          <a:effectLst/>
                          <a:latin typeface="+mn-lt"/>
                          <a:ea typeface="+mn-ea"/>
                          <a:cs typeface="+mn-cs"/>
                        </a:rPr>
                        <a:t> </a:t>
                      </a:r>
                      <a:r>
                        <a:rPr lang="el-GR" sz="1400" kern="1200" baseline="0" dirty="0" smtClean="0">
                          <a:solidFill>
                            <a:schemeClr val="dk1"/>
                          </a:solidFill>
                          <a:effectLst/>
                          <a:latin typeface="+mn-lt"/>
                          <a:ea typeface="+mn-ea"/>
                          <a:cs typeface="+mn-cs"/>
                        </a:rPr>
                        <a:t>και προσωπική ανάπτυξη</a:t>
                      </a:r>
                      <a:r>
                        <a:rPr lang="en-US" sz="1400" kern="1200" baseline="0" dirty="0" smtClean="0">
                          <a:solidFill>
                            <a:schemeClr val="dk1"/>
                          </a:solidFill>
                          <a:effectLst/>
                          <a:latin typeface="+mn-lt"/>
                          <a:ea typeface="+mn-ea"/>
                          <a:cs typeface="+mn-cs"/>
                        </a:rPr>
                        <a:t> </a:t>
                      </a:r>
                      <a:r>
                        <a:rPr lang="el-GR" sz="1400" kern="1200" baseline="0" dirty="0" smtClean="0">
                          <a:solidFill>
                            <a:schemeClr val="dk1"/>
                          </a:solidFill>
                          <a:effectLst/>
                          <a:latin typeface="+mn-lt"/>
                          <a:ea typeface="+mn-ea"/>
                          <a:cs typeface="+mn-cs"/>
                        </a:rPr>
                        <a:t>από ένα διαφορετικό πολιτιστικό πλαίσιο</a:t>
                      </a:r>
                      <a:r>
                        <a:rPr lang="en-GB" sz="1400" kern="1200" baseline="0" dirty="0" smtClean="0">
                          <a:solidFill>
                            <a:schemeClr val="dk1"/>
                          </a:solidFill>
                          <a:effectLst/>
                          <a:latin typeface="+mn-lt"/>
                          <a:ea typeface="+mn-ea"/>
                          <a:cs typeface="+mn-cs"/>
                        </a:rPr>
                        <a:t>.</a:t>
                      </a:r>
                      <a:endParaRPr lang="en-GB" sz="1400" kern="1200" baseline="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kern="1200" dirty="0" smtClean="0">
                          <a:solidFill>
                            <a:schemeClr val="dk1"/>
                          </a:solidFill>
                          <a:effectLst/>
                          <a:latin typeface="+mn-lt"/>
                          <a:ea typeface="+mn-ea"/>
                          <a:cs typeface="+mn-cs"/>
                        </a:rPr>
                        <a:t>Η ικανότητα</a:t>
                      </a:r>
                      <a:r>
                        <a:rPr lang="el-GR" sz="1400" kern="1200" baseline="0" dirty="0" smtClean="0">
                          <a:solidFill>
                            <a:schemeClr val="dk1"/>
                          </a:solidFill>
                          <a:effectLst/>
                          <a:latin typeface="+mn-lt"/>
                          <a:ea typeface="+mn-ea"/>
                          <a:cs typeface="+mn-cs"/>
                        </a:rPr>
                        <a:t> </a:t>
                      </a:r>
                      <a:r>
                        <a:rPr lang="en-GB" sz="1400" kern="1200" dirty="0" smtClean="0">
                          <a:solidFill>
                            <a:schemeClr val="dk1"/>
                          </a:solidFill>
                          <a:effectLst/>
                          <a:latin typeface="+mn-lt"/>
                          <a:ea typeface="+mn-ea"/>
                          <a:cs typeface="+mn-cs"/>
                        </a:rPr>
                        <a:t> </a:t>
                      </a:r>
                      <a:r>
                        <a:rPr lang="el-GR" sz="1400" kern="1200" dirty="0" smtClean="0">
                          <a:solidFill>
                            <a:schemeClr val="dk1"/>
                          </a:solidFill>
                          <a:effectLst/>
                          <a:latin typeface="+mn-lt"/>
                          <a:ea typeface="+mn-ea"/>
                          <a:cs typeface="+mn-cs"/>
                        </a:rPr>
                        <a:t>των</a:t>
                      </a:r>
                      <a:r>
                        <a:rPr lang="el-GR" sz="1400" kern="1200" baseline="0" dirty="0" smtClean="0">
                          <a:solidFill>
                            <a:schemeClr val="dk1"/>
                          </a:solidFill>
                          <a:effectLst/>
                          <a:latin typeface="+mn-lt"/>
                          <a:ea typeface="+mn-ea"/>
                          <a:cs typeface="+mn-cs"/>
                        </a:rPr>
                        <a:t> επαγγελματιών  και οργανισμών</a:t>
                      </a:r>
                      <a:r>
                        <a:rPr lang="en-GB" sz="1400" kern="1200" dirty="0" smtClean="0">
                          <a:solidFill>
                            <a:schemeClr val="dk1"/>
                          </a:solidFill>
                          <a:effectLst/>
                          <a:latin typeface="+mn-lt"/>
                          <a:ea typeface="+mn-ea"/>
                          <a:cs typeface="+mn-cs"/>
                        </a:rPr>
                        <a:t> </a:t>
                      </a:r>
                      <a:r>
                        <a:rPr lang="el-GR" sz="1400" kern="1200" baseline="0" dirty="0" smtClean="0">
                          <a:solidFill>
                            <a:schemeClr val="dk1"/>
                          </a:solidFill>
                          <a:effectLst/>
                          <a:latin typeface="+mn-lt"/>
                          <a:ea typeface="+mn-ea"/>
                          <a:cs typeface="+mn-cs"/>
                        </a:rPr>
                        <a:t> να ενισχύσουν</a:t>
                      </a:r>
                      <a:r>
                        <a:rPr lang="en-GB" sz="1400" kern="1200" baseline="0" dirty="0" smtClean="0">
                          <a:solidFill>
                            <a:schemeClr val="dk1"/>
                          </a:solidFill>
                          <a:effectLst/>
                          <a:latin typeface="+mn-lt"/>
                          <a:ea typeface="+mn-ea"/>
                          <a:cs typeface="+mn-cs"/>
                        </a:rPr>
                        <a:t> </a:t>
                      </a:r>
                      <a:r>
                        <a:rPr lang="el-GR" sz="1400" kern="1200" baseline="0" dirty="0" smtClean="0">
                          <a:solidFill>
                            <a:schemeClr val="dk1"/>
                          </a:solidFill>
                          <a:effectLst/>
                          <a:latin typeface="+mn-lt"/>
                          <a:ea typeface="+mn-ea"/>
                          <a:cs typeface="+mn-cs"/>
                        </a:rPr>
                        <a:t>τις επιπτώσεις</a:t>
                      </a:r>
                      <a:r>
                        <a:rPr lang="en-GB" sz="1400" kern="1200" baseline="0" dirty="0" smtClean="0">
                          <a:solidFill>
                            <a:schemeClr val="dk1"/>
                          </a:solidFill>
                          <a:effectLst/>
                          <a:latin typeface="+mn-lt"/>
                          <a:ea typeface="+mn-ea"/>
                          <a:cs typeface="+mn-cs"/>
                        </a:rPr>
                        <a:t> </a:t>
                      </a:r>
                      <a:r>
                        <a:rPr lang="el-GR" sz="1400" kern="1200" baseline="0" dirty="0" smtClean="0">
                          <a:solidFill>
                            <a:schemeClr val="dk1"/>
                          </a:solidFill>
                          <a:effectLst/>
                          <a:latin typeface="+mn-lt"/>
                          <a:ea typeface="+mn-ea"/>
                          <a:cs typeface="+mn-cs"/>
                        </a:rPr>
                        <a:t> μιας μη τυπικής εκπαίδευσης</a:t>
                      </a:r>
                      <a:r>
                        <a:rPr lang="en-GB" sz="1400" kern="1200" baseline="0" dirty="0" smtClean="0">
                          <a:solidFill>
                            <a:schemeClr val="dk1"/>
                          </a:solidFill>
                          <a:effectLst/>
                          <a:latin typeface="+mn-lt"/>
                          <a:ea typeface="+mn-ea"/>
                          <a:cs typeface="+mn-cs"/>
                        </a:rPr>
                        <a:t> </a:t>
                      </a:r>
                      <a:r>
                        <a:rPr lang="el-GR" sz="1400" kern="1200" baseline="0" dirty="0" smtClean="0">
                          <a:solidFill>
                            <a:schemeClr val="dk1"/>
                          </a:solidFill>
                          <a:effectLst/>
                          <a:latin typeface="+mn-lt"/>
                          <a:ea typeface="+mn-ea"/>
                          <a:cs typeface="+mn-cs"/>
                        </a:rPr>
                        <a:t> στους συμμετέχοντες μέσα από μια καθαρή  διαδικασία αξιολόγησης</a:t>
                      </a:r>
                      <a:r>
                        <a:rPr lang="en-GB" sz="1400" kern="1200" baseline="0" dirty="0" smtClean="0">
                          <a:solidFill>
                            <a:schemeClr val="dk1"/>
                          </a:solidFill>
                          <a:effectLst/>
                          <a:latin typeface="+mn-lt"/>
                          <a:ea typeface="+mn-ea"/>
                          <a:cs typeface="+mn-cs"/>
                        </a:rPr>
                        <a:t> </a:t>
                      </a:r>
                      <a:r>
                        <a:rPr lang="el-GR" sz="1400" kern="1200" baseline="0" dirty="0" smtClean="0">
                          <a:solidFill>
                            <a:schemeClr val="dk1"/>
                          </a:solidFill>
                          <a:effectLst/>
                          <a:latin typeface="+mn-lt"/>
                          <a:ea typeface="+mn-ea"/>
                          <a:cs typeface="+mn-cs"/>
                        </a:rPr>
                        <a:t> και αποτελεσματικής παρακολούθησης</a:t>
                      </a:r>
                      <a:r>
                        <a:rPr lang="en-GB" sz="1400" kern="1200" baseline="0" dirty="0" smtClean="0">
                          <a:solidFill>
                            <a:schemeClr val="dk1"/>
                          </a:solidFill>
                          <a:effectLst/>
                          <a:latin typeface="+mn-lt"/>
                          <a:ea typeface="+mn-ea"/>
                          <a:cs typeface="+mn-cs"/>
                        </a:rPr>
                        <a:t>.</a:t>
                      </a:r>
                      <a:endParaRPr lang="en-GB" sz="1400" kern="1200" baseline="0" dirty="0">
                        <a:solidFill>
                          <a:schemeClr val="dk1"/>
                        </a:solidFill>
                        <a:effectLst/>
                        <a:latin typeface="+mn-lt"/>
                        <a:ea typeface="+mn-ea"/>
                        <a:cs typeface="+mn-cs"/>
                      </a:endParaRPr>
                    </a:p>
                    <a:p>
                      <a:pPr marL="285750" lvl="0" indent="-285750">
                        <a:buFont typeface="Arial" panose="020B0604020202020204" pitchFamily="34" charset="0"/>
                        <a:buChar char="•"/>
                      </a:pPr>
                      <a:r>
                        <a:rPr lang="en-GB" sz="1400" kern="1200" baseline="0" dirty="0" smtClean="0">
                          <a:solidFill>
                            <a:schemeClr val="dk1"/>
                          </a:solidFill>
                          <a:effectLst/>
                          <a:latin typeface="+mn-lt"/>
                          <a:ea typeface="+mn-ea"/>
                          <a:cs typeface="+mn-cs"/>
                        </a:rPr>
                        <a:t> </a:t>
                      </a:r>
                      <a:r>
                        <a:rPr lang="el-GR" sz="1400" kern="1200" baseline="0" dirty="0" smtClean="0">
                          <a:solidFill>
                            <a:schemeClr val="dk1"/>
                          </a:solidFill>
                          <a:effectLst/>
                          <a:latin typeface="+mn-lt"/>
                          <a:ea typeface="+mn-ea"/>
                          <a:cs typeface="+mn-cs"/>
                        </a:rPr>
                        <a:t>Δημιουργία και διεξαγωγή διαδικασίας διασφάλισης ποιότητας για την διευκόλυνση της αξιολόγησης και της εκτίμησης. </a:t>
                      </a:r>
                      <a:endParaRPr lang="en-GB" sz="1400" kern="1200" baseline="0" dirty="0">
                        <a:solidFill>
                          <a:schemeClr val="dk1"/>
                        </a:solidFill>
                        <a:effectLst/>
                        <a:latin typeface="+mn-lt"/>
                        <a:ea typeface="+mn-ea"/>
                        <a:cs typeface="+mn-cs"/>
                      </a:endParaRPr>
                    </a:p>
                  </a:txBody>
                  <a:tcPr/>
                </a:tc>
                <a:extLst>
                  <a:ext uri="{0D108BD9-81ED-4DB2-BD59-A6C34878D82A}">
                    <a16:rowId xmlns="" xmlns:a16="http://schemas.microsoft.com/office/drawing/2014/main" val="10002"/>
                  </a:ext>
                </a:extLst>
              </a:tr>
              <a:tr h="386930">
                <a:tc>
                  <a:txBody>
                    <a:bodyPr/>
                    <a:lstStyle/>
                    <a:p>
                      <a:r>
                        <a:rPr lang="el-GR" sz="1400" dirty="0" smtClean="0"/>
                        <a:t>Ώρες</a:t>
                      </a:r>
                      <a:r>
                        <a:rPr lang="el-GR" sz="1400" baseline="0" dirty="0" smtClean="0"/>
                        <a:t> Εκπαίδευσης</a:t>
                      </a:r>
                      <a:endParaRPr lang="el-GR" sz="1400" dirty="0"/>
                    </a:p>
                  </a:txBody>
                  <a:tcPr/>
                </a:tc>
                <a:tc>
                  <a:txBody>
                    <a:bodyPr/>
                    <a:lstStyle/>
                    <a:p>
                      <a:pPr marL="285750" lvl="0" indent="-285750">
                        <a:buFont typeface="Arial" panose="020B0604020202020204" pitchFamily="34" charset="0"/>
                        <a:buChar char="•"/>
                      </a:pPr>
                      <a:r>
                        <a:rPr lang="en-GB" sz="1400" kern="1200" dirty="0" smtClean="0">
                          <a:solidFill>
                            <a:schemeClr val="dk1"/>
                          </a:solidFill>
                          <a:effectLst/>
                          <a:latin typeface="+mn-lt"/>
                          <a:ea typeface="+mn-ea"/>
                          <a:cs typeface="+mn-cs"/>
                        </a:rPr>
                        <a:t>3</a:t>
                      </a:r>
                      <a:r>
                        <a:rPr lang="el-GR" sz="1400" kern="1200" baseline="0" dirty="0" smtClean="0">
                          <a:solidFill>
                            <a:schemeClr val="dk1"/>
                          </a:solidFill>
                          <a:effectLst/>
                          <a:latin typeface="+mn-lt"/>
                          <a:ea typeface="+mn-ea"/>
                          <a:cs typeface="+mn-cs"/>
                        </a:rPr>
                        <a:t> ώρες</a:t>
                      </a:r>
                      <a:r>
                        <a:rPr lang="en-GB" sz="1400" kern="1200" dirty="0" smtClean="0">
                          <a:solidFill>
                            <a:schemeClr val="dk1"/>
                          </a:solidFill>
                          <a:effectLst/>
                          <a:latin typeface="+mn-lt"/>
                          <a:ea typeface="+mn-ea"/>
                          <a:cs typeface="+mn-cs"/>
                        </a:rPr>
                        <a:t> (</a:t>
                      </a:r>
                      <a:r>
                        <a:rPr lang="el-GR" sz="1400" kern="1200" dirty="0" smtClean="0">
                          <a:solidFill>
                            <a:schemeClr val="dk1"/>
                          </a:solidFill>
                          <a:effectLst/>
                          <a:latin typeface="+mn-lt"/>
                          <a:ea typeface="+mn-ea"/>
                          <a:cs typeface="+mn-cs"/>
                        </a:rPr>
                        <a:t>συν</a:t>
                      </a:r>
                      <a:r>
                        <a:rPr lang="en-GB" sz="1400" kern="1200" dirty="0" smtClean="0">
                          <a:solidFill>
                            <a:schemeClr val="dk1"/>
                          </a:solidFill>
                          <a:effectLst/>
                          <a:latin typeface="+mn-lt"/>
                          <a:ea typeface="+mn-ea"/>
                          <a:cs typeface="+mn-cs"/>
                        </a:rPr>
                        <a:t> </a:t>
                      </a:r>
                      <a:r>
                        <a:rPr lang="en-GB" sz="1400" kern="1200" dirty="0">
                          <a:solidFill>
                            <a:schemeClr val="dk1"/>
                          </a:solidFill>
                          <a:effectLst/>
                          <a:latin typeface="+mn-lt"/>
                          <a:ea typeface="+mn-ea"/>
                          <a:cs typeface="+mn-cs"/>
                        </a:rPr>
                        <a:t>online </a:t>
                      </a:r>
                      <a:r>
                        <a:rPr lang="el-GR" sz="1400" kern="1200" dirty="0" smtClean="0">
                          <a:solidFill>
                            <a:schemeClr val="dk1"/>
                          </a:solidFill>
                          <a:effectLst/>
                          <a:latin typeface="+mn-lt"/>
                          <a:ea typeface="+mn-ea"/>
                          <a:cs typeface="+mn-cs"/>
                        </a:rPr>
                        <a:t>δραστηριότητες </a:t>
                      </a:r>
                      <a:r>
                        <a:rPr lang="en-GB" sz="1400" kern="1200" dirty="0" smtClean="0">
                          <a:solidFill>
                            <a:schemeClr val="dk1"/>
                          </a:solidFill>
                          <a:effectLst/>
                          <a:latin typeface="+mn-lt"/>
                          <a:ea typeface="+mn-ea"/>
                          <a:cs typeface="+mn-cs"/>
                        </a:rPr>
                        <a:t> </a:t>
                      </a:r>
                      <a:r>
                        <a:rPr lang="el-GR" sz="1400" kern="1200" dirty="0" smtClean="0">
                          <a:solidFill>
                            <a:schemeClr val="dk1"/>
                          </a:solidFill>
                          <a:effectLst/>
                          <a:latin typeface="+mn-lt"/>
                          <a:ea typeface="+mn-ea"/>
                          <a:cs typeface="+mn-cs"/>
                        </a:rPr>
                        <a:t>για</a:t>
                      </a:r>
                      <a:r>
                        <a:rPr lang="el-GR" sz="1400" kern="1200" baseline="0" dirty="0" smtClean="0">
                          <a:solidFill>
                            <a:schemeClr val="dk1"/>
                          </a:solidFill>
                          <a:effectLst/>
                          <a:latin typeface="+mn-lt"/>
                          <a:ea typeface="+mn-ea"/>
                          <a:cs typeface="+mn-cs"/>
                        </a:rPr>
                        <a:t> ολόκληρη την ενότητα</a:t>
                      </a:r>
                      <a:r>
                        <a:rPr lang="en-GB" sz="1400" kern="1200" dirty="0" smtClean="0">
                          <a:solidFill>
                            <a:schemeClr val="dk1"/>
                          </a:solidFill>
                          <a:effectLst/>
                          <a:latin typeface="+mn-lt"/>
                          <a:ea typeface="+mn-ea"/>
                          <a:cs typeface="+mn-cs"/>
                        </a:rPr>
                        <a:t>)</a:t>
                      </a:r>
                      <a:endParaRPr lang="el-GR" sz="1400" kern="1200" dirty="0">
                        <a:solidFill>
                          <a:schemeClr val="dk1"/>
                        </a:solidFill>
                        <a:effectLst/>
                        <a:latin typeface="+mn-lt"/>
                        <a:ea typeface="+mn-ea"/>
                        <a:cs typeface="+mn-cs"/>
                      </a:endParaRP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401789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Le </a:t>
            </a:r>
            <a:r>
              <a:rPr lang="en-GB" dirty="0" err="1"/>
              <a:t>livret</a:t>
            </a:r>
            <a:r>
              <a:rPr lang="en-GB" dirty="0"/>
              <a:t> de </a:t>
            </a:r>
            <a:r>
              <a:rPr lang="en-GB" dirty="0" err="1"/>
              <a:t>comp</a:t>
            </a:r>
            <a:r>
              <a:rPr lang="en-GB" dirty="0" err="1">
                <a:ea typeface="Tahoma" panose="020B0604030504040204" pitchFamily="34" charset="0"/>
                <a:cs typeface="Tahoma" panose="020B0604030504040204" pitchFamily="34" charset="0"/>
              </a:rPr>
              <a:t>étences</a:t>
            </a:r>
            <a:endParaRPr lang="en-GB" dirty="0"/>
          </a:p>
        </p:txBody>
      </p:sp>
      <p:sp>
        <p:nvSpPr>
          <p:cNvPr id="3" name="Content Placeholder 2"/>
          <p:cNvSpPr>
            <a:spLocks noGrp="1"/>
          </p:cNvSpPr>
          <p:nvPr>
            <p:ph idx="1"/>
          </p:nvPr>
        </p:nvSpPr>
        <p:spPr/>
        <p:txBody>
          <a:bodyPr>
            <a:normAutofit fontScale="92500" lnSpcReduction="10000"/>
          </a:bodyPr>
          <a:lstStyle/>
          <a:p>
            <a:r>
              <a:rPr lang="en-GB" dirty="0"/>
              <a:t>Le </a:t>
            </a:r>
            <a:r>
              <a:rPr lang="en-GB" dirty="0" err="1"/>
              <a:t>livret</a:t>
            </a:r>
            <a:r>
              <a:rPr lang="en-GB" dirty="0"/>
              <a:t> de </a:t>
            </a:r>
            <a:r>
              <a:rPr lang="en-GB" dirty="0" err="1"/>
              <a:t>comp</a:t>
            </a:r>
            <a:r>
              <a:rPr lang="en-GB" dirty="0" err="1">
                <a:ea typeface="Tahoma" panose="020B0604030504040204" pitchFamily="34" charset="0"/>
                <a:cs typeface="Tahoma" panose="020B0604030504040204" pitchFamily="34" charset="0"/>
              </a:rPr>
              <a:t>étences</a:t>
            </a:r>
            <a:r>
              <a:rPr lang="en-GB" dirty="0">
                <a:ea typeface="Tahoma" panose="020B0604030504040204" pitchFamily="34" charset="0"/>
                <a:cs typeface="Tahoma" panose="020B0604030504040204" pitchFamily="34" charset="0"/>
              </a:rPr>
              <a:t> </a:t>
            </a:r>
            <a:r>
              <a:rPr lang="el-GR" dirty="0">
                <a:ea typeface="Tahoma" panose="020B0604030504040204" pitchFamily="34" charset="0"/>
                <a:cs typeface="Tahoma" panose="020B0604030504040204" pitchFamily="34" charset="0"/>
              </a:rPr>
              <a:t>δ</a:t>
            </a:r>
            <a:r>
              <a:rPr lang="el-GR" dirty="0" smtClean="0">
                <a:ea typeface="Tahoma" panose="020B0604030504040204" pitchFamily="34" charset="0"/>
                <a:cs typeface="Tahoma" panose="020B0604030504040204" pitchFamily="34" charset="0"/>
              </a:rPr>
              <a:t>εν </a:t>
            </a:r>
            <a:r>
              <a:rPr lang="el-GR" dirty="0">
                <a:ea typeface="Tahoma" panose="020B0604030504040204" pitchFamily="34" charset="0"/>
                <a:cs typeface="Tahoma" panose="020B0604030504040204" pitchFamily="34" charset="0"/>
              </a:rPr>
              <a:t>βασίζεται σε δεξιότητες του εικοστού πρώτου αιώνα.</a:t>
            </a:r>
          </a:p>
          <a:p>
            <a:r>
              <a:rPr lang="el-GR" dirty="0">
                <a:ea typeface="Tahoma" panose="020B0604030504040204" pitchFamily="34" charset="0"/>
                <a:cs typeface="Tahoma" panose="020B0604030504040204" pitchFamily="34" charset="0"/>
              </a:rPr>
              <a:t>Παρουσιάζει, ωστόσο, έναν ολοκληρωμένο κατάλογο δεξιοτήτων που βασίζονται στις ευρωπαϊκές βασικές ικανότητες για τη διά βίου μάθηση που παρουσιάσαμε για πρώτη φορά στη </a:t>
            </a:r>
            <a:r>
              <a:rPr lang="el-GR" dirty="0" smtClean="0">
                <a:ea typeface="Tahoma" panose="020B0604030504040204" pitchFamily="34" charset="0"/>
                <a:cs typeface="Tahoma" panose="020B0604030504040204" pitchFamily="34" charset="0"/>
              </a:rPr>
              <a:t>υποενότητα 2.1</a:t>
            </a:r>
            <a:r>
              <a:rPr lang="el-GR" dirty="0">
                <a:ea typeface="Tahoma" panose="020B0604030504040204" pitchFamily="34" charset="0"/>
                <a:cs typeface="Tahoma" panose="020B0604030504040204" pitchFamily="34" charset="0"/>
              </a:rPr>
              <a:t>.</a:t>
            </a:r>
          </a:p>
          <a:p>
            <a:r>
              <a:rPr lang="el-GR" dirty="0">
                <a:ea typeface="Tahoma" panose="020B0604030504040204" pitchFamily="34" charset="0"/>
                <a:cs typeface="Tahoma" panose="020B0604030504040204" pitchFamily="34" charset="0"/>
              </a:rPr>
              <a:t>Δεν είναι διαθέσιμο προς το παρόν, επομένως ρωτήστε τον εκπαιδευτή αν θέλετε ένα αντίγραφο.</a:t>
            </a:r>
          </a:p>
        </p:txBody>
      </p:sp>
    </p:spTree>
    <p:extLst>
      <p:ext uri="{BB962C8B-B14F-4D97-AF65-F5344CB8AC3E}">
        <p14:creationId xmlns:p14="http://schemas.microsoft.com/office/powerpoint/2010/main" val="414336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ΧΡΟΝΟΣ ΔΡΑΣΤΗΡΙΟΤΗΤΑΣ</a:t>
            </a:r>
          </a:p>
        </p:txBody>
      </p:sp>
      <p:sp>
        <p:nvSpPr>
          <p:cNvPr id="3" name="TextBox 2"/>
          <p:cNvSpPr txBox="1"/>
          <p:nvPr/>
        </p:nvSpPr>
        <p:spPr>
          <a:xfrm>
            <a:off x="739074" y="1663640"/>
            <a:ext cx="7200800" cy="3416320"/>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smtClean="0"/>
              <a:t>ΑΡΙΘΜΟΣ </a:t>
            </a:r>
            <a:r>
              <a:rPr lang="el-GR" sz="2400" b="1" dirty="0"/>
              <a:t>ΔΡΑΣΤΗΡΙΟΤΗΤΑΣ: 3.2.5</a:t>
            </a:r>
          </a:p>
          <a:p>
            <a:endParaRPr lang="el-GR" sz="2400" b="1" dirty="0"/>
          </a:p>
          <a:p>
            <a:r>
              <a:rPr lang="el-GR" sz="2400" b="1" dirty="0"/>
              <a:t>ΤΙΤΛΟΣ ΔΡΑΣΤΗΡΙΟΤΗΤΑΣ: </a:t>
            </a:r>
            <a:r>
              <a:rPr lang="el-GR" sz="2400" b="1" dirty="0" smtClean="0"/>
              <a:t>Ενσωμάτωση γνώσης των συστημάτων της άτυπης αξιολόγησης στον προγραμματισμό έργου και τον σχεδιασμό</a:t>
            </a:r>
          </a:p>
          <a:p>
            <a:endParaRPr lang="el-GR" sz="2400" b="1" dirty="0"/>
          </a:p>
          <a:p>
            <a:r>
              <a:rPr lang="el-GR" sz="2400" b="1" dirty="0"/>
              <a:t>ΔΙΑΡΚΕΙΑ ΔΡΑΣΤΗΡΙΟΤΗΤΑΣ: 30 λεπτά</a:t>
            </a:r>
          </a:p>
          <a:p>
            <a:endParaRPr lang="el-GR" sz="2400" b="1" dirty="0"/>
          </a:p>
          <a:p>
            <a:r>
              <a:rPr lang="el-GR" sz="2400" b="1" dirty="0"/>
              <a:t>ΣΧΟΛΙΑ:</a:t>
            </a:r>
            <a:endParaRPr lang="en-US" sz="2400" b="1" dirty="0"/>
          </a:p>
        </p:txBody>
      </p:sp>
    </p:spTree>
    <p:extLst>
      <p:ext uri="{BB962C8B-B14F-4D97-AF65-F5344CB8AC3E}">
        <p14:creationId xmlns:p14="http://schemas.microsoft.com/office/powerpoint/2010/main" val="1638161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Κάνοντας το επόμενο βήμα</a:t>
            </a:r>
            <a:endParaRPr lang="en-GB" dirty="0"/>
          </a:p>
        </p:txBody>
      </p:sp>
      <p:sp>
        <p:nvSpPr>
          <p:cNvPr id="3" name="Content Placeholder 2"/>
          <p:cNvSpPr>
            <a:spLocks noGrp="1"/>
          </p:cNvSpPr>
          <p:nvPr>
            <p:ph idx="1"/>
          </p:nvPr>
        </p:nvSpPr>
        <p:spPr/>
        <p:txBody>
          <a:bodyPr>
            <a:normAutofit fontScale="70000" lnSpcReduction="20000"/>
          </a:bodyPr>
          <a:lstStyle/>
          <a:p>
            <a:r>
              <a:rPr lang="el-GR" dirty="0"/>
              <a:t>Οι </a:t>
            </a:r>
            <a:r>
              <a:rPr lang="el-GR" dirty="0" smtClean="0"/>
              <a:t>εκπαιδευόμενοι θα </a:t>
            </a:r>
            <a:r>
              <a:rPr lang="el-GR" dirty="0"/>
              <a:t>συγκεντρώσουν μια ποικιλία δεξιοτήτων και ικανοτήτων στην πατρίδα τους και κατά τη διάρκεια της διαπολιτισμικής </a:t>
            </a:r>
            <a:r>
              <a:rPr lang="el-GR" dirty="0" smtClean="0"/>
              <a:t>κινητικότητας.</a:t>
            </a:r>
          </a:p>
          <a:p>
            <a:r>
              <a:rPr lang="el-GR" dirty="0" smtClean="0"/>
              <a:t>Οι οργανισμοί επαγγελματικής </a:t>
            </a:r>
            <a:r>
              <a:rPr lang="el-GR" dirty="0"/>
              <a:t>εκπαίδευσης και κατάρτισης και οι επαγγελματίες θα έχουν επινοήσει συστήματα για την αξιολόγηση και την καταγραφή αυτής της μάθησης, που αποκτήθηκε σε </a:t>
            </a:r>
            <a:r>
              <a:rPr lang="el-GR" dirty="0" smtClean="0"/>
              <a:t>άτυπες  </a:t>
            </a:r>
            <a:r>
              <a:rPr lang="el-GR" dirty="0"/>
              <a:t>και </a:t>
            </a:r>
            <a:r>
              <a:rPr lang="el-GR" dirty="0" smtClean="0"/>
              <a:t>μη τυπικές ρυθμίσεις.</a:t>
            </a:r>
          </a:p>
          <a:p>
            <a:r>
              <a:rPr lang="el-GR" dirty="0" smtClean="0"/>
              <a:t>Οι </a:t>
            </a:r>
            <a:r>
              <a:rPr lang="el-GR" dirty="0"/>
              <a:t>οργανισμοί επαγγελματικής εκπαίδευσης και κατάρτισης και οι επαγγελματίες πρέπει τώρα να εξετάσουν πώς τα δεδομένα που συλλέγονται από τις αξιολογήσεις που έχουν επινοήσει μπορούν να ευθυγραμμιστούν με τα εθνικά αναγνωρισμένα </a:t>
            </a:r>
            <a:r>
              <a:rPr lang="el-GR" dirty="0" smtClean="0"/>
              <a:t>πρότυπα.</a:t>
            </a:r>
          </a:p>
          <a:p>
            <a:r>
              <a:rPr lang="el-GR" dirty="0" smtClean="0"/>
              <a:t>Με </a:t>
            </a:r>
            <a:r>
              <a:rPr lang="el-GR" dirty="0"/>
              <a:t>τον τρόπο αυτό, η μάθηση μπορεί να επικυρωθεί σε σχέση με τα τοπικά και εθνικά κριτήρια αναφοράς και </a:t>
            </a:r>
            <a:r>
              <a:rPr lang="el-GR" dirty="0" smtClean="0"/>
              <a:t>στο τέλος με τα ευρωπαϊκά σημεία αναφοράς.</a:t>
            </a:r>
          </a:p>
          <a:p>
            <a:pPr marL="0" indent="0">
              <a:buNone/>
            </a:pPr>
            <a:endParaRPr lang="en-GB" dirty="0"/>
          </a:p>
        </p:txBody>
      </p:sp>
    </p:spTree>
    <p:extLst>
      <p:ext uri="{BB962C8B-B14F-4D97-AF65-F5344CB8AC3E}">
        <p14:creationId xmlns:p14="http://schemas.microsoft.com/office/powerpoint/2010/main" val="2439804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ASDAN</a:t>
            </a:r>
          </a:p>
        </p:txBody>
      </p:sp>
      <p:sp>
        <p:nvSpPr>
          <p:cNvPr id="3" name="Content Placeholder 2"/>
          <p:cNvSpPr>
            <a:spLocks noGrp="1"/>
          </p:cNvSpPr>
          <p:nvPr>
            <p:ph idx="1"/>
          </p:nvPr>
        </p:nvSpPr>
        <p:spPr/>
        <p:txBody>
          <a:bodyPr>
            <a:normAutofit fontScale="85000" lnSpcReduction="10000"/>
          </a:bodyPr>
          <a:lstStyle/>
          <a:p>
            <a:r>
              <a:rPr lang="el-GR" dirty="0" smtClean="0"/>
              <a:t>Η </a:t>
            </a:r>
            <a:r>
              <a:rPr lang="el-GR" dirty="0"/>
              <a:t>ASDAN είναι ένας οργανισμός τρίτου τομέα με έδρα το Ηνωμένο Βασίλειο, ο οποίος επίσης απονέμει προσόντα σε εθνικό </a:t>
            </a:r>
            <a:r>
              <a:rPr lang="el-GR" dirty="0" smtClean="0"/>
              <a:t>επίπεδο.</a:t>
            </a:r>
          </a:p>
          <a:p>
            <a:r>
              <a:rPr lang="el-GR" dirty="0" smtClean="0"/>
              <a:t>Θα </a:t>
            </a:r>
            <a:r>
              <a:rPr lang="el-GR" dirty="0"/>
              <a:t>σας δοθούν μερικά παραδείγματα συστημάτων αξιολόγησης ASDAN για να </a:t>
            </a:r>
            <a:r>
              <a:rPr lang="el-GR" dirty="0" smtClean="0"/>
              <a:t>δείτε  </a:t>
            </a:r>
            <a:r>
              <a:rPr lang="el-GR" dirty="0"/>
              <a:t>πώς οι ικανότητες, όπως αυτές που σχεδιάστηκαν από το πρόγραμμα </a:t>
            </a:r>
            <a:r>
              <a:rPr lang="el-GR" dirty="0"/>
              <a:t>Valley</a:t>
            </a:r>
            <a:r>
              <a:rPr lang="el-GR" dirty="0"/>
              <a:t> ή οι δεξιότητες 21 </a:t>
            </a:r>
            <a:r>
              <a:rPr lang="el-GR" dirty="0" smtClean="0"/>
              <a:t>αιώνα που </a:t>
            </a:r>
            <a:r>
              <a:rPr lang="el-GR" dirty="0"/>
              <a:t>εξετάσαμε στην Ενότητα 2, μπορούν να εξεταστούν σε ένα σύστημα αξιολόγησης που να ευθυγραμμίζεται με τα εθνικά προσόντα.</a:t>
            </a:r>
            <a:endParaRPr lang="en-GB" dirty="0"/>
          </a:p>
        </p:txBody>
      </p:sp>
    </p:spTree>
    <p:extLst>
      <p:ext uri="{BB962C8B-B14F-4D97-AF65-F5344CB8AC3E}">
        <p14:creationId xmlns:p14="http://schemas.microsoft.com/office/powerpoint/2010/main" val="1472687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ASDAN</a:t>
            </a:r>
          </a:p>
        </p:txBody>
      </p:sp>
      <p:sp>
        <p:nvSpPr>
          <p:cNvPr id="3" name="Content Placeholder 2"/>
          <p:cNvSpPr>
            <a:spLocks noGrp="1"/>
          </p:cNvSpPr>
          <p:nvPr>
            <p:ph idx="1"/>
          </p:nvPr>
        </p:nvSpPr>
        <p:spPr/>
        <p:txBody>
          <a:bodyPr>
            <a:normAutofit fontScale="77500" lnSpcReduction="20000"/>
          </a:bodyPr>
          <a:lstStyle/>
          <a:p>
            <a:r>
              <a:rPr lang="el-GR" dirty="0"/>
              <a:t>Χρησιμοποιούμε το παράδειγμα ASDAN </a:t>
            </a:r>
            <a:r>
              <a:rPr lang="el-GR" dirty="0" smtClean="0"/>
              <a:t>επειδή:</a:t>
            </a:r>
          </a:p>
          <a:p>
            <a:pPr lvl="1"/>
            <a:r>
              <a:rPr lang="el-GR" dirty="0" smtClean="0"/>
              <a:t>τα μαθήματά του </a:t>
            </a:r>
            <a:r>
              <a:rPr lang="el-GR" dirty="0"/>
              <a:t>είναι γνωστά για την παροχή εκπαιδευτικών μαθημάτων που προσφέρουν εξατομικευμένη μάθηση και επιλογή, εστιάζοντας στις βασικές δεξιότητες όπως η ομαδική εργασία, η επικοινωνία, η επίλυση προβλημάτων, η έρευνα και η </a:t>
            </a:r>
            <a:r>
              <a:rPr lang="el-GR" dirty="0" smtClean="0"/>
              <a:t>αυτοδιαχείριση.</a:t>
            </a:r>
          </a:p>
          <a:p>
            <a:pPr lvl="1"/>
            <a:r>
              <a:rPr lang="el-GR" dirty="0" smtClean="0"/>
              <a:t>είναι </a:t>
            </a:r>
            <a:r>
              <a:rPr lang="el-GR" dirty="0"/>
              <a:t>επίσης γνωστοί για την επιτυχή χαρτογράφηση της εξέλιξης των εκπαιδευτικά </a:t>
            </a:r>
            <a:r>
              <a:rPr lang="el-GR" dirty="0"/>
              <a:t>μειονεκτούντων</a:t>
            </a:r>
            <a:r>
              <a:rPr lang="el-GR" dirty="0"/>
              <a:t> </a:t>
            </a:r>
            <a:r>
              <a:rPr lang="el-GR" dirty="0" smtClean="0"/>
              <a:t>εκπαιδευόμενων  </a:t>
            </a:r>
            <a:r>
              <a:rPr lang="el-GR" dirty="0"/>
              <a:t>όπως και των </a:t>
            </a:r>
            <a:r>
              <a:rPr lang="el-GR" dirty="0" smtClean="0"/>
              <a:t>εκπαιδευόμενων  </a:t>
            </a:r>
            <a:r>
              <a:rPr lang="el-GR" dirty="0"/>
              <a:t>που στοχεύουν αυτό το Πρόγραμμα Διαπολιτισμικής </a:t>
            </a:r>
            <a:r>
              <a:rPr lang="el-GR" dirty="0" smtClean="0"/>
              <a:t>Κινητικότητας.</a:t>
            </a:r>
          </a:p>
          <a:p>
            <a:pPr lvl="1"/>
            <a:r>
              <a:rPr lang="el-GR" dirty="0" smtClean="0"/>
              <a:t>Τα </a:t>
            </a:r>
            <a:r>
              <a:rPr lang="el-GR" dirty="0"/>
              <a:t>προγράμματα ASDAN οδηγούν σε προσόντα σε εθνικό επίπεδο, τα οποία έχουν ισοτιμία με το </a:t>
            </a:r>
            <a:r>
              <a:rPr lang="el-GR" dirty="0" smtClean="0"/>
              <a:t>Ευρωπαϊκό </a:t>
            </a:r>
            <a:r>
              <a:rPr lang="el-GR" dirty="0" smtClean="0"/>
              <a:t>Πλαίσιο Αναφοράς</a:t>
            </a:r>
            <a:endParaRPr lang="en-GB" dirty="0"/>
          </a:p>
        </p:txBody>
      </p:sp>
    </p:spTree>
    <p:extLst>
      <p:ext uri="{BB962C8B-B14F-4D97-AF65-F5344CB8AC3E}">
        <p14:creationId xmlns:p14="http://schemas.microsoft.com/office/powerpoint/2010/main" val="3801380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670327-A238-4A46-A5ED-2A83E8774516}"/>
              </a:ext>
            </a:extLst>
          </p:cNvPr>
          <p:cNvSpPr>
            <a:spLocks noGrp="1"/>
          </p:cNvSpPr>
          <p:nvPr>
            <p:ph type="title"/>
          </p:nvPr>
        </p:nvSpPr>
        <p:spPr>
          <a:xfrm>
            <a:off x="0" y="274638"/>
            <a:ext cx="6588224" cy="1143000"/>
          </a:xfrm>
        </p:spPr>
        <p:txBody>
          <a:bodyPr/>
          <a:lstStyle/>
          <a:p>
            <a:r>
              <a:rPr lang="en-GB" dirty="0"/>
              <a:t>Handout1_CoPE.pdf</a:t>
            </a:r>
          </a:p>
        </p:txBody>
      </p:sp>
      <p:sp>
        <p:nvSpPr>
          <p:cNvPr id="3" name="Content Placeholder 2">
            <a:extLst>
              <a:ext uri="{FF2B5EF4-FFF2-40B4-BE49-F238E27FC236}">
                <a16:creationId xmlns="" xmlns:a16="http://schemas.microsoft.com/office/drawing/2014/main" id="{14D5E9CA-B4DF-408B-9D5E-AF7CB8E5DC71}"/>
              </a:ext>
            </a:extLst>
          </p:cNvPr>
          <p:cNvSpPr>
            <a:spLocks noGrp="1"/>
          </p:cNvSpPr>
          <p:nvPr>
            <p:ph idx="1"/>
          </p:nvPr>
        </p:nvSpPr>
        <p:spPr>
          <a:xfrm>
            <a:off x="457200" y="1417638"/>
            <a:ext cx="7643192" cy="4963690"/>
          </a:xfrm>
        </p:spPr>
        <p:txBody>
          <a:bodyPr>
            <a:normAutofit fontScale="85000" lnSpcReduction="20000"/>
          </a:bodyPr>
          <a:lstStyle/>
          <a:p>
            <a:r>
              <a:rPr lang="el-GR" dirty="0"/>
              <a:t>Αφιερώστε λίγα λεπτά για να διαβάσετε το χαρτοφυλάκιο αυτού του εκπαιδευόμενου. </a:t>
            </a:r>
            <a:r>
              <a:rPr lang="el-GR" dirty="0" smtClean="0"/>
              <a:t>Εργαστείτε </a:t>
            </a:r>
            <a:r>
              <a:rPr lang="el-GR" dirty="0"/>
              <a:t>σε </a:t>
            </a:r>
            <a:r>
              <a:rPr lang="el-GR" dirty="0" smtClean="0"/>
              <a:t>ζευγάρια για </a:t>
            </a:r>
            <a:r>
              <a:rPr lang="el-GR" dirty="0"/>
              <a:t>να </a:t>
            </a:r>
            <a:r>
              <a:rPr lang="el-GR" dirty="0" smtClean="0"/>
              <a:t>προσδιορίσετε:</a:t>
            </a:r>
          </a:p>
          <a:p>
            <a:pPr lvl="1"/>
            <a:r>
              <a:rPr lang="el-GR" dirty="0" smtClean="0"/>
              <a:t>το </a:t>
            </a:r>
            <a:r>
              <a:rPr lang="el-GR" dirty="0"/>
              <a:t>καθήκον που έχει τεθεί και τα βήματα που απαιτούνται για την ολοκλήρωσή </a:t>
            </a:r>
            <a:r>
              <a:rPr lang="el-GR" dirty="0" smtClean="0"/>
              <a:t>του</a:t>
            </a:r>
          </a:p>
          <a:p>
            <a:pPr lvl="1"/>
            <a:r>
              <a:rPr lang="el-GR" dirty="0" smtClean="0"/>
              <a:t>τρεις </a:t>
            </a:r>
            <a:r>
              <a:rPr lang="el-GR" dirty="0"/>
              <a:t>δεξιότητες 21 αιώνα που οι μαθητές </a:t>
            </a:r>
            <a:r>
              <a:rPr lang="el-GR" dirty="0" smtClean="0"/>
              <a:t>έχουν χρησιμοποιήσει για </a:t>
            </a:r>
            <a:r>
              <a:rPr lang="el-GR" dirty="0"/>
              <a:t>να εκπληρώσουν </a:t>
            </a:r>
            <a:r>
              <a:rPr lang="el-GR" dirty="0" smtClean="0"/>
              <a:t>η εργασία π.χ</a:t>
            </a:r>
            <a:r>
              <a:rPr lang="el-GR" dirty="0"/>
              <a:t>. ομαδική εργασία, διαχείριση χρόνου </a:t>
            </a:r>
            <a:r>
              <a:rPr lang="el-GR" dirty="0" smtClean="0"/>
              <a:t>κ.α.</a:t>
            </a:r>
          </a:p>
          <a:p>
            <a:pPr lvl="1"/>
            <a:r>
              <a:rPr lang="el-GR" dirty="0" smtClean="0"/>
              <a:t>στοιχεία </a:t>
            </a:r>
            <a:r>
              <a:rPr lang="el-GR" dirty="0"/>
              <a:t>της αξιολόγησης που περιλαμβάνουν </a:t>
            </a:r>
            <a:r>
              <a:rPr lang="el-GR" dirty="0" smtClean="0"/>
              <a:t>διαδικασίες γραφής</a:t>
            </a:r>
          </a:p>
          <a:p>
            <a:pPr lvl="1"/>
            <a:r>
              <a:rPr lang="el-GR" dirty="0" smtClean="0"/>
              <a:t>στοιχεία </a:t>
            </a:r>
            <a:r>
              <a:rPr lang="el-GR" dirty="0"/>
              <a:t>της αξιολόγησης που περιλαμβάνουν διαδικασίες </a:t>
            </a:r>
            <a:r>
              <a:rPr lang="el-GR" dirty="0" smtClean="0"/>
              <a:t>αξιολόγησης</a:t>
            </a:r>
          </a:p>
          <a:p>
            <a:pPr lvl="1"/>
            <a:r>
              <a:rPr lang="el-GR" dirty="0" smtClean="0"/>
              <a:t>στοιχεία </a:t>
            </a:r>
            <a:r>
              <a:rPr lang="el-GR" dirty="0"/>
              <a:t>της αξιολόγησης που περιλαμβάνουν αποδεικτικά στοιχεία βάσει </a:t>
            </a:r>
            <a:r>
              <a:rPr lang="el-GR" dirty="0" smtClean="0"/>
              <a:t>κριτηρίων</a:t>
            </a:r>
            <a:endParaRPr lang="en-GB" dirty="0"/>
          </a:p>
          <a:p>
            <a:pPr lvl="1"/>
            <a:endParaRPr lang="en-GB" dirty="0"/>
          </a:p>
          <a:p>
            <a:pPr lvl="1"/>
            <a:endParaRPr lang="en-GB" dirty="0"/>
          </a:p>
          <a:p>
            <a:pPr lvl="1"/>
            <a:endParaRPr lang="en-GB" dirty="0"/>
          </a:p>
          <a:p>
            <a:endParaRPr lang="en-GB" dirty="0"/>
          </a:p>
          <a:p>
            <a:endParaRPr lang="en-GB" dirty="0"/>
          </a:p>
        </p:txBody>
      </p:sp>
    </p:spTree>
    <p:extLst>
      <p:ext uri="{BB962C8B-B14F-4D97-AF65-F5344CB8AC3E}">
        <p14:creationId xmlns:p14="http://schemas.microsoft.com/office/powerpoint/2010/main" val="1026272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670327-A238-4A46-A5ED-2A83E8774516}"/>
              </a:ext>
            </a:extLst>
          </p:cNvPr>
          <p:cNvSpPr>
            <a:spLocks noGrp="1"/>
          </p:cNvSpPr>
          <p:nvPr>
            <p:ph type="title"/>
          </p:nvPr>
        </p:nvSpPr>
        <p:spPr>
          <a:xfrm>
            <a:off x="0" y="274638"/>
            <a:ext cx="6588224" cy="1143000"/>
          </a:xfrm>
        </p:spPr>
        <p:txBody>
          <a:bodyPr/>
          <a:lstStyle/>
          <a:p>
            <a:r>
              <a:rPr lang="en-GB" dirty="0"/>
              <a:t>Handout1_CoPE.pdf</a:t>
            </a:r>
          </a:p>
        </p:txBody>
      </p:sp>
      <p:sp>
        <p:nvSpPr>
          <p:cNvPr id="3" name="Content Placeholder 2">
            <a:extLst>
              <a:ext uri="{FF2B5EF4-FFF2-40B4-BE49-F238E27FC236}">
                <a16:creationId xmlns="" xmlns:a16="http://schemas.microsoft.com/office/drawing/2014/main" id="{14D5E9CA-B4DF-408B-9D5E-AF7CB8E5DC71}"/>
              </a:ext>
            </a:extLst>
          </p:cNvPr>
          <p:cNvSpPr>
            <a:spLocks noGrp="1"/>
          </p:cNvSpPr>
          <p:nvPr>
            <p:ph idx="1"/>
          </p:nvPr>
        </p:nvSpPr>
        <p:spPr>
          <a:xfrm>
            <a:off x="467544" y="1417638"/>
            <a:ext cx="7643192" cy="4781128"/>
          </a:xfrm>
        </p:spPr>
        <p:txBody>
          <a:bodyPr>
            <a:normAutofit/>
          </a:bodyPr>
          <a:lstStyle/>
          <a:p>
            <a:pPr marL="0" indent="0">
              <a:buNone/>
            </a:pPr>
            <a:r>
              <a:rPr lang="el-GR" dirty="0" smtClean="0"/>
              <a:t>Συζητήστε</a:t>
            </a:r>
            <a:r>
              <a:rPr lang="en-GB" dirty="0" smtClean="0"/>
              <a:t>:</a:t>
            </a:r>
            <a:endParaRPr lang="en-GB" dirty="0"/>
          </a:p>
          <a:p>
            <a:r>
              <a:rPr lang="el-GR" dirty="0" smtClean="0">
                <a:solidFill>
                  <a:schemeClr val="accent6">
                    <a:lumMod val="50000"/>
                  </a:schemeClr>
                </a:solidFill>
              </a:rPr>
              <a:t>Πως η διαδικασία αξιολόγησης σχετίζεται με τον τρόπο με το οποίο η άτυπη μάθηση αξιολογείται από τον οργανισμό σας;</a:t>
            </a:r>
            <a:endParaRPr lang="en-GB" dirty="0">
              <a:solidFill>
                <a:schemeClr val="accent6">
                  <a:lumMod val="50000"/>
                </a:schemeClr>
              </a:solidFill>
            </a:endParaRPr>
          </a:p>
          <a:p>
            <a:r>
              <a:rPr lang="el-GR" dirty="0" smtClean="0">
                <a:solidFill>
                  <a:schemeClr val="accent6">
                    <a:lumMod val="50000"/>
                  </a:schemeClr>
                </a:solidFill>
              </a:rPr>
              <a:t>Πώς </a:t>
            </a:r>
            <a:r>
              <a:rPr lang="el-GR" dirty="0">
                <a:solidFill>
                  <a:schemeClr val="accent6">
                    <a:lumMod val="50000"/>
                  </a:schemeClr>
                </a:solidFill>
              </a:rPr>
              <a:t>θα έπρεπε ο οργανισμός σας να προσαρμόσει τις τρέχουσες ρυθμίσεις για την αξιολόγηση των εκπαιδευόμενων προκειμένου να τυποποιηθούν τα αποτελέσματα των μαθητών;</a:t>
            </a:r>
            <a:endParaRPr lang="en-GB" dirty="0">
              <a:solidFill>
                <a:schemeClr val="accent6">
                  <a:lumMod val="50000"/>
                </a:schemeClr>
              </a:solidFill>
            </a:endParaRPr>
          </a:p>
          <a:p>
            <a:pPr lvl="1"/>
            <a:endParaRPr lang="en-GB" dirty="0"/>
          </a:p>
          <a:p>
            <a:pPr lvl="1"/>
            <a:endParaRPr lang="en-GB" dirty="0"/>
          </a:p>
          <a:p>
            <a:endParaRPr lang="en-GB" dirty="0"/>
          </a:p>
          <a:p>
            <a:endParaRPr lang="en-GB" dirty="0"/>
          </a:p>
        </p:txBody>
      </p:sp>
    </p:spTree>
    <p:extLst>
      <p:ext uri="{BB962C8B-B14F-4D97-AF65-F5344CB8AC3E}">
        <p14:creationId xmlns:p14="http://schemas.microsoft.com/office/powerpoint/2010/main" val="453326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588224" cy="1143000"/>
          </a:xfrm>
        </p:spPr>
        <p:txBody>
          <a:bodyPr>
            <a:normAutofit/>
          </a:bodyPr>
          <a:lstStyle/>
          <a:p>
            <a:r>
              <a:rPr lang="en-GB" dirty="0"/>
              <a:t>Handout2_provsolv.pdf</a:t>
            </a:r>
          </a:p>
        </p:txBody>
      </p:sp>
      <p:sp>
        <p:nvSpPr>
          <p:cNvPr id="3" name="Content Placeholder 2"/>
          <p:cNvSpPr>
            <a:spLocks noGrp="1"/>
          </p:cNvSpPr>
          <p:nvPr>
            <p:ph idx="1"/>
          </p:nvPr>
        </p:nvSpPr>
        <p:spPr>
          <a:xfrm>
            <a:off x="251520" y="1417638"/>
            <a:ext cx="7992888" cy="4708525"/>
          </a:xfrm>
        </p:spPr>
        <p:txBody>
          <a:bodyPr>
            <a:normAutofit lnSpcReduction="10000"/>
          </a:bodyPr>
          <a:lstStyle/>
          <a:p>
            <a:r>
              <a:rPr lang="el-GR" dirty="0"/>
              <a:t>Αυτό έχει ληφθεί από την </a:t>
            </a:r>
            <a:r>
              <a:rPr lang="el-GR" dirty="0" smtClean="0"/>
              <a:t>Ενότητα  </a:t>
            </a:r>
            <a:r>
              <a:rPr lang="el-GR" dirty="0"/>
              <a:t>επίλυσης </a:t>
            </a:r>
            <a:r>
              <a:rPr lang="el-GR" dirty="0" smtClean="0"/>
              <a:t>προβλημάτων του  </a:t>
            </a:r>
            <a:r>
              <a:rPr lang="el-GR" dirty="0"/>
              <a:t>ASDAN. Συγκρίνετε την καθοδήγηση των επιπέδων 1 και 3 και </a:t>
            </a:r>
            <a:r>
              <a:rPr lang="el-GR" dirty="0" smtClean="0"/>
              <a:t>προσδιορίστε:</a:t>
            </a:r>
          </a:p>
          <a:p>
            <a:pPr lvl="1"/>
            <a:r>
              <a:rPr lang="el-GR" dirty="0" smtClean="0"/>
              <a:t>τη </a:t>
            </a:r>
            <a:r>
              <a:rPr lang="el-GR" dirty="0"/>
              <a:t>διαφορά στις γνώσεις, τις δεξιότητες και τις τεχνικές που απαιτούνται από τα δύο </a:t>
            </a:r>
            <a:r>
              <a:rPr lang="el-GR" dirty="0" smtClean="0"/>
              <a:t>επίπεδα</a:t>
            </a:r>
          </a:p>
          <a:p>
            <a:pPr lvl="1"/>
            <a:r>
              <a:rPr lang="el-GR" dirty="0" smtClean="0"/>
              <a:t>τις </a:t>
            </a:r>
            <a:r>
              <a:rPr lang="el-GR" dirty="0"/>
              <a:t>αλλαγές στα μαθησιακά </a:t>
            </a:r>
            <a:r>
              <a:rPr lang="el-GR" dirty="0" smtClean="0"/>
              <a:t>αποτελέσματα</a:t>
            </a:r>
          </a:p>
          <a:p>
            <a:pPr lvl="1"/>
            <a:r>
              <a:rPr lang="el-GR" dirty="0" smtClean="0"/>
              <a:t>τις </a:t>
            </a:r>
            <a:r>
              <a:rPr lang="el-GR" dirty="0"/>
              <a:t>διαφορές στα κριτήρια αξιολόγησης </a:t>
            </a:r>
            <a:r>
              <a:rPr lang="el-GR" dirty="0" smtClean="0"/>
              <a:t> που πρέπει </a:t>
            </a:r>
            <a:r>
              <a:rPr lang="el-GR" dirty="0"/>
              <a:t>να </a:t>
            </a:r>
            <a:r>
              <a:rPr lang="el-GR" dirty="0" smtClean="0"/>
              <a:t>επιδεικνύονται  </a:t>
            </a:r>
            <a:r>
              <a:rPr lang="el-GR" dirty="0"/>
              <a:t>ως απόδειξη ότι η εκμάθηση έχει </a:t>
            </a:r>
            <a:r>
              <a:rPr lang="el-GR" dirty="0" smtClean="0"/>
              <a:t>πραγματοποιηθεί</a:t>
            </a:r>
          </a:p>
          <a:p>
            <a:pPr lvl="1"/>
            <a:endParaRPr lang="en-GB" dirty="0"/>
          </a:p>
          <a:p>
            <a:endParaRPr lang="en-GB" dirty="0"/>
          </a:p>
          <a:p>
            <a:endParaRPr lang="en-GB" dirty="0"/>
          </a:p>
        </p:txBody>
      </p:sp>
    </p:spTree>
    <p:extLst>
      <p:ext uri="{BB962C8B-B14F-4D97-AF65-F5344CB8AC3E}">
        <p14:creationId xmlns:p14="http://schemas.microsoft.com/office/powerpoint/2010/main" val="3715252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588224" cy="1143000"/>
          </a:xfrm>
        </p:spPr>
        <p:txBody>
          <a:bodyPr>
            <a:normAutofit/>
          </a:bodyPr>
          <a:lstStyle/>
          <a:p>
            <a:r>
              <a:rPr lang="en-GB" dirty="0"/>
              <a:t>Handout2_provsolv.pdf</a:t>
            </a:r>
          </a:p>
        </p:txBody>
      </p:sp>
      <p:sp>
        <p:nvSpPr>
          <p:cNvPr id="3" name="Content Placeholder 2"/>
          <p:cNvSpPr>
            <a:spLocks noGrp="1"/>
          </p:cNvSpPr>
          <p:nvPr>
            <p:ph idx="1"/>
          </p:nvPr>
        </p:nvSpPr>
        <p:spPr>
          <a:xfrm>
            <a:off x="251520" y="1268760"/>
            <a:ext cx="7992888" cy="5184576"/>
          </a:xfrm>
        </p:spPr>
        <p:txBody>
          <a:bodyPr>
            <a:normAutofit fontScale="77500" lnSpcReduction="20000"/>
          </a:bodyPr>
          <a:lstStyle/>
          <a:p>
            <a:pPr marL="0" indent="0">
              <a:buNone/>
            </a:pPr>
            <a:r>
              <a:rPr lang="el-GR" dirty="0"/>
              <a:t>Κάθε μαθησιακό αποτέλεσμα είναι ένα «πλούσιο έργο» που περιλαμβάνει ένα συνδυασμό δραστηριοτήτων, γνώσεων και δεξιοτήτων. Χρησιμοποιεί αξιολόγηση βάσει κριτηρίων για τη μέτρηση των προσωπικών αναπτυξιακών δεξιοτήτων σε πρακτικά πλαίσια. Στις ομάδες σας συζητάτε:</a:t>
            </a:r>
            <a:br>
              <a:rPr lang="el-GR" dirty="0"/>
            </a:br>
            <a:endParaRPr lang="el-GR" dirty="0"/>
          </a:p>
          <a:p>
            <a:pPr marL="0" indent="0">
              <a:buNone/>
            </a:pPr>
            <a:r>
              <a:rPr lang="el-GR" dirty="0" smtClean="0">
                <a:solidFill>
                  <a:schemeClr val="accent6">
                    <a:lumMod val="50000"/>
                  </a:schemeClr>
                </a:solidFill>
              </a:rPr>
              <a:t>Πώς </a:t>
            </a:r>
            <a:r>
              <a:rPr lang="el-GR" dirty="0">
                <a:solidFill>
                  <a:schemeClr val="accent6">
                    <a:lumMod val="50000"/>
                  </a:schemeClr>
                </a:solidFill>
              </a:rPr>
              <a:t>μπορούν οι </a:t>
            </a:r>
            <a:r>
              <a:rPr lang="el-GR" dirty="0" smtClean="0">
                <a:solidFill>
                  <a:schemeClr val="accent6">
                    <a:lumMod val="50000"/>
                  </a:schemeClr>
                </a:solidFill>
              </a:rPr>
              <a:t>οργανισμοί  </a:t>
            </a:r>
            <a:r>
              <a:rPr lang="el-GR" dirty="0">
                <a:solidFill>
                  <a:schemeClr val="accent6">
                    <a:lumMod val="50000"/>
                  </a:schemeClr>
                </a:solidFill>
              </a:rPr>
              <a:t>ΕΕΚ και οι εταίροι κινητικότητας να αλλάξουν ή να βελτιώσουν την ανάπτυξη διαβαθμισμένων δομημένων καθηκόντων και αξιολογήσεων που προσθέτουν αξία στις εμπειρίες των </a:t>
            </a:r>
            <a:r>
              <a:rPr lang="el-GR" dirty="0" smtClean="0">
                <a:solidFill>
                  <a:schemeClr val="accent6">
                    <a:lumMod val="50000"/>
                  </a:schemeClr>
                </a:solidFill>
              </a:rPr>
              <a:t>εκπαιδευόμενων και </a:t>
            </a:r>
            <a:r>
              <a:rPr lang="el-GR" dirty="0">
                <a:solidFill>
                  <a:schemeClr val="accent6">
                    <a:lumMod val="50000"/>
                  </a:schemeClr>
                </a:solidFill>
              </a:rPr>
              <a:t>εργάζονται για την εκπλήρωση των εθνικών προτύπων; </a:t>
            </a:r>
            <a:endParaRPr lang="en-GB" dirty="0">
              <a:solidFill>
                <a:schemeClr val="accent6">
                  <a:lumMod val="50000"/>
                </a:schemeClr>
              </a:solidFill>
            </a:endParaRPr>
          </a:p>
          <a:p>
            <a:pPr marL="0" indent="0">
              <a:buNone/>
            </a:pPr>
            <a:r>
              <a:rPr lang="el-GR" dirty="0" smtClean="0"/>
              <a:t>Για περισσότερες πληροφορίες δείτε</a:t>
            </a:r>
            <a:r>
              <a:rPr lang="en-GB" dirty="0" smtClean="0"/>
              <a:t>: </a:t>
            </a:r>
            <a:r>
              <a:rPr lang="en-GB" dirty="0">
                <a:hlinkClick r:id="rId2"/>
              </a:rPr>
              <a:t>https://www.asdan.org.uk/courses/courses-for-your-setting/post-16</a:t>
            </a:r>
            <a:endParaRPr lang="en-GB" dirty="0">
              <a:solidFill>
                <a:schemeClr val="accent6">
                  <a:lumMod val="50000"/>
                </a:schemeClr>
              </a:solidFill>
            </a:endParaRPr>
          </a:p>
          <a:p>
            <a:endParaRPr lang="en-GB" dirty="0">
              <a:solidFill>
                <a:schemeClr val="accent6">
                  <a:lumMod val="50000"/>
                </a:schemeClr>
              </a:solidFill>
            </a:endParaRPr>
          </a:p>
          <a:p>
            <a:endParaRPr lang="en-GB" dirty="0"/>
          </a:p>
        </p:txBody>
      </p:sp>
    </p:spTree>
    <p:extLst>
      <p:ext uri="{BB962C8B-B14F-4D97-AF65-F5344CB8AC3E}">
        <p14:creationId xmlns:p14="http://schemas.microsoft.com/office/powerpoint/2010/main" val="2310327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ΧΡΟΝΟΣ ΔΡΑΣΤΗΡΙΟΤΗΤΑΣ</a:t>
            </a:r>
          </a:p>
        </p:txBody>
      </p:sp>
      <p:sp>
        <p:nvSpPr>
          <p:cNvPr id="3" name="TextBox 2"/>
          <p:cNvSpPr txBox="1"/>
          <p:nvPr/>
        </p:nvSpPr>
        <p:spPr>
          <a:xfrm>
            <a:off x="739074" y="1685960"/>
            <a:ext cx="7200800" cy="3046988"/>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a:t>ΑΡΙΘΜΟΣ ΔΡΑΣΤΗΡΙΟΤΗΤΑΣ: 3.2.6</a:t>
            </a:r>
          </a:p>
          <a:p>
            <a:endParaRPr lang="el-GR" sz="2400" b="1" dirty="0"/>
          </a:p>
          <a:p>
            <a:r>
              <a:rPr lang="el-GR" sz="2400" b="1" dirty="0"/>
              <a:t>ΤΙΤΛΟΣ ΔΡΑΣΤΗΡΙΟΤΗΤΑΣ: </a:t>
            </a:r>
            <a:r>
              <a:rPr lang="el-GR" sz="2400" b="1" dirty="0" smtClean="0"/>
              <a:t>Επιπρόσθετη </a:t>
            </a:r>
            <a:r>
              <a:rPr lang="el-GR" sz="2400" b="1" dirty="0" smtClean="0"/>
              <a:t>μελέτη, </a:t>
            </a:r>
            <a:r>
              <a:rPr lang="el-GR" sz="2400" b="1" dirty="0"/>
              <a:t>αυτοαξιολόγηση</a:t>
            </a:r>
            <a:r>
              <a:rPr lang="el-GR" sz="2400" b="1" dirty="0"/>
              <a:t> και προβληματισμός</a:t>
            </a:r>
          </a:p>
          <a:p>
            <a:endParaRPr lang="el-GR" sz="2400" b="1" dirty="0"/>
          </a:p>
          <a:p>
            <a:r>
              <a:rPr lang="el-GR" sz="2400" b="1" dirty="0"/>
              <a:t>ΔΙΑΡΚΕΙΑ ΔΡΑΣΤΗΡΙΟΤΗΤΑΣ: 10 λεπτά</a:t>
            </a:r>
          </a:p>
          <a:p>
            <a:endParaRPr lang="el-GR" sz="2400" b="1" dirty="0"/>
          </a:p>
          <a:p>
            <a:r>
              <a:rPr lang="el-GR" sz="2400" b="1" dirty="0"/>
              <a:t>ΣΧΟΛΙΑ:</a:t>
            </a:r>
            <a:endParaRPr lang="en-US" sz="2400" b="1" dirty="0"/>
          </a:p>
        </p:txBody>
      </p:sp>
    </p:spTree>
    <p:extLst>
      <p:ext uri="{BB962C8B-B14F-4D97-AF65-F5344CB8AC3E}">
        <p14:creationId xmlns:p14="http://schemas.microsoft.com/office/powerpoint/2010/main" val="218523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ΠΕΡΙΕΧΟΜΕΝΟ ΥΠΟΕΝΟΤΗΤΑΣ</a:t>
            </a:r>
            <a:endParaRPr lang="el-GR" dirty="0"/>
          </a:p>
        </p:txBody>
      </p:sp>
      <p:sp>
        <p:nvSpPr>
          <p:cNvPr id="3" name="TextBox 2"/>
          <p:cNvSpPr txBox="1"/>
          <p:nvPr/>
        </p:nvSpPr>
        <p:spPr>
          <a:xfrm>
            <a:off x="739074" y="1663640"/>
            <a:ext cx="7200800" cy="4247317"/>
          </a:xfrm>
          <a:prstGeom prst="rect">
            <a:avLst/>
          </a:prstGeom>
          <a:solidFill>
            <a:schemeClr val="tx1">
              <a:lumMod val="40000"/>
              <a:lumOff val="60000"/>
            </a:schemeClr>
          </a:solidFill>
          <a:ln w="19050">
            <a:solidFill>
              <a:schemeClr val="tx1"/>
            </a:solidFill>
          </a:ln>
        </p:spPr>
        <p:txBody>
          <a:bodyPr wrap="square" rtlCol="0">
            <a:spAutoFit/>
          </a:bodyPr>
          <a:lstStyle/>
          <a:p>
            <a:pPr>
              <a:lnSpc>
                <a:spcPct val="150000"/>
              </a:lnSpc>
            </a:pPr>
            <a:r>
              <a:rPr lang="el-GR" sz="2000" b="1" dirty="0" smtClean="0"/>
              <a:t>Εργαλεία για την καταγραφή των επιτευγμάτων των εκπαιδευομένων</a:t>
            </a:r>
            <a:endParaRPr lang="en-GB" sz="2000" b="1" dirty="0"/>
          </a:p>
          <a:p>
            <a:pPr>
              <a:lnSpc>
                <a:spcPct val="150000"/>
              </a:lnSpc>
            </a:pPr>
            <a:r>
              <a:rPr lang="el-GR" sz="2000" b="1" dirty="0" smtClean="0"/>
              <a:t>Εργαλεία για βοήθεια των εκπαιδευομένων προς τροποποίησης της συμπεριφοράς τους </a:t>
            </a:r>
            <a:endParaRPr lang="en-GB" sz="2000" b="1" dirty="0"/>
          </a:p>
          <a:p>
            <a:pPr>
              <a:lnSpc>
                <a:spcPct val="150000"/>
              </a:lnSpc>
            </a:pPr>
            <a:r>
              <a:rPr lang="el-GR" sz="2000" b="1" dirty="0" smtClean="0"/>
              <a:t>Επανάληψη   των δεξιοτήτων του </a:t>
            </a:r>
            <a:r>
              <a:rPr lang="el-GR" sz="2000" b="1" dirty="0"/>
              <a:t>21ου </a:t>
            </a:r>
            <a:r>
              <a:rPr lang="el-GR" sz="2000" b="1" dirty="0" smtClean="0"/>
              <a:t>αιώνα</a:t>
            </a:r>
          </a:p>
          <a:p>
            <a:pPr>
              <a:lnSpc>
                <a:spcPct val="150000"/>
              </a:lnSpc>
            </a:pPr>
            <a:r>
              <a:rPr lang="el-GR" sz="2000" b="1" dirty="0" smtClean="0"/>
              <a:t> </a:t>
            </a:r>
            <a:r>
              <a:rPr lang="el-GR" sz="2000" b="1" dirty="0"/>
              <a:t>Διαδικασίες αξιολόγησης - από την αξιολόγηση έως το </a:t>
            </a:r>
            <a:r>
              <a:rPr lang="el-GR" sz="2000" b="1" dirty="0" smtClean="0"/>
              <a:t>διαπίστευση</a:t>
            </a:r>
            <a:endParaRPr lang="el-GR" sz="2000" b="1" dirty="0"/>
          </a:p>
          <a:p>
            <a:pPr>
              <a:lnSpc>
                <a:spcPct val="150000"/>
              </a:lnSpc>
            </a:pPr>
            <a:r>
              <a:rPr lang="el-GR" sz="2000" b="1" dirty="0"/>
              <a:t>Συγκέντρωση χαρτοφυλακίου αποδεικτικών στοιχείων </a:t>
            </a:r>
            <a:r>
              <a:rPr lang="el-GR" sz="2000" b="1" dirty="0" smtClean="0"/>
              <a:t>μάθησης</a:t>
            </a:r>
            <a:endParaRPr lang="en-US" sz="2000" b="1" dirty="0" smtClean="0"/>
          </a:p>
          <a:p>
            <a:pPr>
              <a:lnSpc>
                <a:spcPct val="150000"/>
              </a:lnSpc>
            </a:pPr>
            <a:r>
              <a:rPr lang="el-GR" sz="2000" b="1" dirty="0"/>
              <a:t>Κατανόηση των κριτηρίων που αναφέρονται στις αξιολογήσεις</a:t>
            </a:r>
            <a:endParaRPr lang="en-GB" sz="2000" b="1" dirty="0"/>
          </a:p>
        </p:txBody>
      </p:sp>
    </p:spTree>
    <p:extLst>
      <p:ext uri="{BB962C8B-B14F-4D97-AF65-F5344CB8AC3E}">
        <p14:creationId xmlns:p14="http://schemas.microsoft.com/office/powerpoint/2010/main" val="3188503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Επιπρόσθετη μελέτη</a:t>
            </a:r>
            <a:endParaRPr lang="el-GR" dirty="0"/>
          </a:p>
        </p:txBody>
      </p:sp>
      <p:sp>
        <p:nvSpPr>
          <p:cNvPr id="3" name="Content Placeholder 2"/>
          <p:cNvSpPr>
            <a:spLocks noGrp="1"/>
          </p:cNvSpPr>
          <p:nvPr>
            <p:ph idx="1"/>
          </p:nvPr>
        </p:nvSpPr>
        <p:spPr>
          <a:xfrm>
            <a:off x="457200" y="1600200"/>
            <a:ext cx="5482952" cy="4525963"/>
          </a:xfrm>
        </p:spPr>
        <p:txBody>
          <a:bodyPr>
            <a:normAutofit/>
          </a:bodyPr>
          <a:lstStyle/>
          <a:p>
            <a:pPr marL="0" indent="0">
              <a:buNone/>
            </a:pPr>
            <a:r>
              <a:rPr lang="el-GR" sz="2800" dirty="0"/>
              <a:t>Autoévaluation_valley.pdf</a:t>
            </a:r>
            <a:r>
              <a:rPr lang="el-GR" sz="2800" dirty="0"/>
              <a:t>. Διατίθεται σύντομα από το http://www.intercultural-mobility.eu/en/home/</a:t>
            </a:r>
          </a:p>
          <a:p>
            <a:pPr marL="0" indent="0">
              <a:buNone/>
            </a:pPr>
            <a:r>
              <a:rPr lang="el-GR" sz="2800" dirty="0"/>
              <a:t>"Βιβλίο δεξιοτήτων", Ένωση ADICE</a:t>
            </a:r>
            <a:endParaRPr lang="el-GR" dirty="0"/>
          </a:p>
        </p:txBody>
      </p:sp>
    </p:spTree>
    <p:extLst>
      <p:ext uri="{BB962C8B-B14F-4D97-AF65-F5344CB8AC3E}">
        <p14:creationId xmlns:p14="http://schemas.microsoft.com/office/powerpoint/2010/main" val="3444503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Αυτοαξιολόγηση</a:t>
            </a:r>
            <a:r>
              <a:rPr lang="el-GR" dirty="0"/>
              <a:t> και </a:t>
            </a:r>
            <a:r>
              <a:rPr lang="el-GR" dirty="0" smtClean="0"/>
              <a:t>αντανάκλαση</a:t>
            </a:r>
            <a:endParaRPr lang="el-GR" dirty="0"/>
          </a:p>
        </p:txBody>
      </p:sp>
      <p:sp>
        <p:nvSpPr>
          <p:cNvPr id="3" name="Content Placeholder 2"/>
          <p:cNvSpPr>
            <a:spLocks noGrp="1"/>
          </p:cNvSpPr>
          <p:nvPr>
            <p:ph sz="half" idx="2"/>
          </p:nvPr>
        </p:nvSpPr>
        <p:spPr>
          <a:xfrm>
            <a:off x="457200" y="1556793"/>
            <a:ext cx="6203032" cy="4569370"/>
          </a:xfrm>
        </p:spPr>
        <p:txBody>
          <a:bodyPr>
            <a:normAutofit/>
          </a:bodyPr>
          <a:lstStyle/>
          <a:p>
            <a:pPr marL="0" indent="0" algn="ctr">
              <a:buNone/>
            </a:pPr>
            <a:endParaRPr lang="en-GB" sz="3200" dirty="0"/>
          </a:p>
          <a:p>
            <a:pPr marL="0" indent="0" algn="ctr">
              <a:buNone/>
            </a:pPr>
            <a:r>
              <a:rPr lang="el-GR" sz="3200" dirty="0"/>
              <a:t>Χρησιμοποιήστε τη φόρμα </a:t>
            </a:r>
            <a:r>
              <a:rPr lang="el-GR" sz="3200" dirty="0"/>
              <a:t>αυτοαξιολόγησης</a:t>
            </a:r>
            <a:r>
              <a:rPr lang="el-GR" sz="3200" dirty="0"/>
              <a:t> και </a:t>
            </a:r>
            <a:r>
              <a:rPr lang="el-GR" sz="3200" dirty="0" smtClean="0"/>
              <a:t>αντανάκλασης </a:t>
            </a:r>
            <a:r>
              <a:rPr lang="el-GR" sz="3200" dirty="0"/>
              <a:t>για να συνοψίσετε τις σκέψεις σας σχετικά με τη μάθηση από αυτή τη </a:t>
            </a:r>
            <a:r>
              <a:rPr lang="el-GR" sz="3200" dirty="0" smtClean="0"/>
              <a:t>συνάντηση.</a:t>
            </a:r>
            <a:endParaRPr lang="el-GR" sz="3200" dirty="0"/>
          </a:p>
        </p:txBody>
      </p:sp>
    </p:spTree>
    <p:extLst>
      <p:ext uri="{BB962C8B-B14F-4D97-AF65-F5344CB8AC3E}">
        <p14:creationId xmlns:p14="http://schemas.microsoft.com/office/powerpoint/2010/main" val="1274172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Συγχαρητήρια!</a:t>
            </a:r>
          </a:p>
        </p:txBody>
      </p:sp>
      <p:sp>
        <p:nvSpPr>
          <p:cNvPr id="3" name="Subtitle 2"/>
          <p:cNvSpPr>
            <a:spLocks noGrp="1"/>
          </p:cNvSpPr>
          <p:nvPr>
            <p:ph type="subTitle" idx="1"/>
          </p:nvPr>
        </p:nvSpPr>
        <p:spPr/>
        <p:txBody>
          <a:bodyPr/>
          <a:lstStyle/>
          <a:p>
            <a:r>
              <a:rPr lang="el-GR" dirty="0">
                <a:solidFill>
                  <a:schemeClr val="tx1">
                    <a:lumMod val="75000"/>
                  </a:schemeClr>
                </a:solidFill>
              </a:rPr>
              <a:t>Έ</a:t>
            </a:r>
            <a:r>
              <a:rPr lang="el-GR" dirty="0" smtClean="0">
                <a:solidFill>
                  <a:schemeClr val="tx1">
                    <a:lumMod val="75000"/>
                  </a:schemeClr>
                </a:solidFill>
              </a:rPr>
              <a:t>χετε </a:t>
            </a:r>
            <a:r>
              <a:rPr lang="el-GR" dirty="0">
                <a:solidFill>
                  <a:schemeClr val="tx1">
                    <a:lumMod val="75000"/>
                  </a:schemeClr>
                </a:solidFill>
              </a:rPr>
              <a:t>ολοκληρώσει αυτή τη </a:t>
            </a:r>
            <a:r>
              <a:rPr lang="el-GR" dirty="0" smtClean="0">
                <a:solidFill>
                  <a:schemeClr val="tx1">
                    <a:lumMod val="75000"/>
                  </a:schemeClr>
                </a:solidFill>
              </a:rPr>
              <a:t>υποενότητα</a:t>
            </a:r>
            <a:endParaRPr lang="el-GR" dirty="0">
              <a:solidFill>
                <a:schemeClr val="tx1">
                  <a:lumMod val="75000"/>
                </a:schemeClr>
              </a:solidFill>
            </a:endParaRPr>
          </a:p>
        </p:txBody>
      </p:sp>
    </p:spTree>
    <p:extLst>
      <p:ext uri="{BB962C8B-B14F-4D97-AF65-F5344CB8AC3E}">
        <p14:creationId xmlns:p14="http://schemas.microsoft.com/office/powerpoint/2010/main" val="667528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ΧΡΟΝΟΣ ΔΡΑΣΤΗΡΙΟΤΗΤΑΣ</a:t>
            </a:r>
          </a:p>
        </p:txBody>
      </p:sp>
      <p:sp>
        <p:nvSpPr>
          <p:cNvPr id="3" name="TextBox 2"/>
          <p:cNvSpPr txBox="1"/>
          <p:nvPr/>
        </p:nvSpPr>
        <p:spPr>
          <a:xfrm>
            <a:off x="739074" y="1663640"/>
            <a:ext cx="7200800" cy="3785652"/>
          </a:xfrm>
          <a:prstGeom prst="rect">
            <a:avLst/>
          </a:prstGeom>
          <a:solidFill>
            <a:schemeClr val="tx1">
              <a:lumMod val="40000"/>
              <a:lumOff val="60000"/>
            </a:schemeClr>
          </a:solidFill>
          <a:ln w="19050">
            <a:solidFill>
              <a:schemeClr val="tx1"/>
            </a:solidFill>
          </a:ln>
        </p:spPr>
        <p:txBody>
          <a:bodyPr wrap="square" rtlCol="0">
            <a:spAutoFit/>
          </a:bodyPr>
          <a:lstStyle/>
          <a:p>
            <a:r>
              <a:rPr lang="el-GR" sz="2400" b="1" dirty="0"/>
              <a:t>ΑΡΙΘΜΟΣ ΔΡΑΣΤΗΡΙΟΤΗΤΑΣ</a:t>
            </a:r>
            <a:r>
              <a:rPr lang="en-US" sz="2400" b="1" dirty="0" smtClean="0"/>
              <a:t>: </a:t>
            </a:r>
            <a:r>
              <a:rPr lang="en-US" sz="2400" b="1" dirty="0"/>
              <a:t>3.2.2</a:t>
            </a:r>
          </a:p>
          <a:p>
            <a:endParaRPr lang="en-US" sz="2400" b="1" dirty="0"/>
          </a:p>
          <a:p>
            <a:r>
              <a:rPr lang="el-GR" sz="2400" b="1" dirty="0"/>
              <a:t>ΤΙΤΛΟΣ ΔΡΑΣΤΗΡΙΟΤΗΤΑΣ: Παρακολούθηση και αξιολόγηση της μάθησης που αποκτήθηκε σε </a:t>
            </a:r>
            <a:r>
              <a:rPr lang="el-GR" sz="2400" b="1" dirty="0" smtClean="0"/>
              <a:t>μη τυπικό και άτυπο πλαίσιο</a:t>
            </a:r>
            <a:endParaRPr lang="en-US" sz="2400" b="1" dirty="0"/>
          </a:p>
          <a:p>
            <a:endParaRPr lang="el-GR" sz="2400" b="1" dirty="0" smtClean="0"/>
          </a:p>
          <a:p>
            <a:r>
              <a:rPr lang="el-GR" sz="2400" b="1" dirty="0" smtClean="0"/>
              <a:t>ΔΙΑΡΚΕΙΑ ΔΡΑΣΤΗΡΙΟΤΗΤΑΣ</a:t>
            </a:r>
            <a:r>
              <a:rPr lang="en-US" sz="2400" b="1" dirty="0" smtClean="0"/>
              <a:t>: </a:t>
            </a:r>
            <a:r>
              <a:rPr lang="en-US" sz="2400" b="1" dirty="0"/>
              <a:t>20 </a:t>
            </a:r>
            <a:r>
              <a:rPr lang="el-GR" sz="2400" b="1" dirty="0" smtClean="0"/>
              <a:t>λεπτά</a:t>
            </a:r>
            <a:endParaRPr lang="en-US" sz="2400" b="1" dirty="0" smtClean="0"/>
          </a:p>
          <a:p>
            <a:endParaRPr lang="en-US" sz="2400" b="1" dirty="0"/>
          </a:p>
          <a:p>
            <a:endParaRPr lang="en-US" sz="2400" b="1" dirty="0" smtClean="0"/>
          </a:p>
          <a:p>
            <a:r>
              <a:rPr lang="el-GR" sz="2400" b="1" dirty="0" smtClean="0"/>
              <a:t>ΣΧΟΛΙΑ</a:t>
            </a:r>
            <a:r>
              <a:rPr lang="en-US" sz="2400" b="1" dirty="0" smtClean="0"/>
              <a:t>:</a:t>
            </a:r>
            <a:endParaRPr lang="en-US" sz="2400" b="1" dirty="0"/>
          </a:p>
        </p:txBody>
      </p:sp>
    </p:spTree>
    <p:extLst>
      <p:ext uri="{BB962C8B-B14F-4D97-AF65-F5344CB8AC3E}">
        <p14:creationId xmlns:p14="http://schemas.microsoft.com/office/powerpoint/2010/main" val="1165679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5915000" cy="1143000"/>
          </a:xfrm>
        </p:spPr>
        <p:txBody>
          <a:bodyPr>
            <a:normAutofit fontScale="90000"/>
          </a:bodyPr>
          <a:lstStyle/>
          <a:p>
            <a:pPr algn="l"/>
            <a:r>
              <a:rPr lang="el-GR" dirty="0"/>
              <a:t>Αντανάκλαση των </a:t>
            </a:r>
            <a:r>
              <a:rPr lang="el-GR" dirty="0" smtClean="0"/>
              <a:t>εκπαιδευόμενων  </a:t>
            </a:r>
            <a:r>
              <a:rPr lang="el-GR" dirty="0"/>
              <a:t>και </a:t>
            </a:r>
            <a:r>
              <a:rPr lang="el-GR" dirty="0" err="1" smtClean="0"/>
              <a:t>αυτοαξιολόγηση</a:t>
            </a:r>
            <a:endParaRPr lang="en-GB" dirty="0"/>
          </a:p>
        </p:txBody>
      </p:sp>
      <p:sp>
        <p:nvSpPr>
          <p:cNvPr id="3" name="Content Placeholder 2"/>
          <p:cNvSpPr>
            <a:spLocks noGrp="1"/>
          </p:cNvSpPr>
          <p:nvPr>
            <p:ph idx="1"/>
          </p:nvPr>
        </p:nvSpPr>
        <p:spPr>
          <a:xfrm>
            <a:off x="467544" y="1700808"/>
            <a:ext cx="7643192" cy="4525963"/>
          </a:xfrm>
        </p:spPr>
        <p:txBody>
          <a:bodyPr>
            <a:normAutofit fontScale="92500" lnSpcReduction="10000"/>
          </a:bodyPr>
          <a:lstStyle/>
          <a:p>
            <a:r>
              <a:rPr lang="el-GR" dirty="0" smtClean="0"/>
              <a:t>Οι </a:t>
            </a:r>
            <a:r>
              <a:rPr lang="el-GR" dirty="0"/>
              <a:t>νέοι που συμμετέχουν σε διαπολιτισμικές εμπειρίες θα συναντήσουν νέους ανθρώπους, χώρους και καταστάσεις, μερικές από τις οποίες μπορεί να προσφέρουν χρήσιμες και διαρκείς εμπειρίες μάθησης</a:t>
            </a:r>
            <a:r>
              <a:rPr lang="el-GR" dirty="0" smtClean="0"/>
              <a:t>.</a:t>
            </a:r>
          </a:p>
          <a:p>
            <a:r>
              <a:rPr lang="en-GB" dirty="0" smtClean="0"/>
              <a:t> </a:t>
            </a:r>
            <a:r>
              <a:rPr lang="el-GR" dirty="0"/>
              <a:t>Είναι σημαντικό να μεγιστοποιηθούν τα πιθανά οφέλη που θα αποκτηθούν, μεγιστοποιώντας την κατανόηση των νέων εμπειριών τους</a:t>
            </a:r>
            <a:r>
              <a:rPr lang="el-GR" dirty="0" smtClean="0"/>
              <a:t>.</a:t>
            </a:r>
            <a:endParaRPr lang="en-GB" dirty="0"/>
          </a:p>
        </p:txBody>
      </p:sp>
    </p:spTree>
    <p:extLst>
      <p:ext uri="{BB962C8B-B14F-4D97-AF65-F5344CB8AC3E}">
        <p14:creationId xmlns:p14="http://schemas.microsoft.com/office/powerpoint/2010/main" val="2127533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5616624" cy="1143000"/>
          </a:xfrm>
        </p:spPr>
        <p:txBody>
          <a:bodyPr>
            <a:normAutofit fontScale="90000"/>
          </a:bodyPr>
          <a:lstStyle/>
          <a:p>
            <a:pPr algn="l"/>
            <a:r>
              <a:rPr lang="el-GR" dirty="0"/>
              <a:t>Προετοιμασία για μια διαπολιτισμική κινητικότητα</a:t>
            </a:r>
            <a:endParaRPr lang="en-GB" dirty="0"/>
          </a:p>
        </p:txBody>
      </p:sp>
      <p:sp>
        <p:nvSpPr>
          <p:cNvPr id="3" name="Content Placeholder 2"/>
          <p:cNvSpPr>
            <a:spLocks noGrp="1"/>
          </p:cNvSpPr>
          <p:nvPr>
            <p:ph idx="1"/>
          </p:nvPr>
        </p:nvSpPr>
        <p:spPr>
          <a:xfrm>
            <a:off x="457200" y="1600201"/>
            <a:ext cx="7643192" cy="4061048"/>
          </a:xfrm>
        </p:spPr>
        <p:txBody>
          <a:bodyPr>
            <a:normAutofit fontScale="85000" lnSpcReduction="10000"/>
          </a:bodyPr>
          <a:lstStyle/>
          <a:p>
            <a:r>
              <a:rPr lang="el-GR" dirty="0"/>
              <a:t>Στη </a:t>
            </a:r>
            <a:r>
              <a:rPr lang="el-GR" dirty="0" smtClean="0"/>
              <a:t>υποενότητα  </a:t>
            </a:r>
            <a:r>
              <a:rPr lang="el-GR" dirty="0"/>
              <a:t>2.3 </a:t>
            </a:r>
            <a:r>
              <a:rPr lang="el-GR" dirty="0" smtClean="0"/>
              <a:t>είδαμε ένα </a:t>
            </a:r>
            <a:r>
              <a:rPr lang="el-GR" dirty="0"/>
              <a:t>εργαλείο για να βοηθήσουμε τους νέους με την τεκμηρίωση εμπειριών </a:t>
            </a:r>
            <a:r>
              <a:rPr lang="el-GR" dirty="0" smtClean="0"/>
              <a:t>που τους προκαλούν με έκπληξη</a:t>
            </a:r>
            <a:r>
              <a:rPr lang="el-GR" dirty="0"/>
              <a:t>, </a:t>
            </a:r>
            <a:r>
              <a:rPr lang="el-GR" dirty="0" smtClean="0"/>
              <a:t>αναστάτωση, ευχαρίστηση  κατά την διάρκεια μιας διαπολιτισμικής κινητικότητας.</a:t>
            </a:r>
          </a:p>
          <a:p>
            <a:r>
              <a:rPr lang="el-GR" dirty="0"/>
              <a:t>Στη </a:t>
            </a:r>
            <a:r>
              <a:rPr lang="el-GR" dirty="0" smtClean="0"/>
              <a:t>υποενότητα 3.1 </a:t>
            </a:r>
            <a:r>
              <a:rPr lang="el-GR" dirty="0"/>
              <a:t>εξετάσαμε πώς οι </a:t>
            </a:r>
            <a:r>
              <a:rPr lang="el-GR" dirty="0" err="1"/>
              <a:t>πάροχοι</a:t>
            </a:r>
            <a:r>
              <a:rPr lang="el-GR" dirty="0"/>
              <a:t> ΕΕΚ θα μπορούσαν να αναπτύξουν ένα εργαλείο για να βοηθήσουν τους νέους να τεκμηριώσουν τη στάση τους όσον αφορά την προετοιμασία για συμμετοχή σε ένα πρόγραμμα κινητικότητας</a:t>
            </a:r>
            <a:r>
              <a:rPr lang="el-GR" dirty="0" smtClean="0"/>
              <a:t>.</a:t>
            </a:r>
            <a:endParaRPr lang="en-GB" dirty="0"/>
          </a:p>
        </p:txBody>
      </p:sp>
    </p:spTree>
    <p:extLst>
      <p:ext uri="{BB962C8B-B14F-4D97-AF65-F5344CB8AC3E}">
        <p14:creationId xmlns:p14="http://schemas.microsoft.com/office/powerpoint/2010/main" val="3286859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5616624" cy="1143000"/>
          </a:xfrm>
        </p:spPr>
        <p:txBody>
          <a:bodyPr>
            <a:normAutofit fontScale="90000"/>
          </a:bodyPr>
          <a:lstStyle/>
          <a:p>
            <a:pPr algn="l"/>
            <a:r>
              <a:rPr lang="el-GR" dirty="0"/>
              <a:t>Προετοιμασία για μια διαπολιτισμική κινητικότητα</a:t>
            </a:r>
            <a:endParaRPr lang="en-GB" dirty="0"/>
          </a:p>
        </p:txBody>
      </p:sp>
      <p:sp>
        <p:nvSpPr>
          <p:cNvPr id="3" name="Content Placeholder 2"/>
          <p:cNvSpPr>
            <a:spLocks noGrp="1"/>
          </p:cNvSpPr>
          <p:nvPr>
            <p:ph idx="1"/>
          </p:nvPr>
        </p:nvSpPr>
        <p:spPr>
          <a:xfrm>
            <a:off x="395536" y="1700808"/>
            <a:ext cx="7643192" cy="4608512"/>
          </a:xfrm>
        </p:spPr>
        <p:txBody>
          <a:bodyPr>
            <a:normAutofit fontScale="70000" lnSpcReduction="20000"/>
          </a:bodyPr>
          <a:lstStyle/>
          <a:p>
            <a:r>
              <a:rPr lang="el-GR" dirty="0"/>
              <a:t>Στη </a:t>
            </a:r>
            <a:r>
              <a:rPr lang="el-GR" dirty="0" smtClean="0"/>
              <a:t>υποενότητα 3.1 είδαμε  </a:t>
            </a:r>
            <a:r>
              <a:rPr lang="el-GR" dirty="0"/>
              <a:t>επίσης ένα εργαλείο για να βοηθήσουμε τους νέους να τεκμηριώσουν πόσο εύκολο </a:t>
            </a:r>
            <a:r>
              <a:rPr lang="el-GR" dirty="0" smtClean="0"/>
              <a:t>θα αντιμετώπιζαν καταστάσεις </a:t>
            </a:r>
            <a:r>
              <a:rPr lang="el-GR" dirty="0"/>
              <a:t>που πιθανόν να </a:t>
            </a:r>
            <a:r>
              <a:rPr lang="el-GR" dirty="0" smtClean="0"/>
              <a:t>παρουσιάζονταν κατά </a:t>
            </a:r>
            <a:r>
              <a:rPr lang="el-GR" dirty="0"/>
              <a:t>τη διάρκεια μιας κινητικότητας</a:t>
            </a:r>
            <a:r>
              <a:rPr lang="el-GR" dirty="0" smtClean="0"/>
              <a:t>.</a:t>
            </a:r>
          </a:p>
          <a:p>
            <a:r>
              <a:rPr lang="el-GR" sz="3900" dirty="0">
                <a:solidFill>
                  <a:schemeClr val="accent6">
                    <a:lumMod val="50000"/>
                  </a:schemeClr>
                </a:solidFill>
              </a:rPr>
              <a:t>Τώρα θα παρουσιάσουμε ένα  εργαλείο το οποίο έχει σχεδιαστεί για να βοηθήσει τους εκπαιδευόμενους  που βρίσκουν ένα ιδιαίτερο πολιτισμικό φαινόμενο προσωπικά προκλητικό.</a:t>
            </a:r>
          </a:p>
          <a:p>
            <a:r>
              <a:rPr lang="el-GR" sz="3500" dirty="0">
                <a:solidFill>
                  <a:schemeClr val="tx1">
                    <a:lumMod val="75000"/>
                  </a:schemeClr>
                </a:solidFill>
              </a:rPr>
              <a:t>Είναι σημαντικό να καταγράψουμε όλες τις καταστάσεις όπου υπάρχει μια νέα μαθησιακή εμπειρία, όσο δύσκολη και εάν είναι, γιατί τέτοιες καταστάσεις μπορούν να προσφέρουν μεγάλες δυνατότητες για προσωπική ανάπτυξη και ως εκ τούτου για την αναγνώριση περισσότερης μάθησης.</a:t>
            </a:r>
            <a:endParaRPr lang="en-GB" sz="3500" dirty="0">
              <a:solidFill>
                <a:schemeClr val="tx1">
                  <a:lumMod val="75000"/>
                </a:schemeClr>
              </a:solidFill>
            </a:endParaRPr>
          </a:p>
        </p:txBody>
      </p:sp>
    </p:spTree>
    <p:extLst>
      <p:ext uri="{BB962C8B-B14F-4D97-AF65-F5344CB8AC3E}">
        <p14:creationId xmlns:p14="http://schemas.microsoft.com/office/powerpoint/2010/main" val="132121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t>
            </a:r>
            <a:r>
              <a:rPr lang="el-GR" dirty="0"/>
              <a:t>Το </a:t>
            </a:r>
            <a:r>
              <a:rPr lang="el-GR" dirty="0" err="1" smtClean="0"/>
              <a:t>DISCo</a:t>
            </a:r>
            <a:r>
              <a:rPr lang="el-GR" dirty="0" smtClean="0"/>
              <a:t> </a:t>
            </a:r>
            <a:r>
              <a:rPr lang="en-US" dirty="0" smtClean="0"/>
              <a:t> Steps Stretch Tool</a:t>
            </a:r>
            <a:endParaRPr lang="en-GB" dirty="0"/>
          </a:p>
        </p:txBody>
      </p:sp>
      <p:sp>
        <p:nvSpPr>
          <p:cNvPr id="3" name="Content Placeholder 2"/>
          <p:cNvSpPr>
            <a:spLocks noGrp="1"/>
          </p:cNvSpPr>
          <p:nvPr>
            <p:ph idx="1"/>
          </p:nvPr>
        </p:nvSpPr>
        <p:spPr/>
        <p:txBody>
          <a:bodyPr>
            <a:normAutofit fontScale="85000" lnSpcReduction="20000"/>
          </a:bodyPr>
          <a:lstStyle/>
          <a:p>
            <a:r>
              <a:rPr lang="el-GR" dirty="0"/>
              <a:t>Παράγεται από το Πανεπιστήμιο του </a:t>
            </a:r>
            <a:r>
              <a:rPr lang="el-GR" dirty="0" err="1"/>
              <a:t>Warwick</a:t>
            </a:r>
            <a:r>
              <a:rPr lang="el-GR" dirty="0"/>
              <a:t> στο Ηνωμένο Βασίλειο, το εργαλείο αυτό μπορεί να χρησιμοποιηθεί ΚΑΤΑ ΤΗ ΔΙΑΡΚΕΙΑ μιας κινητικότητας</a:t>
            </a:r>
            <a:r>
              <a:rPr lang="el-GR" dirty="0" smtClean="0"/>
              <a:t>.</a:t>
            </a:r>
          </a:p>
          <a:p>
            <a:r>
              <a:rPr lang="el-GR" dirty="0" smtClean="0"/>
              <a:t>Βλέπε</a:t>
            </a:r>
          </a:p>
          <a:p>
            <a:pPr marL="0" indent="0">
              <a:buNone/>
            </a:pPr>
            <a:r>
              <a:rPr lang="en-GB" sz="1800" dirty="0" smtClean="0">
                <a:hlinkClick r:id="rId2"/>
              </a:rPr>
              <a:t>https</a:t>
            </a:r>
            <a:r>
              <a:rPr lang="en-GB" sz="1800" dirty="0">
                <a:hlinkClick r:id="rId2"/>
              </a:rPr>
              <a:t>://warwick.ac.uk/fac/soc/al/globalpad/openhouse/interculturalskills/globalpad_stretch.pdf</a:t>
            </a:r>
            <a:r>
              <a:rPr lang="en-GB" sz="1800" dirty="0"/>
              <a:t> </a:t>
            </a:r>
          </a:p>
          <a:p>
            <a:r>
              <a:rPr lang="el-GR" dirty="0"/>
              <a:t>Ποιος είναι ο διαφορετικός τρόπος με τον οποίο το εργαλείο αυτό θα μπορούσε να υποστηρίξει και να τεκμηριώσει την ανάπτυξη των </a:t>
            </a:r>
            <a:r>
              <a:rPr lang="el-GR" dirty="0" smtClean="0"/>
              <a:t>εκπαιδευόμενων;</a:t>
            </a:r>
          </a:p>
          <a:p>
            <a:r>
              <a:rPr lang="el-GR" dirty="0"/>
              <a:t>Έχει σχεδιαστεί για να αλλάζει τη συμπεριφορά όχι μόνο να το τεκμηριώνει</a:t>
            </a:r>
            <a:endParaRPr lang="en-GB" dirty="0"/>
          </a:p>
        </p:txBody>
      </p:sp>
    </p:spTree>
    <p:extLst>
      <p:ext uri="{BB962C8B-B14F-4D97-AF65-F5344CB8AC3E}">
        <p14:creationId xmlns:p14="http://schemas.microsoft.com/office/powerpoint/2010/main" val="405959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t>
            </a:r>
            <a:r>
              <a:rPr lang="el-GR" dirty="0"/>
              <a:t>Το </a:t>
            </a:r>
            <a:r>
              <a:rPr lang="el-GR" dirty="0" err="1"/>
              <a:t>DISCo</a:t>
            </a:r>
            <a:r>
              <a:rPr lang="el-GR" dirty="0"/>
              <a:t> </a:t>
            </a:r>
            <a:r>
              <a:rPr lang="en-US" dirty="0"/>
              <a:t> Steps Stretch Tool</a:t>
            </a:r>
            <a:endParaRPr lang="en-GB" dirty="0"/>
          </a:p>
        </p:txBody>
      </p:sp>
      <p:sp>
        <p:nvSpPr>
          <p:cNvPr id="3" name="Content Placeholder 2"/>
          <p:cNvSpPr>
            <a:spLocks noGrp="1"/>
          </p:cNvSpPr>
          <p:nvPr>
            <p:ph idx="1"/>
          </p:nvPr>
        </p:nvSpPr>
        <p:spPr>
          <a:xfrm>
            <a:off x="467544" y="1556792"/>
            <a:ext cx="7643192" cy="4781128"/>
          </a:xfrm>
        </p:spPr>
        <p:txBody>
          <a:bodyPr>
            <a:normAutofit fontScale="85000" lnSpcReduction="20000"/>
          </a:bodyPr>
          <a:lstStyle/>
          <a:p>
            <a:r>
              <a:rPr lang="el-GR" dirty="0"/>
              <a:t>Επειδή πρόκειται για ένα εργαλείο τύπου </a:t>
            </a:r>
            <a:r>
              <a:rPr lang="el-GR" dirty="0" smtClean="0"/>
              <a:t>ημερολογίου, που </a:t>
            </a:r>
            <a:r>
              <a:rPr lang="el-GR" dirty="0" smtClean="0"/>
              <a:t>αυτό </a:t>
            </a:r>
            <a:r>
              <a:rPr lang="el-GR" dirty="0"/>
              <a:t>σημαίνει ότι πολλά από τα δεδομένα που παράγει είναι περιγραφικά και όχι αξιολογήσιμα</a:t>
            </a:r>
            <a:r>
              <a:rPr lang="el-GR" dirty="0" smtClean="0"/>
              <a:t>.</a:t>
            </a:r>
          </a:p>
          <a:p>
            <a:r>
              <a:rPr lang="el-GR" dirty="0"/>
              <a:t>Για το λόγο αυτό, είναι χρήσιμο να χρησιμοποιήσετε περισσότερα από ένα είδη εργαλείων αξιολόγησης για να καθορίσετε την έκταση στην οποία έχει αναπτυχθεί ένας </a:t>
            </a:r>
            <a:r>
              <a:rPr lang="el-GR" dirty="0" smtClean="0"/>
              <a:t>εκπαιδευόμενος.</a:t>
            </a:r>
            <a:r>
              <a:rPr lang="el-GR" dirty="0"/>
              <a:t/>
            </a:r>
            <a:br>
              <a:rPr lang="el-GR" dirty="0"/>
            </a:br>
            <a:r>
              <a:rPr lang="el-GR" dirty="0"/>
              <a:t>Με αυτόν τον τρόπο, οι αξιολογητές της ΕΕΚ κάνουν </a:t>
            </a:r>
            <a:r>
              <a:rPr lang="el-GR" dirty="0" smtClean="0"/>
              <a:t>ευκολότερα τις </a:t>
            </a:r>
            <a:r>
              <a:rPr lang="el-GR" dirty="0"/>
              <a:t>συγκρίσεις με τα επίπεδα επιτυχίας που επιτυγχάνονται σε καταστάσεις άτυπης </a:t>
            </a:r>
            <a:r>
              <a:rPr lang="el-GR" dirty="0" smtClean="0"/>
              <a:t>μάθησης.</a:t>
            </a:r>
            <a:endParaRPr lang="en-GB" dirty="0"/>
          </a:p>
        </p:txBody>
      </p:sp>
    </p:spTree>
    <p:extLst>
      <p:ext uri="{BB962C8B-B14F-4D97-AF65-F5344CB8AC3E}">
        <p14:creationId xmlns:p14="http://schemas.microsoft.com/office/powerpoint/2010/main" val="1418724637"/>
      </p:ext>
    </p:extLst>
  </p:cSld>
  <p:clrMapOvr>
    <a:masterClrMapping/>
  </p:clrMapOvr>
</p:sld>
</file>

<file path=ppt/theme/theme1.xml><?xml version="1.0" encoding="utf-8"?>
<a:theme xmlns:a="http://schemas.openxmlformats.org/drawingml/2006/main" name="Θέμα του Office">
  <a:themeElements>
    <a:clrScheme name="Custom 7">
      <a:dk1>
        <a:srgbClr val="49711E"/>
      </a:dk1>
      <a:lt1>
        <a:sysClr val="window" lastClr="FFFFFF"/>
      </a:lt1>
      <a:dk2>
        <a:srgbClr val="333333"/>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1262</TotalTime>
  <Words>1750</Words>
  <Application>Microsoft Office PowerPoint</Application>
  <PresentationFormat>On-screen Show (4:3)</PresentationFormat>
  <Paragraphs>172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Θέμα του Office</vt:lpstr>
      <vt:lpstr>ΕΝΟΤΗΤΑ 3 Η χρήση των κατάλληλων στρατηγικών και  εργαλείων για την αναγνώριση και επικύρωση της μάθησης των συμμετεχόντων μέσο της διαπολιτισμικής εμπειρίας κινητικότητας στην ΕΕΚ</vt:lpstr>
      <vt:lpstr>ΕΝΟΤΗΤΑ 3 Υποενότητα 2</vt:lpstr>
      <vt:lpstr>ΠΕΡΙΕΧΟΜΕΝΟ ΥΠΟΕΝΟΤΗΤΑΣ</vt:lpstr>
      <vt:lpstr>ΧΡΟΝΟΣ ΔΡΑΣΤΗΡΙΟΤΗΤΑΣ</vt:lpstr>
      <vt:lpstr>Αντανάκλαση των εκπαιδευόμενων  και αυτοαξιολόγηση</vt:lpstr>
      <vt:lpstr>Προετοιμασία για μια διαπολιτισμική κινητικότητα</vt:lpstr>
      <vt:lpstr>Προετοιμασία για μια διαπολιτισμική κινητικότητα</vt:lpstr>
      <vt:lpstr> Το DISCo  Steps Stretch Tool</vt:lpstr>
      <vt:lpstr> Το DISCo  Steps Stretch Tool</vt:lpstr>
      <vt:lpstr>ΧΡΟΝΟΣ ΔΡΑΣΤΗΡΙΟΤΗΤΑΣ</vt:lpstr>
      <vt:lpstr>Κριτήριο που αναφέρεται στη μάθηση</vt:lpstr>
      <vt:lpstr>Μην αφήστε τον συνεργάτη σας να δει το έγγραφό σας!</vt:lpstr>
      <vt:lpstr>Κριτήριο που αναφέρεται στη μάθηση</vt:lpstr>
      <vt:lpstr>Κριτήριο που αναφέρεται στη μάθηση</vt:lpstr>
      <vt:lpstr>ΔΙΑΛΕΙΜΜΑ</vt:lpstr>
      <vt:lpstr>ΧΡΟΝΟΣ ΔΡΑΣΤΗΡΙΟΤΗΤΑΣ</vt:lpstr>
      <vt:lpstr>Δεξιότητες του εικοστού πρώτου αιώνα</vt:lpstr>
      <vt:lpstr>Το Valley Project</vt:lpstr>
      <vt:lpstr>Το Vallery Project</vt:lpstr>
      <vt:lpstr>Le livret de compétences</vt:lpstr>
      <vt:lpstr>ΧΡΟΝΟΣ ΔΡΑΣΤΗΡΙΟΤΗΤΑΣ</vt:lpstr>
      <vt:lpstr>Κάνοντας το επόμενο βήμα</vt:lpstr>
      <vt:lpstr>ASDAN</vt:lpstr>
      <vt:lpstr>ASDAN</vt:lpstr>
      <vt:lpstr>Handout1_CoPE.pdf</vt:lpstr>
      <vt:lpstr>Handout1_CoPE.pdf</vt:lpstr>
      <vt:lpstr>Handout2_provsolv.pdf</vt:lpstr>
      <vt:lpstr>Handout2_provsolv.pdf</vt:lpstr>
      <vt:lpstr>ΧΡΟΝΟΣ ΔΡΑΣΤΗΡΙΟΤΗΤΑΣ</vt:lpstr>
      <vt:lpstr>Επιπρόσθετη μελέτη</vt:lpstr>
      <vt:lpstr>Αυτοαξιολόγηση και αντανάκλαση</vt:lpstr>
      <vt:lpstr>Συγχαρητήρια!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Project Coordinator</dc:creator>
  <cp:lastModifiedBy>Athena Knais</cp:lastModifiedBy>
  <cp:revision>108</cp:revision>
  <cp:lastPrinted>2018-04-02T01:10:09Z</cp:lastPrinted>
  <dcterms:created xsi:type="dcterms:W3CDTF">2017-10-16T06:30:11Z</dcterms:created>
  <dcterms:modified xsi:type="dcterms:W3CDTF">2018-08-05T14:11:29Z</dcterms:modified>
</cp:coreProperties>
</file>