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82" r:id="rId3"/>
    <p:sldId id="283" r:id="rId4"/>
    <p:sldId id="284" r:id="rId5"/>
    <p:sldId id="258" r:id="rId6"/>
    <p:sldId id="268" r:id="rId7"/>
    <p:sldId id="312" r:id="rId8"/>
    <p:sldId id="313" r:id="rId9"/>
    <p:sldId id="314" r:id="rId10"/>
    <p:sldId id="315" r:id="rId11"/>
    <p:sldId id="316" r:id="rId12"/>
    <p:sldId id="261" r:id="rId13"/>
    <p:sldId id="285" r:id="rId14"/>
    <p:sldId id="317" r:id="rId15"/>
    <p:sldId id="318" r:id="rId16"/>
    <p:sldId id="319" r:id="rId17"/>
    <p:sldId id="320" r:id="rId18"/>
    <p:sldId id="321" r:id="rId19"/>
    <p:sldId id="322" r:id="rId20"/>
    <p:sldId id="323" r:id="rId21"/>
    <p:sldId id="335" r:id="rId22"/>
    <p:sldId id="325" r:id="rId23"/>
    <p:sldId id="326" r:id="rId24"/>
    <p:sldId id="327" r:id="rId25"/>
    <p:sldId id="328" r:id="rId26"/>
    <p:sldId id="329" r:id="rId27"/>
    <p:sldId id="330" r:id="rId28"/>
    <p:sldId id="331" r:id="rId29"/>
    <p:sldId id="332" r:id="rId30"/>
    <p:sldId id="333" r:id="rId31"/>
    <p:sldId id="334" r:id="rId32"/>
    <p:sldId id="298"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3" r:id="rId50"/>
    <p:sldId id="355" r:id="rId51"/>
    <p:sldId id="356" r:id="rId52"/>
    <p:sldId id="357"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80817" autoAdjust="0"/>
  </p:normalViewPr>
  <p:slideViewPr>
    <p:cSldViewPr>
      <p:cViewPr varScale="1">
        <p:scale>
          <a:sx n="59" d="100"/>
          <a:sy n="59" d="100"/>
        </p:scale>
        <p:origin x="-15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ka Amadi" userId="5041e58d89cbfacf" providerId="LiveId" clId="{79C15A96-8FC4-4AA1-93AB-E1FA5EE532F0}"/>
    <pc:docChg chg="custSel modSld">
      <pc:chgData name="Chiaka Amadi" userId="5041e58d89cbfacf" providerId="LiveId" clId="{79C15A96-8FC4-4AA1-93AB-E1FA5EE532F0}" dt="2018-01-07T12:40:11.592" v="759" actId="20577"/>
      <pc:docMkLst>
        <pc:docMk/>
      </pc:docMkLst>
      <pc:sldChg chg="modSp">
        <pc:chgData name="Chiaka Amadi" userId="5041e58d89cbfacf" providerId="LiveId" clId="{79C15A96-8FC4-4AA1-93AB-E1FA5EE532F0}" dt="2018-01-07T12:34:22.307" v="175" actId="20577"/>
        <pc:sldMkLst>
          <pc:docMk/>
          <pc:sldMk cId="1486622714" sldId="256"/>
        </pc:sldMkLst>
        <pc:spChg chg="mod">
          <ac:chgData name="Chiaka Amadi" userId="5041e58d89cbfacf" providerId="LiveId" clId="{79C15A96-8FC4-4AA1-93AB-E1FA5EE532F0}" dt="2018-01-07T12:33:43.973" v="81" actId="14100"/>
          <ac:spMkLst>
            <pc:docMk/>
            <pc:sldMk cId="1486622714" sldId="256"/>
            <ac:spMk id="2" creationId="{00000000-0000-0000-0000-000000000000}"/>
          </ac:spMkLst>
        </pc:spChg>
        <pc:spChg chg="mod">
          <ac:chgData name="Chiaka Amadi" userId="5041e58d89cbfacf" providerId="LiveId" clId="{79C15A96-8FC4-4AA1-93AB-E1FA5EE532F0}" dt="2018-01-07T12:34:22.307" v="175" actId="20577"/>
          <ac:spMkLst>
            <pc:docMk/>
            <pc:sldMk cId="1486622714" sldId="256"/>
            <ac:spMk id="3" creationId="{00000000-0000-0000-0000-000000000000}"/>
          </ac:spMkLst>
        </pc:spChg>
      </pc:sldChg>
      <pc:sldChg chg="modSp">
        <pc:chgData name="Chiaka Amadi" userId="5041e58d89cbfacf" providerId="LiveId" clId="{79C15A96-8FC4-4AA1-93AB-E1FA5EE532F0}" dt="2018-01-07T12:40:11.592" v="759" actId="20577"/>
        <pc:sldMkLst>
          <pc:docMk/>
          <pc:sldMk cId="1401789084" sldId="258"/>
        </pc:sldMkLst>
        <pc:spChg chg="mod">
          <ac:chgData name="Chiaka Amadi" userId="5041e58d89cbfacf" providerId="LiveId" clId="{79C15A96-8FC4-4AA1-93AB-E1FA5EE532F0}" dt="2018-01-07T12:34:47.825" v="199" actId="20577"/>
          <ac:spMkLst>
            <pc:docMk/>
            <pc:sldMk cId="1401789084" sldId="258"/>
            <ac:spMk id="2" creationId="{00000000-0000-0000-0000-000000000000}"/>
          </ac:spMkLst>
        </pc:spChg>
        <pc:graphicFrameChg chg="mod modGraphic">
          <ac:chgData name="Chiaka Amadi" userId="5041e58d89cbfacf" providerId="LiveId" clId="{79C15A96-8FC4-4AA1-93AB-E1FA5EE532F0}" dt="2018-01-07T12:40:11.592" v="759" actId="20577"/>
          <ac:graphicFrameMkLst>
            <pc:docMk/>
            <pc:sldMk cId="1401789084" sldId="258"/>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2547" cy="45801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3853" y="1"/>
            <a:ext cx="2972547" cy="458010"/>
          </a:xfrm>
          <a:prstGeom prst="rect">
            <a:avLst/>
          </a:prstGeom>
        </p:spPr>
        <p:txBody>
          <a:bodyPr vert="horz" lIns="91440" tIns="45720" rIns="91440" bIns="45720" rtlCol="0"/>
          <a:lstStyle>
            <a:lvl1pPr algn="r">
              <a:defRPr sz="1200"/>
            </a:lvl1pPr>
          </a:lstStyle>
          <a:p>
            <a:fld id="{C71180B0-6ED1-4799-979B-18C19D0C474D}" type="datetimeFigureOut">
              <a:rPr lang="fr-FR" smtClean="0"/>
              <a:t>05/08/2018</a:t>
            </a:fld>
            <a:endParaRPr lang="fr-FR" dirty="0"/>
          </a:p>
        </p:txBody>
      </p:sp>
      <p:sp>
        <p:nvSpPr>
          <p:cNvPr id="4" name="Espace réservé du pied de page 3"/>
          <p:cNvSpPr>
            <a:spLocks noGrp="1"/>
          </p:cNvSpPr>
          <p:nvPr>
            <p:ph type="ftr" sz="quarter" idx="2"/>
          </p:nvPr>
        </p:nvSpPr>
        <p:spPr>
          <a:xfrm>
            <a:off x="1" y="8685991"/>
            <a:ext cx="2972547" cy="45801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3853" y="8685991"/>
            <a:ext cx="2972547" cy="458010"/>
          </a:xfrm>
          <a:prstGeom prst="rect">
            <a:avLst/>
          </a:prstGeom>
        </p:spPr>
        <p:txBody>
          <a:bodyPr vert="horz" lIns="91440" tIns="45720" rIns="91440" bIns="45720" rtlCol="0" anchor="b"/>
          <a:lstStyle>
            <a:lvl1pPr algn="r">
              <a:defRPr sz="1200"/>
            </a:lvl1pPr>
          </a:lstStyle>
          <a:p>
            <a:fld id="{E1266266-5E11-4B68-948D-A8BF29E06398}" type="slidenum">
              <a:rPr lang="fr-FR" smtClean="0"/>
              <a:t>‹#›</a:t>
            </a:fld>
            <a:endParaRPr lang="fr-FR" dirty="0"/>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5" y="1"/>
            <a:ext cx="2971800" cy="457200"/>
          </a:xfrm>
          <a:prstGeom prst="rect">
            <a:avLst/>
          </a:prstGeom>
        </p:spPr>
        <p:txBody>
          <a:bodyPr vert="horz" lIns="91440" tIns="45720" rIns="91440" bIns="45720" rtlCol="0"/>
          <a:lstStyle>
            <a:lvl1pPr algn="r">
              <a:defRPr sz="1200"/>
            </a:lvl1pPr>
          </a:lstStyle>
          <a:p>
            <a:fld id="{B2F00858-131F-45C9-96B9-4A2311E834ED}" type="datetimeFigureOut">
              <a:rPr lang="el-GR" smtClean="0"/>
              <a:t>5/8/2018</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8685214"/>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5" y="8685214"/>
            <a:ext cx="2971800" cy="457200"/>
          </a:xfrm>
          <a:prstGeom prst="rect">
            <a:avLst/>
          </a:prstGeom>
        </p:spPr>
        <p:txBody>
          <a:bodyPr vert="horz" lIns="91440" tIns="45720" rIns="91440" bIns="45720" rtlCol="0" anchor="b"/>
          <a:lstStyle>
            <a:lvl1pPr algn="r">
              <a:defRPr sz="1200"/>
            </a:lvl1pPr>
          </a:lstStyle>
          <a:p>
            <a:fld id="{10182F8F-5088-4031-82CD-039490420B5C}" type="slidenum">
              <a:rPr lang="el-GR" smtClean="0"/>
              <a:t>‹#›</a:t>
            </a:fld>
            <a:endParaRPr lang="el-GR" dirty="0"/>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82F8F-5088-4031-82CD-039490420B5C}" type="slidenum">
              <a:rPr lang="el-GR" smtClean="0"/>
              <a:t>1</a:t>
            </a:fld>
            <a:endParaRPr lang="el-GR" dirty="0"/>
          </a:p>
        </p:txBody>
      </p:sp>
    </p:spTree>
    <p:extLst>
      <p:ext uri="{BB962C8B-B14F-4D97-AF65-F5344CB8AC3E}">
        <p14:creationId xmlns:p14="http://schemas.microsoft.com/office/powerpoint/2010/main" val="419631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9</a:t>
            </a:fld>
            <a:endParaRPr lang="el-GR" dirty="0"/>
          </a:p>
        </p:txBody>
      </p:sp>
    </p:spTree>
    <p:extLst>
      <p:ext uri="{BB962C8B-B14F-4D97-AF65-F5344CB8AC3E}">
        <p14:creationId xmlns:p14="http://schemas.microsoft.com/office/powerpoint/2010/main" val="373484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10</a:t>
            </a:fld>
            <a:endParaRPr lang="el-GR" dirty="0"/>
          </a:p>
        </p:txBody>
      </p:sp>
    </p:spTree>
    <p:extLst>
      <p:ext uri="{BB962C8B-B14F-4D97-AF65-F5344CB8AC3E}">
        <p14:creationId xmlns:p14="http://schemas.microsoft.com/office/powerpoint/2010/main" val="242865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11</a:t>
            </a:fld>
            <a:endParaRPr lang="el-GR" dirty="0"/>
          </a:p>
        </p:txBody>
      </p:sp>
    </p:spTree>
    <p:extLst>
      <p:ext uri="{BB962C8B-B14F-4D97-AF65-F5344CB8AC3E}">
        <p14:creationId xmlns:p14="http://schemas.microsoft.com/office/powerpoint/2010/main" val="401890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82F8F-5088-4031-82CD-039490420B5C}" type="slidenum">
              <a:rPr lang="el-GR" smtClean="0"/>
              <a:t>12</a:t>
            </a:fld>
            <a:endParaRPr lang="el-GR" dirty="0"/>
          </a:p>
        </p:txBody>
      </p:sp>
    </p:spTree>
    <p:extLst>
      <p:ext uri="{BB962C8B-B14F-4D97-AF65-F5344CB8AC3E}">
        <p14:creationId xmlns:p14="http://schemas.microsoft.com/office/powerpoint/2010/main" val="299012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82F8F-5088-4031-82CD-039490420B5C}" type="slidenum">
              <a:rPr lang="el-GR" smtClean="0"/>
              <a:t>40</a:t>
            </a:fld>
            <a:endParaRPr lang="el-GR" dirty="0"/>
          </a:p>
        </p:txBody>
      </p:sp>
    </p:spTree>
    <p:extLst>
      <p:ext uri="{BB962C8B-B14F-4D97-AF65-F5344CB8AC3E}">
        <p14:creationId xmlns:p14="http://schemas.microsoft.com/office/powerpoint/2010/main" val="950103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dirty="0"/>
          </a:p>
          <a:p>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dirty="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Programme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time_continue=28&amp;v=EyxT91mJnV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time_continue=54&amp;v=YZsfvBqBrc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tercultural-mobility.eu/en/recognition-of-formal-informal-learning-toolki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ambridge-community.org.uk/professional-development/gswafl/gswaflHandout.pdf" TargetMode="External"/><Relationship Id="rId2" Type="http://schemas.openxmlformats.org/officeDocument/2006/relationships/hyperlink" Target="https://cambridge-community.org.uk/professional-development/gswafl/index.html"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8458200" cy="2376263"/>
          </a:xfrm>
        </p:spPr>
        <p:txBody>
          <a:bodyPr>
            <a:normAutofit fontScale="90000"/>
          </a:bodyPr>
          <a:lstStyle/>
          <a:p>
            <a:r>
              <a:rPr lang="el-GR" dirty="0" smtClean="0">
                <a:solidFill>
                  <a:schemeClr val="tx1">
                    <a:lumMod val="75000"/>
                  </a:schemeClr>
                </a:solidFill>
              </a:rPr>
              <a:t>Ενότητα </a:t>
            </a:r>
            <a:r>
              <a:rPr lang="en-GB" dirty="0" smtClean="0">
                <a:solidFill>
                  <a:schemeClr val="tx1">
                    <a:lumMod val="75000"/>
                  </a:schemeClr>
                </a:solidFill>
              </a:rPr>
              <a:t> </a:t>
            </a:r>
            <a:r>
              <a:rPr lang="en-GB" dirty="0">
                <a:solidFill>
                  <a:schemeClr val="tx1">
                    <a:lumMod val="75000"/>
                  </a:schemeClr>
                </a:solidFill>
              </a:rPr>
              <a:t>3</a:t>
            </a:r>
            <a:br>
              <a:rPr lang="en-GB" dirty="0">
                <a:solidFill>
                  <a:schemeClr val="tx1">
                    <a:lumMod val="75000"/>
                  </a:schemeClr>
                </a:solidFill>
              </a:rPr>
            </a:br>
            <a:r>
              <a:rPr lang="el-GR" sz="3100" dirty="0">
                <a:solidFill>
                  <a:schemeClr val="tx1">
                    <a:lumMod val="75000"/>
                  </a:schemeClr>
                </a:solidFill>
              </a:rPr>
              <a:t>Η χρήση των κατάλληλων στρατηγικών</a:t>
            </a:r>
            <a:r>
              <a:rPr lang="en-GB" sz="3100" dirty="0">
                <a:solidFill>
                  <a:schemeClr val="tx1">
                    <a:lumMod val="75000"/>
                  </a:schemeClr>
                </a:solidFill>
              </a:rPr>
              <a:t> </a:t>
            </a:r>
            <a:r>
              <a:rPr lang="el-GR" sz="3100" dirty="0">
                <a:solidFill>
                  <a:schemeClr val="tx1">
                    <a:lumMod val="75000"/>
                  </a:schemeClr>
                </a:solidFill>
              </a:rPr>
              <a:t>και</a:t>
            </a:r>
            <a:r>
              <a:rPr lang="en-GB" sz="3100" dirty="0">
                <a:solidFill>
                  <a:schemeClr val="tx1">
                    <a:lumMod val="75000"/>
                  </a:schemeClr>
                </a:solidFill>
              </a:rPr>
              <a:t>  </a:t>
            </a:r>
            <a:r>
              <a:rPr lang="el-GR" sz="3100" dirty="0">
                <a:solidFill>
                  <a:schemeClr val="tx1">
                    <a:lumMod val="75000"/>
                  </a:schemeClr>
                </a:solidFill>
              </a:rPr>
              <a:t>εργαλείων</a:t>
            </a:r>
            <a:r>
              <a:rPr lang="en-GB" sz="3100" dirty="0">
                <a:solidFill>
                  <a:schemeClr val="tx1">
                    <a:lumMod val="75000"/>
                  </a:schemeClr>
                </a:solidFill>
              </a:rPr>
              <a:t> </a:t>
            </a:r>
            <a:r>
              <a:rPr lang="el-GR" sz="3100" dirty="0">
                <a:solidFill>
                  <a:schemeClr val="tx1">
                    <a:lumMod val="75000"/>
                  </a:schemeClr>
                </a:solidFill>
              </a:rPr>
              <a:t>για την αναγνώριση</a:t>
            </a:r>
            <a:r>
              <a:rPr lang="en-GB" sz="3100" dirty="0">
                <a:solidFill>
                  <a:schemeClr val="tx1">
                    <a:lumMod val="75000"/>
                  </a:schemeClr>
                </a:solidFill>
              </a:rPr>
              <a:t> </a:t>
            </a:r>
            <a:r>
              <a:rPr lang="el-GR" sz="3100" dirty="0">
                <a:solidFill>
                  <a:schemeClr val="tx1">
                    <a:lumMod val="75000"/>
                  </a:schemeClr>
                </a:solidFill>
              </a:rPr>
              <a:t>και επικύρωση</a:t>
            </a:r>
            <a:r>
              <a:rPr lang="en-GB" sz="3100" dirty="0">
                <a:solidFill>
                  <a:schemeClr val="tx1">
                    <a:lumMod val="75000"/>
                  </a:schemeClr>
                </a:solidFill>
              </a:rPr>
              <a:t> </a:t>
            </a:r>
            <a:r>
              <a:rPr lang="el-GR" sz="3100" dirty="0">
                <a:solidFill>
                  <a:schemeClr val="tx1">
                    <a:lumMod val="75000"/>
                  </a:schemeClr>
                </a:solidFill>
              </a:rPr>
              <a:t>της μάθησης των συμμετεχόντων μέσο της διαπολιτισμικής εμπειρίας κινητικότητας στην ΕΕΚ</a:t>
            </a:r>
            <a:endParaRPr lang="en-GB" dirty="0">
              <a:solidFill>
                <a:schemeClr val="tx1">
                  <a:lumMod val="75000"/>
                </a:schemeClr>
              </a:solidFill>
            </a:endParaRPr>
          </a:p>
        </p:txBody>
      </p:sp>
      <p:sp>
        <p:nvSpPr>
          <p:cNvPr id="3" name="Subtitle 2"/>
          <p:cNvSpPr>
            <a:spLocks noGrp="1"/>
          </p:cNvSpPr>
          <p:nvPr>
            <p:ph type="subTitle" idx="1"/>
          </p:nvPr>
        </p:nvSpPr>
        <p:spPr>
          <a:xfrm>
            <a:off x="0" y="4509120"/>
            <a:ext cx="8458200" cy="1546440"/>
          </a:xfrm>
        </p:spPr>
        <p:txBody>
          <a:bodyPr>
            <a:normAutofit fontScale="85000" lnSpcReduction="10000"/>
          </a:bodyPr>
          <a:lstStyle/>
          <a:p>
            <a:r>
              <a:rPr lang="el-GR" dirty="0" smtClean="0">
                <a:solidFill>
                  <a:schemeClr val="accent3">
                    <a:lumMod val="75000"/>
                  </a:schemeClr>
                </a:solidFill>
              </a:rPr>
              <a:t>Υποενότητα </a:t>
            </a:r>
            <a:r>
              <a:rPr lang="en-US" dirty="0" smtClean="0">
                <a:solidFill>
                  <a:schemeClr val="accent3">
                    <a:lumMod val="75000"/>
                  </a:schemeClr>
                </a:solidFill>
              </a:rPr>
              <a:t>3.1</a:t>
            </a:r>
            <a:endParaRPr lang="en-US" dirty="0">
              <a:solidFill>
                <a:schemeClr val="accent3">
                  <a:lumMod val="75000"/>
                </a:schemeClr>
              </a:solidFill>
            </a:endParaRPr>
          </a:p>
          <a:p>
            <a:r>
              <a:rPr lang="el-GR" dirty="0" smtClean="0">
                <a:solidFill>
                  <a:schemeClr val="accent3">
                    <a:lumMod val="75000"/>
                  </a:schemeClr>
                </a:solidFill>
              </a:rPr>
              <a:t>Βασικές ικανότητες και αποτελέσματα για τους νέους που συμμετέχουν σε διαπολιτισμικές εμπειρίες  ΕΕΚ</a:t>
            </a:r>
          </a:p>
        </p:txBody>
      </p:sp>
    </p:spTree>
    <p:extLst>
      <p:ext uri="{BB962C8B-B14F-4D97-AF65-F5344CB8AC3E}">
        <p14:creationId xmlns:p14="http://schemas.microsoft.com/office/powerpoint/2010/main" val="14866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893A8-B3A1-4405-98F6-ABB651BC0AF7}"/>
              </a:ext>
            </a:extLst>
          </p:cNvPr>
          <p:cNvSpPr>
            <a:spLocks noGrp="1"/>
          </p:cNvSpPr>
          <p:nvPr>
            <p:ph idx="1"/>
          </p:nvPr>
        </p:nvSpPr>
        <p:spPr>
          <a:xfrm>
            <a:off x="457200" y="1600200"/>
            <a:ext cx="7643192" cy="4421087"/>
          </a:xfrm>
        </p:spPr>
        <p:txBody>
          <a:bodyPr>
            <a:normAutofit/>
          </a:bodyPr>
          <a:lstStyle/>
          <a:p>
            <a:pPr marL="0" indent="0">
              <a:buNone/>
            </a:pPr>
            <a:r>
              <a:rPr lang="el-GR" dirty="0" smtClean="0"/>
              <a:t>Τέτοιες εμπειρίες είναι πάρα πολύ πολύτιμες γιατί μπορούν να έχουν θετικό αντίκτυπο στην</a:t>
            </a:r>
            <a:r>
              <a:rPr lang="en-US" dirty="0" smtClean="0"/>
              <a:t>/</a:t>
            </a:r>
            <a:r>
              <a:rPr lang="el-GR" dirty="0" smtClean="0"/>
              <a:t>στις </a:t>
            </a:r>
            <a:r>
              <a:rPr lang="en-GB" dirty="0" smtClean="0"/>
              <a:t>:</a:t>
            </a:r>
            <a:endParaRPr lang="en-GB" dirty="0"/>
          </a:p>
          <a:p>
            <a:pPr lvl="1"/>
            <a:r>
              <a:rPr lang="el-GR" dirty="0" smtClean="0"/>
              <a:t>Ανάπτυξη πολύτιμων δεξιοτήτων και στάσεων για την ζωή</a:t>
            </a:r>
          </a:p>
          <a:p>
            <a:pPr lvl="1"/>
            <a:r>
              <a:rPr lang="el-GR" dirty="0" smtClean="0"/>
              <a:t>Απόκτηση δεξιοτήτων, γνώσης και εμπειριών σχετικές  με την επαγγελματική ανάπτυξη</a:t>
            </a:r>
          </a:p>
          <a:p>
            <a:pPr lvl="1"/>
            <a:r>
              <a:rPr lang="el-GR" dirty="0" smtClean="0"/>
              <a:t>Πτυχές την ατομικής προσωπικότητας και την ωριμότητα</a:t>
            </a:r>
          </a:p>
        </p:txBody>
      </p:sp>
      <p:sp>
        <p:nvSpPr>
          <p:cNvPr id="7" name="Title 1">
            <a:extLst>
              <a:ext uri="{FF2B5EF4-FFF2-40B4-BE49-F238E27FC236}">
                <a16:creationId xmlns:a16="http://schemas.microsoft.com/office/drawing/2014/main" xmlns="" id="{1A2B4E73-F537-4D60-B91A-DDDE059D2C25}"/>
              </a:ext>
            </a:extLst>
          </p:cNvPr>
          <p:cNvSpPr>
            <a:spLocks noGrp="1"/>
          </p:cNvSpPr>
          <p:nvPr>
            <p:ph type="title"/>
          </p:nvPr>
        </p:nvSpPr>
        <p:spPr>
          <a:xfrm>
            <a:off x="11440" y="-17252"/>
            <a:ext cx="6958608" cy="1498178"/>
          </a:xfrm>
        </p:spPr>
        <p:txBody>
          <a:bodyPr>
            <a:normAutofit fontScale="90000"/>
          </a:bodyPr>
          <a:lstStyle/>
          <a:p>
            <a:r>
              <a:rPr lang="el-GR" dirty="0"/>
              <a:t>Γιατί να συμμετέχω σε μια διαπολιτισμική κινητικότητα;</a:t>
            </a:r>
            <a:endParaRPr lang="en-GB" dirty="0"/>
          </a:p>
        </p:txBody>
      </p:sp>
    </p:spTree>
    <p:extLst>
      <p:ext uri="{BB962C8B-B14F-4D97-AF65-F5344CB8AC3E}">
        <p14:creationId xmlns:p14="http://schemas.microsoft.com/office/powerpoint/2010/main" val="301249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893A8-B3A1-4405-98F6-ABB651BC0AF7}"/>
              </a:ext>
            </a:extLst>
          </p:cNvPr>
          <p:cNvSpPr>
            <a:spLocks noGrp="1"/>
          </p:cNvSpPr>
          <p:nvPr>
            <p:ph idx="1"/>
          </p:nvPr>
        </p:nvSpPr>
        <p:spPr>
          <a:xfrm>
            <a:off x="443539" y="1428020"/>
            <a:ext cx="7643192" cy="3124944"/>
          </a:xfrm>
        </p:spPr>
        <p:txBody>
          <a:bodyPr>
            <a:normAutofit fontScale="92500" lnSpcReduction="10000"/>
          </a:bodyPr>
          <a:lstStyle/>
          <a:p>
            <a:pPr marL="0" indent="0">
              <a:buNone/>
            </a:pPr>
            <a:r>
              <a:rPr lang="el-GR" dirty="0" smtClean="0"/>
              <a:t>Έτσι, πως μπορούμε</a:t>
            </a:r>
            <a:endParaRPr lang="en-GB" dirty="0"/>
          </a:p>
          <a:p>
            <a:pPr lvl="1"/>
            <a:r>
              <a:rPr lang="el-GR" dirty="0" smtClean="0"/>
              <a:t>να επικυρώσουμε αυτές τις εμπειρίες;</a:t>
            </a:r>
          </a:p>
          <a:p>
            <a:pPr lvl="1"/>
            <a:r>
              <a:rPr lang="el-GR" dirty="0"/>
              <a:t>ν</a:t>
            </a:r>
            <a:r>
              <a:rPr lang="el-GR" dirty="0" smtClean="0"/>
              <a:t>α αναγνωρίσουμε τα </a:t>
            </a:r>
            <a:r>
              <a:rPr lang="el-GR" dirty="0"/>
              <a:t>θετικά οφέλη που προσφέρουν στη μάθηση και την ανάπτυξη των </a:t>
            </a:r>
            <a:r>
              <a:rPr lang="el-GR" dirty="0" smtClean="0"/>
              <a:t>νέων;</a:t>
            </a:r>
          </a:p>
          <a:p>
            <a:pPr lvl="1"/>
            <a:r>
              <a:rPr lang="el-GR" dirty="0" smtClean="0"/>
              <a:t>να τις ενσωματώσουμε  </a:t>
            </a:r>
            <a:r>
              <a:rPr lang="el-GR" dirty="0"/>
              <a:t>στην </a:t>
            </a:r>
            <a:r>
              <a:rPr lang="el-GR" dirty="0" smtClean="0"/>
              <a:t>αξιολόγηση  </a:t>
            </a:r>
            <a:r>
              <a:rPr lang="el-GR" dirty="0"/>
              <a:t>του ταξιδιού εκμάθησης του νέου ανθρώπου;</a:t>
            </a:r>
            <a:endParaRPr lang="en-GB" dirty="0"/>
          </a:p>
          <a:p>
            <a:pPr marL="0" indent="0">
              <a:buNone/>
            </a:pPr>
            <a:endParaRPr lang="en-GB" dirty="0"/>
          </a:p>
        </p:txBody>
      </p:sp>
      <p:sp>
        <p:nvSpPr>
          <p:cNvPr id="7" name="Title 1">
            <a:extLst>
              <a:ext uri="{FF2B5EF4-FFF2-40B4-BE49-F238E27FC236}">
                <a16:creationId xmlns:a16="http://schemas.microsoft.com/office/drawing/2014/main" xmlns="" id="{1A2B4E73-F537-4D60-B91A-DDDE059D2C25}"/>
              </a:ext>
            </a:extLst>
          </p:cNvPr>
          <p:cNvSpPr>
            <a:spLocks noGrp="1"/>
          </p:cNvSpPr>
          <p:nvPr>
            <p:ph type="title"/>
          </p:nvPr>
        </p:nvSpPr>
        <p:spPr>
          <a:xfrm>
            <a:off x="11440" y="-17252"/>
            <a:ext cx="6958608" cy="1498178"/>
          </a:xfrm>
        </p:spPr>
        <p:txBody>
          <a:bodyPr>
            <a:normAutofit fontScale="90000"/>
          </a:bodyPr>
          <a:lstStyle/>
          <a:p>
            <a:r>
              <a:rPr lang="el-GR" dirty="0"/>
              <a:t>Γιατί να συμμετέχω σε μια διαπολιτισμική κινητικότητα;</a:t>
            </a:r>
            <a:endParaRPr lang="en-GB" dirty="0"/>
          </a:p>
        </p:txBody>
      </p:sp>
      <p:pic>
        <p:nvPicPr>
          <p:cNvPr id="4" name="Picture 3">
            <a:extLst>
              <a:ext uri="{FF2B5EF4-FFF2-40B4-BE49-F238E27FC236}">
                <a16:creationId xmlns:a16="http://schemas.microsoft.com/office/drawing/2014/main" xmlns="" id="{822F49BD-8C80-4ED0-8C13-75EA75C169B5}"/>
              </a:ext>
            </a:extLst>
          </p:cNvPr>
          <p:cNvPicPr>
            <a:picLocks noChangeAspect="1"/>
          </p:cNvPicPr>
          <p:nvPr/>
        </p:nvPicPr>
        <p:blipFill>
          <a:blip r:embed="rId3"/>
          <a:stretch>
            <a:fillRect/>
          </a:stretch>
        </p:blipFill>
        <p:spPr>
          <a:xfrm>
            <a:off x="6862595" y="4725144"/>
            <a:ext cx="1224136" cy="1169160"/>
          </a:xfrm>
          <a:prstGeom prst="rect">
            <a:avLst/>
          </a:prstGeom>
        </p:spPr>
      </p:pic>
      <p:pic>
        <p:nvPicPr>
          <p:cNvPr id="5" name="Picture 4">
            <a:extLst>
              <a:ext uri="{FF2B5EF4-FFF2-40B4-BE49-F238E27FC236}">
                <a16:creationId xmlns:a16="http://schemas.microsoft.com/office/drawing/2014/main" xmlns="" id="{20E7A346-9D67-4A64-B10A-48A99F5F04F1}"/>
              </a:ext>
            </a:extLst>
          </p:cNvPr>
          <p:cNvPicPr>
            <a:picLocks noChangeAspect="1"/>
          </p:cNvPicPr>
          <p:nvPr/>
        </p:nvPicPr>
        <p:blipFill>
          <a:blip r:embed="rId4"/>
          <a:stretch>
            <a:fillRect/>
          </a:stretch>
        </p:blipFill>
        <p:spPr>
          <a:xfrm>
            <a:off x="5148064" y="4712546"/>
            <a:ext cx="1588005" cy="1156561"/>
          </a:xfrm>
          <a:prstGeom prst="rect">
            <a:avLst/>
          </a:prstGeom>
        </p:spPr>
      </p:pic>
      <p:pic>
        <p:nvPicPr>
          <p:cNvPr id="6" name="Picture 5">
            <a:extLst>
              <a:ext uri="{FF2B5EF4-FFF2-40B4-BE49-F238E27FC236}">
                <a16:creationId xmlns:a16="http://schemas.microsoft.com/office/drawing/2014/main" xmlns="" id="{E6775024-8A72-498E-A6EA-55A44A49A5A6}"/>
              </a:ext>
            </a:extLst>
          </p:cNvPr>
          <p:cNvPicPr>
            <a:picLocks noChangeAspect="1"/>
          </p:cNvPicPr>
          <p:nvPr/>
        </p:nvPicPr>
        <p:blipFill>
          <a:blip r:embed="rId5"/>
          <a:stretch>
            <a:fillRect/>
          </a:stretch>
        </p:blipFill>
        <p:spPr>
          <a:xfrm>
            <a:off x="3279685" y="4725144"/>
            <a:ext cx="1741853" cy="1156562"/>
          </a:xfrm>
          <a:prstGeom prst="rect">
            <a:avLst/>
          </a:prstGeom>
        </p:spPr>
      </p:pic>
      <p:pic>
        <p:nvPicPr>
          <p:cNvPr id="8" name="Picture 7">
            <a:extLst>
              <a:ext uri="{FF2B5EF4-FFF2-40B4-BE49-F238E27FC236}">
                <a16:creationId xmlns:a16="http://schemas.microsoft.com/office/drawing/2014/main" xmlns="" id="{B448E7CE-6CC7-4BEC-B4F8-130A6A5122A1}"/>
              </a:ext>
            </a:extLst>
          </p:cNvPr>
          <p:cNvPicPr>
            <a:picLocks noChangeAspect="1"/>
          </p:cNvPicPr>
          <p:nvPr/>
        </p:nvPicPr>
        <p:blipFill>
          <a:blip r:embed="rId6"/>
          <a:stretch>
            <a:fillRect/>
          </a:stretch>
        </p:blipFill>
        <p:spPr>
          <a:xfrm>
            <a:off x="1742806" y="4737742"/>
            <a:ext cx="1410353" cy="1156562"/>
          </a:xfrm>
          <a:prstGeom prst="rect">
            <a:avLst/>
          </a:prstGeom>
        </p:spPr>
      </p:pic>
      <p:pic>
        <p:nvPicPr>
          <p:cNvPr id="9" name="Picture 8">
            <a:extLst>
              <a:ext uri="{FF2B5EF4-FFF2-40B4-BE49-F238E27FC236}">
                <a16:creationId xmlns:a16="http://schemas.microsoft.com/office/drawing/2014/main" xmlns="" id="{8B7E94B1-8CA6-4326-B473-7E467D8BECB4}"/>
              </a:ext>
            </a:extLst>
          </p:cNvPr>
          <p:cNvPicPr>
            <a:picLocks noChangeAspect="1"/>
          </p:cNvPicPr>
          <p:nvPr/>
        </p:nvPicPr>
        <p:blipFill>
          <a:blip r:embed="rId7"/>
          <a:stretch>
            <a:fillRect/>
          </a:stretch>
        </p:blipFill>
        <p:spPr>
          <a:xfrm>
            <a:off x="131924" y="4755560"/>
            <a:ext cx="1484356" cy="1169160"/>
          </a:xfrm>
          <a:prstGeom prst="rect">
            <a:avLst/>
          </a:prstGeom>
        </p:spPr>
      </p:pic>
    </p:spTree>
    <p:extLst>
      <p:ext uri="{BB962C8B-B14F-4D97-AF65-F5344CB8AC3E}">
        <p14:creationId xmlns:p14="http://schemas.microsoft.com/office/powerpoint/2010/main" val="411620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3.1.</a:t>
            </a:r>
            <a:r>
              <a:rPr lang="el-GR" sz="2400" b="1" dirty="0" smtClean="0"/>
              <a:t>3</a:t>
            </a:r>
            <a:endParaRPr lang="en-US" sz="2400" b="1" dirty="0"/>
          </a:p>
          <a:p>
            <a:endParaRPr lang="en-US" sz="2400" b="1" dirty="0"/>
          </a:p>
          <a:p>
            <a:r>
              <a:rPr lang="el-GR" sz="2400" b="1" dirty="0" smtClean="0"/>
              <a:t>ΤΙΤΛΟΣ ΔΡΑΣΤΗΡΙΟΤΗΤΑΣ</a:t>
            </a:r>
            <a:r>
              <a:rPr lang="en-US" sz="2400" b="1" dirty="0" smtClean="0"/>
              <a:t>: </a:t>
            </a:r>
            <a:r>
              <a:rPr lang="el-GR" sz="2400" b="1" dirty="0" smtClean="0"/>
              <a:t>Κατανόηση της τυπικής, άτυπης και μη τυπικής μάθησης</a:t>
            </a:r>
            <a:endParaRPr lang="en-US" sz="2400" b="1" dirty="0"/>
          </a:p>
          <a:p>
            <a:endParaRPr lang="en-US" sz="2400" b="1" dirty="0"/>
          </a:p>
          <a:p>
            <a:r>
              <a:rPr lang="el-GR" sz="2400" b="1" dirty="0" smtClean="0"/>
              <a:t>ΔΙΑΡΚΕΙΑ ΔΡΑΣΤΗΡΙΟΤΗΤΑΣ</a:t>
            </a:r>
            <a:r>
              <a:rPr lang="en-US" sz="2400" b="1" dirty="0" smtClean="0"/>
              <a:t>: </a:t>
            </a:r>
            <a:r>
              <a:rPr lang="en-US" sz="2400" b="1" dirty="0"/>
              <a:t>15 </a:t>
            </a:r>
            <a:r>
              <a:rPr lang="el-GR" sz="2400" b="1" dirty="0" smtClean="0"/>
              <a:t>λεπτά</a:t>
            </a:r>
            <a:endParaRPr lang="en-US" sz="2400" b="1" dirty="0"/>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318850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Ετοιμάζοντας το πλαίσιο</a:t>
            </a:r>
            <a:endParaRPr lang="en-GB" dirty="0"/>
          </a:p>
        </p:txBody>
      </p:sp>
      <p:sp>
        <p:nvSpPr>
          <p:cNvPr id="3" name="Content Placeholder 2"/>
          <p:cNvSpPr>
            <a:spLocks noGrp="1"/>
          </p:cNvSpPr>
          <p:nvPr>
            <p:ph idx="1"/>
          </p:nvPr>
        </p:nvSpPr>
        <p:spPr/>
        <p:txBody>
          <a:bodyPr>
            <a:normAutofit fontScale="92500" lnSpcReduction="20000"/>
          </a:bodyPr>
          <a:lstStyle/>
          <a:p>
            <a:r>
              <a:rPr lang="el-GR" dirty="0" smtClean="0"/>
              <a:t>Η πρόθεση </a:t>
            </a:r>
            <a:r>
              <a:rPr lang="el-GR" dirty="0"/>
              <a:t>είναι οι νέοι που συμμετέχουν στις διαπολιτισμικές </a:t>
            </a:r>
            <a:r>
              <a:rPr lang="el-GR" dirty="0" smtClean="0"/>
              <a:t>κινητικότητες να </a:t>
            </a:r>
            <a:r>
              <a:rPr lang="el-GR" dirty="0"/>
              <a:t>αποκτήσουν νέες </a:t>
            </a:r>
            <a:r>
              <a:rPr lang="el-GR" dirty="0" smtClean="0"/>
              <a:t>γνώσεις.</a:t>
            </a:r>
          </a:p>
          <a:p>
            <a:r>
              <a:rPr lang="el-GR" dirty="0" smtClean="0"/>
              <a:t>Ορισμένα </a:t>
            </a:r>
            <a:r>
              <a:rPr lang="el-GR" dirty="0"/>
              <a:t>από αυτά τα μαθήματα θα σχετίζονται άμεσα με τις επαγγελματικές γνώσεις και δεξιότητές τους και θα αξιολογούνται </a:t>
            </a:r>
            <a:r>
              <a:rPr lang="el-GR" dirty="0" smtClean="0"/>
              <a:t>επίσημα.</a:t>
            </a:r>
          </a:p>
          <a:p>
            <a:r>
              <a:rPr lang="el-GR" dirty="0" smtClean="0"/>
              <a:t>Κάποια </a:t>
            </a:r>
            <a:r>
              <a:rPr lang="el-GR" dirty="0"/>
              <a:t>εκμάθηση των νέων θα αφορά το νέο κοινωνικό, πολιτισμικό, γλωσσικό πλαίσιο στο οποίο βρίσκονται. Αυτός ο τύπος μάθησης μπορεί να αξιολογηθεί </a:t>
            </a:r>
            <a:r>
              <a:rPr lang="el-GR" dirty="0" smtClean="0"/>
              <a:t>άτυπα ή </a:t>
            </a:r>
            <a:r>
              <a:rPr lang="el-GR" dirty="0"/>
              <a:t>μη τυπικά</a:t>
            </a:r>
            <a:endParaRPr lang="en-GB" dirty="0"/>
          </a:p>
        </p:txBody>
      </p:sp>
    </p:spTree>
    <p:extLst>
      <p:ext uri="{BB962C8B-B14F-4D97-AF65-F5344CB8AC3E}">
        <p14:creationId xmlns:p14="http://schemas.microsoft.com/office/powerpoint/2010/main" val="373813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92688" cy="1143000"/>
          </a:xfrm>
        </p:spPr>
        <p:txBody>
          <a:bodyPr>
            <a:normAutofit fontScale="90000"/>
          </a:bodyPr>
          <a:lstStyle/>
          <a:p>
            <a:r>
              <a:rPr lang="el-GR" dirty="0"/>
              <a:t>Τυπική μάθηση</a:t>
            </a:r>
            <a:r>
              <a:rPr lang="en-US" dirty="0"/>
              <a:t>(Formal learning)</a:t>
            </a:r>
            <a:endParaRPr lang="el-GR" dirty="0"/>
          </a:p>
        </p:txBody>
      </p:sp>
      <p:sp>
        <p:nvSpPr>
          <p:cNvPr id="3" name="Content Placeholder 2"/>
          <p:cNvSpPr>
            <a:spLocks noGrp="1"/>
          </p:cNvSpPr>
          <p:nvPr>
            <p:ph idx="1"/>
          </p:nvPr>
        </p:nvSpPr>
        <p:spPr>
          <a:xfrm>
            <a:off x="33802" y="1143000"/>
            <a:ext cx="4349476" cy="3337978"/>
          </a:xfrm>
        </p:spPr>
        <p:txBody>
          <a:bodyPr>
            <a:normAutofit fontScale="77500" lnSpcReduction="20000"/>
          </a:bodyPr>
          <a:lstStyle/>
          <a:p>
            <a:r>
              <a:rPr lang="el-GR" dirty="0"/>
              <a:t>Τα δομημένα προγράμματα σπουδών, τα οποία παρέχουν ένα πρόγραμμα κατάρτισης , όπως σε μια επαγγελματική εκπαίδευση και κατάρτιση ή ένα επαγγελματικό πρόγραμμα, αποτελούν παραδείγματα </a:t>
            </a:r>
            <a:r>
              <a:rPr lang="el-GR" sz="2800" b="1" dirty="0">
                <a:solidFill>
                  <a:schemeClr val="accent6">
                    <a:lumMod val="75000"/>
                  </a:schemeClr>
                </a:solidFill>
              </a:rPr>
              <a:t>ΤΥΠΙΚΗ ΜΑΘΗΣΗ</a:t>
            </a:r>
            <a:r>
              <a:rPr lang="el-GR" dirty="0"/>
              <a:t>.</a:t>
            </a:r>
          </a:p>
        </p:txBody>
      </p:sp>
      <p:pic>
        <p:nvPicPr>
          <p:cNvPr id="5" name="Picture 4">
            <a:extLst>
              <a:ext uri="{FF2B5EF4-FFF2-40B4-BE49-F238E27FC236}">
                <a16:creationId xmlns="" xmlns:a16="http://schemas.microsoft.com/office/drawing/2014/main" id="{8E2D83DE-166C-4CA3-A8C1-DBB0ABE71904}"/>
              </a:ext>
            </a:extLst>
          </p:cNvPr>
          <p:cNvPicPr>
            <a:picLocks noChangeAspect="1"/>
          </p:cNvPicPr>
          <p:nvPr/>
        </p:nvPicPr>
        <p:blipFill>
          <a:blip r:embed="rId2"/>
          <a:stretch>
            <a:fillRect/>
          </a:stretch>
        </p:blipFill>
        <p:spPr>
          <a:xfrm>
            <a:off x="4372894" y="1427735"/>
            <a:ext cx="4100071" cy="2731197"/>
          </a:xfrm>
          <a:prstGeom prst="rect">
            <a:avLst/>
          </a:prstGeom>
        </p:spPr>
      </p:pic>
      <p:sp>
        <p:nvSpPr>
          <p:cNvPr id="6" name="Rectangle 5">
            <a:extLst>
              <a:ext uri="{FF2B5EF4-FFF2-40B4-BE49-F238E27FC236}">
                <a16:creationId xmlns="" xmlns:a16="http://schemas.microsoft.com/office/drawing/2014/main" id="{D48D2E09-7518-46DC-865A-4F60E3ECA774}"/>
              </a:ext>
            </a:extLst>
          </p:cNvPr>
          <p:cNvSpPr/>
          <p:nvPr/>
        </p:nvSpPr>
        <p:spPr>
          <a:xfrm>
            <a:off x="33802" y="4480978"/>
            <a:ext cx="8498638" cy="1815882"/>
          </a:xfrm>
          <a:prstGeom prst="rect">
            <a:avLst/>
          </a:prstGeom>
        </p:spPr>
        <p:txBody>
          <a:bodyPr wrap="square">
            <a:spAutoFit/>
          </a:bodyPr>
          <a:lstStyle/>
          <a:p>
            <a:r>
              <a:rPr lang="el-GR" sz="2800" dirty="0"/>
              <a:t>Στην </a:t>
            </a:r>
            <a:r>
              <a:rPr lang="el-GR" sz="2800" b="1" dirty="0">
                <a:solidFill>
                  <a:schemeClr val="accent6">
                    <a:lumMod val="75000"/>
                  </a:schemeClr>
                </a:solidFill>
              </a:rPr>
              <a:t>ΤΥΠΙΚΗ ΜΑΘΗΣΗ </a:t>
            </a:r>
            <a:r>
              <a:rPr lang="el-GR" sz="2800" dirty="0"/>
              <a:t>οι γνώσεις και οι δεξιότητες που αποκομίζονται μετριούνται μέσω κάποιας μορφής </a:t>
            </a:r>
            <a:r>
              <a:rPr lang="el-GR" sz="2800" u="sng" dirty="0"/>
              <a:t>αξιολόγησης</a:t>
            </a:r>
            <a:r>
              <a:rPr lang="el-GR" sz="2800" dirty="0"/>
              <a:t> - μπορεί να είναι μια δοκιμή, μια εξέταση ή μια σειρά από πρακτικές εργασίες</a:t>
            </a:r>
            <a:endParaRPr lang="en-US" sz="2800" dirty="0"/>
          </a:p>
        </p:txBody>
      </p:sp>
    </p:spTree>
    <p:extLst>
      <p:ext uri="{BB962C8B-B14F-4D97-AF65-F5344CB8AC3E}">
        <p14:creationId xmlns:p14="http://schemas.microsoft.com/office/powerpoint/2010/main" val="20561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92688" cy="1143000"/>
          </a:xfrm>
        </p:spPr>
        <p:txBody>
          <a:bodyPr>
            <a:normAutofit fontScale="90000"/>
          </a:bodyPr>
          <a:lstStyle/>
          <a:p>
            <a:r>
              <a:rPr lang="el-GR" dirty="0"/>
              <a:t>Άτυπη μάθηση</a:t>
            </a:r>
            <a:r>
              <a:rPr lang="en-US" dirty="0"/>
              <a:t>(Informal learning)</a:t>
            </a:r>
            <a:endParaRPr lang="el-GR" dirty="0"/>
          </a:p>
        </p:txBody>
      </p:sp>
      <p:sp>
        <p:nvSpPr>
          <p:cNvPr id="3" name="Content Placeholder 2"/>
          <p:cNvSpPr>
            <a:spLocks noGrp="1"/>
          </p:cNvSpPr>
          <p:nvPr>
            <p:ph idx="1"/>
          </p:nvPr>
        </p:nvSpPr>
        <p:spPr>
          <a:xfrm>
            <a:off x="-13034" y="980728"/>
            <a:ext cx="8075240" cy="1800200"/>
          </a:xfrm>
        </p:spPr>
        <p:txBody>
          <a:bodyPr>
            <a:normAutofit fontScale="85000" lnSpcReduction="20000"/>
          </a:bodyPr>
          <a:lstStyle/>
          <a:p>
            <a:r>
              <a:rPr lang="el-GR" dirty="0"/>
              <a:t>Οι δεξιότητες και γνώση που αποκτούμε ως μέρος των καθημερινών μας δραστηριοτήτων και εμπειριών συμπεριλαμβανομένων της εργασίας, της οικογενειακής ζωής ή του χρόνου ψυχαγωγίας είναι </a:t>
            </a:r>
            <a:r>
              <a:rPr lang="el-GR" sz="2800" b="1" dirty="0">
                <a:solidFill>
                  <a:schemeClr val="accent6">
                    <a:lumMod val="75000"/>
                  </a:schemeClr>
                </a:solidFill>
              </a:rPr>
              <a:t>ΑΤΥΠΗ ΜΑΘΗΣΗ</a:t>
            </a:r>
          </a:p>
        </p:txBody>
      </p:sp>
      <p:pic>
        <p:nvPicPr>
          <p:cNvPr id="4" name="Picture 3">
            <a:extLst>
              <a:ext uri="{FF2B5EF4-FFF2-40B4-BE49-F238E27FC236}">
                <a16:creationId xmlns="" xmlns:a16="http://schemas.microsoft.com/office/drawing/2014/main" id="{B70A4E6A-BE90-42C7-A9AD-C277AD0F6F78}"/>
              </a:ext>
            </a:extLst>
          </p:cNvPr>
          <p:cNvPicPr>
            <a:picLocks noChangeAspect="1"/>
          </p:cNvPicPr>
          <p:nvPr/>
        </p:nvPicPr>
        <p:blipFill>
          <a:blip r:embed="rId2"/>
          <a:stretch>
            <a:fillRect/>
          </a:stretch>
        </p:blipFill>
        <p:spPr>
          <a:xfrm>
            <a:off x="108549" y="2829099"/>
            <a:ext cx="3810000" cy="2533650"/>
          </a:xfrm>
          <a:prstGeom prst="rect">
            <a:avLst/>
          </a:prstGeom>
        </p:spPr>
      </p:pic>
      <p:sp>
        <p:nvSpPr>
          <p:cNvPr id="5" name="Rectangle 4">
            <a:extLst>
              <a:ext uri="{FF2B5EF4-FFF2-40B4-BE49-F238E27FC236}">
                <a16:creationId xmlns="" xmlns:a16="http://schemas.microsoft.com/office/drawing/2014/main" id="{89A0CA08-DD1A-40BB-B722-276AE3097149}"/>
              </a:ext>
            </a:extLst>
          </p:cNvPr>
          <p:cNvSpPr/>
          <p:nvPr/>
        </p:nvSpPr>
        <p:spPr>
          <a:xfrm>
            <a:off x="4024586" y="2492896"/>
            <a:ext cx="4435846" cy="3970318"/>
          </a:xfrm>
          <a:prstGeom prst="rect">
            <a:avLst/>
          </a:prstGeom>
        </p:spPr>
        <p:txBody>
          <a:bodyPr wrap="square">
            <a:spAutoFit/>
          </a:bodyPr>
          <a:lstStyle/>
          <a:p>
            <a:r>
              <a:rPr lang="el-GR" sz="2800" dirty="0"/>
              <a:t>Η μάθηση που δεν έχει ένα συγκεκριμένο περιεχόμενο ή δεν απαιτεί συγκεκριμένη διάρκεια μάθησης ή οδηγίες είναι </a:t>
            </a:r>
            <a:r>
              <a:rPr lang="el-GR" sz="2400" b="1" dirty="0">
                <a:solidFill>
                  <a:schemeClr val="accent6">
                    <a:lumMod val="75000"/>
                  </a:schemeClr>
                </a:solidFill>
              </a:rPr>
              <a:t>ΑΤΥΠΗ ΜΑΘΗΣΗ. </a:t>
            </a:r>
            <a:r>
              <a:rPr lang="el-GR" sz="2800" dirty="0"/>
              <a:t>Τυπικά δεν οδηγεί σε κάποια πιστοποίηση. Συχνά περιγράφεται ως τυχαία μάθηση.</a:t>
            </a:r>
          </a:p>
        </p:txBody>
      </p:sp>
    </p:spTree>
    <p:extLst>
      <p:ext uri="{BB962C8B-B14F-4D97-AF65-F5344CB8AC3E}">
        <p14:creationId xmlns:p14="http://schemas.microsoft.com/office/powerpoint/2010/main" val="117208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92688" cy="1143000"/>
          </a:xfrm>
        </p:spPr>
        <p:txBody>
          <a:bodyPr>
            <a:normAutofit fontScale="90000"/>
          </a:bodyPr>
          <a:lstStyle/>
          <a:p>
            <a:r>
              <a:rPr lang="el-GR" dirty="0"/>
              <a:t>Μη τυπική μάθηση</a:t>
            </a:r>
            <a:r>
              <a:rPr lang="en-US" dirty="0"/>
              <a:t>( Non-formal learning)</a:t>
            </a:r>
            <a:endParaRPr lang="el-GR" dirty="0"/>
          </a:p>
        </p:txBody>
      </p:sp>
      <p:sp>
        <p:nvSpPr>
          <p:cNvPr id="3" name="Content Placeholder 2"/>
          <p:cNvSpPr>
            <a:spLocks noGrp="1"/>
          </p:cNvSpPr>
          <p:nvPr>
            <p:ph idx="1"/>
          </p:nvPr>
        </p:nvSpPr>
        <p:spPr>
          <a:xfrm>
            <a:off x="246278" y="4221088"/>
            <a:ext cx="8280920" cy="2083948"/>
          </a:xfrm>
        </p:spPr>
        <p:txBody>
          <a:bodyPr>
            <a:normAutofit fontScale="85000" lnSpcReduction="10000"/>
          </a:bodyPr>
          <a:lstStyle/>
          <a:p>
            <a:r>
              <a:rPr lang="el-GR" dirty="0"/>
              <a:t>Τα απρογραμμάτιστα οφέλη, οι δεξιότητες και η γνώση που μπορούν να βιώσουν οι εκπαιδευόμενοι, όπως οι συναισθηματικές ανταμοιβές που συνδέονται με την αυξημένη αγάπη για ένα θέμα ή το αυξημένο πάθος για μάθηση, είναι δείκτες της </a:t>
            </a:r>
            <a:r>
              <a:rPr lang="en-US" b="1" dirty="0">
                <a:solidFill>
                  <a:schemeClr val="accent6">
                    <a:lumMod val="75000"/>
                  </a:schemeClr>
                </a:solidFill>
              </a:rPr>
              <a:t>MH-TY</a:t>
            </a:r>
            <a:r>
              <a:rPr lang="el-GR" b="1" dirty="0">
                <a:solidFill>
                  <a:schemeClr val="accent6">
                    <a:lumMod val="75000"/>
                  </a:schemeClr>
                </a:solidFill>
              </a:rPr>
              <a:t>ΠΙΚΗΣ ΜΑΘΗΣΗΣ.</a:t>
            </a:r>
            <a:endParaRPr lang="en-GB" dirty="0"/>
          </a:p>
        </p:txBody>
      </p:sp>
      <p:sp>
        <p:nvSpPr>
          <p:cNvPr id="5" name="Rectangle 4">
            <a:extLst>
              <a:ext uri="{FF2B5EF4-FFF2-40B4-BE49-F238E27FC236}">
                <a16:creationId xmlns="" xmlns:a16="http://schemas.microsoft.com/office/drawing/2014/main" id="{C67E32AA-3087-43D4-9C4E-B21EBC6A67E6}"/>
              </a:ext>
            </a:extLst>
          </p:cNvPr>
          <p:cNvSpPr/>
          <p:nvPr/>
        </p:nvSpPr>
        <p:spPr>
          <a:xfrm>
            <a:off x="3995936" y="1258501"/>
            <a:ext cx="4290226" cy="3000821"/>
          </a:xfrm>
          <a:prstGeom prst="rect">
            <a:avLst/>
          </a:prstGeom>
        </p:spPr>
        <p:txBody>
          <a:bodyPr wrap="square">
            <a:spAutoFit/>
          </a:bodyPr>
          <a:lstStyle/>
          <a:p>
            <a:r>
              <a:rPr lang="el-GR" sz="2700" dirty="0">
                <a:solidFill>
                  <a:schemeClr val="tx2">
                    <a:lumMod val="50000"/>
                  </a:schemeClr>
                </a:solidFill>
              </a:rPr>
              <a:t>Στην περίπτωση της </a:t>
            </a:r>
            <a:r>
              <a:rPr lang="en-US" sz="2400" b="1" dirty="0">
                <a:solidFill>
                  <a:schemeClr val="accent6">
                    <a:lumMod val="75000"/>
                  </a:schemeClr>
                </a:solidFill>
              </a:rPr>
              <a:t>MH-TY</a:t>
            </a:r>
            <a:r>
              <a:rPr lang="el-GR" sz="2400" b="1" dirty="0">
                <a:solidFill>
                  <a:schemeClr val="accent6">
                    <a:lumMod val="75000"/>
                  </a:schemeClr>
                </a:solidFill>
              </a:rPr>
              <a:t>ΠΙΚΗΣ ΜΑΘΗΣΗΣ ,</a:t>
            </a:r>
            <a:r>
              <a:rPr lang="el-GR" sz="2700" dirty="0">
                <a:solidFill>
                  <a:schemeClr val="tx2">
                    <a:lumMod val="50000"/>
                  </a:schemeClr>
                </a:solidFill>
              </a:rPr>
              <a:t>η μάθηση μπορεί ή όχι να πραγματοποιηθεί σε δομημένες καταστάσεις ή ως μέρος οργανωμένων προγραμμάτων.</a:t>
            </a:r>
            <a:endParaRPr lang="en-US" sz="2700" dirty="0">
              <a:solidFill>
                <a:schemeClr val="tx2">
                  <a:lumMod val="50000"/>
                </a:schemeClr>
              </a:solidFill>
            </a:endParaRPr>
          </a:p>
        </p:txBody>
      </p:sp>
      <p:pic>
        <p:nvPicPr>
          <p:cNvPr id="6" name="Picture 5">
            <a:extLst>
              <a:ext uri="{FF2B5EF4-FFF2-40B4-BE49-F238E27FC236}">
                <a16:creationId xmlns="" xmlns:a16="http://schemas.microsoft.com/office/drawing/2014/main" id="{FC4F9A9B-9431-4E30-A57C-E2E3EB7E8186}"/>
              </a:ext>
            </a:extLst>
          </p:cNvPr>
          <p:cNvPicPr>
            <a:picLocks noChangeAspect="1"/>
          </p:cNvPicPr>
          <p:nvPr/>
        </p:nvPicPr>
        <p:blipFill>
          <a:blip r:embed="rId2"/>
          <a:stretch>
            <a:fillRect/>
          </a:stretch>
        </p:blipFill>
        <p:spPr>
          <a:xfrm>
            <a:off x="409405" y="1350343"/>
            <a:ext cx="3586531" cy="2869224"/>
          </a:xfrm>
          <a:prstGeom prst="rect">
            <a:avLst/>
          </a:prstGeom>
        </p:spPr>
      </p:pic>
    </p:spTree>
    <p:extLst>
      <p:ext uri="{BB962C8B-B14F-4D97-AF65-F5344CB8AC3E}">
        <p14:creationId xmlns:p14="http://schemas.microsoft.com/office/powerpoint/2010/main" val="420407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19ABF-1350-4B71-A824-5B9217B1321A}"/>
              </a:ext>
            </a:extLst>
          </p:cNvPr>
          <p:cNvSpPr>
            <a:spLocks noGrp="1"/>
          </p:cNvSpPr>
          <p:nvPr>
            <p:ph type="title"/>
          </p:nvPr>
        </p:nvSpPr>
        <p:spPr>
          <a:xfrm>
            <a:off x="683568" y="-99392"/>
            <a:ext cx="5915000" cy="1143000"/>
          </a:xfrm>
        </p:spPr>
        <p:txBody>
          <a:bodyPr/>
          <a:lstStyle/>
          <a:p>
            <a:r>
              <a:rPr lang="el-GR" dirty="0" smtClean="0"/>
              <a:t>Σε σένα τώρα</a:t>
            </a:r>
            <a:r>
              <a:rPr lang="en-GB" dirty="0" smtClean="0"/>
              <a:t>!</a:t>
            </a:r>
            <a:endParaRPr lang="en-GB" dirty="0"/>
          </a:p>
        </p:txBody>
      </p:sp>
      <p:sp>
        <p:nvSpPr>
          <p:cNvPr id="3" name="Content Placeholder 2">
            <a:extLst>
              <a:ext uri="{FF2B5EF4-FFF2-40B4-BE49-F238E27FC236}">
                <a16:creationId xmlns="" xmlns:a16="http://schemas.microsoft.com/office/drawing/2014/main" id="{A787A486-9FAD-47DF-8060-5C47B7279400}"/>
              </a:ext>
            </a:extLst>
          </p:cNvPr>
          <p:cNvSpPr>
            <a:spLocks noGrp="1"/>
          </p:cNvSpPr>
          <p:nvPr>
            <p:ph idx="1"/>
          </p:nvPr>
        </p:nvSpPr>
        <p:spPr>
          <a:xfrm>
            <a:off x="0" y="769186"/>
            <a:ext cx="7008294" cy="1270415"/>
          </a:xfrm>
        </p:spPr>
        <p:txBody>
          <a:bodyPr>
            <a:normAutofit fontScale="92500" lnSpcReduction="20000"/>
          </a:bodyPr>
          <a:lstStyle/>
          <a:p>
            <a:pPr marL="0" indent="0">
              <a:buNone/>
            </a:pPr>
            <a:r>
              <a:rPr lang="el-GR" dirty="0" smtClean="0"/>
              <a:t>Ποια από τα ακόλουθα παραδείγματα είναι τυπική, άτυπη και μη τυπική μάθηση; Μπορείς να εξηγήσεις γιατί;</a:t>
            </a:r>
            <a:endParaRPr lang="en-GB" dirty="0"/>
          </a:p>
        </p:txBody>
      </p:sp>
      <p:sp>
        <p:nvSpPr>
          <p:cNvPr id="5" name="Content Placeholder 2">
            <a:extLst>
              <a:ext uri="{FF2B5EF4-FFF2-40B4-BE49-F238E27FC236}">
                <a16:creationId xmlns="" xmlns:a16="http://schemas.microsoft.com/office/drawing/2014/main" id="{99E57576-8C9B-43ED-95D1-2D5A1DDB21CC}"/>
              </a:ext>
            </a:extLst>
          </p:cNvPr>
          <p:cNvSpPr txBox="1">
            <a:spLocks/>
          </p:cNvSpPr>
          <p:nvPr/>
        </p:nvSpPr>
        <p:spPr>
          <a:xfrm>
            <a:off x="83987" y="2586681"/>
            <a:ext cx="5424117"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Διαβάζοντας ένα άρθρο για το Ιράκ</a:t>
            </a:r>
            <a:endParaRPr lang="en-GB" sz="2800" dirty="0">
              <a:solidFill>
                <a:schemeClr val="tx1"/>
              </a:solidFill>
            </a:endParaRPr>
          </a:p>
        </p:txBody>
      </p:sp>
      <p:sp>
        <p:nvSpPr>
          <p:cNvPr id="6" name="Content Placeholder 2">
            <a:extLst>
              <a:ext uri="{FF2B5EF4-FFF2-40B4-BE49-F238E27FC236}">
                <a16:creationId xmlns="" xmlns:a16="http://schemas.microsoft.com/office/drawing/2014/main" id="{97589A19-AD5E-4A38-8A74-77192E32562F}"/>
              </a:ext>
            </a:extLst>
          </p:cNvPr>
          <p:cNvSpPr txBox="1">
            <a:spLocks/>
          </p:cNvSpPr>
          <p:nvPr/>
        </p:nvSpPr>
        <p:spPr>
          <a:xfrm>
            <a:off x="83987" y="3133761"/>
            <a:ext cx="5040560" cy="4697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Φροντίδα ενός ηλικιωμένου συγγενή</a:t>
            </a:r>
            <a:endParaRPr lang="en-GB" sz="2800" dirty="0">
              <a:solidFill>
                <a:schemeClr val="tx1"/>
              </a:solidFill>
            </a:endParaRPr>
          </a:p>
        </p:txBody>
      </p:sp>
      <p:sp>
        <p:nvSpPr>
          <p:cNvPr id="7" name="Content Placeholder 2">
            <a:extLst>
              <a:ext uri="{FF2B5EF4-FFF2-40B4-BE49-F238E27FC236}">
                <a16:creationId xmlns="" xmlns:a16="http://schemas.microsoft.com/office/drawing/2014/main" id="{8C6E15E9-BBDB-416E-9175-7618F34E8FF7}"/>
              </a:ext>
            </a:extLst>
          </p:cNvPr>
          <p:cNvSpPr txBox="1">
            <a:spLocks/>
          </p:cNvSpPr>
          <p:nvPr/>
        </p:nvSpPr>
        <p:spPr>
          <a:xfrm>
            <a:off x="83987" y="3680841"/>
            <a:ext cx="5040560" cy="4697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Συμμετοχή σε μια τάξης πλεξίματος ή ραπτικής</a:t>
            </a:r>
            <a:endParaRPr lang="en-GB" sz="2800" dirty="0">
              <a:solidFill>
                <a:schemeClr val="tx1"/>
              </a:solidFill>
            </a:endParaRPr>
          </a:p>
        </p:txBody>
      </p:sp>
      <p:sp>
        <p:nvSpPr>
          <p:cNvPr id="8" name="Content Placeholder 2">
            <a:extLst>
              <a:ext uri="{FF2B5EF4-FFF2-40B4-BE49-F238E27FC236}">
                <a16:creationId xmlns="" xmlns:a16="http://schemas.microsoft.com/office/drawing/2014/main" id="{011CBAC6-62DE-4A05-8EF7-5EF14F343A5B}"/>
              </a:ext>
            </a:extLst>
          </p:cNvPr>
          <p:cNvSpPr txBox="1">
            <a:spLocks/>
          </p:cNvSpPr>
          <p:nvPr/>
        </p:nvSpPr>
        <p:spPr>
          <a:xfrm>
            <a:off x="83987" y="4249168"/>
            <a:ext cx="5424116" cy="4697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Μελετώντας την θεωρία για το τεστ οδήγησης</a:t>
            </a:r>
            <a:endParaRPr lang="en-GB" sz="2800" dirty="0">
              <a:solidFill>
                <a:schemeClr val="tx1"/>
              </a:solidFill>
            </a:endParaRPr>
          </a:p>
        </p:txBody>
      </p:sp>
      <p:sp>
        <p:nvSpPr>
          <p:cNvPr id="9" name="Content Placeholder 2">
            <a:extLst>
              <a:ext uri="{FF2B5EF4-FFF2-40B4-BE49-F238E27FC236}">
                <a16:creationId xmlns="" xmlns:a16="http://schemas.microsoft.com/office/drawing/2014/main" id="{E2830D10-4388-45C4-B6F2-76E9EFF55E3A}"/>
              </a:ext>
            </a:extLst>
          </p:cNvPr>
          <p:cNvSpPr txBox="1">
            <a:spLocks/>
          </p:cNvSpPr>
          <p:nvPr/>
        </p:nvSpPr>
        <p:spPr>
          <a:xfrm>
            <a:off x="83987" y="4796248"/>
            <a:ext cx="5040560" cy="4697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Συμμετοχή σε ένα κλαπ κολύμβησης</a:t>
            </a:r>
            <a:endParaRPr lang="en-GB" sz="2800" dirty="0">
              <a:solidFill>
                <a:schemeClr val="tx1"/>
              </a:solidFill>
            </a:endParaRPr>
          </a:p>
        </p:txBody>
      </p:sp>
      <p:sp>
        <p:nvSpPr>
          <p:cNvPr id="10" name="Content Placeholder 2">
            <a:extLst>
              <a:ext uri="{FF2B5EF4-FFF2-40B4-BE49-F238E27FC236}">
                <a16:creationId xmlns="" xmlns:a16="http://schemas.microsoft.com/office/drawing/2014/main" id="{52F9457E-A038-4A96-B3D9-ACF6EDB7297E}"/>
              </a:ext>
            </a:extLst>
          </p:cNvPr>
          <p:cNvSpPr txBox="1">
            <a:spLocks/>
          </p:cNvSpPr>
          <p:nvPr/>
        </p:nvSpPr>
        <p:spPr>
          <a:xfrm>
            <a:off x="83987" y="5343328"/>
            <a:ext cx="5040560" cy="46977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Διόρθωση τρυπήματος σε ένα ποδήλατο</a:t>
            </a:r>
            <a:endParaRPr lang="en-GB" sz="2800" dirty="0">
              <a:solidFill>
                <a:schemeClr val="tx1"/>
              </a:solidFill>
            </a:endParaRPr>
          </a:p>
        </p:txBody>
      </p:sp>
      <p:sp>
        <p:nvSpPr>
          <p:cNvPr id="11" name="Content Placeholder 2">
            <a:extLst>
              <a:ext uri="{FF2B5EF4-FFF2-40B4-BE49-F238E27FC236}">
                <a16:creationId xmlns="" xmlns:a16="http://schemas.microsoft.com/office/drawing/2014/main" id="{9D0F63AC-17EB-47E4-8409-0F96046D2A56}"/>
              </a:ext>
            </a:extLst>
          </p:cNvPr>
          <p:cNvSpPr txBox="1">
            <a:spLocks/>
          </p:cNvSpPr>
          <p:nvPr/>
        </p:nvSpPr>
        <p:spPr>
          <a:xfrm>
            <a:off x="83987" y="5890409"/>
            <a:ext cx="5040560" cy="46977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solidFill>
                  <a:schemeClr val="tx1"/>
                </a:solidFill>
              </a:rPr>
              <a:t>Ανανέωση της ιστοσελίδας του</a:t>
            </a:r>
            <a:r>
              <a:rPr lang="en-GB" sz="2800" dirty="0" smtClean="0">
                <a:solidFill>
                  <a:schemeClr val="tx1"/>
                </a:solidFill>
              </a:rPr>
              <a:t>Facebook</a:t>
            </a:r>
            <a:endParaRPr lang="en-GB" sz="2800" dirty="0">
              <a:solidFill>
                <a:schemeClr val="tx1"/>
              </a:solidFill>
            </a:endParaRPr>
          </a:p>
        </p:txBody>
      </p:sp>
      <p:sp>
        <p:nvSpPr>
          <p:cNvPr id="13" name="Content Placeholder 2">
            <a:extLst>
              <a:ext uri="{FF2B5EF4-FFF2-40B4-BE49-F238E27FC236}">
                <a16:creationId xmlns="" xmlns:a16="http://schemas.microsoft.com/office/drawing/2014/main" id="{C12A6B99-BC8A-4413-A912-51D827D0BECC}"/>
              </a:ext>
            </a:extLst>
          </p:cNvPr>
          <p:cNvSpPr txBox="1">
            <a:spLocks/>
          </p:cNvSpPr>
          <p:nvPr/>
        </p:nvSpPr>
        <p:spPr>
          <a:xfrm>
            <a:off x="83987" y="1886684"/>
            <a:ext cx="5040560" cy="4697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a:solidFill>
                  <a:schemeClr val="tx1"/>
                </a:solidFill>
              </a:rPr>
              <a:t>Παρακολούθηση προγράμματος για υγιεινή τροφίμων </a:t>
            </a:r>
            <a:endParaRPr lang="en-GB" sz="2400" dirty="0">
              <a:solidFill>
                <a:schemeClr val="tx1"/>
              </a:solidFill>
            </a:endParaRPr>
          </a:p>
        </p:txBody>
      </p:sp>
      <p:sp>
        <p:nvSpPr>
          <p:cNvPr id="14" name="Content Placeholder 2">
            <a:extLst>
              <a:ext uri="{FF2B5EF4-FFF2-40B4-BE49-F238E27FC236}">
                <a16:creationId xmlns="" xmlns:a16="http://schemas.microsoft.com/office/drawing/2014/main" id="{E2613954-C048-4214-925C-E088FDED2537}"/>
              </a:ext>
            </a:extLst>
          </p:cNvPr>
          <p:cNvSpPr txBox="1">
            <a:spLocks/>
          </p:cNvSpPr>
          <p:nvPr/>
        </p:nvSpPr>
        <p:spPr>
          <a:xfrm>
            <a:off x="5340570" y="1772816"/>
            <a:ext cx="2975846" cy="578818"/>
          </a:xfrm>
          <a:prstGeom prst="rect">
            <a:avLst/>
          </a:prstGeom>
          <a:solidFill>
            <a:schemeClr val="accent6">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solidFill>
                  <a:schemeClr val="accent6">
                    <a:lumMod val="50000"/>
                  </a:schemeClr>
                </a:solidFill>
              </a:rPr>
              <a:t>Αυτός ο τύπος μάθησης οδηγεί σε ΕΠΙΣΗΜΟ προσόν</a:t>
            </a:r>
            <a:endParaRPr lang="en-GB" sz="1600" dirty="0">
              <a:solidFill>
                <a:schemeClr val="accent6">
                  <a:lumMod val="50000"/>
                </a:schemeClr>
              </a:solidFill>
            </a:endParaRPr>
          </a:p>
        </p:txBody>
      </p:sp>
      <p:sp>
        <p:nvSpPr>
          <p:cNvPr id="15" name="Content Placeholder 2">
            <a:extLst>
              <a:ext uri="{FF2B5EF4-FFF2-40B4-BE49-F238E27FC236}">
                <a16:creationId xmlns="" xmlns:a16="http://schemas.microsoft.com/office/drawing/2014/main" id="{F21C0ACC-2122-4AF4-80A4-DC688C6F6E84}"/>
              </a:ext>
            </a:extLst>
          </p:cNvPr>
          <p:cNvSpPr txBox="1">
            <a:spLocks/>
          </p:cNvSpPr>
          <p:nvPr/>
        </p:nvSpPr>
        <p:spPr>
          <a:xfrm>
            <a:off x="5191432" y="2420888"/>
            <a:ext cx="3196992" cy="573690"/>
          </a:xfrm>
          <a:prstGeom prst="rect">
            <a:avLst/>
          </a:prstGeom>
          <a:solidFill>
            <a:schemeClr val="tx1">
              <a:lumMod val="20000"/>
              <a:lumOff val="8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solidFill>
                  <a:schemeClr val="accent6">
                    <a:lumMod val="50000"/>
                  </a:schemeClr>
                </a:solidFill>
              </a:rPr>
              <a:t>Μια αυτοκαθοδηγούμενη  δραστηριότητα όπου η μάθηση αποκτάτε ΑΤΥΠΑ</a:t>
            </a:r>
            <a:endParaRPr lang="en-GB" sz="1600" dirty="0">
              <a:solidFill>
                <a:schemeClr val="accent6">
                  <a:lumMod val="50000"/>
                </a:schemeClr>
              </a:solidFill>
            </a:endParaRPr>
          </a:p>
        </p:txBody>
      </p:sp>
      <p:sp>
        <p:nvSpPr>
          <p:cNvPr id="16" name="Content Placeholder 2">
            <a:extLst>
              <a:ext uri="{FF2B5EF4-FFF2-40B4-BE49-F238E27FC236}">
                <a16:creationId xmlns="" xmlns:a16="http://schemas.microsoft.com/office/drawing/2014/main" id="{53692237-69DC-4F67-AD15-39EC7FDC228E}"/>
              </a:ext>
            </a:extLst>
          </p:cNvPr>
          <p:cNvSpPr txBox="1">
            <a:spLocks/>
          </p:cNvSpPr>
          <p:nvPr/>
        </p:nvSpPr>
        <p:spPr>
          <a:xfrm>
            <a:off x="5340569" y="2904866"/>
            <a:ext cx="3000091" cy="78351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solidFill>
                  <a:schemeClr val="accent6">
                    <a:lumMod val="50000"/>
                  </a:schemeClr>
                </a:solidFill>
              </a:rPr>
              <a:t>Μια αυτοκαθοδηγουμενη δραστηριότητα όπου οι δεξιότητες αποκτούνται ΑΤΥΠΑ</a:t>
            </a:r>
            <a:endParaRPr lang="en-GB" sz="1600" dirty="0">
              <a:solidFill>
                <a:schemeClr val="accent6">
                  <a:lumMod val="50000"/>
                </a:schemeClr>
              </a:solidFill>
            </a:endParaRPr>
          </a:p>
        </p:txBody>
      </p:sp>
      <p:sp>
        <p:nvSpPr>
          <p:cNvPr id="17" name="Content Placeholder 2">
            <a:extLst>
              <a:ext uri="{FF2B5EF4-FFF2-40B4-BE49-F238E27FC236}">
                <a16:creationId xmlns="" xmlns:a16="http://schemas.microsoft.com/office/drawing/2014/main" id="{4383535A-AC9D-4148-A20B-F7E481E1DD15}"/>
              </a:ext>
            </a:extLst>
          </p:cNvPr>
          <p:cNvSpPr txBox="1">
            <a:spLocks/>
          </p:cNvSpPr>
          <p:nvPr/>
        </p:nvSpPr>
        <p:spPr>
          <a:xfrm>
            <a:off x="5163629" y="3573016"/>
            <a:ext cx="3368811" cy="573691"/>
          </a:xfrm>
          <a:prstGeom prst="rect">
            <a:avLst/>
          </a:prstGeom>
          <a:solidFill>
            <a:schemeClr val="accent6">
              <a:lumMod val="20000"/>
              <a:lumOff val="8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solidFill>
                  <a:schemeClr val="accent6">
                    <a:lumMod val="50000"/>
                  </a:schemeClr>
                </a:solidFill>
              </a:rPr>
              <a:t>Μια  κατάσταση δομημένης μάθησης όπου η πρόοδος αξιολογείται ΜΗ ΤΥΠΙΚΑ</a:t>
            </a:r>
            <a:endParaRPr lang="en-GB" sz="1600" dirty="0">
              <a:solidFill>
                <a:schemeClr val="accent6">
                  <a:lumMod val="50000"/>
                </a:schemeClr>
              </a:solidFill>
            </a:endParaRPr>
          </a:p>
        </p:txBody>
      </p:sp>
      <p:sp>
        <p:nvSpPr>
          <p:cNvPr id="18" name="Content Placeholder 2">
            <a:extLst>
              <a:ext uri="{FF2B5EF4-FFF2-40B4-BE49-F238E27FC236}">
                <a16:creationId xmlns="" xmlns:a16="http://schemas.microsoft.com/office/drawing/2014/main" id="{4DF10A0A-12B4-497A-9550-F8BE5A1CC90F}"/>
              </a:ext>
            </a:extLst>
          </p:cNvPr>
          <p:cNvSpPr txBox="1">
            <a:spLocks/>
          </p:cNvSpPr>
          <p:nvPr/>
        </p:nvSpPr>
        <p:spPr>
          <a:xfrm>
            <a:off x="5174090" y="4223462"/>
            <a:ext cx="3897904" cy="573690"/>
          </a:xfrm>
          <a:prstGeom prst="rect">
            <a:avLst/>
          </a:prstGeom>
          <a:solidFill>
            <a:schemeClr val="tx1">
              <a:lumMod val="20000"/>
              <a:lumOff val="8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smtClean="0">
                <a:solidFill>
                  <a:schemeClr val="accent6">
                    <a:lumMod val="50000"/>
                  </a:schemeClr>
                </a:solidFill>
              </a:rPr>
              <a:t>Μια αυτοκαθοδηγούμενη δραστηριότητα με ΕΠΙΣΗΜΗ αξιολόγηση στο τέλος της διαδικασίας</a:t>
            </a:r>
          </a:p>
          <a:p>
            <a:pPr marL="0" indent="0">
              <a:buFont typeface="Arial" pitchFamily="34" charset="0"/>
              <a:buNone/>
            </a:pPr>
            <a:endParaRPr lang="en-GB" sz="1600" dirty="0">
              <a:solidFill>
                <a:schemeClr val="accent6">
                  <a:lumMod val="50000"/>
                </a:schemeClr>
              </a:solidFill>
            </a:endParaRPr>
          </a:p>
        </p:txBody>
      </p:sp>
      <p:sp>
        <p:nvSpPr>
          <p:cNvPr id="19" name="Content Placeholder 2">
            <a:extLst>
              <a:ext uri="{FF2B5EF4-FFF2-40B4-BE49-F238E27FC236}">
                <a16:creationId xmlns="" xmlns:a16="http://schemas.microsoft.com/office/drawing/2014/main" id="{21195029-0F77-494D-ACB7-B08AC2BE8C46}"/>
              </a:ext>
            </a:extLst>
          </p:cNvPr>
          <p:cNvSpPr txBox="1">
            <a:spLocks/>
          </p:cNvSpPr>
          <p:nvPr/>
        </p:nvSpPr>
        <p:spPr>
          <a:xfrm>
            <a:off x="5148064" y="4725144"/>
            <a:ext cx="3635896" cy="783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solidFill>
                  <a:schemeClr val="accent6">
                    <a:lumMod val="50000"/>
                  </a:schemeClr>
                </a:solidFill>
              </a:rPr>
              <a:t>Η χαρά και εκτίμηση ενός υγιεινού στυλ είναι ΜΗ ΤΥΠΙΚΗ μαθηση</a:t>
            </a:r>
            <a:endParaRPr lang="en-GB" sz="1600" dirty="0">
              <a:solidFill>
                <a:schemeClr val="accent6">
                  <a:lumMod val="50000"/>
                </a:schemeClr>
              </a:solidFill>
            </a:endParaRPr>
          </a:p>
        </p:txBody>
      </p:sp>
      <p:sp>
        <p:nvSpPr>
          <p:cNvPr id="20" name="Content Placeholder 2">
            <a:extLst>
              <a:ext uri="{FF2B5EF4-FFF2-40B4-BE49-F238E27FC236}">
                <a16:creationId xmlns="" xmlns:a16="http://schemas.microsoft.com/office/drawing/2014/main" id="{945345E5-C1FD-42B9-94A4-F9F0EFA1BCAB}"/>
              </a:ext>
            </a:extLst>
          </p:cNvPr>
          <p:cNvSpPr txBox="1">
            <a:spLocks/>
          </p:cNvSpPr>
          <p:nvPr/>
        </p:nvSpPr>
        <p:spPr>
          <a:xfrm>
            <a:off x="5098522" y="5322352"/>
            <a:ext cx="3793958" cy="554920"/>
          </a:xfrm>
          <a:prstGeom prst="rect">
            <a:avLst/>
          </a:prstGeom>
          <a:solidFill>
            <a:schemeClr val="accent6">
              <a:lumMod val="20000"/>
              <a:lumOff val="8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solidFill>
                  <a:schemeClr val="accent6">
                    <a:lumMod val="50000"/>
                  </a:schemeClr>
                </a:solidFill>
              </a:rPr>
              <a:t>Η ΑΤΥΠΗ ανάπτυξη μιας δεξιότητας μπορεί ς να την μάθεις από ένα βιβλίο ή ένα </a:t>
            </a:r>
            <a:r>
              <a:rPr lang="en-US" sz="1600" dirty="0" smtClean="0">
                <a:solidFill>
                  <a:schemeClr val="accent6">
                    <a:lumMod val="50000"/>
                  </a:schemeClr>
                </a:solidFill>
              </a:rPr>
              <a:t>“</a:t>
            </a:r>
            <a:r>
              <a:rPr lang="el-GR" sz="1600" dirty="0" smtClean="0">
                <a:solidFill>
                  <a:schemeClr val="accent6">
                    <a:lumMod val="50000"/>
                  </a:schemeClr>
                </a:solidFill>
              </a:rPr>
              <a:t>δάσκαλο</a:t>
            </a:r>
            <a:r>
              <a:rPr lang="en-US" sz="1600" dirty="0" smtClean="0">
                <a:solidFill>
                  <a:schemeClr val="accent6">
                    <a:lumMod val="50000"/>
                  </a:schemeClr>
                </a:solidFill>
              </a:rPr>
              <a:t>”</a:t>
            </a:r>
            <a:endParaRPr lang="en-GB" sz="1600" dirty="0">
              <a:solidFill>
                <a:schemeClr val="accent6">
                  <a:lumMod val="50000"/>
                </a:schemeClr>
              </a:solidFill>
            </a:endParaRPr>
          </a:p>
        </p:txBody>
      </p:sp>
      <p:sp>
        <p:nvSpPr>
          <p:cNvPr id="21" name="Content Placeholder 2">
            <a:extLst>
              <a:ext uri="{FF2B5EF4-FFF2-40B4-BE49-F238E27FC236}">
                <a16:creationId xmlns="" xmlns:a16="http://schemas.microsoft.com/office/drawing/2014/main" id="{4B9A6EA1-E5BC-4F25-9D8C-050EC4A1EF5C}"/>
              </a:ext>
            </a:extLst>
          </p:cNvPr>
          <p:cNvSpPr txBox="1">
            <a:spLocks/>
          </p:cNvSpPr>
          <p:nvPr/>
        </p:nvSpPr>
        <p:spPr>
          <a:xfrm>
            <a:off x="5098521" y="5970424"/>
            <a:ext cx="3000091" cy="554920"/>
          </a:xfrm>
          <a:prstGeom prst="rect">
            <a:avLst/>
          </a:prstGeom>
          <a:solidFill>
            <a:schemeClr val="tx1">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smtClean="0">
                <a:solidFill>
                  <a:schemeClr val="accent6">
                    <a:lumMod val="50000"/>
                  </a:schemeClr>
                </a:solidFill>
              </a:rPr>
              <a:t>M</a:t>
            </a:r>
            <a:r>
              <a:rPr lang="el-GR" sz="1600" dirty="0" smtClean="0">
                <a:solidFill>
                  <a:schemeClr val="accent6">
                    <a:lumMod val="50000"/>
                  </a:schemeClr>
                </a:solidFill>
              </a:rPr>
              <a:t>ια ευκαιρία να απόκτησης  δεξιότητες και γνώση ΑΤΥΠΑ</a:t>
            </a:r>
            <a:endParaRPr lang="en-GB" sz="1600" dirty="0">
              <a:solidFill>
                <a:schemeClr val="accent6">
                  <a:lumMod val="50000"/>
                </a:schemeClr>
              </a:solidFill>
            </a:endParaRPr>
          </a:p>
        </p:txBody>
      </p:sp>
    </p:spTree>
    <p:extLst>
      <p:ext uri="{BB962C8B-B14F-4D97-AF65-F5344CB8AC3E}">
        <p14:creationId xmlns:p14="http://schemas.microsoft.com/office/powerpoint/2010/main" val="20038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14" grpId="0" animBg="1"/>
      <p:bldP spid="15" grpId="0" animBg="1"/>
      <p:bldP spid="16" grpId="0"/>
      <p:bldP spid="17" grpId="0" animBg="1"/>
      <p:bldP spid="18" grpId="0" animBg="1"/>
      <p:bldP spid="19"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3.1.4</a:t>
            </a:r>
          </a:p>
          <a:p>
            <a:endParaRPr lang="en-US" sz="2400" b="1" dirty="0"/>
          </a:p>
          <a:p>
            <a:r>
              <a:rPr lang="el-GR" sz="2400" b="1" dirty="0" smtClean="0"/>
              <a:t>ΤΙΤΛΟΣ ΔΡΑΣΤΗΡΙΟΤΗΤΑΣ</a:t>
            </a:r>
            <a:r>
              <a:rPr lang="en-US" sz="2400" b="1" dirty="0" smtClean="0"/>
              <a:t>: </a:t>
            </a:r>
            <a:r>
              <a:rPr lang="el-GR" sz="2400" b="1" dirty="0" smtClean="0"/>
              <a:t>Αξιολόγηση άτυπης μάθηση</a:t>
            </a:r>
            <a:endParaRPr lang="en-US" sz="2400" b="1" dirty="0"/>
          </a:p>
          <a:p>
            <a:endParaRPr lang="en-US" sz="2400" b="1" dirty="0"/>
          </a:p>
          <a:p>
            <a:r>
              <a:rPr lang="el-GR" sz="2400" b="1" dirty="0" smtClean="0"/>
              <a:t>ΔΙΑΡΚΕΙΑ ΔΡΑΣΤΗΡΙΟΤΗΤΑΣ</a:t>
            </a:r>
            <a:r>
              <a:rPr lang="en-US" sz="2400" b="1" dirty="0" smtClean="0"/>
              <a:t>: </a:t>
            </a:r>
            <a:r>
              <a:rPr lang="en-US" sz="2400" b="1" dirty="0"/>
              <a:t>40 </a:t>
            </a:r>
            <a:r>
              <a:rPr lang="el-GR" sz="2400" b="1" dirty="0" smtClean="0"/>
              <a:t>λεπτά</a:t>
            </a:r>
            <a:endParaRPr lang="en-US" sz="2400" b="1" dirty="0"/>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398694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40"/>
            <a:ext cx="6876256" cy="1143000"/>
          </a:xfrm>
        </p:spPr>
        <p:txBody>
          <a:bodyPr>
            <a:normAutofit fontScale="90000"/>
          </a:bodyPr>
          <a:lstStyle/>
          <a:p>
            <a:r>
              <a:rPr lang="el-GR" dirty="0" smtClean="0"/>
              <a:t>Αξιολόγηση άτυπης μάθησης</a:t>
            </a:r>
            <a:endParaRPr lang="en-GB" dirty="0"/>
          </a:p>
        </p:txBody>
      </p:sp>
      <p:sp>
        <p:nvSpPr>
          <p:cNvPr id="3" name="Content Placeholder 2"/>
          <p:cNvSpPr>
            <a:spLocks noGrp="1"/>
          </p:cNvSpPr>
          <p:nvPr>
            <p:ph idx="1"/>
          </p:nvPr>
        </p:nvSpPr>
        <p:spPr>
          <a:xfrm>
            <a:off x="467544" y="1211003"/>
            <a:ext cx="7643192" cy="5386349"/>
          </a:xfrm>
        </p:spPr>
        <p:txBody>
          <a:bodyPr>
            <a:normAutofit/>
          </a:bodyPr>
          <a:lstStyle/>
          <a:p>
            <a:r>
              <a:rPr lang="el-GR" dirty="0" smtClean="0"/>
              <a:t>Έχουμε </a:t>
            </a:r>
            <a:r>
              <a:rPr lang="el-GR" dirty="0"/>
              <a:t>συζητήσει </a:t>
            </a:r>
            <a:r>
              <a:rPr lang="el-GR" dirty="0" smtClean="0"/>
              <a:t>την τυπική, </a:t>
            </a:r>
            <a:r>
              <a:rPr lang="el-GR" dirty="0"/>
              <a:t>άτυπη και </a:t>
            </a:r>
            <a:r>
              <a:rPr lang="el-GR" dirty="0" smtClean="0"/>
              <a:t>μη τυπική  </a:t>
            </a:r>
            <a:r>
              <a:rPr lang="el-GR" b="1" dirty="0" smtClean="0"/>
              <a:t>μάθηση.</a:t>
            </a:r>
            <a:endParaRPr lang="el-GR" dirty="0" smtClean="0"/>
          </a:p>
          <a:p>
            <a:r>
              <a:rPr lang="el-GR" dirty="0" smtClean="0"/>
              <a:t>Υπάρχουν </a:t>
            </a:r>
            <a:r>
              <a:rPr lang="el-GR" dirty="0"/>
              <a:t>επίσης </a:t>
            </a:r>
            <a:r>
              <a:rPr lang="el-GR" dirty="0" smtClean="0"/>
              <a:t>τυπικοί και άτυποι τρόποι </a:t>
            </a:r>
            <a:r>
              <a:rPr lang="el-GR" b="1" dirty="0"/>
              <a:t>αξιολόγησης της </a:t>
            </a:r>
            <a:r>
              <a:rPr lang="el-GR" b="1" dirty="0" smtClean="0"/>
              <a:t>μάθησης.</a:t>
            </a:r>
            <a:endParaRPr lang="el-GR" dirty="0" smtClean="0"/>
          </a:p>
          <a:p>
            <a:r>
              <a:rPr lang="el-GR" dirty="0" smtClean="0"/>
              <a:t>Η </a:t>
            </a:r>
            <a:r>
              <a:rPr lang="el-GR" dirty="0"/>
              <a:t>τυπική αξιολόγηση θα περιλαμβάνει κάποιο τυποποιημένο </a:t>
            </a:r>
            <a:r>
              <a:rPr lang="el-GR" dirty="0" smtClean="0"/>
              <a:t>τεστ.</a:t>
            </a:r>
          </a:p>
          <a:p>
            <a:r>
              <a:rPr lang="el-GR" dirty="0" smtClean="0"/>
              <a:t>Η άτυπη </a:t>
            </a:r>
            <a:r>
              <a:rPr lang="el-GR" dirty="0"/>
              <a:t>αξιολόγηση χρησιμοποιείται επίσης σε πολλές ευρωπαϊκές χώρες για την αξιολόγηση της μάθησης.</a:t>
            </a:r>
          </a:p>
          <a:p>
            <a:endParaRPr lang="en-GB" dirty="0"/>
          </a:p>
        </p:txBody>
      </p:sp>
    </p:spTree>
    <p:extLst>
      <p:ext uri="{BB962C8B-B14F-4D97-AF65-F5344CB8AC3E}">
        <p14:creationId xmlns:p14="http://schemas.microsoft.com/office/powerpoint/2010/main" val="311789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 και ανασκόπηση Ενότητας </a:t>
            </a:r>
            <a:r>
              <a:rPr lang="en-GB" dirty="0" smtClean="0"/>
              <a:t>3</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smtClean="0"/>
              <a:t>Η </a:t>
            </a:r>
            <a:r>
              <a:rPr lang="el-GR" dirty="0"/>
              <a:t>ενότητα αυτή στοχεύει να υποστηρίξει τους παρόχους και τους επαγγελματίες της ΕΕΚ να προσδώσουν αξία στην εμπειρία της διαπολιτισμικής ΕΕΚ μέσω της εξοικείωσης και της χρήσης μιας σειράς κατάλληλων εργαλείων και μεθοδολογιών που μπορούν να αναγνωρίσουν, να αξιολογήσουν και να επικυρώσουν τις εμπειρίες, τη μάθηση και τα επιτεύγματα των νέων που συμμετέχουν σε διαπολιτισμικές </a:t>
            </a:r>
            <a:r>
              <a:rPr lang="el-GR" dirty="0" smtClean="0"/>
              <a:t>κινητικότητες ΕΕΚ</a:t>
            </a:r>
            <a:r>
              <a:rPr lang="el-GR" dirty="0"/>
              <a:t>.</a:t>
            </a:r>
            <a:endParaRPr lang="en-GB" dirty="0"/>
          </a:p>
          <a:p>
            <a:endParaRPr lang="en-GB" dirty="0"/>
          </a:p>
        </p:txBody>
      </p:sp>
    </p:spTree>
    <p:extLst>
      <p:ext uri="{BB962C8B-B14F-4D97-AF65-F5344CB8AC3E}">
        <p14:creationId xmlns:p14="http://schemas.microsoft.com/office/powerpoint/2010/main" val="87233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40"/>
            <a:ext cx="6876256" cy="1143000"/>
          </a:xfrm>
        </p:spPr>
        <p:txBody>
          <a:bodyPr>
            <a:normAutofit fontScale="90000"/>
          </a:bodyPr>
          <a:lstStyle/>
          <a:p>
            <a:r>
              <a:rPr lang="el-GR" dirty="0"/>
              <a:t>Αξιολόγηση άτυπης μάθησης</a:t>
            </a:r>
            <a:endParaRPr lang="en-GB" dirty="0"/>
          </a:p>
        </p:txBody>
      </p:sp>
      <p:sp>
        <p:nvSpPr>
          <p:cNvPr id="3" name="Content Placeholder 2"/>
          <p:cNvSpPr>
            <a:spLocks noGrp="1"/>
          </p:cNvSpPr>
          <p:nvPr>
            <p:ph idx="1"/>
          </p:nvPr>
        </p:nvSpPr>
        <p:spPr>
          <a:xfrm>
            <a:off x="467544" y="1211003"/>
            <a:ext cx="7643192" cy="5386349"/>
          </a:xfrm>
        </p:spPr>
        <p:txBody>
          <a:bodyPr>
            <a:normAutofit fontScale="92500" lnSpcReduction="10000"/>
          </a:bodyPr>
          <a:lstStyle/>
          <a:p>
            <a:r>
              <a:rPr lang="el-GR" dirty="0" smtClean="0"/>
              <a:t>Η </a:t>
            </a:r>
            <a:r>
              <a:rPr lang="el-GR" b="1" dirty="0"/>
              <a:t>αξιολόγηση για τη μάθηση </a:t>
            </a:r>
            <a:r>
              <a:rPr lang="el-GR" dirty="0"/>
              <a:t>είναι ένα σύστημα για τη συνεχή (και άμεση) παρακολούθηση της μάθησης και της </a:t>
            </a:r>
            <a:r>
              <a:rPr lang="el-GR" dirty="0" smtClean="0"/>
              <a:t>προόδου.</a:t>
            </a:r>
          </a:p>
          <a:p>
            <a:r>
              <a:rPr lang="el-GR" dirty="0" smtClean="0"/>
              <a:t>Συχνά </a:t>
            </a:r>
            <a:r>
              <a:rPr lang="el-GR" dirty="0"/>
              <a:t>χρησιμοποιείται μαζί με την </a:t>
            </a:r>
            <a:r>
              <a:rPr lang="el-GR" b="1" dirty="0"/>
              <a:t>αυτοαξιολόγηση </a:t>
            </a:r>
            <a:r>
              <a:rPr lang="el-GR" dirty="0"/>
              <a:t>και την </a:t>
            </a:r>
            <a:r>
              <a:rPr lang="el-GR" b="1" dirty="0"/>
              <a:t>αξιολόγηση από </a:t>
            </a:r>
            <a:r>
              <a:rPr lang="el-GR" b="1" dirty="0" smtClean="0"/>
              <a:t>συναδέλφους </a:t>
            </a:r>
          </a:p>
          <a:p>
            <a:r>
              <a:rPr lang="el-GR" dirty="0" smtClean="0"/>
              <a:t>Και </a:t>
            </a:r>
            <a:r>
              <a:rPr lang="el-GR" dirty="0"/>
              <a:t>οι δύο μέθοδοι είναι </a:t>
            </a:r>
            <a:r>
              <a:rPr lang="el-GR" b="1" dirty="0"/>
              <a:t>άτυπες μέθοδοι </a:t>
            </a:r>
            <a:r>
              <a:rPr lang="el-GR" b="1" dirty="0" smtClean="0"/>
              <a:t>αξιολόγησης.</a:t>
            </a:r>
            <a:endParaRPr lang="el-GR" dirty="0" smtClean="0"/>
          </a:p>
          <a:p>
            <a:r>
              <a:rPr lang="el-GR" dirty="0" smtClean="0"/>
              <a:t>Το </a:t>
            </a:r>
            <a:r>
              <a:rPr lang="el-GR" dirty="0"/>
              <a:t>διάγραμμα στην επόμενη διαφάνεια εξηγεί αυτό με μεγαλύτερη σαφήνεια</a:t>
            </a:r>
            <a:endParaRPr lang="en-GB" dirty="0"/>
          </a:p>
        </p:txBody>
      </p:sp>
    </p:spTree>
    <p:extLst>
      <p:ext uri="{BB962C8B-B14F-4D97-AF65-F5344CB8AC3E}">
        <p14:creationId xmlns:p14="http://schemas.microsoft.com/office/powerpoint/2010/main" val="251471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347" y="260648"/>
            <a:ext cx="5915000" cy="1143000"/>
          </a:xfrm>
        </p:spPr>
        <p:txBody>
          <a:bodyPr>
            <a:noAutofit/>
          </a:bodyPr>
          <a:lstStyle/>
          <a:p>
            <a:pPr algn="l"/>
            <a:r>
              <a:rPr lang="el-GR" sz="3600" dirty="0" smtClean="0"/>
              <a:t>Αξιολόγηση </a:t>
            </a:r>
            <a:r>
              <a:rPr lang="el-GR" sz="3600" b="1" dirty="0" smtClean="0"/>
              <a:t>ΤΗΣ</a:t>
            </a:r>
            <a:r>
              <a:rPr lang="el-GR" sz="3600" dirty="0" smtClean="0"/>
              <a:t>, </a:t>
            </a:r>
            <a:r>
              <a:rPr lang="el-GR" sz="3600" b="1" dirty="0" smtClean="0"/>
              <a:t>ΓΙΑ</a:t>
            </a:r>
            <a:r>
              <a:rPr lang="el-GR" sz="3600" dirty="0" smtClean="0"/>
              <a:t> και </a:t>
            </a:r>
            <a:r>
              <a:rPr lang="en-GB" sz="3600" dirty="0" smtClean="0"/>
              <a:t> </a:t>
            </a:r>
            <a:r>
              <a:rPr lang="el-GR" sz="3600" b="1" dirty="0" smtClean="0"/>
              <a:t>ΩΣ</a:t>
            </a:r>
            <a:r>
              <a:rPr lang="en-GB" sz="3600" dirty="0" smtClean="0"/>
              <a:t>, </a:t>
            </a:r>
            <a:r>
              <a:rPr lang="el-GR" sz="3600" dirty="0" smtClean="0"/>
              <a:t>μάθησης</a:t>
            </a:r>
            <a:endParaRPr lang="en-GB" sz="3600" dirty="0"/>
          </a:p>
        </p:txBody>
      </p:sp>
      <p:sp>
        <p:nvSpPr>
          <p:cNvPr id="3" name="Content Placeholder 2"/>
          <p:cNvSpPr>
            <a:spLocks noGrp="1"/>
          </p:cNvSpPr>
          <p:nvPr>
            <p:ph idx="1"/>
          </p:nvPr>
        </p:nvSpPr>
        <p:spPr>
          <a:xfrm>
            <a:off x="0" y="3444356"/>
            <a:ext cx="1738536" cy="964703"/>
          </a:xfrm>
          <a:solidFill>
            <a:schemeClr val="accent6">
              <a:lumMod val="60000"/>
              <a:lumOff val="40000"/>
            </a:schemeClr>
          </a:solidFill>
          <a:ln>
            <a:solidFill>
              <a:schemeClr val="accent3">
                <a:lumMod val="50000"/>
              </a:schemeClr>
            </a:solidFill>
          </a:ln>
        </p:spPr>
        <p:txBody>
          <a:bodyPr>
            <a:normAutofit/>
          </a:bodyPr>
          <a:lstStyle/>
          <a:p>
            <a:pPr marL="0" indent="0" algn="ctr">
              <a:buNone/>
            </a:pPr>
            <a:r>
              <a:rPr lang="el-GR" sz="2000" b="1" dirty="0" smtClean="0">
                <a:solidFill>
                  <a:schemeClr val="accent3">
                    <a:lumMod val="50000"/>
                  </a:schemeClr>
                </a:solidFill>
              </a:rPr>
              <a:t>ΑΞΙΟΛΟΓΗΣΗ ΜΑΘΗΣΗΣ</a:t>
            </a:r>
            <a:endParaRPr lang="en-GB" sz="2000" b="1" dirty="0">
              <a:solidFill>
                <a:schemeClr val="accent3">
                  <a:lumMod val="50000"/>
                </a:schemeClr>
              </a:solidFill>
            </a:endParaRPr>
          </a:p>
        </p:txBody>
      </p:sp>
      <p:sp>
        <p:nvSpPr>
          <p:cNvPr id="7" name="Content Placeholder 2"/>
          <p:cNvSpPr txBox="1">
            <a:spLocks/>
          </p:cNvSpPr>
          <p:nvPr/>
        </p:nvSpPr>
        <p:spPr>
          <a:xfrm>
            <a:off x="3637680" y="1600200"/>
            <a:ext cx="4896544" cy="1264455"/>
          </a:xfrm>
          <a:prstGeom prst="rect">
            <a:avLst/>
          </a:prstGeom>
          <a:solidFill>
            <a:schemeClr val="accent6">
              <a:lumMod val="60000"/>
              <a:lumOff val="40000"/>
            </a:schemeClr>
          </a:solidFill>
          <a:ln>
            <a:solidFill>
              <a:schemeClr val="accent3">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800" dirty="0" smtClean="0">
                <a:solidFill>
                  <a:schemeClr val="accent3">
                    <a:lumMod val="50000"/>
                  </a:schemeClr>
                </a:solidFill>
              </a:rPr>
              <a:t>ΣΥΝΟΠΤΙΚΗ ΑΞΙΟΛΟΓΗΣΗ </a:t>
            </a:r>
            <a:r>
              <a:rPr lang="en-US" sz="1800" dirty="0" smtClean="0">
                <a:solidFill>
                  <a:schemeClr val="accent3">
                    <a:lumMod val="50000"/>
                  </a:schemeClr>
                </a:solidFill>
              </a:rPr>
              <a:t>(</a:t>
            </a:r>
            <a:r>
              <a:rPr lang="el-GR" sz="1800" dirty="0" smtClean="0">
                <a:solidFill>
                  <a:schemeClr val="accent3">
                    <a:lumMod val="50000"/>
                  </a:schemeClr>
                </a:solidFill>
              </a:rPr>
              <a:t>ΤΥΠΙΚΗ</a:t>
            </a:r>
            <a:r>
              <a:rPr lang="en-US" sz="1800" dirty="0" smtClean="0">
                <a:solidFill>
                  <a:schemeClr val="accent3">
                    <a:lumMod val="50000"/>
                  </a:schemeClr>
                </a:solidFill>
              </a:rPr>
              <a:t>)</a:t>
            </a:r>
            <a:endParaRPr lang="en-GB" sz="1800" dirty="0">
              <a:solidFill>
                <a:schemeClr val="accent3">
                  <a:lumMod val="50000"/>
                </a:schemeClr>
              </a:solidFill>
            </a:endParaRPr>
          </a:p>
          <a:p>
            <a:pPr marL="0" indent="0">
              <a:buNone/>
            </a:pPr>
            <a:r>
              <a:rPr lang="el-GR" sz="1600" dirty="0">
                <a:solidFill>
                  <a:schemeClr val="accent3">
                    <a:lumMod val="50000"/>
                  </a:schemeClr>
                </a:solidFill>
              </a:rPr>
              <a:t>Συγκεντρώνει τα επιτεύγματα του μαθητή σε μια συγκεκριμένη στιγμή. παρέχει ένα στιγμιότυπο ΤΟΥ </a:t>
            </a:r>
            <a:r>
              <a:rPr lang="el-GR" sz="1600" dirty="0" smtClean="0">
                <a:solidFill>
                  <a:schemeClr val="accent3">
                    <a:lumMod val="50000"/>
                  </a:schemeClr>
                </a:solidFill>
              </a:rPr>
              <a:t>επιπέδου που </a:t>
            </a:r>
            <a:r>
              <a:rPr lang="el-GR" sz="1600" dirty="0">
                <a:solidFill>
                  <a:schemeClr val="accent3">
                    <a:lumMod val="50000"/>
                  </a:schemeClr>
                </a:solidFill>
              </a:rPr>
              <a:t>έχει φτάσει ο μαθητής.</a:t>
            </a:r>
            <a:endParaRPr lang="en-GB" sz="1600" dirty="0">
              <a:solidFill>
                <a:schemeClr val="accent3">
                  <a:lumMod val="50000"/>
                </a:schemeClr>
              </a:solidFill>
            </a:endParaRPr>
          </a:p>
        </p:txBody>
      </p:sp>
      <p:sp>
        <p:nvSpPr>
          <p:cNvPr id="8" name="Content Placeholder 2"/>
          <p:cNvSpPr txBox="1">
            <a:spLocks/>
          </p:cNvSpPr>
          <p:nvPr/>
        </p:nvSpPr>
        <p:spPr>
          <a:xfrm>
            <a:off x="3644636" y="3056266"/>
            <a:ext cx="4896544" cy="1740886"/>
          </a:xfrm>
          <a:prstGeom prst="rect">
            <a:avLst/>
          </a:prstGeom>
          <a:solidFill>
            <a:schemeClr val="accent6">
              <a:lumMod val="60000"/>
              <a:lumOff val="40000"/>
            </a:schemeClr>
          </a:solidFill>
          <a:ln>
            <a:solidFill>
              <a:schemeClr val="accent3">
                <a:lumMod val="50000"/>
              </a:schemeClr>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800" dirty="0" smtClean="0">
                <a:solidFill>
                  <a:schemeClr val="accent3">
                    <a:lumMod val="50000"/>
                  </a:schemeClr>
                </a:solidFill>
              </a:rPr>
              <a:t>ΔΙΑΜΟΡΦΩΤΙΚΗ ΑΞΙΟΛΟΓΗΣΗ</a:t>
            </a:r>
            <a:r>
              <a:rPr lang="en-GB" sz="1800" dirty="0" smtClean="0">
                <a:solidFill>
                  <a:schemeClr val="accent3">
                    <a:lumMod val="50000"/>
                  </a:schemeClr>
                </a:solidFill>
              </a:rPr>
              <a:t>(</a:t>
            </a:r>
            <a:r>
              <a:rPr lang="el-GR" sz="1800" dirty="0" smtClean="0">
                <a:solidFill>
                  <a:schemeClr val="accent3">
                    <a:lumMod val="50000"/>
                  </a:schemeClr>
                </a:solidFill>
              </a:rPr>
              <a:t>ΑΤΥΠΗ</a:t>
            </a:r>
            <a:r>
              <a:rPr lang="en-GB" sz="1800" dirty="0" smtClean="0">
                <a:solidFill>
                  <a:schemeClr val="accent3">
                    <a:lumMod val="50000"/>
                  </a:schemeClr>
                </a:solidFill>
              </a:rPr>
              <a:t>)</a:t>
            </a:r>
            <a:endParaRPr lang="en-GB" sz="1800" dirty="0">
              <a:solidFill>
                <a:schemeClr val="accent3">
                  <a:lumMod val="50000"/>
                </a:schemeClr>
              </a:solidFill>
            </a:endParaRPr>
          </a:p>
          <a:p>
            <a:pPr marL="0" indent="0">
              <a:buNone/>
            </a:pPr>
            <a:r>
              <a:rPr lang="el-GR" sz="1700" dirty="0">
                <a:solidFill>
                  <a:schemeClr val="accent3">
                    <a:lumMod val="50000"/>
                  </a:schemeClr>
                </a:solidFill>
              </a:rPr>
              <a:t>Αξιολογεί την πρόοδο του εκπαιδευόμενου προς την επίτευξη συγκεκριμένου στόχου μάθησης. Δίνει στον εκπαιδευτή  άμεση ανατροφοδότηση και του επιτρέπει να τροποποιήσει, να ξαναεπισκεφθεί ή να επαναπροσδιορίσει το περιεχόμενο και την παράδοση.</a:t>
            </a:r>
            <a:endParaRPr lang="en-GB" sz="1700" dirty="0">
              <a:solidFill>
                <a:schemeClr val="accent3">
                  <a:lumMod val="50000"/>
                </a:schemeClr>
              </a:solidFill>
            </a:endParaRPr>
          </a:p>
        </p:txBody>
      </p:sp>
      <p:sp>
        <p:nvSpPr>
          <p:cNvPr id="9" name="Content Placeholder 2"/>
          <p:cNvSpPr txBox="1">
            <a:spLocks/>
          </p:cNvSpPr>
          <p:nvPr/>
        </p:nvSpPr>
        <p:spPr>
          <a:xfrm>
            <a:off x="3644636" y="4941168"/>
            <a:ext cx="4896544" cy="1440160"/>
          </a:xfrm>
          <a:prstGeom prst="rect">
            <a:avLst/>
          </a:prstGeom>
          <a:solidFill>
            <a:schemeClr val="accent6">
              <a:lumMod val="60000"/>
              <a:lumOff val="40000"/>
            </a:schemeClr>
          </a:solidFill>
          <a:ln>
            <a:solidFill>
              <a:schemeClr val="accent3">
                <a:lumMod val="50000"/>
              </a:schemeClr>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800" dirty="0" smtClean="0">
                <a:solidFill>
                  <a:schemeClr val="accent3">
                    <a:lumMod val="50000"/>
                  </a:schemeClr>
                </a:solidFill>
              </a:rPr>
              <a:t>ΑΥΤΟΑΞΙΟΛΟΓΗΣΗ</a:t>
            </a:r>
            <a:r>
              <a:rPr lang="en-US" sz="1800" dirty="0" smtClean="0">
                <a:solidFill>
                  <a:schemeClr val="accent3">
                    <a:lumMod val="50000"/>
                  </a:schemeClr>
                </a:solidFill>
              </a:rPr>
              <a:t>/</a:t>
            </a:r>
            <a:r>
              <a:rPr lang="el-GR" sz="1800" dirty="0" smtClean="0">
                <a:solidFill>
                  <a:schemeClr val="accent3">
                    <a:lumMod val="50000"/>
                  </a:schemeClr>
                </a:solidFill>
              </a:rPr>
              <a:t>ΑΞΙΟΛΟΓΗΣΗ ΣΥΝΑΔΕΛΦΟΥ</a:t>
            </a:r>
            <a:r>
              <a:rPr lang="en-GB" sz="1800" dirty="0" smtClean="0">
                <a:solidFill>
                  <a:schemeClr val="accent3">
                    <a:lumMod val="50000"/>
                  </a:schemeClr>
                </a:solidFill>
              </a:rPr>
              <a:t>(</a:t>
            </a:r>
            <a:r>
              <a:rPr lang="el-GR" sz="1800" dirty="0" smtClean="0">
                <a:solidFill>
                  <a:schemeClr val="accent3">
                    <a:lumMod val="50000"/>
                  </a:schemeClr>
                </a:solidFill>
              </a:rPr>
              <a:t>ΑΤΥΠΗ</a:t>
            </a:r>
            <a:r>
              <a:rPr lang="en-GB" sz="1800" dirty="0" smtClean="0">
                <a:solidFill>
                  <a:schemeClr val="accent3">
                    <a:lumMod val="50000"/>
                  </a:schemeClr>
                </a:solidFill>
              </a:rPr>
              <a:t>)</a:t>
            </a:r>
            <a:endParaRPr lang="en-GB" sz="1800" dirty="0">
              <a:solidFill>
                <a:schemeClr val="accent3">
                  <a:lumMod val="50000"/>
                </a:schemeClr>
              </a:solidFill>
            </a:endParaRPr>
          </a:p>
          <a:p>
            <a:pPr marL="0" indent="0">
              <a:buNone/>
            </a:pPr>
            <a:r>
              <a:rPr lang="el-GR" sz="1900" dirty="0">
                <a:solidFill>
                  <a:schemeClr val="accent3">
                    <a:lumMod val="50000"/>
                  </a:schemeClr>
                </a:solidFill>
              </a:rPr>
              <a:t>Μελετώντας τη δική τους δουλειά, οι εκπαιδευόμενοι αναπτύσσουν δεξιότητες κριτικής σκέψης και δική τους </a:t>
            </a:r>
            <a:r>
              <a:rPr lang="el-GR" sz="1900" dirty="0" smtClean="0">
                <a:solidFill>
                  <a:schemeClr val="accent3">
                    <a:lumMod val="50000"/>
                  </a:schemeClr>
                </a:solidFill>
              </a:rPr>
              <a:t>γλώσσα</a:t>
            </a:r>
            <a:r>
              <a:rPr lang="en-US" sz="1900" dirty="0" smtClean="0">
                <a:solidFill>
                  <a:schemeClr val="accent3">
                    <a:lumMod val="50000"/>
                  </a:schemeClr>
                </a:solidFill>
              </a:rPr>
              <a:t>(meta-language)</a:t>
            </a:r>
            <a:r>
              <a:rPr lang="el-GR" sz="1900" dirty="0" smtClean="0">
                <a:solidFill>
                  <a:schemeClr val="accent3">
                    <a:lumMod val="50000"/>
                  </a:schemeClr>
                </a:solidFill>
              </a:rPr>
              <a:t>  </a:t>
            </a:r>
            <a:r>
              <a:rPr lang="el-GR" sz="1900" dirty="0">
                <a:solidFill>
                  <a:schemeClr val="accent3">
                    <a:lumMod val="50000"/>
                  </a:schemeClr>
                </a:solidFill>
              </a:rPr>
              <a:t>για να συζητήσουν με τρόπο εποικοδομητικό την προσωπική τους πρόοδο και την πρόοδο των συναδέλφων τους</a:t>
            </a:r>
            <a:r>
              <a:rPr lang="el-GR" sz="1900" dirty="0" smtClean="0">
                <a:solidFill>
                  <a:schemeClr val="accent3">
                    <a:lumMod val="50000"/>
                  </a:schemeClr>
                </a:solidFill>
              </a:rPr>
              <a:t>.</a:t>
            </a:r>
            <a:endParaRPr lang="el-GR" sz="1900" dirty="0">
              <a:solidFill>
                <a:schemeClr val="accent3">
                  <a:lumMod val="50000"/>
                </a:schemeClr>
              </a:solidFill>
            </a:endParaRPr>
          </a:p>
        </p:txBody>
      </p:sp>
      <p:sp>
        <p:nvSpPr>
          <p:cNvPr id="10" name="TextBox 9"/>
          <p:cNvSpPr txBox="1"/>
          <p:nvPr/>
        </p:nvSpPr>
        <p:spPr>
          <a:xfrm>
            <a:off x="2385298" y="1940039"/>
            <a:ext cx="864096" cy="584775"/>
          </a:xfrm>
          <a:prstGeom prst="rect">
            <a:avLst/>
          </a:prstGeom>
          <a:solidFill>
            <a:schemeClr val="accent3">
              <a:lumMod val="75000"/>
            </a:schemeClr>
          </a:solidFill>
        </p:spPr>
        <p:txBody>
          <a:bodyPr wrap="square" rtlCol="0">
            <a:spAutoFit/>
          </a:bodyPr>
          <a:lstStyle/>
          <a:p>
            <a:pPr algn="ctr"/>
            <a:r>
              <a:rPr lang="el-GR" sz="3200" dirty="0" smtClean="0">
                <a:solidFill>
                  <a:schemeClr val="bg1"/>
                </a:solidFill>
              </a:rPr>
              <a:t>ΤΗΣ</a:t>
            </a:r>
            <a:endParaRPr lang="en-GB" sz="3200" dirty="0">
              <a:solidFill>
                <a:schemeClr val="bg1"/>
              </a:solidFill>
            </a:endParaRPr>
          </a:p>
        </p:txBody>
      </p:sp>
      <p:sp>
        <p:nvSpPr>
          <p:cNvPr id="11" name="TextBox 10"/>
          <p:cNvSpPr txBox="1"/>
          <p:nvPr/>
        </p:nvSpPr>
        <p:spPr>
          <a:xfrm>
            <a:off x="2385298" y="3634321"/>
            <a:ext cx="864096" cy="584775"/>
          </a:xfrm>
          <a:prstGeom prst="rect">
            <a:avLst/>
          </a:prstGeom>
          <a:solidFill>
            <a:schemeClr val="accent3">
              <a:lumMod val="75000"/>
            </a:schemeClr>
          </a:solidFill>
        </p:spPr>
        <p:txBody>
          <a:bodyPr wrap="square" rtlCol="0">
            <a:spAutoFit/>
          </a:bodyPr>
          <a:lstStyle/>
          <a:p>
            <a:pPr algn="ctr"/>
            <a:r>
              <a:rPr lang="el-GR" sz="3200" dirty="0" smtClean="0">
                <a:solidFill>
                  <a:schemeClr val="bg1"/>
                </a:solidFill>
              </a:rPr>
              <a:t>ΓΙΑ</a:t>
            </a:r>
            <a:endParaRPr lang="en-GB" sz="3200" dirty="0">
              <a:solidFill>
                <a:schemeClr val="bg1"/>
              </a:solidFill>
            </a:endParaRPr>
          </a:p>
        </p:txBody>
      </p:sp>
      <p:sp>
        <p:nvSpPr>
          <p:cNvPr id="12" name="TextBox 11"/>
          <p:cNvSpPr txBox="1"/>
          <p:nvPr/>
        </p:nvSpPr>
        <p:spPr>
          <a:xfrm>
            <a:off x="2385298" y="5368860"/>
            <a:ext cx="864096" cy="584775"/>
          </a:xfrm>
          <a:prstGeom prst="rect">
            <a:avLst/>
          </a:prstGeom>
          <a:solidFill>
            <a:schemeClr val="accent3">
              <a:lumMod val="75000"/>
            </a:schemeClr>
          </a:solidFill>
        </p:spPr>
        <p:txBody>
          <a:bodyPr wrap="square" rtlCol="0">
            <a:spAutoFit/>
          </a:bodyPr>
          <a:lstStyle/>
          <a:p>
            <a:pPr algn="ctr"/>
            <a:r>
              <a:rPr lang="el-GR" sz="3200" dirty="0" smtClean="0">
                <a:solidFill>
                  <a:schemeClr val="bg1"/>
                </a:solidFill>
              </a:rPr>
              <a:t>ΩΣ</a:t>
            </a:r>
            <a:endParaRPr lang="en-GB" sz="3200" dirty="0">
              <a:solidFill>
                <a:schemeClr val="bg1"/>
              </a:solidFill>
            </a:endParaRPr>
          </a:p>
        </p:txBody>
      </p:sp>
      <p:cxnSp>
        <p:nvCxnSpPr>
          <p:cNvPr id="14" name="Straight Arrow Connector 13"/>
          <p:cNvCxnSpPr/>
          <p:nvPr/>
        </p:nvCxnSpPr>
        <p:spPr>
          <a:xfrm flipV="1">
            <a:off x="1187624" y="2348880"/>
            <a:ext cx="1197674" cy="1080120"/>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a:off x="1187624" y="4466767"/>
            <a:ext cx="1197674" cy="119448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3"/>
            <a:endCxn id="11" idx="1"/>
          </p:cNvCxnSpPr>
          <p:nvPr/>
        </p:nvCxnSpPr>
        <p:spPr>
          <a:xfrm>
            <a:off x="1738536" y="3926708"/>
            <a:ext cx="646762"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75856" y="2232426"/>
            <a:ext cx="371991"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72645" y="3902910"/>
            <a:ext cx="371991"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70931" y="5661246"/>
            <a:ext cx="371991"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27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56069F-5421-4652-A23F-CEEBB0CF5EEC}"/>
              </a:ext>
            </a:extLst>
          </p:cNvPr>
          <p:cNvSpPr>
            <a:spLocks noGrp="1"/>
          </p:cNvSpPr>
          <p:nvPr>
            <p:ph type="title"/>
          </p:nvPr>
        </p:nvSpPr>
        <p:spPr>
          <a:xfrm>
            <a:off x="673224" y="116632"/>
            <a:ext cx="5915000" cy="1143000"/>
          </a:xfrm>
        </p:spPr>
        <p:txBody>
          <a:bodyPr>
            <a:normAutofit fontScale="90000"/>
          </a:bodyPr>
          <a:lstStyle/>
          <a:p>
            <a:r>
              <a:rPr lang="el-GR" sz="3600" dirty="0" smtClean="0"/>
              <a:t>Αξιολόγηση για μαθησιακά εργαλεία για τους παροχους ΕΕΚ</a:t>
            </a:r>
            <a:endParaRPr lang="en-GB" dirty="0"/>
          </a:p>
        </p:txBody>
      </p:sp>
      <p:sp>
        <p:nvSpPr>
          <p:cNvPr id="3" name="Content Placeholder 2">
            <a:extLst>
              <a:ext uri="{FF2B5EF4-FFF2-40B4-BE49-F238E27FC236}">
                <a16:creationId xmlns="" xmlns:a16="http://schemas.microsoft.com/office/drawing/2014/main" id="{BD2D6947-BEF6-40E9-A927-0DBADC1E811A}"/>
              </a:ext>
            </a:extLst>
          </p:cNvPr>
          <p:cNvSpPr>
            <a:spLocks noGrp="1"/>
          </p:cNvSpPr>
          <p:nvPr>
            <p:ph idx="1"/>
          </p:nvPr>
        </p:nvSpPr>
        <p:spPr>
          <a:xfrm>
            <a:off x="457200" y="1340768"/>
            <a:ext cx="7643192" cy="4896544"/>
          </a:xfrm>
        </p:spPr>
        <p:txBody>
          <a:bodyPr>
            <a:normAutofit fontScale="85000" lnSpcReduction="20000"/>
          </a:bodyPr>
          <a:lstStyle/>
          <a:p>
            <a:r>
              <a:rPr lang="el-GR" dirty="0" smtClean="0"/>
              <a:t>Η </a:t>
            </a:r>
            <a:r>
              <a:rPr lang="el-GR" dirty="0"/>
              <a:t>επιλογή των σωστών εργαλείων αξιολόγησης για το πρόγραμμά σας βρίσκεται στο επίκεντρο της μέτρησης των μαθησιακών αποτελεσμάτων για τους νέους σχετικά με τις διαπολιτισμικές </a:t>
            </a:r>
            <a:r>
              <a:rPr lang="el-GR" dirty="0" smtClean="0"/>
              <a:t>κινητικότητες.</a:t>
            </a:r>
          </a:p>
          <a:p>
            <a:r>
              <a:rPr lang="el-GR" dirty="0" smtClean="0"/>
              <a:t>Ενώ </a:t>
            </a:r>
            <a:r>
              <a:rPr lang="el-GR" dirty="0"/>
              <a:t>είναι μακριά από το </a:t>
            </a:r>
            <a:r>
              <a:rPr lang="el-GR" dirty="0" smtClean="0"/>
              <a:t> σπιτικό περιβάλλον </a:t>
            </a:r>
            <a:r>
              <a:rPr lang="el-GR" dirty="0"/>
              <a:t>τους, ορισμένα από τα κριτήρια για αξιολόγηση θα πέσουν στον </a:t>
            </a:r>
            <a:r>
              <a:rPr lang="el-GR" dirty="0" smtClean="0"/>
              <a:t>εκπαιδευόμενο.</a:t>
            </a:r>
          </a:p>
          <a:p>
            <a:r>
              <a:rPr lang="el-GR" dirty="0" smtClean="0"/>
              <a:t>Για </a:t>
            </a:r>
            <a:r>
              <a:rPr lang="el-GR" dirty="0"/>
              <a:t>το λόγο αυτό, τα εργαλεία που τεκμηριώνουν τις εμπειρίες καθώς και εργαλεία που ενσωματώνουν κάποια μορφή αυτοαξιολόγησης ή αξιολόγησης από </a:t>
            </a:r>
            <a:r>
              <a:rPr lang="el-GR" dirty="0" smtClean="0"/>
              <a:t>ομότιμους </a:t>
            </a:r>
            <a:r>
              <a:rPr lang="el-GR" dirty="0"/>
              <a:t>είναι πιθανόν να είναι πολύ χρήσιμα.</a:t>
            </a:r>
            <a:endParaRPr lang="en-GB" dirty="0"/>
          </a:p>
        </p:txBody>
      </p:sp>
    </p:spTree>
    <p:extLst>
      <p:ext uri="{BB962C8B-B14F-4D97-AF65-F5344CB8AC3E}">
        <p14:creationId xmlns:p14="http://schemas.microsoft.com/office/powerpoint/2010/main" val="61108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5915000" cy="1143000"/>
          </a:xfrm>
        </p:spPr>
        <p:txBody>
          <a:bodyPr>
            <a:normAutofit fontScale="90000"/>
          </a:bodyPr>
          <a:lstStyle/>
          <a:p>
            <a:r>
              <a:rPr lang="el-GR" dirty="0" smtClean="0"/>
              <a:t>Επιλέγοντας τα σωστά εργαλεία αξιολόγησης</a:t>
            </a:r>
            <a:endParaRPr lang="en-GB" dirty="0"/>
          </a:p>
        </p:txBody>
      </p:sp>
      <p:sp>
        <p:nvSpPr>
          <p:cNvPr id="3" name="Content Placeholder 2"/>
          <p:cNvSpPr>
            <a:spLocks noGrp="1"/>
          </p:cNvSpPr>
          <p:nvPr>
            <p:ph idx="1"/>
          </p:nvPr>
        </p:nvSpPr>
        <p:spPr>
          <a:xfrm>
            <a:off x="395536" y="1555171"/>
            <a:ext cx="3766140" cy="4322101"/>
          </a:xfrm>
          <a:solidFill>
            <a:schemeClr val="tx1">
              <a:lumMod val="20000"/>
              <a:lumOff val="80000"/>
            </a:schemeClr>
          </a:solidFill>
        </p:spPr>
        <p:txBody>
          <a:bodyPr>
            <a:noAutofit/>
          </a:bodyPr>
          <a:lstStyle/>
          <a:p>
            <a:pPr marL="0" indent="0">
              <a:buNone/>
            </a:pPr>
            <a:r>
              <a:rPr lang="el-GR" sz="2800" b="1" dirty="0" smtClean="0"/>
              <a:t>Τύπος εργαλείου ή μεθόδου αξιολόγησης</a:t>
            </a:r>
            <a:r>
              <a:rPr lang="en-GB" sz="2800" b="1" dirty="0" smtClean="0"/>
              <a:t>:</a:t>
            </a:r>
            <a:endParaRPr lang="en-GB" sz="2800" b="1" dirty="0"/>
          </a:p>
          <a:p>
            <a:pPr marL="0" indent="0">
              <a:buNone/>
            </a:pPr>
            <a:r>
              <a:rPr lang="el-GR" sz="2800" dirty="0" smtClean="0"/>
              <a:t>Συχνή καταγραφή δραστηριοτήτων όπως</a:t>
            </a:r>
            <a:r>
              <a:rPr lang="en-GB" sz="2800" dirty="0" smtClean="0"/>
              <a:t>:</a:t>
            </a:r>
            <a:endParaRPr lang="en-GB" sz="2800" dirty="0"/>
          </a:p>
          <a:p>
            <a:r>
              <a:rPr lang="el-GR" sz="2800" dirty="0" smtClean="0"/>
              <a:t>Γραφή ενός μαθησιακού ημερολογίου</a:t>
            </a:r>
            <a:r>
              <a:rPr lang="en-GB" sz="2800" dirty="0" smtClean="0"/>
              <a:t>, </a:t>
            </a:r>
            <a:endParaRPr lang="en-GB" sz="2800" dirty="0"/>
          </a:p>
          <a:p>
            <a:r>
              <a:rPr lang="en-GB" sz="2800" dirty="0"/>
              <a:t>blogging</a:t>
            </a:r>
          </a:p>
        </p:txBody>
      </p:sp>
      <p:sp>
        <p:nvSpPr>
          <p:cNvPr id="5" name="Content Placeholder 2">
            <a:extLst>
              <a:ext uri="{FF2B5EF4-FFF2-40B4-BE49-F238E27FC236}">
                <a16:creationId xmlns="" xmlns:a16="http://schemas.microsoft.com/office/drawing/2014/main" id="{74428649-EAC5-490E-A403-CEB628D0C643}"/>
              </a:ext>
            </a:extLst>
          </p:cNvPr>
          <p:cNvSpPr txBox="1">
            <a:spLocks/>
          </p:cNvSpPr>
          <p:nvPr/>
        </p:nvSpPr>
        <p:spPr>
          <a:xfrm>
            <a:off x="4355976" y="1555171"/>
            <a:ext cx="3766140" cy="4322101"/>
          </a:xfrm>
          <a:prstGeom prst="rect">
            <a:avLst/>
          </a:prstGeom>
          <a:solidFill>
            <a:schemeClr val="accent6">
              <a:lumMod val="20000"/>
              <a:lumOff val="8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b="1" dirty="0" smtClean="0">
                <a:solidFill>
                  <a:schemeClr val="tx2"/>
                </a:solidFill>
              </a:rPr>
              <a:t>Πως δουλεύει;</a:t>
            </a:r>
            <a:endParaRPr lang="en-GB" sz="2800" b="1" dirty="0">
              <a:solidFill>
                <a:schemeClr val="tx2"/>
              </a:solidFill>
            </a:endParaRPr>
          </a:p>
          <a:p>
            <a:pPr marL="0" indent="0">
              <a:buNone/>
            </a:pPr>
            <a:r>
              <a:rPr lang="el-GR" sz="2800" dirty="0" smtClean="0"/>
              <a:t>Οι </a:t>
            </a:r>
            <a:r>
              <a:rPr lang="el-GR" sz="2800" dirty="0"/>
              <a:t>εκπαιδευόμενοι </a:t>
            </a:r>
            <a:r>
              <a:rPr lang="el-GR" sz="2800" dirty="0" smtClean="0"/>
              <a:t>καταγράφουν τις </a:t>
            </a:r>
            <a:r>
              <a:rPr lang="el-GR" sz="2800" dirty="0"/>
              <a:t>εμπειρίες τους. Αυτή η δραστηριότητα ολοκληρώνεται κατά την κρίση του εκπαιδευόμενου - αυτό μπορεί να είναι αρκετές φορές την ημέρα εάν χρειάζεται. Το σημαντικό είναι να συλλάβουμε νέες εμπειρίες και καταστάσεις.</a:t>
            </a:r>
            <a:endParaRPr lang="en-GB" sz="2800" b="1" dirty="0">
              <a:solidFill>
                <a:schemeClr val="accent6">
                  <a:lumMod val="50000"/>
                </a:schemeClr>
              </a:solidFill>
            </a:endParaRPr>
          </a:p>
        </p:txBody>
      </p:sp>
    </p:spTree>
    <p:extLst>
      <p:ext uri="{BB962C8B-B14F-4D97-AF65-F5344CB8AC3E}">
        <p14:creationId xmlns:p14="http://schemas.microsoft.com/office/powerpoint/2010/main" val="53502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fontScale="90000"/>
          </a:bodyPr>
          <a:lstStyle/>
          <a:p>
            <a:r>
              <a:rPr lang="el-GR" dirty="0"/>
              <a:t>Επιλέγοντας τα σωστά εργαλεία </a:t>
            </a:r>
            <a:r>
              <a:rPr lang="el-GR" dirty="0" smtClean="0"/>
              <a:t>αξιολόγησης</a:t>
            </a:r>
            <a:endParaRPr lang="en-GB" dirty="0"/>
          </a:p>
        </p:txBody>
      </p:sp>
      <p:sp>
        <p:nvSpPr>
          <p:cNvPr id="3" name="Content Placeholder 2"/>
          <p:cNvSpPr>
            <a:spLocks noGrp="1"/>
          </p:cNvSpPr>
          <p:nvPr>
            <p:ph idx="1"/>
          </p:nvPr>
        </p:nvSpPr>
        <p:spPr>
          <a:xfrm>
            <a:off x="395536" y="1555171"/>
            <a:ext cx="3766140" cy="4322101"/>
          </a:xfrm>
          <a:solidFill>
            <a:schemeClr val="tx1">
              <a:lumMod val="20000"/>
              <a:lumOff val="80000"/>
            </a:schemeClr>
          </a:solidFill>
        </p:spPr>
        <p:txBody>
          <a:bodyPr>
            <a:noAutofit/>
          </a:bodyPr>
          <a:lstStyle/>
          <a:p>
            <a:pPr marL="0" indent="0">
              <a:buNone/>
            </a:pPr>
            <a:r>
              <a:rPr lang="el-GR" sz="2800" b="1" dirty="0"/>
              <a:t>Τύπος εργαλείου ή μεθόδου αξιολόγησης</a:t>
            </a:r>
            <a:r>
              <a:rPr lang="en-GB" sz="2800" b="1" dirty="0"/>
              <a:t>:</a:t>
            </a:r>
          </a:p>
          <a:p>
            <a:pPr marL="0" indent="0">
              <a:buNone/>
            </a:pPr>
            <a:r>
              <a:rPr lang="el-GR" sz="2800" dirty="0"/>
              <a:t>Συχνή καταγραφή δραστηριοτήτων όπως</a:t>
            </a:r>
            <a:r>
              <a:rPr lang="en-GB" sz="2800" dirty="0"/>
              <a:t>:</a:t>
            </a:r>
          </a:p>
          <a:p>
            <a:r>
              <a:rPr lang="el-GR" sz="2800" dirty="0"/>
              <a:t>Γραφή ενός μαθησιακού ημερολογίου</a:t>
            </a:r>
            <a:r>
              <a:rPr lang="en-GB" sz="2800" dirty="0"/>
              <a:t>, </a:t>
            </a:r>
          </a:p>
          <a:p>
            <a:r>
              <a:rPr lang="en-GB" sz="2800" dirty="0"/>
              <a:t>blogging</a:t>
            </a:r>
          </a:p>
        </p:txBody>
      </p:sp>
      <p:sp>
        <p:nvSpPr>
          <p:cNvPr id="5" name="Content Placeholder 2">
            <a:extLst>
              <a:ext uri="{FF2B5EF4-FFF2-40B4-BE49-F238E27FC236}">
                <a16:creationId xmlns="" xmlns:a16="http://schemas.microsoft.com/office/drawing/2014/main" id="{74428649-EAC5-490E-A403-CEB628D0C643}"/>
              </a:ext>
            </a:extLst>
          </p:cNvPr>
          <p:cNvSpPr txBox="1">
            <a:spLocks/>
          </p:cNvSpPr>
          <p:nvPr/>
        </p:nvSpPr>
        <p:spPr>
          <a:xfrm>
            <a:off x="4355976" y="1555171"/>
            <a:ext cx="3766140" cy="4322101"/>
          </a:xfrm>
          <a:prstGeom prst="rect">
            <a:avLst/>
          </a:prstGeom>
          <a:solidFill>
            <a:schemeClr val="accent6">
              <a:lumMod val="20000"/>
              <a:lumOff val="8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b="1" dirty="0" smtClean="0">
                <a:solidFill>
                  <a:schemeClr val="accent6">
                    <a:lumMod val="50000"/>
                  </a:schemeClr>
                </a:solidFill>
              </a:rPr>
              <a:t>Πλεονεκτήματα</a:t>
            </a:r>
            <a:r>
              <a:rPr lang="en-GB" b="1" dirty="0" smtClean="0">
                <a:solidFill>
                  <a:schemeClr val="accent6">
                    <a:lumMod val="50000"/>
                  </a:schemeClr>
                </a:solidFill>
              </a:rPr>
              <a:t> </a:t>
            </a:r>
            <a:endParaRPr lang="en-GB" b="1" dirty="0">
              <a:solidFill>
                <a:schemeClr val="accent6">
                  <a:lumMod val="50000"/>
                </a:schemeClr>
              </a:solidFill>
            </a:endParaRPr>
          </a:p>
          <a:p>
            <a:r>
              <a:rPr lang="el-GR" dirty="0" smtClean="0"/>
              <a:t>Δεν </a:t>
            </a:r>
            <a:r>
              <a:rPr lang="el-GR" dirty="0"/>
              <a:t>χρειάζεται να γίνεται διάκριση μεταξύ επαγγελματικών και μη επαγγελματικών εμπειριών και </a:t>
            </a:r>
            <a:r>
              <a:rPr lang="el-GR" dirty="0" smtClean="0"/>
              <a:t>δραστηριοτήτων</a:t>
            </a:r>
          </a:p>
          <a:p>
            <a:r>
              <a:rPr lang="el-GR" dirty="0" smtClean="0"/>
              <a:t>Ο </a:t>
            </a:r>
            <a:r>
              <a:rPr lang="el-GR" dirty="0"/>
              <a:t>εκπαιδευόμενος </a:t>
            </a:r>
            <a:r>
              <a:rPr lang="el-GR" dirty="0" smtClean="0"/>
              <a:t>το κάνει αυτό όσο συχνά θέλει</a:t>
            </a:r>
          </a:p>
          <a:p>
            <a:r>
              <a:rPr lang="el-GR" dirty="0" smtClean="0"/>
              <a:t>Υπάρχουν πολλά </a:t>
            </a:r>
            <a:r>
              <a:rPr lang="el-GR" dirty="0"/>
              <a:t>μοντέλα από τα οποία μπορούν να διαλέξουν, τα οποία διατίθενται από οργανισμούς αξιολόγησης και αναγνώρισης προσόντων, πανεπιστήμια κ.λπ.</a:t>
            </a:r>
            <a:endParaRPr lang="en-GB" dirty="0"/>
          </a:p>
          <a:p>
            <a:endParaRPr lang="en-GB" dirty="0"/>
          </a:p>
        </p:txBody>
      </p:sp>
    </p:spTree>
    <p:extLst>
      <p:ext uri="{BB962C8B-B14F-4D97-AF65-F5344CB8AC3E}">
        <p14:creationId xmlns:p14="http://schemas.microsoft.com/office/powerpoint/2010/main" val="3773408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55"/>
            <a:ext cx="5915000" cy="1143000"/>
          </a:xfrm>
        </p:spPr>
        <p:txBody>
          <a:bodyPr>
            <a:normAutofit fontScale="90000"/>
          </a:bodyPr>
          <a:lstStyle/>
          <a:p>
            <a:r>
              <a:rPr lang="el-GR" dirty="0"/>
              <a:t>Επιλέγοντας τα σωστά εργαλεία </a:t>
            </a:r>
            <a:r>
              <a:rPr lang="el-GR" dirty="0" smtClean="0"/>
              <a:t>αξιολόγησης</a:t>
            </a:r>
            <a:r>
              <a:rPr lang="en-GB" dirty="0" smtClean="0"/>
              <a:t> </a:t>
            </a:r>
            <a:endParaRPr lang="en-GB" dirty="0"/>
          </a:p>
        </p:txBody>
      </p:sp>
      <p:sp>
        <p:nvSpPr>
          <p:cNvPr id="3" name="Content Placeholder 2"/>
          <p:cNvSpPr>
            <a:spLocks noGrp="1"/>
          </p:cNvSpPr>
          <p:nvPr>
            <p:ph idx="1"/>
          </p:nvPr>
        </p:nvSpPr>
        <p:spPr>
          <a:xfrm>
            <a:off x="395536" y="1268760"/>
            <a:ext cx="3766140" cy="3960439"/>
          </a:xfrm>
          <a:solidFill>
            <a:schemeClr val="tx1">
              <a:lumMod val="20000"/>
              <a:lumOff val="80000"/>
            </a:schemeClr>
          </a:solidFill>
        </p:spPr>
        <p:txBody>
          <a:bodyPr>
            <a:noAutofit/>
          </a:bodyPr>
          <a:lstStyle/>
          <a:p>
            <a:pPr marL="0" indent="0">
              <a:buNone/>
            </a:pPr>
            <a:r>
              <a:rPr lang="el-GR" sz="2800" b="1" dirty="0"/>
              <a:t>Τύπος εργαλείου ή μεθόδου αξιολόγησης</a:t>
            </a:r>
            <a:r>
              <a:rPr lang="en-GB" sz="2800" b="1" dirty="0"/>
              <a:t>:</a:t>
            </a:r>
          </a:p>
          <a:p>
            <a:pPr marL="0" indent="0">
              <a:buNone/>
            </a:pPr>
            <a:r>
              <a:rPr lang="el-GR" sz="2800" dirty="0"/>
              <a:t>Συχνή καταγραφή δραστηριοτήτων όπως</a:t>
            </a:r>
            <a:r>
              <a:rPr lang="en-GB" sz="2800" dirty="0"/>
              <a:t>:</a:t>
            </a:r>
          </a:p>
          <a:p>
            <a:r>
              <a:rPr lang="el-GR" sz="2800" dirty="0"/>
              <a:t>Γραφή ενός μαθησιακού ημερολογίου</a:t>
            </a:r>
            <a:r>
              <a:rPr lang="en-GB" sz="2800" dirty="0"/>
              <a:t>, </a:t>
            </a:r>
          </a:p>
          <a:p>
            <a:r>
              <a:rPr lang="en-GB" sz="2800" dirty="0"/>
              <a:t>blogging</a:t>
            </a:r>
          </a:p>
        </p:txBody>
      </p:sp>
      <p:sp>
        <p:nvSpPr>
          <p:cNvPr id="5" name="Content Placeholder 2">
            <a:extLst>
              <a:ext uri="{FF2B5EF4-FFF2-40B4-BE49-F238E27FC236}">
                <a16:creationId xmlns="" xmlns:a16="http://schemas.microsoft.com/office/drawing/2014/main" id="{74428649-EAC5-490E-A403-CEB628D0C643}"/>
              </a:ext>
            </a:extLst>
          </p:cNvPr>
          <p:cNvSpPr txBox="1">
            <a:spLocks/>
          </p:cNvSpPr>
          <p:nvPr/>
        </p:nvSpPr>
        <p:spPr>
          <a:xfrm>
            <a:off x="4258826" y="1268759"/>
            <a:ext cx="3766140" cy="3960439"/>
          </a:xfrm>
          <a:prstGeom prst="rect">
            <a:avLst/>
          </a:prstGeom>
          <a:solidFill>
            <a:schemeClr val="accent6">
              <a:lumMod val="20000"/>
              <a:lumOff val="8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b="1" dirty="0" smtClean="0">
                <a:solidFill>
                  <a:schemeClr val="accent6">
                    <a:lumMod val="50000"/>
                  </a:schemeClr>
                </a:solidFill>
              </a:rPr>
              <a:t>Προκλήσεις</a:t>
            </a:r>
            <a:endParaRPr lang="en-GB" b="1" dirty="0">
              <a:solidFill>
                <a:schemeClr val="accent6">
                  <a:lumMod val="50000"/>
                </a:schemeClr>
              </a:solidFill>
            </a:endParaRPr>
          </a:p>
          <a:p>
            <a:r>
              <a:rPr lang="el-GR" dirty="0" smtClean="0"/>
              <a:t>Οι </a:t>
            </a:r>
            <a:r>
              <a:rPr lang="el-GR" dirty="0"/>
              <a:t>εκπαιδευόμενοι πρέπει να </a:t>
            </a:r>
            <a:r>
              <a:rPr lang="el-GR" dirty="0" smtClean="0"/>
              <a:t>συμπληρώνουν </a:t>
            </a:r>
            <a:r>
              <a:rPr lang="el-GR" dirty="0"/>
              <a:t>το  </a:t>
            </a:r>
            <a:r>
              <a:rPr lang="el-GR" dirty="0" smtClean="0"/>
              <a:t>ημερολόγιο τακτικά </a:t>
            </a:r>
            <a:r>
              <a:rPr lang="el-GR" dirty="0"/>
              <a:t>και επαρκώς </a:t>
            </a:r>
            <a:r>
              <a:rPr lang="el-GR" dirty="0" smtClean="0"/>
              <a:t>για μπορέσει να αξιολογηθεί </a:t>
            </a:r>
            <a:r>
              <a:rPr lang="el-GR" dirty="0"/>
              <a:t>η πρόοδος </a:t>
            </a:r>
            <a:endParaRPr lang="el-GR" dirty="0" smtClean="0"/>
          </a:p>
          <a:p>
            <a:r>
              <a:rPr lang="el-GR" dirty="0" smtClean="0"/>
              <a:t>Οι </a:t>
            </a:r>
            <a:r>
              <a:rPr lang="el-GR" dirty="0"/>
              <a:t>εκπαιδευόμενοι πρέπει να διαχειρίζονται τη διαδικασία έτσι ώστε να έχουν τη μέγιστη δυνατή πρόσβαση στο  </a:t>
            </a:r>
            <a:r>
              <a:rPr lang="el-GR" dirty="0" smtClean="0"/>
              <a:t>ημερολόγιο τους</a:t>
            </a:r>
            <a:r>
              <a:rPr lang="el-GR" dirty="0"/>
              <a:t>, αλλά να </a:t>
            </a:r>
            <a:r>
              <a:rPr lang="el-GR" dirty="0" smtClean="0"/>
              <a:t>προσπαθούν να μην το χάσουν ή να το σβήσουν.</a:t>
            </a:r>
            <a:endParaRPr lang="en-GB" dirty="0"/>
          </a:p>
        </p:txBody>
      </p:sp>
      <p:sp>
        <p:nvSpPr>
          <p:cNvPr id="4" name="TextBox 3">
            <a:extLst>
              <a:ext uri="{FF2B5EF4-FFF2-40B4-BE49-F238E27FC236}">
                <a16:creationId xmlns="" xmlns:a16="http://schemas.microsoft.com/office/drawing/2014/main" id="{F26B2AB0-0298-45E2-9AC2-D2B2CF041634}"/>
              </a:ext>
            </a:extLst>
          </p:cNvPr>
          <p:cNvSpPr txBox="1"/>
          <p:nvPr/>
        </p:nvSpPr>
        <p:spPr>
          <a:xfrm>
            <a:off x="395536" y="5356314"/>
            <a:ext cx="7726580" cy="800219"/>
          </a:xfrm>
          <a:prstGeom prst="rect">
            <a:avLst/>
          </a:prstGeom>
          <a:solidFill>
            <a:schemeClr val="bg1">
              <a:lumMod val="85000"/>
            </a:schemeClr>
          </a:solidFill>
        </p:spPr>
        <p:txBody>
          <a:bodyPr wrap="square" rtlCol="0">
            <a:spAutoFit/>
          </a:bodyPr>
          <a:lstStyle/>
          <a:p>
            <a:r>
              <a:rPr lang="en-GB" sz="2800" dirty="0">
                <a:solidFill>
                  <a:schemeClr val="tx2"/>
                </a:solidFill>
              </a:rPr>
              <a:t>Tips for keeping a learning Journal:</a:t>
            </a:r>
            <a:r>
              <a:rPr lang="en-GB" sz="2400" dirty="0">
                <a:solidFill>
                  <a:schemeClr val="tx2"/>
                </a:solidFill>
              </a:rPr>
              <a:t> </a:t>
            </a:r>
            <a:r>
              <a:rPr lang="en-GB" dirty="0">
                <a:hlinkClick r:id="rId2"/>
              </a:rPr>
              <a:t>https://www.youtube.com/watch?time_continue=28&amp;v=EyxT91mJnVk</a:t>
            </a:r>
            <a:r>
              <a:rPr lang="en-GB" dirty="0"/>
              <a:t> </a:t>
            </a:r>
          </a:p>
        </p:txBody>
      </p:sp>
    </p:spTree>
    <p:extLst>
      <p:ext uri="{BB962C8B-B14F-4D97-AF65-F5344CB8AC3E}">
        <p14:creationId xmlns:p14="http://schemas.microsoft.com/office/powerpoint/2010/main" val="3682114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fontScale="90000"/>
          </a:bodyPr>
          <a:lstStyle/>
          <a:p>
            <a:r>
              <a:rPr lang="el-GR" dirty="0"/>
              <a:t>Επιλέγοντας τα σωστά εργαλεία αξιολόγησης</a:t>
            </a:r>
            <a:r>
              <a:rPr lang="en-GB" dirty="0"/>
              <a:t> </a:t>
            </a:r>
          </a:p>
        </p:txBody>
      </p:sp>
      <p:sp>
        <p:nvSpPr>
          <p:cNvPr id="3" name="Content Placeholder 2"/>
          <p:cNvSpPr>
            <a:spLocks noGrp="1"/>
          </p:cNvSpPr>
          <p:nvPr>
            <p:ph idx="1"/>
          </p:nvPr>
        </p:nvSpPr>
        <p:spPr>
          <a:xfrm>
            <a:off x="395536" y="1555171"/>
            <a:ext cx="3766140" cy="4322101"/>
          </a:xfrm>
          <a:solidFill>
            <a:schemeClr val="tx1">
              <a:lumMod val="20000"/>
              <a:lumOff val="80000"/>
            </a:schemeClr>
          </a:solidFill>
        </p:spPr>
        <p:txBody>
          <a:bodyPr>
            <a:noAutofit/>
          </a:bodyPr>
          <a:lstStyle/>
          <a:p>
            <a:pPr marL="0" indent="0">
              <a:buNone/>
            </a:pPr>
            <a:r>
              <a:rPr lang="el-GR" sz="2800" b="1" dirty="0"/>
              <a:t>Τύπος εργαλείου ή μεθόδου αξιολόγησης </a:t>
            </a:r>
            <a:r>
              <a:rPr lang="en-GB" sz="2800" b="1" dirty="0" smtClean="0"/>
              <a:t>:</a:t>
            </a:r>
            <a:endParaRPr lang="en-GB" sz="2800" b="1" dirty="0"/>
          </a:p>
          <a:p>
            <a:pPr marL="0" indent="0">
              <a:buNone/>
            </a:pPr>
            <a:r>
              <a:rPr lang="en-GB" sz="2800" dirty="0"/>
              <a:t>E-portfolio</a:t>
            </a:r>
          </a:p>
        </p:txBody>
      </p:sp>
      <p:sp>
        <p:nvSpPr>
          <p:cNvPr id="5" name="Content Placeholder 2">
            <a:extLst>
              <a:ext uri="{FF2B5EF4-FFF2-40B4-BE49-F238E27FC236}">
                <a16:creationId xmlns="" xmlns:a16="http://schemas.microsoft.com/office/drawing/2014/main" id="{74428649-EAC5-490E-A403-CEB628D0C643}"/>
              </a:ext>
            </a:extLst>
          </p:cNvPr>
          <p:cNvSpPr txBox="1">
            <a:spLocks/>
          </p:cNvSpPr>
          <p:nvPr/>
        </p:nvSpPr>
        <p:spPr>
          <a:xfrm>
            <a:off x="4355976" y="1555171"/>
            <a:ext cx="3766140" cy="4322101"/>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b="1" dirty="0" smtClean="0">
                <a:solidFill>
                  <a:schemeClr val="tx2"/>
                </a:solidFill>
              </a:rPr>
              <a:t>Τι είναι αυτό;</a:t>
            </a:r>
            <a:endParaRPr lang="en-GB" sz="2800" b="1" dirty="0">
              <a:solidFill>
                <a:schemeClr val="tx2"/>
              </a:solidFill>
            </a:endParaRPr>
          </a:p>
          <a:p>
            <a:pPr marL="0" indent="0">
              <a:buNone/>
            </a:pPr>
            <a:r>
              <a:rPr lang="el-GR" sz="2800" dirty="0"/>
              <a:t>Ηλεκτρονικά έγγραφα που καταγράφουν τα αποδεικτικά στοιχεία της μάθησης και των επιτευγμάτων </a:t>
            </a:r>
            <a:r>
              <a:rPr lang="el-GR" sz="2800" dirty="0" smtClean="0"/>
              <a:t>ενός ατόμου</a:t>
            </a:r>
            <a:endParaRPr lang="en-GB" sz="2800" dirty="0"/>
          </a:p>
        </p:txBody>
      </p:sp>
    </p:spTree>
    <p:extLst>
      <p:ext uri="{BB962C8B-B14F-4D97-AF65-F5344CB8AC3E}">
        <p14:creationId xmlns:p14="http://schemas.microsoft.com/office/powerpoint/2010/main" val="68314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fontScale="90000"/>
          </a:bodyPr>
          <a:lstStyle/>
          <a:p>
            <a:r>
              <a:rPr lang="el-GR" dirty="0"/>
              <a:t>Επιλέγοντας τα σωστά εργαλεία </a:t>
            </a:r>
            <a:r>
              <a:rPr lang="el-GR" dirty="0" smtClean="0"/>
              <a:t>αξιολόγησης</a:t>
            </a:r>
            <a:endParaRPr lang="en-GB" dirty="0"/>
          </a:p>
        </p:txBody>
      </p:sp>
      <p:sp>
        <p:nvSpPr>
          <p:cNvPr id="3" name="Content Placeholder 2"/>
          <p:cNvSpPr>
            <a:spLocks noGrp="1"/>
          </p:cNvSpPr>
          <p:nvPr>
            <p:ph idx="1"/>
          </p:nvPr>
        </p:nvSpPr>
        <p:spPr>
          <a:xfrm>
            <a:off x="395536" y="1555171"/>
            <a:ext cx="3456384" cy="4322101"/>
          </a:xfrm>
          <a:solidFill>
            <a:schemeClr val="tx1">
              <a:lumMod val="20000"/>
              <a:lumOff val="80000"/>
            </a:schemeClr>
          </a:solidFill>
        </p:spPr>
        <p:txBody>
          <a:bodyPr>
            <a:noAutofit/>
          </a:bodyPr>
          <a:lstStyle/>
          <a:p>
            <a:pPr marL="0" indent="0">
              <a:buNone/>
            </a:pPr>
            <a:r>
              <a:rPr lang="el-GR" sz="2800" b="1" dirty="0"/>
              <a:t>Τύπος εργαλείου ή μεθόδου αξιολόγησης </a:t>
            </a:r>
            <a:r>
              <a:rPr lang="en-GB" sz="2800" b="1" dirty="0"/>
              <a:t>:</a:t>
            </a:r>
          </a:p>
          <a:p>
            <a:pPr marL="0" indent="0">
              <a:buNone/>
            </a:pPr>
            <a:endParaRPr lang="en-GB" sz="2800" b="1" dirty="0"/>
          </a:p>
          <a:p>
            <a:pPr marL="0" indent="0">
              <a:buNone/>
            </a:pPr>
            <a:r>
              <a:rPr lang="en-GB" sz="2800" dirty="0"/>
              <a:t>E-portfolio</a:t>
            </a:r>
          </a:p>
        </p:txBody>
      </p:sp>
      <p:sp>
        <p:nvSpPr>
          <p:cNvPr id="5" name="Content Placeholder 2">
            <a:extLst>
              <a:ext uri="{FF2B5EF4-FFF2-40B4-BE49-F238E27FC236}">
                <a16:creationId xmlns="" xmlns:a16="http://schemas.microsoft.com/office/drawing/2014/main" id="{74428649-EAC5-490E-A403-CEB628D0C643}"/>
              </a:ext>
            </a:extLst>
          </p:cNvPr>
          <p:cNvSpPr txBox="1">
            <a:spLocks/>
          </p:cNvSpPr>
          <p:nvPr/>
        </p:nvSpPr>
        <p:spPr>
          <a:xfrm>
            <a:off x="3995936" y="1555171"/>
            <a:ext cx="4392488" cy="5142492"/>
          </a:xfrm>
          <a:prstGeom prst="rect">
            <a:avLst/>
          </a:prstGeom>
          <a:solidFill>
            <a:schemeClr val="accent6">
              <a:lumMod val="20000"/>
              <a:lumOff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solidFill>
                  <a:schemeClr val="accent6">
                    <a:lumMod val="50000"/>
                  </a:schemeClr>
                </a:solidFill>
              </a:rPr>
              <a:t>Πλεονεκτήματα</a:t>
            </a:r>
            <a:endParaRPr lang="en-GB" sz="2400" b="1" dirty="0">
              <a:solidFill>
                <a:schemeClr val="accent6">
                  <a:lumMod val="50000"/>
                </a:schemeClr>
              </a:solidFill>
            </a:endParaRPr>
          </a:p>
          <a:p>
            <a:r>
              <a:rPr lang="el-GR" sz="2400" dirty="0" smtClean="0"/>
              <a:t>μπορεί </a:t>
            </a:r>
            <a:r>
              <a:rPr lang="el-GR" sz="2400" dirty="0"/>
              <a:t>να περιέχει κείμενο, εικόνες, βίντεο κλιπ, συνδέσεις, δημοσιεύσεις κοινωνικών μέσων, καταχωρήσεις σε  blog κλπ.</a:t>
            </a:r>
          </a:p>
          <a:p>
            <a:r>
              <a:rPr lang="el-GR" sz="2400" dirty="0"/>
              <a:t>όχι υπερβολικά εξαρτημένα από τις εκτεταμένες δεξιότητες γραφής</a:t>
            </a:r>
          </a:p>
          <a:p>
            <a:r>
              <a:rPr lang="el-GR" sz="2400" dirty="0"/>
              <a:t> προωθούν τις  δεξιότητες  κριτικής σκέψης</a:t>
            </a:r>
          </a:p>
          <a:p>
            <a:r>
              <a:rPr lang="el-GR" sz="2400" dirty="0"/>
              <a:t> η προηγούμενη μάθηση, καθώς και την τρέχουσα  μπορούν να περιλαμβάνονται</a:t>
            </a:r>
          </a:p>
          <a:p>
            <a:r>
              <a:rPr lang="el-GR" sz="2400" dirty="0"/>
              <a:t>επιτρέπουν εικονικό διάλογο με δάσκαλο / καθοδηγητή ή εκπαιδευτή</a:t>
            </a:r>
            <a:endParaRPr lang="en-GB" sz="2400" dirty="0"/>
          </a:p>
          <a:p>
            <a:endParaRPr lang="en-GB" sz="2400" dirty="0"/>
          </a:p>
        </p:txBody>
      </p:sp>
    </p:spTree>
    <p:extLst>
      <p:ext uri="{BB962C8B-B14F-4D97-AF65-F5344CB8AC3E}">
        <p14:creationId xmlns:p14="http://schemas.microsoft.com/office/powerpoint/2010/main" val="240259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384"/>
            <a:ext cx="5915000" cy="1143000"/>
          </a:xfrm>
        </p:spPr>
        <p:txBody>
          <a:bodyPr>
            <a:normAutofit fontScale="90000"/>
          </a:bodyPr>
          <a:lstStyle/>
          <a:p>
            <a:r>
              <a:rPr lang="el-GR" dirty="0"/>
              <a:t>Επιλέγοντας τα σωστά εργαλεία αξιολόγησης</a:t>
            </a:r>
            <a:endParaRPr lang="en-GB" dirty="0"/>
          </a:p>
        </p:txBody>
      </p:sp>
      <p:sp>
        <p:nvSpPr>
          <p:cNvPr id="3" name="Content Placeholder 2"/>
          <p:cNvSpPr>
            <a:spLocks noGrp="1"/>
          </p:cNvSpPr>
          <p:nvPr>
            <p:ph idx="1"/>
          </p:nvPr>
        </p:nvSpPr>
        <p:spPr>
          <a:xfrm>
            <a:off x="442920" y="1367450"/>
            <a:ext cx="3528392" cy="4034069"/>
          </a:xfrm>
          <a:solidFill>
            <a:schemeClr val="tx1">
              <a:lumMod val="20000"/>
              <a:lumOff val="80000"/>
            </a:schemeClr>
          </a:solidFill>
        </p:spPr>
        <p:txBody>
          <a:bodyPr>
            <a:noAutofit/>
          </a:bodyPr>
          <a:lstStyle/>
          <a:p>
            <a:pPr marL="0" indent="0">
              <a:buNone/>
            </a:pPr>
            <a:r>
              <a:rPr lang="el-GR" sz="2800" b="1" dirty="0" smtClean="0"/>
              <a:t>Τύπος εργαλείου ή μεθόδου αξιολόγησης </a:t>
            </a:r>
            <a:r>
              <a:rPr lang="en-GB" sz="2800" b="1" dirty="0" smtClean="0"/>
              <a:t>:</a:t>
            </a:r>
            <a:endParaRPr lang="el-GR" sz="2800" b="1" dirty="0" smtClean="0"/>
          </a:p>
          <a:p>
            <a:pPr marL="0" indent="0">
              <a:buNone/>
            </a:pPr>
            <a:endParaRPr lang="el-GR" sz="2800" b="1" dirty="0"/>
          </a:p>
          <a:p>
            <a:pPr marL="0" indent="0">
              <a:buNone/>
            </a:pPr>
            <a:r>
              <a:rPr lang="en-GB" sz="2800" dirty="0" smtClean="0"/>
              <a:t>E-portfolio</a:t>
            </a:r>
            <a:endParaRPr lang="en-GB" sz="2800" dirty="0"/>
          </a:p>
          <a:p>
            <a:pPr marL="0" indent="0">
              <a:buNone/>
            </a:pPr>
            <a:endParaRPr lang="en-GB" sz="2800" b="1" dirty="0"/>
          </a:p>
        </p:txBody>
      </p:sp>
      <p:sp>
        <p:nvSpPr>
          <p:cNvPr id="5" name="Content Placeholder 2">
            <a:extLst>
              <a:ext uri="{FF2B5EF4-FFF2-40B4-BE49-F238E27FC236}">
                <a16:creationId xmlns="" xmlns:a16="http://schemas.microsoft.com/office/drawing/2014/main" id="{74428649-EAC5-490E-A403-CEB628D0C643}"/>
              </a:ext>
            </a:extLst>
          </p:cNvPr>
          <p:cNvSpPr txBox="1">
            <a:spLocks/>
          </p:cNvSpPr>
          <p:nvPr/>
        </p:nvSpPr>
        <p:spPr>
          <a:xfrm>
            <a:off x="4115328" y="1367450"/>
            <a:ext cx="4054172" cy="4034069"/>
          </a:xfrm>
          <a:prstGeom prst="rect">
            <a:avLst/>
          </a:prstGeom>
          <a:solidFill>
            <a:schemeClr val="accent6">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solidFill>
                  <a:schemeClr val="accent6">
                    <a:lumMod val="50000"/>
                  </a:schemeClr>
                </a:solidFill>
              </a:rPr>
              <a:t>Προκλήσεις</a:t>
            </a:r>
            <a:endParaRPr lang="en-GB" sz="2400" b="1" dirty="0">
              <a:solidFill>
                <a:schemeClr val="accent6">
                  <a:lumMod val="50000"/>
                </a:schemeClr>
              </a:solidFill>
            </a:endParaRPr>
          </a:p>
          <a:p>
            <a:r>
              <a:rPr lang="el-GR" sz="2400" dirty="0" smtClean="0"/>
              <a:t>η </a:t>
            </a:r>
            <a:r>
              <a:rPr lang="el-GR" sz="2400" dirty="0"/>
              <a:t>δομή και το περιεχόμενο πρέπει να σχετίζονται πολύ στενά με το σχέδιο μάθησης ή το πρόγραμμα σπουδών</a:t>
            </a:r>
          </a:p>
          <a:p>
            <a:r>
              <a:rPr lang="el-GR" sz="2400" dirty="0"/>
              <a:t>Οι εκπαιδευόμενοι πρέπει να και να τεκμηριώσουν τη μελέτη / εργασία / εμπειρία τους με τη συμφωνημένη μορφή</a:t>
            </a:r>
            <a:endParaRPr lang="en-GB" sz="2400" dirty="0"/>
          </a:p>
          <a:p>
            <a:endParaRPr lang="en-GB" sz="2400" dirty="0"/>
          </a:p>
        </p:txBody>
      </p:sp>
      <p:sp>
        <p:nvSpPr>
          <p:cNvPr id="6" name="TextBox 5">
            <a:extLst>
              <a:ext uri="{FF2B5EF4-FFF2-40B4-BE49-F238E27FC236}">
                <a16:creationId xmlns="" xmlns:a16="http://schemas.microsoft.com/office/drawing/2014/main" id="{F10FED70-0C77-46EB-A276-6A104448442C}"/>
              </a:ext>
            </a:extLst>
          </p:cNvPr>
          <p:cNvSpPr txBox="1"/>
          <p:nvPr/>
        </p:nvSpPr>
        <p:spPr>
          <a:xfrm>
            <a:off x="427315" y="5408933"/>
            <a:ext cx="7726580" cy="800219"/>
          </a:xfrm>
          <a:prstGeom prst="rect">
            <a:avLst/>
          </a:prstGeom>
          <a:solidFill>
            <a:schemeClr val="bg1">
              <a:lumMod val="85000"/>
            </a:schemeClr>
          </a:solidFill>
        </p:spPr>
        <p:txBody>
          <a:bodyPr wrap="square" rtlCol="0">
            <a:spAutoFit/>
          </a:bodyPr>
          <a:lstStyle/>
          <a:p>
            <a:r>
              <a:rPr lang="el-GR" sz="2800" dirty="0" smtClean="0">
                <a:solidFill>
                  <a:schemeClr val="tx2"/>
                </a:solidFill>
              </a:rPr>
              <a:t>Συμβουλές για δημιουργία ενός</a:t>
            </a:r>
            <a:r>
              <a:rPr lang="el-GR" sz="2800" dirty="0">
                <a:solidFill>
                  <a:schemeClr val="tx2"/>
                </a:solidFill>
              </a:rPr>
              <a:t> </a:t>
            </a:r>
            <a:r>
              <a:rPr lang="en-GB" sz="2800" dirty="0" smtClean="0">
                <a:solidFill>
                  <a:schemeClr val="tx2"/>
                </a:solidFill>
              </a:rPr>
              <a:t> </a:t>
            </a:r>
            <a:r>
              <a:rPr lang="en-GB" sz="2800" dirty="0">
                <a:solidFill>
                  <a:schemeClr val="tx2"/>
                </a:solidFill>
              </a:rPr>
              <a:t>e-portfolio</a:t>
            </a:r>
          </a:p>
          <a:p>
            <a:r>
              <a:rPr lang="en-GB" dirty="0">
                <a:hlinkClick r:id="rId2"/>
              </a:rPr>
              <a:t>https://www.youtube.com/watch?time_continue=54&amp;v=YZsfvBqBrcY</a:t>
            </a:r>
            <a:r>
              <a:rPr lang="en-GB" dirty="0"/>
              <a:t>  </a:t>
            </a:r>
          </a:p>
        </p:txBody>
      </p:sp>
    </p:spTree>
    <p:extLst>
      <p:ext uri="{BB962C8B-B14F-4D97-AF65-F5344CB8AC3E}">
        <p14:creationId xmlns:p14="http://schemas.microsoft.com/office/powerpoint/2010/main" val="1522615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36E8B-C1B7-451E-8B8F-464D07C6416F}"/>
              </a:ext>
            </a:extLst>
          </p:cNvPr>
          <p:cNvSpPr>
            <a:spLocks noGrp="1"/>
          </p:cNvSpPr>
          <p:nvPr>
            <p:ph type="title"/>
          </p:nvPr>
        </p:nvSpPr>
        <p:spPr>
          <a:xfrm>
            <a:off x="0" y="274638"/>
            <a:ext cx="6588224" cy="1143000"/>
          </a:xfrm>
        </p:spPr>
        <p:txBody>
          <a:bodyPr>
            <a:normAutofit fontScale="90000"/>
          </a:bodyPr>
          <a:lstStyle/>
          <a:p>
            <a:r>
              <a:rPr lang="el-GR" dirty="0" smtClean="0"/>
              <a:t>Εργαλεία άτυπης αξιολόγησης</a:t>
            </a:r>
            <a:endParaRPr lang="en-GB" dirty="0"/>
          </a:p>
        </p:txBody>
      </p:sp>
      <p:sp>
        <p:nvSpPr>
          <p:cNvPr id="3" name="Content Placeholder 2">
            <a:extLst>
              <a:ext uri="{FF2B5EF4-FFF2-40B4-BE49-F238E27FC236}">
                <a16:creationId xmlns="" xmlns:a16="http://schemas.microsoft.com/office/drawing/2014/main" id="{EDE724CC-38C7-4EF3-A0D0-212DCE3F5B37}"/>
              </a:ext>
            </a:extLst>
          </p:cNvPr>
          <p:cNvSpPr>
            <a:spLocks noGrp="1"/>
          </p:cNvSpPr>
          <p:nvPr>
            <p:ph idx="1"/>
          </p:nvPr>
        </p:nvSpPr>
        <p:spPr/>
        <p:txBody>
          <a:bodyPr>
            <a:normAutofit fontScale="77500" lnSpcReduction="20000"/>
          </a:bodyPr>
          <a:lstStyle/>
          <a:p>
            <a:r>
              <a:rPr lang="el-GR" dirty="0" smtClean="0"/>
              <a:t>Τα </a:t>
            </a:r>
            <a:r>
              <a:rPr lang="el-GR" dirty="0"/>
              <a:t>εργαλεία που εξετάστηκαν μέχρι τώρα έχουν συμπεριλάβει στρατηγικές και δραστηριότητες υπό την καθοδήγηση των </a:t>
            </a:r>
            <a:r>
              <a:rPr lang="el-GR" dirty="0" smtClean="0"/>
              <a:t>εκπαιδευόμενων.</a:t>
            </a:r>
          </a:p>
          <a:p>
            <a:r>
              <a:rPr lang="el-GR" dirty="0" smtClean="0"/>
              <a:t>Οι </a:t>
            </a:r>
            <a:r>
              <a:rPr lang="el-GR" dirty="0"/>
              <a:t>σχεδιαστές και οι υπεύθυνοι σχεδιασμού προγραμμάτων επαγγελματικής κατάρτισης θα επιθυμούν επίσης να χρησιμοποιήσουν εργαλεία αξιολόγησης τα οποία οδηγούνται περισσότερο από </a:t>
            </a:r>
            <a:r>
              <a:rPr lang="el-GR" dirty="0" smtClean="0"/>
              <a:t>εκπαιδευτικούς.</a:t>
            </a:r>
          </a:p>
          <a:p>
            <a:r>
              <a:rPr lang="el-GR" dirty="0" smtClean="0"/>
              <a:t>Οι </a:t>
            </a:r>
            <a:r>
              <a:rPr lang="el-GR" dirty="0"/>
              <a:t>αξιολογήσεις που καθοδηγούνται από εκπαιδευτές μπορούν να χρησιμοποιηθούν από </a:t>
            </a:r>
            <a:r>
              <a:rPr lang="el-GR" dirty="0" smtClean="0"/>
              <a:t>τους οργανισμούς </a:t>
            </a:r>
            <a:r>
              <a:rPr lang="el-GR" dirty="0"/>
              <a:t>ΕΕΚ και τους εταίρους τους για να αξιολογήσουν τη μάθηση και τις συμπεριφορές των νέων που συμμετέχουν σε διαπολιτισμικές </a:t>
            </a:r>
            <a:r>
              <a:rPr lang="el-GR" dirty="0" smtClean="0"/>
              <a:t>κινητικότητες.</a:t>
            </a:r>
            <a:endParaRPr lang="en-GB" dirty="0"/>
          </a:p>
        </p:txBody>
      </p:sp>
    </p:spTree>
    <p:extLst>
      <p:ext uri="{BB962C8B-B14F-4D97-AF65-F5344CB8AC3E}">
        <p14:creationId xmlns:p14="http://schemas.microsoft.com/office/powerpoint/2010/main" val="48849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Ανασκόπηση Ενότητας </a:t>
            </a:r>
            <a:r>
              <a:rPr lang="en-GB" sz="3200" dirty="0" smtClean="0"/>
              <a:t>3</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420042"/>
              </p:ext>
            </p:extLst>
          </p:nvPr>
        </p:nvGraphicFramePr>
        <p:xfrm>
          <a:off x="611560" y="1124744"/>
          <a:ext cx="7211144" cy="4267200"/>
        </p:xfrm>
        <a:graphic>
          <a:graphicData uri="http://schemas.openxmlformats.org/drawingml/2006/table">
            <a:tbl>
              <a:tblPr firstRow="1" bandRow="1">
                <a:tableStyleId>{F2DE63D5-997A-4646-A377-4702673A728D}</a:tableStyleId>
              </a:tblPr>
              <a:tblGrid>
                <a:gridCol w="1450504">
                  <a:extLst>
                    <a:ext uri="{9D8B030D-6E8A-4147-A177-3AD203B41FA5}">
                      <a16:colId xmlns="" xmlns:a16="http://schemas.microsoft.com/office/drawing/2014/main" val="244180809"/>
                    </a:ext>
                  </a:extLst>
                </a:gridCol>
                <a:gridCol w="5760640">
                  <a:extLst>
                    <a:ext uri="{9D8B030D-6E8A-4147-A177-3AD203B41FA5}">
                      <a16:colId xmlns="" xmlns:a16="http://schemas.microsoft.com/office/drawing/2014/main" val="312969265"/>
                    </a:ext>
                  </a:extLst>
                </a:gridCol>
              </a:tblGrid>
              <a:tr h="370840">
                <a:tc>
                  <a:txBody>
                    <a:bodyPr/>
                    <a:lstStyle/>
                    <a:p>
                      <a:r>
                        <a:rPr lang="el-GR" sz="2400" b="1" dirty="0" smtClean="0"/>
                        <a:t>Υποενότητα</a:t>
                      </a:r>
                      <a:endParaRPr lang="en-GB" sz="2400" b="1" dirty="0"/>
                    </a:p>
                  </a:txBody>
                  <a:tcPr/>
                </a:tc>
                <a:tc>
                  <a:txBody>
                    <a:bodyPr/>
                    <a:lstStyle/>
                    <a:p>
                      <a:r>
                        <a:rPr lang="el-GR" sz="2400" dirty="0" smtClean="0"/>
                        <a:t>Επικέντρωση υποενότητας</a:t>
                      </a:r>
                      <a:endParaRPr lang="en-GB" sz="2400" dirty="0"/>
                    </a:p>
                  </a:txBody>
                  <a:tcPr/>
                </a:tc>
                <a:extLst>
                  <a:ext uri="{0D108BD9-81ED-4DB2-BD59-A6C34878D82A}">
                    <a16:rowId xmlns="" xmlns:a16="http://schemas.microsoft.com/office/drawing/2014/main" val="2080337734"/>
                  </a:ext>
                </a:extLst>
              </a:tr>
              <a:tr h="370840">
                <a:tc>
                  <a:txBody>
                    <a:bodyPr/>
                    <a:lstStyle/>
                    <a:p>
                      <a:pPr algn="l"/>
                      <a:r>
                        <a:rPr lang="el-GR" sz="2400" b="1" dirty="0" smtClean="0">
                          <a:solidFill>
                            <a:schemeClr val="bg1"/>
                          </a:solidFill>
                        </a:rPr>
                        <a:t>Υποενότητα </a:t>
                      </a:r>
                      <a:r>
                        <a:rPr lang="en-GB" sz="2400" b="1" dirty="0" smtClean="0">
                          <a:solidFill>
                            <a:schemeClr val="bg1"/>
                          </a:solidFill>
                        </a:rPr>
                        <a:t>3.1</a:t>
                      </a:r>
                      <a:endParaRPr lang="en-GB" sz="2400" b="1" dirty="0">
                        <a:solidFill>
                          <a:schemeClr val="bg1"/>
                        </a:solidFill>
                      </a:endParaRPr>
                    </a:p>
                  </a:txBody>
                  <a:tcPr anchor="ctr">
                    <a:solidFill>
                      <a:schemeClr val="accent3"/>
                    </a:solidFill>
                  </a:tcPr>
                </a:tc>
                <a:tc>
                  <a:txBody>
                    <a:bodyPr/>
                    <a:lstStyle/>
                    <a:p>
                      <a:r>
                        <a:rPr lang="el-GR" sz="2000" dirty="0" smtClean="0">
                          <a:solidFill>
                            <a:schemeClr val="accent3">
                              <a:lumMod val="75000"/>
                            </a:schemeClr>
                          </a:solidFill>
                        </a:rPr>
                        <a:t>Βασικές ικανότητες και αποτελέσματα για τους νέους που συμμετέχουν σε διαπολιτισμικές εμπειρίες  ΕΕΚ</a:t>
                      </a:r>
                    </a:p>
                  </a:txBody>
                  <a:tcPr anchor="ctr"/>
                </a:tc>
                <a:extLst>
                  <a:ext uri="{0D108BD9-81ED-4DB2-BD59-A6C34878D82A}">
                    <a16:rowId xmlns="" xmlns:a16="http://schemas.microsoft.com/office/drawing/2014/main" val="1433455634"/>
                  </a:ext>
                </a:extLst>
              </a:tr>
              <a:tr h="370840">
                <a:tc>
                  <a:txBody>
                    <a:bodyPr/>
                    <a:lstStyle/>
                    <a:p>
                      <a:pPr algn="l"/>
                      <a:r>
                        <a:rPr lang="el-GR" sz="2400" b="1" dirty="0" smtClean="0">
                          <a:solidFill>
                            <a:schemeClr val="bg1"/>
                          </a:solidFill>
                        </a:rPr>
                        <a:t>Υποενότητα </a:t>
                      </a:r>
                      <a:r>
                        <a:rPr lang="en-GB" sz="2400" b="1" dirty="0" smtClean="0">
                          <a:solidFill>
                            <a:schemeClr val="bg1"/>
                          </a:solidFill>
                        </a:rPr>
                        <a:t> </a:t>
                      </a:r>
                      <a:r>
                        <a:rPr lang="en-GB" sz="2400" b="1" dirty="0">
                          <a:solidFill>
                            <a:schemeClr val="bg1"/>
                          </a:solidFill>
                        </a:rPr>
                        <a:t>3.2</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tx1"/>
                          </a:solidFill>
                          <a:effectLst/>
                          <a:latin typeface="+mn-lt"/>
                          <a:ea typeface="+mn-ea"/>
                          <a:cs typeface="+mn-cs"/>
                        </a:rPr>
                        <a:t>Ανασκόπηση</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αυτό-αξιολόγηση</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και αξιολόγηση των εμπειριών</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νέων ανθρώπων</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που συμμετείχαν </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στην διαπολιτισμική κινητικότητα ΕΕΚ</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συμπεριλαμβανομένων</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της μάθησης τους</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και</a:t>
                      </a:r>
                      <a:r>
                        <a:rPr lang="en-GB" sz="2000" kern="1200" dirty="0" smtClean="0">
                          <a:solidFill>
                            <a:schemeClr val="tx1"/>
                          </a:solidFill>
                          <a:effectLst/>
                          <a:latin typeface="+mn-lt"/>
                          <a:ea typeface="+mn-ea"/>
                          <a:cs typeface="+mn-cs"/>
                        </a:rPr>
                        <a:t> </a:t>
                      </a:r>
                      <a:r>
                        <a:rPr lang="el-GR" sz="2000" kern="1200" dirty="0" smtClean="0">
                          <a:solidFill>
                            <a:schemeClr val="tx1"/>
                          </a:solidFill>
                          <a:effectLst/>
                          <a:latin typeface="+mn-lt"/>
                          <a:ea typeface="+mn-ea"/>
                          <a:cs typeface="+mn-cs"/>
                        </a:rPr>
                        <a:t>των ευρύτερων  αποτελεσμάτων</a:t>
                      </a:r>
                    </a:p>
                  </a:txBody>
                  <a:tcPr anchor="ctr"/>
                </a:tc>
                <a:extLst>
                  <a:ext uri="{0D108BD9-81ED-4DB2-BD59-A6C34878D82A}">
                    <a16:rowId xmlns="" xmlns:a16="http://schemas.microsoft.com/office/drawing/2014/main" val="3135988591"/>
                  </a:ext>
                </a:extLst>
              </a:tr>
              <a:tr h="370840">
                <a:tc>
                  <a:txBody>
                    <a:bodyPr/>
                    <a:lstStyle/>
                    <a:p>
                      <a:pPr algn="l"/>
                      <a:r>
                        <a:rPr lang="el-GR" sz="2400" b="1" dirty="0" smtClean="0">
                          <a:solidFill>
                            <a:schemeClr val="bg1"/>
                          </a:solidFill>
                        </a:rPr>
                        <a:t>Υποενότητα </a:t>
                      </a:r>
                      <a:r>
                        <a:rPr lang="en-GB" sz="2400" b="1" dirty="0" smtClean="0">
                          <a:solidFill>
                            <a:schemeClr val="bg1"/>
                          </a:solidFill>
                        </a:rPr>
                        <a:t>3.3</a:t>
                      </a:r>
                      <a:endParaRPr lang="en-GB" sz="2400" b="1" dirty="0">
                        <a:solidFill>
                          <a:schemeClr val="bg1"/>
                        </a:solidFill>
                      </a:endParaRPr>
                    </a:p>
                  </a:txBody>
                  <a:tcPr anchor="ctr">
                    <a:solidFill>
                      <a:schemeClr val="accent3"/>
                    </a:solidFill>
                  </a:tcPr>
                </a:tc>
                <a:tc>
                  <a:txBody>
                    <a:bodyPr/>
                    <a:lstStyle/>
                    <a:p>
                      <a:r>
                        <a:rPr lang="el-GR" sz="2000" kern="1200" dirty="0" smtClean="0">
                          <a:solidFill>
                            <a:schemeClr val="tx1"/>
                          </a:solidFill>
                          <a:effectLst/>
                          <a:latin typeface="+mn-lt"/>
                          <a:ea typeface="+mn-ea"/>
                          <a:cs typeface="+mn-cs"/>
                        </a:rPr>
                        <a:t>Χρησιμοποιώντας πλαίσια διαπίστευσης και μεθοδολογίες για την αναγνώριση και επικύρωση της μάθησης</a:t>
                      </a:r>
                      <a:endParaRPr lang="en-GB" sz="2000" kern="1200" dirty="0">
                        <a:solidFill>
                          <a:schemeClr val="tx1"/>
                        </a:solidFill>
                        <a:effectLst/>
                        <a:latin typeface="+mn-lt"/>
                        <a:ea typeface="+mn-ea"/>
                        <a:cs typeface="+mn-cs"/>
                      </a:endParaRPr>
                    </a:p>
                  </a:txBody>
                  <a:tcPr anchor="ctr"/>
                </a:tc>
                <a:extLst>
                  <a:ext uri="{0D108BD9-81ED-4DB2-BD59-A6C34878D82A}">
                    <a16:rowId xmlns="" xmlns:a16="http://schemas.microsoft.com/office/drawing/2014/main" val="3201305373"/>
                  </a:ext>
                </a:extLst>
              </a:tr>
            </a:tbl>
          </a:graphicData>
        </a:graphic>
      </p:graphicFrame>
    </p:spTree>
    <p:extLst>
      <p:ext uri="{BB962C8B-B14F-4D97-AF65-F5344CB8AC3E}">
        <p14:creationId xmlns:p14="http://schemas.microsoft.com/office/powerpoint/2010/main" val="2818335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36E8B-C1B7-451E-8B8F-464D07C6416F}"/>
              </a:ext>
            </a:extLst>
          </p:cNvPr>
          <p:cNvSpPr>
            <a:spLocks noGrp="1"/>
          </p:cNvSpPr>
          <p:nvPr>
            <p:ph type="title"/>
          </p:nvPr>
        </p:nvSpPr>
        <p:spPr>
          <a:xfrm>
            <a:off x="0" y="274638"/>
            <a:ext cx="6588224" cy="1143000"/>
          </a:xfrm>
        </p:spPr>
        <p:txBody>
          <a:bodyPr>
            <a:normAutofit fontScale="90000"/>
          </a:bodyPr>
          <a:lstStyle/>
          <a:p>
            <a:r>
              <a:rPr lang="el-GR" dirty="0"/>
              <a:t>Εργαλεία άτυπης αξιολόγησης</a:t>
            </a:r>
            <a:endParaRPr lang="en-GB" dirty="0"/>
          </a:p>
        </p:txBody>
      </p:sp>
      <p:sp>
        <p:nvSpPr>
          <p:cNvPr id="3" name="Content Placeholder 2">
            <a:extLst>
              <a:ext uri="{FF2B5EF4-FFF2-40B4-BE49-F238E27FC236}">
                <a16:creationId xmlns="" xmlns:a16="http://schemas.microsoft.com/office/drawing/2014/main" id="{EDE724CC-38C7-4EF3-A0D0-212DCE3F5B37}"/>
              </a:ext>
            </a:extLst>
          </p:cNvPr>
          <p:cNvSpPr>
            <a:spLocks noGrp="1"/>
          </p:cNvSpPr>
          <p:nvPr>
            <p:ph idx="1"/>
          </p:nvPr>
        </p:nvSpPr>
        <p:spPr>
          <a:xfrm>
            <a:off x="395536" y="1268760"/>
            <a:ext cx="7643192" cy="5112568"/>
          </a:xfrm>
        </p:spPr>
        <p:txBody>
          <a:bodyPr>
            <a:normAutofit fontScale="92500" lnSpcReduction="20000"/>
          </a:bodyPr>
          <a:lstStyle/>
          <a:p>
            <a:pPr marL="0" indent="0">
              <a:buNone/>
            </a:pPr>
            <a:r>
              <a:rPr lang="el-GR" sz="3300" dirty="0" smtClean="0">
                <a:solidFill>
                  <a:schemeClr val="tx2">
                    <a:lumMod val="50000"/>
                  </a:schemeClr>
                </a:solidFill>
              </a:rPr>
              <a:t>Ο </a:t>
            </a:r>
            <a:r>
              <a:rPr lang="el-GR" sz="3300" dirty="0">
                <a:solidFill>
                  <a:schemeClr val="tx2">
                    <a:lumMod val="50000"/>
                  </a:schemeClr>
                </a:solidFill>
              </a:rPr>
              <a:t>εκπαιδευτής θα σας δώσει έναν πίνακα που θα περιγράφει διάφορες μεθόδους ανεπίσημης αξιολόγησης.</a:t>
            </a:r>
            <a:br>
              <a:rPr lang="el-GR" sz="3300" dirty="0">
                <a:solidFill>
                  <a:schemeClr val="tx2">
                    <a:lumMod val="50000"/>
                  </a:schemeClr>
                </a:solidFill>
              </a:rPr>
            </a:br>
            <a:r>
              <a:rPr lang="el-GR" sz="3300" dirty="0">
                <a:solidFill>
                  <a:schemeClr val="tx2">
                    <a:lumMod val="50000"/>
                  </a:schemeClr>
                </a:solidFill>
              </a:rPr>
              <a:t>Στις ομάδες σας, συζητήστε ποιες μέθοδοι μπορεί να είναι πιο χρήσιμες ή σχετικές με τον οργανισμό σας. Λαμβάνει </a:t>
            </a:r>
            <a:r>
              <a:rPr lang="el-GR" sz="3300" dirty="0" smtClean="0">
                <a:solidFill>
                  <a:schemeClr val="tx2">
                    <a:lumMod val="50000"/>
                  </a:schemeClr>
                </a:solidFill>
              </a:rPr>
              <a:t>υπόψη:</a:t>
            </a:r>
            <a:endParaRPr lang="en-US" dirty="0" smtClean="0"/>
          </a:p>
          <a:p>
            <a:pPr marL="0" indent="0">
              <a:buNone/>
            </a:pPr>
            <a:r>
              <a:rPr lang="en-US" dirty="0"/>
              <a:t>	</a:t>
            </a:r>
            <a:r>
              <a:rPr lang="el-GR" sz="2900" dirty="0">
                <a:solidFill>
                  <a:schemeClr val="tx1"/>
                </a:solidFill>
              </a:rPr>
              <a:t>αν η αξιολόγηση πρέπει να γίνεται στο χώρο στον χώρο εργασίας</a:t>
            </a:r>
            <a:endParaRPr lang="en-US" sz="2900" dirty="0">
              <a:solidFill>
                <a:schemeClr val="tx1"/>
              </a:solidFill>
            </a:endParaRPr>
          </a:p>
          <a:p>
            <a:pPr marL="0" indent="0">
              <a:buNone/>
            </a:pPr>
            <a:r>
              <a:rPr lang="en-US" sz="2900" dirty="0">
                <a:solidFill>
                  <a:schemeClr val="tx1"/>
                </a:solidFill>
              </a:rPr>
              <a:t>	</a:t>
            </a:r>
            <a:r>
              <a:rPr lang="el-GR" sz="2900" dirty="0">
                <a:solidFill>
                  <a:schemeClr val="tx1"/>
                </a:solidFill>
              </a:rPr>
              <a:t>τις ικανότητες, τις γνώσεις ή τη συμπεριφορά που πρέπει να αξιολογήσετε</a:t>
            </a:r>
            <a:endParaRPr lang="en-US" sz="2900" dirty="0">
              <a:solidFill>
                <a:schemeClr val="tx1"/>
              </a:solidFill>
            </a:endParaRPr>
          </a:p>
          <a:p>
            <a:pPr marL="0" indent="0">
              <a:buNone/>
            </a:pPr>
            <a:r>
              <a:rPr lang="en-US" sz="2900" dirty="0">
                <a:solidFill>
                  <a:schemeClr val="tx1"/>
                </a:solidFill>
              </a:rPr>
              <a:t>	</a:t>
            </a:r>
            <a:r>
              <a:rPr lang="el-GR" sz="2900" dirty="0">
                <a:solidFill>
                  <a:schemeClr val="tx1"/>
                </a:solidFill>
              </a:rPr>
              <a:t>πώς τα δεδομένα αξιολόγησης που συλλέγετε θα ταιριάζουν με το γενικό πρόγραμμα σπουδών.</a:t>
            </a:r>
            <a:endParaRPr lang="en-GB" sz="2900" dirty="0">
              <a:solidFill>
                <a:schemeClr val="tx1"/>
              </a:solidFill>
            </a:endParaRPr>
          </a:p>
          <a:p>
            <a:endParaRPr lang="en-GB" dirty="0"/>
          </a:p>
        </p:txBody>
      </p:sp>
    </p:spTree>
    <p:extLst>
      <p:ext uri="{BB962C8B-B14F-4D97-AF65-F5344CB8AC3E}">
        <p14:creationId xmlns:p14="http://schemas.microsoft.com/office/powerpoint/2010/main" val="2953712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1560" y="1700808"/>
            <a:ext cx="6865937" cy="3853036"/>
          </a:xfrm>
          <a:prstGeom prst="rect">
            <a:avLst/>
          </a:prstGeom>
        </p:spPr>
      </p:pic>
    </p:spTree>
    <p:extLst>
      <p:ext uri="{BB962C8B-B14F-4D97-AF65-F5344CB8AC3E}">
        <p14:creationId xmlns:p14="http://schemas.microsoft.com/office/powerpoint/2010/main" val="388943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3.1.5</a:t>
            </a:r>
            <a:endParaRPr lang="en-US" sz="2400" b="1" dirty="0"/>
          </a:p>
          <a:p>
            <a:endParaRPr lang="en-US" sz="2400" b="1" dirty="0"/>
          </a:p>
          <a:p>
            <a:r>
              <a:rPr lang="el-GR" sz="2400" b="1" dirty="0" smtClean="0"/>
              <a:t>ΤΙΤΛΟΣ ΔΡΑΣΤΗΡΙΟΤΗΤΑΣ</a:t>
            </a:r>
            <a:r>
              <a:rPr lang="en-US" sz="2400" b="1" dirty="0" smtClean="0"/>
              <a:t>:</a:t>
            </a:r>
            <a:r>
              <a:rPr lang="el-GR" sz="2400" b="1" dirty="0" smtClean="0"/>
              <a:t>Πως μπορούν οι οργανισμοί ΕΕΚ να ετοιμαστούν για να αξιολογήσουν την μάθηση σε μια διαπολιτισμική κινητικότητα;</a:t>
            </a:r>
          </a:p>
          <a:p>
            <a:endParaRPr lang="en-US" sz="2400" b="1" dirty="0"/>
          </a:p>
          <a:p>
            <a:r>
              <a:rPr lang="el-GR" sz="2400" b="1" dirty="0" smtClean="0"/>
              <a:t>ΔΙΑΡΚΕΙΑ ΔΡΑΣΤΗΡΙΟΤΗΤΑΣ</a:t>
            </a:r>
            <a:r>
              <a:rPr lang="en-US" sz="2400" b="1" dirty="0" smtClean="0"/>
              <a:t>: </a:t>
            </a:r>
            <a:r>
              <a:rPr lang="en-US" sz="2400" b="1" dirty="0"/>
              <a:t>40 </a:t>
            </a:r>
            <a:r>
              <a:rPr lang="el-GR" sz="2400" b="1" dirty="0" smtClean="0"/>
              <a:t>λεπτά</a:t>
            </a:r>
            <a:endParaRPr lang="en-US" sz="2400" b="1" dirty="0"/>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171497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7452320" cy="1728192"/>
          </a:xfrm>
        </p:spPr>
        <p:txBody>
          <a:bodyPr>
            <a:normAutofit/>
          </a:bodyPr>
          <a:lstStyle/>
          <a:p>
            <a:r>
              <a:rPr lang="el-GR" sz="3200" dirty="0" smtClean="0"/>
              <a:t>Προετοιμασία των εκπαιδευόμενων για αξιολόγηση κατά την διάρκεια μιας κινητικότητας</a:t>
            </a:r>
            <a:endParaRPr lang="en-GB" sz="3200" dirty="0"/>
          </a:p>
        </p:txBody>
      </p:sp>
      <p:sp>
        <p:nvSpPr>
          <p:cNvPr id="3" name="Content Placeholder 2"/>
          <p:cNvSpPr>
            <a:spLocks noGrp="1"/>
          </p:cNvSpPr>
          <p:nvPr>
            <p:ph idx="1"/>
          </p:nvPr>
        </p:nvSpPr>
        <p:spPr>
          <a:xfrm>
            <a:off x="395536" y="1667385"/>
            <a:ext cx="7643192" cy="4176463"/>
          </a:xfrm>
        </p:spPr>
        <p:txBody>
          <a:bodyPr>
            <a:normAutofit fontScale="92500" lnSpcReduction="10000"/>
          </a:bodyPr>
          <a:lstStyle/>
          <a:p>
            <a:pPr marL="0" indent="0">
              <a:buNone/>
            </a:pPr>
            <a:r>
              <a:rPr lang="el-GR" dirty="0" smtClean="0"/>
              <a:t>Ενώ </a:t>
            </a:r>
            <a:r>
              <a:rPr lang="el-GR" dirty="0"/>
              <a:t>οι οργανισμοί  ΕΕΚ δεν μπορούν να προβλέψουν ακριβώς τι μπορεί να βιώσουν οι εκπαιδευόμενοι  σε οποιαδήποτε κατάσταση, μπορούν να προετοιμάσουν τους εκπαιδευόμενους </a:t>
            </a:r>
            <a:r>
              <a:rPr lang="el-GR" dirty="0" smtClean="0"/>
              <a:t>να</a:t>
            </a:r>
            <a:endParaRPr lang="en-US" dirty="0" smtClean="0"/>
          </a:p>
          <a:p>
            <a:pPr lvl="1"/>
            <a:r>
              <a:rPr lang="el-GR" dirty="0" smtClean="0"/>
              <a:t> </a:t>
            </a:r>
            <a:r>
              <a:rPr lang="el-GR" dirty="0"/>
              <a:t>γνωρίζουν τις νέες εμπειρίες και </a:t>
            </a:r>
            <a:r>
              <a:rPr lang="en-US" dirty="0" smtClean="0"/>
              <a:t> </a:t>
            </a:r>
            <a:r>
              <a:rPr lang="el-GR" dirty="0" smtClean="0"/>
              <a:t>τις καταστάσεις που θα συναντήσουν</a:t>
            </a:r>
          </a:p>
          <a:p>
            <a:pPr lvl="1"/>
            <a:r>
              <a:rPr lang="el-GR" dirty="0" smtClean="0"/>
              <a:t>να </a:t>
            </a:r>
            <a:r>
              <a:rPr lang="el-GR" dirty="0"/>
              <a:t>τις καταγράψουν για να τις χρησιμοποιήσουν για δικό τους προβληματισμό </a:t>
            </a:r>
            <a:r>
              <a:rPr lang="el-GR" dirty="0" smtClean="0"/>
              <a:t> και αξιολόγηση αργότερα</a:t>
            </a:r>
            <a:r>
              <a:rPr lang="el-GR" dirty="0"/>
              <a:t>.</a:t>
            </a:r>
            <a:endParaRPr lang="en-GB" dirty="0"/>
          </a:p>
          <a:p>
            <a:endParaRPr lang="en-GB" dirty="0"/>
          </a:p>
          <a:p>
            <a:pPr marL="514350" indent="-514350"/>
            <a:endParaRPr lang="en-GB" dirty="0"/>
          </a:p>
        </p:txBody>
      </p:sp>
    </p:spTree>
    <p:extLst>
      <p:ext uri="{BB962C8B-B14F-4D97-AF65-F5344CB8AC3E}">
        <p14:creationId xmlns:p14="http://schemas.microsoft.com/office/powerpoint/2010/main" val="998856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7452320" cy="1728192"/>
          </a:xfrm>
        </p:spPr>
        <p:txBody>
          <a:bodyPr>
            <a:normAutofit/>
          </a:bodyPr>
          <a:lstStyle/>
          <a:p>
            <a:r>
              <a:rPr lang="el-GR" sz="3200" dirty="0"/>
              <a:t>Προετοιμασία των εκπαιδευόμενων για αξιολόγηση κατά την διάρκεια μιας κινητικότητας</a:t>
            </a:r>
            <a:endParaRPr lang="en-GB" sz="3200" dirty="0"/>
          </a:p>
        </p:txBody>
      </p:sp>
      <p:sp>
        <p:nvSpPr>
          <p:cNvPr id="3" name="Content Placeholder 2"/>
          <p:cNvSpPr>
            <a:spLocks noGrp="1"/>
          </p:cNvSpPr>
          <p:nvPr>
            <p:ph idx="1"/>
          </p:nvPr>
        </p:nvSpPr>
        <p:spPr>
          <a:xfrm>
            <a:off x="395536" y="1628800"/>
            <a:ext cx="7643192" cy="4857959"/>
          </a:xfrm>
        </p:spPr>
        <p:txBody>
          <a:bodyPr>
            <a:normAutofit fontScale="85000" lnSpcReduction="20000"/>
          </a:bodyPr>
          <a:lstStyle/>
          <a:p>
            <a:r>
              <a:rPr lang="el-GR" dirty="0" smtClean="0"/>
              <a:t>Προκειμένου </a:t>
            </a:r>
            <a:r>
              <a:rPr lang="el-GR" dirty="0"/>
              <a:t>να αξιολογηθεί η μάθηση που έχει προκύψει από τη νέα εμπειρία των νέων, οι επαγγελματίες της επαγγελματικής εκπαίδευσης και κατάρτισης θα πρέπει να θέσουν μια β</a:t>
            </a:r>
            <a:r>
              <a:rPr lang="el-GR" dirty="0" smtClean="0"/>
              <a:t>άση  </a:t>
            </a:r>
            <a:r>
              <a:rPr lang="el-GR" dirty="0"/>
              <a:t>που να περιγράφει πού βρίσκεται ο νεαρός </a:t>
            </a:r>
            <a:r>
              <a:rPr lang="el-GR" dirty="0">
                <a:solidFill>
                  <a:schemeClr val="accent6">
                    <a:lumMod val="50000"/>
                  </a:schemeClr>
                </a:solidFill>
              </a:rPr>
              <a:t>πριν </a:t>
            </a:r>
            <a:r>
              <a:rPr lang="el-GR" dirty="0"/>
              <a:t>από την κινητικότητα, προκειμένου να εκτιμήσει τον τρόπο με τον οποίο ο εκπαιδευόμενος αλλάζει </a:t>
            </a:r>
            <a:r>
              <a:rPr lang="el-GR" dirty="0">
                <a:solidFill>
                  <a:schemeClr val="accent6">
                    <a:lumMod val="50000"/>
                  </a:schemeClr>
                </a:solidFill>
              </a:rPr>
              <a:t>μετά </a:t>
            </a:r>
            <a:r>
              <a:rPr lang="el-GR" dirty="0"/>
              <a:t>την εμπειρία της </a:t>
            </a:r>
            <a:r>
              <a:rPr lang="el-GR" dirty="0" smtClean="0"/>
              <a:t>κινητικότητας.</a:t>
            </a:r>
          </a:p>
          <a:p>
            <a:r>
              <a:rPr lang="el-GR" dirty="0" smtClean="0"/>
              <a:t>Θα δούμε  </a:t>
            </a:r>
            <a:r>
              <a:rPr lang="el-GR" dirty="0"/>
              <a:t>δύο εργαλεία που θα μπορούσαν να είναι χρήσιμα για τους επαγγελματίες της επαγγελματικής εκπαίδευσης και κατάρτισης που θέτουν </a:t>
            </a:r>
            <a:r>
              <a:rPr lang="el-GR" dirty="0" smtClean="0"/>
              <a:t>βάσεις μπροστά </a:t>
            </a:r>
            <a:r>
              <a:rPr lang="el-GR" dirty="0"/>
              <a:t>από τους </a:t>
            </a:r>
            <a:r>
              <a:rPr lang="el-GR" dirty="0" smtClean="0"/>
              <a:t>εκπαιδευόμενους τους </a:t>
            </a:r>
            <a:r>
              <a:rPr lang="el-GR" dirty="0"/>
              <a:t>που διεξάγουν διαπολιτισμικές </a:t>
            </a:r>
            <a:r>
              <a:rPr lang="el-GR" dirty="0" smtClean="0"/>
              <a:t>κινητικότητες</a:t>
            </a:r>
            <a:r>
              <a:rPr lang="el-GR" dirty="0"/>
              <a:t>.</a:t>
            </a:r>
            <a:endParaRPr lang="en-GB" dirty="0"/>
          </a:p>
          <a:p>
            <a:pPr marL="0" indent="0">
              <a:buNone/>
            </a:pPr>
            <a:endParaRPr lang="en-GB" dirty="0"/>
          </a:p>
        </p:txBody>
      </p:sp>
    </p:spTree>
    <p:extLst>
      <p:ext uri="{BB962C8B-B14F-4D97-AF65-F5344CB8AC3E}">
        <p14:creationId xmlns:p14="http://schemas.microsoft.com/office/powerpoint/2010/main" val="3595843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smtClean="0"/>
              <a:t>Το Εργαλείο Στάσης </a:t>
            </a:r>
            <a:r>
              <a:rPr lang="en-GB" dirty="0" smtClean="0"/>
              <a:t>: </a:t>
            </a:r>
            <a:r>
              <a:rPr lang="en-GB" dirty="0"/>
              <a:t>1</a:t>
            </a:r>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p:txBody>
          <a:bodyPr>
            <a:normAutofit/>
          </a:bodyPr>
          <a:lstStyle/>
          <a:p>
            <a:r>
              <a:rPr lang="el-GR" dirty="0" smtClean="0"/>
              <a:t>Το εργαλείο Στάση έχει </a:t>
            </a:r>
            <a:r>
              <a:rPr lang="el-GR" dirty="0"/>
              <a:t>σχεδιαστεί για να βοηθά το προσωπικό  ΕΕΚ να αξιολογεί τη σημασία μιας σειράς </a:t>
            </a:r>
            <a:r>
              <a:rPr lang="el-GR" dirty="0">
                <a:solidFill>
                  <a:schemeClr val="accent6">
                    <a:lumMod val="75000"/>
                  </a:schemeClr>
                </a:solidFill>
              </a:rPr>
              <a:t>εμπειριών</a:t>
            </a:r>
            <a:r>
              <a:rPr lang="el-GR" dirty="0"/>
              <a:t> ή </a:t>
            </a:r>
            <a:r>
              <a:rPr lang="el-GR" dirty="0">
                <a:solidFill>
                  <a:schemeClr val="accent6">
                    <a:lumMod val="75000"/>
                  </a:schemeClr>
                </a:solidFill>
              </a:rPr>
              <a:t>καταστάσεων</a:t>
            </a:r>
            <a:r>
              <a:rPr lang="el-GR" dirty="0"/>
              <a:t> που μπορεί να αντιμετωπίσει ένας νέος κατά τη διάρκεια μιας </a:t>
            </a:r>
            <a:r>
              <a:rPr lang="el-GR" dirty="0" smtClean="0"/>
              <a:t>κινητικότητας</a:t>
            </a:r>
            <a:endParaRPr lang="en-GB" dirty="0"/>
          </a:p>
          <a:p>
            <a:r>
              <a:rPr lang="en-GB" dirty="0" smtClean="0"/>
              <a:t>R</a:t>
            </a:r>
            <a:r>
              <a:rPr lang="el-GR" dirty="0" smtClean="0"/>
              <a:t>διαβάστε την λίστα των καταστάσεων στην μεσαία στήλη.</a:t>
            </a:r>
            <a:endParaRPr lang="en-GB" dirty="0"/>
          </a:p>
        </p:txBody>
      </p:sp>
    </p:spTree>
    <p:extLst>
      <p:ext uri="{BB962C8B-B14F-4D97-AF65-F5344CB8AC3E}">
        <p14:creationId xmlns:p14="http://schemas.microsoft.com/office/powerpoint/2010/main" val="14415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a:t>Το Εργαλείο Στάσης </a:t>
            </a:r>
            <a:r>
              <a:rPr lang="en-GB" dirty="0"/>
              <a:t>: </a:t>
            </a:r>
            <a:r>
              <a:rPr lang="el-GR" dirty="0" smtClean="0"/>
              <a:t>2</a:t>
            </a:r>
            <a:endParaRPr lang="en-GB" dirty="0"/>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p:txBody>
          <a:bodyPr>
            <a:normAutofit/>
          </a:bodyPr>
          <a:lstStyle/>
          <a:p>
            <a:r>
              <a:rPr lang="el-GR" dirty="0" smtClean="0"/>
              <a:t>Διαβάστε </a:t>
            </a:r>
            <a:r>
              <a:rPr lang="el-GR" dirty="0"/>
              <a:t>την κεντρική στήλη που περιέχει μια λίστα καταστάσεων / εμπειριών που πιθανόν να συναντήσουν οι </a:t>
            </a:r>
            <a:r>
              <a:rPr lang="el-GR" dirty="0" smtClean="0"/>
              <a:t>νέοι.</a:t>
            </a:r>
          </a:p>
          <a:p>
            <a:r>
              <a:rPr lang="el-GR" dirty="0" smtClean="0"/>
              <a:t>Συζητήστε </a:t>
            </a:r>
            <a:r>
              <a:rPr lang="el-GR" dirty="0"/>
              <a:t>στην ομάδα σας και αποφασίστε αν θα χρειαστεί να τροποποιήσετε ή να προσθέσετε νέες </a:t>
            </a:r>
            <a:r>
              <a:rPr lang="el-GR" dirty="0" smtClean="0"/>
              <a:t> καταστάσεις εμπειρίες που </a:t>
            </a:r>
            <a:r>
              <a:rPr lang="el-GR" dirty="0"/>
              <a:t>σχετίζονται με </a:t>
            </a:r>
            <a:r>
              <a:rPr lang="el-GR" dirty="0" smtClean="0"/>
              <a:t>τον οργανισμό σας </a:t>
            </a:r>
            <a:r>
              <a:rPr lang="el-GR" dirty="0"/>
              <a:t>ή το περιβάλλον σας.</a:t>
            </a:r>
            <a:endParaRPr lang="en-GB" dirty="0"/>
          </a:p>
        </p:txBody>
      </p:sp>
    </p:spTree>
    <p:extLst>
      <p:ext uri="{BB962C8B-B14F-4D97-AF65-F5344CB8AC3E}">
        <p14:creationId xmlns:p14="http://schemas.microsoft.com/office/powerpoint/2010/main" val="4227702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a:t>Το Εργαλείο Στάσης </a:t>
            </a:r>
            <a:r>
              <a:rPr lang="en-GB" dirty="0" smtClean="0"/>
              <a:t>: </a:t>
            </a:r>
            <a:r>
              <a:rPr lang="en-GB" dirty="0"/>
              <a:t>3</a:t>
            </a:r>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a:xfrm>
            <a:off x="467544" y="1268760"/>
            <a:ext cx="7643192" cy="4968552"/>
          </a:xfrm>
        </p:spPr>
        <p:txBody>
          <a:bodyPr>
            <a:normAutofit lnSpcReduction="10000"/>
          </a:bodyPr>
          <a:lstStyle/>
          <a:p>
            <a:r>
              <a:rPr lang="el-GR" dirty="0" smtClean="0"/>
              <a:t>Τώρα </a:t>
            </a:r>
            <a:r>
              <a:rPr lang="el-GR" dirty="0"/>
              <a:t>κοιτάξτε το σύστημα </a:t>
            </a:r>
            <a:r>
              <a:rPr lang="el-GR" dirty="0" smtClean="0"/>
              <a:t>βαθμολόγησης.</a:t>
            </a:r>
            <a:endParaRPr lang="en-US" dirty="0" smtClean="0"/>
          </a:p>
          <a:p>
            <a:r>
              <a:rPr lang="el-GR" dirty="0" smtClean="0"/>
              <a:t>Το </a:t>
            </a:r>
            <a:r>
              <a:rPr lang="el-GR" dirty="0"/>
              <a:t>σύνολο των αριθμών στην αριστερή πλευρά είναι για χρήση ΠΡΙΝ πραγματοποιηθεί μια </a:t>
            </a:r>
            <a:r>
              <a:rPr lang="el-GR" dirty="0" smtClean="0"/>
              <a:t>κινητικότητα.</a:t>
            </a:r>
            <a:endParaRPr lang="en-US" dirty="0" smtClean="0"/>
          </a:p>
          <a:p>
            <a:r>
              <a:rPr lang="el-GR" dirty="0" smtClean="0"/>
              <a:t>Οι </a:t>
            </a:r>
            <a:r>
              <a:rPr lang="el-GR" dirty="0"/>
              <a:t>νέοι πρέπει να αυτοαξιολογούν με το να </a:t>
            </a:r>
            <a:r>
              <a:rPr lang="el-GR" dirty="0" smtClean="0"/>
              <a:t>φαντάζονται</a:t>
            </a:r>
            <a:r>
              <a:rPr lang="en-US" dirty="0" smtClean="0"/>
              <a:t> </a:t>
            </a:r>
            <a:r>
              <a:rPr lang="el-GR" dirty="0" smtClean="0"/>
              <a:t>ότι είναι  </a:t>
            </a:r>
            <a:r>
              <a:rPr lang="el-GR" dirty="0"/>
              <a:t>σε μια διαπολιτισμική κινητικότητα. Αποφασίζουν πόσο </a:t>
            </a:r>
            <a:r>
              <a:rPr lang="el-GR" dirty="0" smtClean="0"/>
              <a:t>σημαντική αντιλαμβάνονται  ότι θα είναι  </a:t>
            </a:r>
            <a:r>
              <a:rPr lang="el-GR" dirty="0"/>
              <a:t>κάθε κατάσταση / εμπειρία.</a:t>
            </a:r>
            <a:endParaRPr lang="en-GB" dirty="0"/>
          </a:p>
          <a:p>
            <a:endParaRPr lang="en-GB" dirty="0"/>
          </a:p>
        </p:txBody>
      </p:sp>
    </p:spTree>
    <p:extLst>
      <p:ext uri="{BB962C8B-B14F-4D97-AF65-F5344CB8AC3E}">
        <p14:creationId xmlns:p14="http://schemas.microsoft.com/office/powerpoint/2010/main" val="3589427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a:t>Το Εργαλείο Στάσης </a:t>
            </a:r>
            <a:r>
              <a:rPr lang="en-GB" dirty="0"/>
              <a:t>: </a:t>
            </a:r>
            <a:r>
              <a:rPr lang="el-GR" dirty="0" smtClean="0"/>
              <a:t>4</a:t>
            </a:r>
            <a:endParaRPr lang="en-GB" dirty="0"/>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a:xfrm>
            <a:off x="467544" y="1268760"/>
            <a:ext cx="7643192" cy="4968552"/>
          </a:xfrm>
        </p:spPr>
        <p:txBody>
          <a:bodyPr>
            <a:normAutofit fontScale="70000" lnSpcReduction="20000"/>
          </a:bodyPr>
          <a:lstStyle/>
          <a:p>
            <a:r>
              <a:rPr lang="en-GB" dirty="0"/>
              <a:t>VET organisations would keep each learner’s scores, and would thereby have a ‘baseline’ indication of the leaner’s attitude to the forthcoming intercultural mobility.</a:t>
            </a:r>
          </a:p>
          <a:p>
            <a:r>
              <a:rPr lang="en-GB" dirty="0"/>
              <a:t>On their return from the mobility, learners would be asked to self-assess again, this time concentrating on the right hand side of the tool</a:t>
            </a:r>
            <a:r>
              <a:rPr lang="en-GB" dirty="0" smtClean="0"/>
              <a:t>.</a:t>
            </a:r>
            <a:endParaRPr lang="el-GR" dirty="0" smtClean="0"/>
          </a:p>
          <a:p>
            <a:r>
              <a:rPr lang="el-GR" dirty="0"/>
              <a:t>Οι οργανισμοί επαγγελματικής εκπαίδευσης και κατάρτισης θα παρακολουθούσαν τις βαθμολογίες κάθε εκπαιδευόμενου και θα είχαν ως εκ τούτου μια «βασική» ένδειξη της στάσης του </a:t>
            </a:r>
            <a:r>
              <a:rPr lang="el-GR" dirty="0" smtClean="0"/>
              <a:t>εκπαιδευόμενου  </a:t>
            </a:r>
            <a:r>
              <a:rPr lang="el-GR" dirty="0"/>
              <a:t>για την επικείμενη διαπολιτισμική </a:t>
            </a:r>
            <a:r>
              <a:rPr lang="el-GR" dirty="0" smtClean="0"/>
              <a:t>κινητικότητα.</a:t>
            </a:r>
          </a:p>
          <a:p>
            <a:r>
              <a:rPr lang="el-GR" dirty="0" smtClean="0"/>
              <a:t>Κατά </a:t>
            </a:r>
            <a:r>
              <a:rPr lang="el-GR" dirty="0"/>
              <a:t>την επιστροφή τους από την κινητικότητα, οι εκπαιδευόμενοι θα κληθούν να αυτοαξιολογηθούν και πάλι, αυτή τη φορά να επικεντρωθούν στη δεξιά </a:t>
            </a:r>
            <a:r>
              <a:rPr lang="el-GR" dirty="0" smtClean="0"/>
              <a:t>στήλη  </a:t>
            </a:r>
            <a:r>
              <a:rPr lang="el-GR" dirty="0"/>
              <a:t>του εργαλείου.</a:t>
            </a:r>
            <a:endParaRPr lang="en-GB" dirty="0"/>
          </a:p>
          <a:p>
            <a:endParaRPr lang="en-GB" dirty="0"/>
          </a:p>
        </p:txBody>
      </p:sp>
    </p:spTree>
    <p:extLst>
      <p:ext uri="{BB962C8B-B14F-4D97-AF65-F5344CB8AC3E}">
        <p14:creationId xmlns:p14="http://schemas.microsoft.com/office/powerpoint/2010/main" val="326064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a:t>Το Εργαλείο Στάσης </a:t>
            </a:r>
            <a:r>
              <a:rPr lang="en-GB" dirty="0" smtClean="0"/>
              <a:t>: </a:t>
            </a:r>
            <a:r>
              <a:rPr lang="en-GB" dirty="0"/>
              <a:t>5</a:t>
            </a:r>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a:xfrm>
            <a:off x="467544" y="1412776"/>
            <a:ext cx="7643192" cy="3240360"/>
          </a:xfrm>
        </p:spPr>
        <p:txBody>
          <a:bodyPr>
            <a:normAutofit fontScale="92500" lnSpcReduction="20000"/>
          </a:bodyPr>
          <a:lstStyle/>
          <a:p>
            <a:r>
              <a:rPr lang="el-GR" dirty="0" smtClean="0"/>
              <a:t>Οι </a:t>
            </a:r>
            <a:r>
              <a:rPr lang="el-GR" dirty="0"/>
              <a:t>επαγγελματίες της Επαγγελματικής Εκπαίδευσης και Κατάρτισης μπορούν να χρησιμοποιήσουν τα δύο σύνολα βαθμολογίας για να καθορίσουν εάν οι αρχικές στάσεις των νέων καθιστούν ευκολότερη την αντιμετώπιση διαφορετικών καταστάσεων ή εμπειριών που προέκυψαν κατά τη διάρκεια της κινητικότητας.</a:t>
            </a:r>
            <a:endParaRPr lang="en-GB" dirty="0"/>
          </a:p>
          <a:p>
            <a:endParaRPr lang="en-GB" dirty="0"/>
          </a:p>
        </p:txBody>
      </p:sp>
      <p:sp>
        <p:nvSpPr>
          <p:cNvPr id="6" name="Content Placeholder 2">
            <a:extLst>
              <a:ext uri="{FF2B5EF4-FFF2-40B4-BE49-F238E27FC236}">
                <a16:creationId xmlns="" xmlns:a16="http://schemas.microsoft.com/office/drawing/2014/main" id="{3CCF8BA3-79D3-43E1-84E4-AF13DCEF778C}"/>
              </a:ext>
            </a:extLst>
          </p:cNvPr>
          <p:cNvSpPr txBox="1">
            <a:spLocks/>
          </p:cNvSpPr>
          <p:nvPr/>
        </p:nvSpPr>
        <p:spPr>
          <a:xfrm>
            <a:off x="673224" y="4437112"/>
            <a:ext cx="7643192" cy="19442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dirty="0" smtClean="0">
                <a:solidFill>
                  <a:schemeClr val="accent6">
                    <a:lumMod val="50000"/>
                  </a:schemeClr>
                </a:solidFill>
              </a:rPr>
              <a:t>Πόσο </a:t>
            </a:r>
            <a:r>
              <a:rPr lang="el-GR" dirty="0">
                <a:solidFill>
                  <a:schemeClr val="accent6">
                    <a:lumMod val="50000"/>
                  </a:schemeClr>
                </a:solidFill>
              </a:rPr>
              <a:t>χρήσιμο πιστεύετε ότι μπορεί να είναι  το Εργαλείο </a:t>
            </a:r>
            <a:r>
              <a:rPr lang="el-GR" dirty="0" smtClean="0">
                <a:solidFill>
                  <a:schemeClr val="accent6">
                    <a:lumMod val="50000"/>
                  </a:schemeClr>
                </a:solidFill>
              </a:rPr>
              <a:t>Στάσης </a:t>
            </a:r>
            <a:r>
              <a:rPr lang="el-GR" dirty="0">
                <a:solidFill>
                  <a:schemeClr val="accent6">
                    <a:lumMod val="50000"/>
                  </a:schemeClr>
                </a:solidFill>
              </a:rPr>
              <a:t>στην προετοιμασία των νέων για την αξιολόγηση μιας διαπολιτισμικής κινητικότητας;</a:t>
            </a:r>
            <a:endParaRPr lang="en-GB" dirty="0">
              <a:solidFill>
                <a:schemeClr val="accent6">
                  <a:lumMod val="50000"/>
                </a:schemeClr>
              </a:solidFill>
            </a:endParaRPr>
          </a:p>
          <a:p>
            <a:pPr marL="0" indent="0" algn="ctr">
              <a:buNone/>
            </a:pPr>
            <a:endParaRPr lang="el-GR" dirty="0" smtClean="0">
              <a:solidFill>
                <a:schemeClr val="accent6">
                  <a:lumMod val="50000"/>
                </a:schemeClr>
              </a:solidFill>
            </a:endParaRPr>
          </a:p>
        </p:txBody>
      </p:sp>
    </p:spTree>
    <p:extLst>
      <p:ext uri="{BB962C8B-B14F-4D97-AF65-F5344CB8AC3E}">
        <p14:creationId xmlns:p14="http://schemas.microsoft.com/office/powerpoint/2010/main" val="20274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Αξιολόγηση</a:t>
            </a:r>
            <a:endParaRPr lang="el-GR" dirty="0"/>
          </a:p>
        </p:txBody>
      </p:sp>
      <p:sp>
        <p:nvSpPr>
          <p:cNvPr id="3" name="Content Placeholder 2"/>
          <p:cNvSpPr>
            <a:spLocks noGrp="1"/>
          </p:cNvSpPr>
          <p:nvPr>
            <p:ph sz="half" idx="2"/>
          </p:nvPr>
        </p:nvSpPr>
        <p:spPr/>
        <p:txBody>
          <a:bodyPr>
            <a:normAutofit/>
          </a:bodyPr>
          <a:lstStyle/>
          <a:p>
            <a:pPr marL="0" indent="0">
              <a:buNone/>
            </a:pPr>
            <a:r>
              <a:rPr lang="el-GR" sz="3200" dirty="0"/>
              <a:t>Η αξιολόγηση της ενότητας αυτής είναι κυρίως ανεπίσημη μέσα από</a:t>
            </a:r>
            <a:endParaRPr lang="en-GB" sz="3200" dirty="0"/>
          </a:p>
          <a:p>
            <a:r>
              <a:rPr lang="el-GR" sz="3200" dirty="0"/>
              <a:t>Αυτοαξιολόγηση</a:t>
            </a:r>
            <a:endParaRPr lang="en-GB" sz="3200" dirty="0"/>
          </a:p>
          <a:p>
            <a:r>
              <a:rPr lang="el-GR" sz="3200" dirty="0"/>
              <a:t>Παρατηρήσεις του εκπαιδευτή για συνεισφορά στην συζήτηση</a:t>
            </a:r>
          </a:p>
          <a:p>
            <a:r>
              <a:rPr lang="el-GR" sz="3200" dirty="0"/>
              <a:t>Συνεισφορές στην διαδικτυακή συζήτηση</a:t>
            </a:r>
          </a:p>
        </p:txBody>
      </p:sp>
    </p:spTree>
    <p:extLst>
      <p:ext uri="{BB962C8B-B14F-4D97-AF65-F5344CB8AC3E}">
        <p14:creationId xmlns:p14="http://schemas.microsoft.com/office/powerpoint/2010/main" val="224415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smtClean="0"/>
              <a:t>Το Εργαλείο Κινήτρων</a:t>
            </a:r>
            <a:r>
              <a:rPr lang="en-GB" dirty="0" smtClean="0"/>
              <a:t>:</a:t>
            </a:r>
            <a:r>
              <a:rPr lang="el-GR" dirty="0" smtClean="0"/>
              <a:t>1</a:t>
            </a:r>
            <a:r>
              <a:rPr lang="en-GB" dirty="0" smtClean="0"/>
              <a:t> </a:t>
            </a:r>
            <a:endParaRPr lang="en-GB" dirty="0"/>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a:xfrm>
            <a:off x="467544" y="1268760"/>
            <a:ext cx="7643192" cy="4968552"/>
          </a:xfrm>
        </p:spPr>
        <p:txBody>
          <a:bodyPr>
            <a:normAutofit/>
          </a:bodyPr>
          <a:lstStyle/>
          <a:p>
            <a:r>
              <a:rPr lang="el-GR" dirty="0" smtClean="0"/>
              <a:t>Ο εκπαιδευτής θα σας ρωτήσεις να κοιτάξετε ξανά τα</a:t>
            </a:r>
            <a:r>
              <a:rPr lang="en-GB" dirty="0" smtClean="0"/>
              <a:t> “</a:t>
            </a:r>
            <a:r>
              <a:rPr lang="en-GB" dirty="0"/>
              <a:t>additional criteria” </a:t>
            </a:r>
            <a:r>
              <a:rPr lang="el-GR" dirty="0" smtClean="0"/>
              <a:t> που χρησιμοποιήσατε στην υποενότητα 2.3 του προγράμματος αυτού μια ένα κενό </a:t>
            </a:r>
            <a:r>
              <a:rPr lang="en-GB" dirty="0" smtClean="0"/>
              <a:t>Motivation </a:t>
            </a:r>
            <a:r>
              <a:rPr lang="en-GB" dirty="0"/>
              <a:t>Tool.</a:t>
            </a:r>
          </a:p>
          <a:p>
            <a:r>
              <a:rPr lang="el-GR" dirty="0" smtClean="0"/>
              <a:t>Διαβάστε τα κριτήρια και αποφασίστε ποια από αυτά θέλετε οι εκπαιδευόμενοι σας να γράψουν στο έγγραφο </a:t>
            </a:r>
            <a:r>
              <a:rPr lang="en-GB" dirty="0" smtClean="0"/>
              <a:t>Motivation </a:t>
            </a:r>
            <a:r>
              <a:rPr lang="en-GB" dirty="0"/>
              <a:t>Tool.</a:t>
            </a:r>
          </a:p>
          <a:p>
            <a:endParaRPr lang="en-GB" dirty="0"/>
          </a:p>
        </p:txBody>
      </p:sp>
    </p:spTree>
    <p:extLst>
      <p:ext uri="{BB962C8B-B14F-4D97-AF65-F5344CB8AC3E}">
        <p14:creationId xmlns:p14="http://schemas.microsoft.com/office/powerpoint/2010/main" val="2172138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9687-E758-4869-A42E-FFB9355947A9}"/>
              </a:ext>
            </a:extLst>
          </p:cNvPr>
          <p:cNvSpPr>
            <a:spLocks noGrp="1"/>
          </p:cNvSpPr>
          <p:nvPr>
            <p:ph type="title"/>
          </p:nvPr>
        </p:nvSpPr>
        <p:spPr/>
        <p:txBody>
          <a:bodyPr>
            <a:normAutofit fontScale="90000"/>
          </a:bodyPr>
          <a:lstStyle/>
          <a:p>
            <a:r>
              <a:rPr lang="el-GR" dirty="0"/>
              <a:t>Το Εργαλείο Κινήτρων</a:t>
            </a:r>
            <a:r>
              <a:rPr lang="en-GB" dirty="0" smtClean="0"/>
              <a:t>:</a:t>
            </a:r>
            <a:r>
              <a:rPr lang="el-GR" dirty="0" smtClean="0"/>
              <a:t>2</a:t>
            </a:r>
            <a:r>
              <a:rPr lang="en-GB" dirty="0" smtClean="0"/>
              <a:t> </a:t>
            </a:r>
            <a:endParaRPr lang="en-GB" dirty="0"/>
          </a:p>
        </p:txBody>
      </p:sp>
      <p:sp>
        <p:nvSpPr>
          <p:cNvPr id="3" name="Content Placeholder 2">
            <a:extLst>
              <a:ext uri="{FF2B5EF4-FFF2-40B4-BE49-F238E27FC236}">
                <a16:creationId xmlns="" xmlns:a16="http://schemas.microsoft.com/office/drawing/2014/main" id="{4FA09D19-F8FF-4087-9AE0-3D59DCBB8BF4}"/>
              </a:ext>
            </a:extLst>
          </p:cNvPr>
          <p:cNvSpPr>
            <a:spLocks noGrp="1"/>
          </p:cNvSpPr>
          <p:nvPr>
            <p:ph idx="1"/>
          </p:nvPr>
        </p:nvSpPr>
        <p:spPr>
          <a:xfrm>
            <a:off x="467544" y="1268760"/>
            <a:ext cx="7643192" cy="4968552"/>
          </a:xfrm>
        </p:spPr>
        <p:txBody>
          <a:bodyPr>
            <a:normAutofit lnSpcReduction="10000"/>
          </a:bodyPr>
          <a:lstStyle/>
          <a:p>
            <a:r>
              <a:rPr lang="el-GR" dirty="0" smtClean="0"/>
              <a:t>Η ιδέα είναι οι εκπαιδευόμενοι να βαθμολογήσουν τους εαυτούς τους συμφώνα με πόσο σημαντικό πιστεύουν είναι αυτό το κριτήριο για την προετοιμασία τους πριν την διαπολιτισμική κινητικότητα.</a:t>
            </a:r>
          </a:p>
          <a:p>
            <a:r>
              <a:rPr lang="el-GR" dirty="0" smtClean="0"/>
              <a:t>Η δεύτερη στήλη με την βαθμολογία είναι για τον εκπαιδευτή για να αξιολογήσει πόση πρόοδο έκανε ο εκπαιδευόμενος κατά την διάρκεια της κινητικότητας.</a:t>
            </a:r>
          </a:p>
        </p:txBody>
      </p:sp>
    </p:spTree>
    <p:extLst>
      <p:ext uri="{BB962C8B-B14F-4D97-AF65-F5344CB8AC3E}">
        <p14:creationId xmlns:p14="http://schemas.microsoft.com/office/powerpoint/2010/main" val="239175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0754"/>
            <a:ext cx="7643192" cy="4046438"/>
          </a:xfrm>
        </p:spPr>
        <p:txBody>
          <a:bodyPr>
            <a:normAutofit fontScale="92500" lnSpcReduction="10000"/>
          </a:bodyPr>
          <a:lstStyle/>
          <a:p>
            <a:r>
              <a:rPr lang="el-GR" dirty="0" smtClean="0"/>
              <a:t>Αυτό το εργαλείο μπορεί να χρησιμοποιηθεί για να δημιουργήσει μια βάση, που μπορεί να δείξει τα κίνητρά ενός εκπαιδευόμενου ή την στάση </a:t>
            </a:r>
            <a:r>
              <a:rPr lang="el-GR" dirty="0" smtClean="0">
                <a:solidFill>
                  <a:schemeClr val="accent6">
                    <a:lumMod val="50000"/>
                  </a:schemeClr>
                </a:solidFill>
              </a:rPr>
              <a:t>πριν </a:t>
            </a:r>
            <a:r>
              <a:rPr lang="el-GR" dirty="0" smtClean="0"/>
              <a:t>την κινητικότητα.</a:t>
            </a:r>
          </a:p>
          <a:p>
            <a:r>
              <a:rPr lang="el-GR" dirty="0" smtClean="0"/>
              <a:t>Όπως το εργαλείο στάσης, πρέπει να χρησιμοποιηθεί και </a:t>
            </a:r>
            <a:r>
              <a:rPr lang="el-GR" dirty="0">
                <a:solidFill>
                  <a:schemeClr val="accent6">
                    <a:lumMod val="50000"/>
                  </a:schemeClr>
                </a:solidFill>
              </a:rPr>
              <a:t>μετά </a:t>
            </a:r>
            <a:r>
              <a:rPr lang="el-GR" dirty="0" smtClean="0"/>
              <a:t>την κινητικότητα. Όμως με αυτό το εργαλείο, ο εκπαιδευτής πρέπει να βαθμολογήσει και την πρόοδο του εκπαιδευόμενου.</a:t>
            </a:r>
            <a:endParaRPr lang="en-GB" dirty="0"/>
          </a:p>
        </p:txBody>
      </p:sp>
      <p:sp>
        <p:nvSpPr>
          <p:cNvPr id="6" name="Title 1">
            <a:extLst>
              <a:ext uri="{FF2B5EF4-FFF2-40B4-BE49-F238E27FC236}">
                <a16:creationId xmlns="" xmlns:a16="http://schemas.microsoft.com/office/drawing/2014/main" id="{C49BA050-A63F-4249-982E-D6FCF9A87237}"/>
              </a:ext>
            </a:extLst>
          </p:cNvPr>
          <p:cNvSpPr>
            <a:spLocks noGrp="1"/>
          </p:cNvSpPr>
          <p:nvPr>
            <p:ph type="title"/>
          </p:nvPr>
        </p:nvSpPr>
        <p:spPr>
          <a:xfrm>
            <a:off x="673224" y="44624"/>
            <a:ext cx="5915000" cy="1143000"/>
          </a:xfrm>
        </p:spPr>
        <p:txBody>
          <a:bodyPr>
            <a:normAutofit fontScale="90000"/>
          </a:bodyPr>
          <a:lstStyle/>
          <a:p>
            <a:r>
              <a:rPr lang="el-GR" dirty="0" smtClean="0"/>
              <a:t>Το Εργαλείο Κινήτρων</a:t>
            </a:r>
            <a:r>
              <a:rPr lang="en-GB" dirty="0" smtClean="0"/>
              <a:t>: 3</a:t>
            </a:r>
            <a:endParaRPr lang="en-GB" dirty="0"/>
          </a:p>
        </p:txBody>
      </p:sp>
      <p:sp>
        <p:nvSpPr>
          <p:cNvPr id="7" name="Content Placeholder 2">
            <a:extLst>
              <a:ext uri="{FF2B5EF4-FFF2-40B4-BE49-F238E27FC236}">
                <a16:creationId xmlns="" xmlns:a16="http://schemas.microsoft.com/office/drawing/2014/main" id="{D61B8E00-383C-43CA-A45C-CFF964B33548}"/>
              </a:ext>
            </a:extLst>
          </p:cNvPr>
          <p:cNvSpPr txBox="1">
            <a:spLocks/>
          </p:cNvSpPr>
          <p:nvPr/>
        </p:nvSpPr>
        <p:spPr>
          <a:xfrm>
            <a:off x="673224" y="4581128"/>
            <a:ext cx="7643192" cy="19442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dirty="0" smtClean="0">
                <a:solidFill>
                  <a:schemeClr val="accent6">
                    <a:lumMod val="50000"/>
                  </a:schemeClr>
                </a:solidFill>
              </a:rPr>
              <a:t>Πόσο χρήσιμο νομίζετε ότι είναι το Εργαλείο Κινήτρων  στην προετοιμασία νέων για την αξιολόγηση μιας διαπολιτισμικής κινητικότητας;</a:t>
            </a:r>
            <a:endParaRPr lang="en-GB" dirty="0">
              <a:solidFill>
                <a:schemeClr val="accent6">
                  <a:lumMod val="50000"/>
                </a:schemeClr>
              </a:solidFill>
            </a:endParaRPr>
          </a:p>
        </p:txBody>
      </p:sp>
    </p:spTree>
    <p:extLst>
      <p:ext uri="{BB962C8B-B14F-4D97-AF65-F5344CB8AC3E}">
        <p14:creationId xmlns:p14="http://schemas.microsoft.com/office/powerpoint/2010/main" val="124847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3.1.6</a:t>
            </a:r>
          </a:p>
          <a:p>
            <a:endParaRPr lang="en-US" sz="2400" b="1" dirty="0"/>
          </a:p>
          <a:p>
            <a:r>
              <a:rPr lang="el-GR" sz="2400" b="1" dirty="0" smtClean="0"/>
              <a:t>ΤΙΤΛΟΣ ΔΡΑΣΤΗΡΙΟΤΗΤΑΣ</a:t>
            </a:r>
            <a:r>
              <a:rPr lang="en-US" sz="2400" b="1" dirty="0" smtClean="0"/>
              <a:t>: </a:t>
            </a:r>
            <a:r>
              <a:rPr lang="el-GR" sz="2400" b="1" dirty="0" smtClean="0"/>
              <a:t>Επανεξέταση του σκοπού της άτυπης </a:t>
            </a:r>
            <a:r>
              <a:rPr lang="el-GR" sz="2400" b="1" dirty="0" smtClean="0"/>
              <a:t>αξιολόγησης</a:t>
            </a:r>
            <a:r>
              <a:rPr lang="en-US" sz="2400" b="1" dirty="0"/>
              <a:t>:</a:t>
            </a:r>
            <a:r>
              <a:rPr lang="en-US" sz="2400" b="1" dirty="0" smtClean="0"/>
              <a:t> </a:t>
            </a:r>
            <a:r>
              <a:rPr lang="el-GR" sz="2400" b="1" dirty="0" smtClean="0"/>
              <a:t> </a:t>
            </a:r>
            <a:r>
              <a:rPr lang="el-GR" sz="2400" b="1" dirty="0" smtClean="0"/>
              <a:t>κοινές παρανοήσεις</a:t>
            </a:r>
            <a:endParaRPr lang="en-US" sz="2400" b="1" dirty="0"/>
          </a:p>
          <a:p>
            <a:endParaRPr lang="en-US" sz="2400" b="1" dirty="0"/>
          </a:p>
          <a:p>
            <a:r>
              <a:rPr lang="el-GR" sz="2400" b="1" dirty="0" smtClean="0"/>
              <a:t>ΔΙΑΡΚΕΙΑ ΔΡΑΣΤΗΡΙΟΤΗΤΑΣ</a:t>
            </a:r>
            <a:r>
              <a:rPr lang="en-US" sz="2400" b="1" dirty="0" smtClean="0"/>
              <a:t>: </a:t>
            </a:r>
            <a:r>
              <a:rPr lang="en-US" sz="2400" b="1" dirty="0"/>
              <a:t>60 </a:t>
            </a:r>
            <a:r>
              <a:rPr lang="el-GR" sz="2400" b="1" dirty="0" smtClean="0"/>
              <a:t>λεπτά</a:t>
            </a:r>
            <a:endParaRPr lang="en-US" sz="2400" b="1" dirty="0"/>
          </a:p>
          <a:p>
            <a:endParaRPr lang="en-US" sz="2400" b="1" dirty="0"/>
          </a:p>
          <a:p>
            <a:r>
              <a:rPr lang="el-GR" sz="2400" b="1" dirty="0" smtClean="0"/>
              <a:t>ΣΧΟΛΙΑ</a:t>
            </a:r>
            <a:r>
              <a:rPr lang="en-US" sz="2400" b="1" dirty="0" smtClean="0"/>
              <a:t>:</a:t>
            </a:r>
            <a:r>
              <a:rPr lang="el-GR" sz="2400" b="1" dirty="0" smtClean="0"/>
              <a:t>Οι συμμετέχοντες θα θέλουν πρόσβαση στο διαδίκτυο για την δραστηριότητα αυτή.</a:t>
            </a:r>
            <a:r>
              <a:rPr lang="en-US" sz="2400" b="1" dirty="0" smtClean="0"/>
              <a:t> </a:t>
            </a:r>
            <a:endParaRPr lang="en-US" sz="2400" b="1" dirty="0"/>
          </a:p>
        </p:txBody>
      </p:sp>
    </p:spTree>
    <p:extLst>
      <p:ext uri="{BB962C8B-B14F-4D97-AF65-F5344CB8AC3E}">
        <p14:creationId xmlns:p14="http://schemas.microsoft.com/office/powerpoint/2010/main" val="356124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B5A9C-AA56-43A0-B74D-8DD88927FE2E}"/>
              </a:ext>
            </a:extLst>
          </p:cNvPr>
          <p:cNvSpPr>
            <a:spLocks noGrp="1"/>
          </p:cNvSpPr>
          <p:nvPr>
            <p:ph type="title"/>
          </p:nvPr>
        </p:nvSpPr>
        <p:spPr/>
        <p:txBody>
          <a:bodyPr>
            <a:normAutofit fontScale="90000"/>
          </a:bodyPr>
          <a:lstStyle/>
          <a:p>
            <a:r>
              <a:rPr lang="el-GR" dirty="0" smtClean="0"/>
              <a:t>Τι έχετε μάθει για την αξιολόγηση;</a:t>
            </a:r>
            <a:endParaRPr lang="en-GB" dirty="0"/>
          </a:p>
        </p:txBody>
      </p:sp>
      <p:sp>
        <p:nvSpPr>
          <p:cNvPr id="3" name="Content Placeholder 2">
            <a:extLst>
              <a:ext uri="{FF2B5EF4-FFF2-40B4-BE49-F238E27FC236}">
                <a16:creationId xmlns:a16="http://schemas.microsoft.com/office/drawing/2014/main" xmlns="" id="{67EE472A-F1AE-4262-9479-DA4C80500F46}"/>
              </a:ext>
            </a:extLst>
          </p:cNvPr>
          <p:cNvSpPr>
            <a:spLocks noGrp="1"/>
          </p:cNvSpPr>
          <p:nvPr>
            <p:ph idx="1"/>
          </p:nvPr>
        </p:nvSpPr>
        <p:spPr/>
        <p:txBody>
          <a:bodyPr>
            <a:normAutofit/>
          </a:bodyPr>
          <a:lstStyle/>
          <a:p>
            <a:pPr marL="0" indent="0">
              <a:buNone/>
            </a:pPr>
            <a:endParaRPr lang="el-GR" dirty="0" smtClean="0"/>
          </a:p>
          <a:p>
            <a:r>
              <a:rPr lang="el-GR" dirty="0"/>
              <a:t>Θα δείτε μερικές κοινές παρανοήσεις σχετικά με την </a:t>
            </a:r>
            <a:r>
              <a:rPr lang="el-GR" dirty="0" smtClean="0"/>
              <a:t>αξιολόγηση.</a:t>
            </a:r>
          </a:p>
          <a:p>
            <a:r>
              <a:rPr lang="el-GR" dirty="0" smtClean="0"/>
              <a:t>Στις </a:t>
            </a:r>
            <a:r>
              <a:rPr lang="el-GR" dirty="0"/>
              <a:t>ομάδες σας, συζητήστε </a:t>
            </a:r>
            <a:r>
              <a:rPr lang="el-GR" dirty="0" smtClean="0"/>
              <a:t>την καθεμία και </a:t>
            </a:r>
            <a:r>
              <a:rPr lang="el-GR" dirty="0"/>
              <a:t>αποφασίστε τη συνάφειά </a:t>
            </a:r>
            <a:r>
              <a:rPr lang="el-GR" dirty="0" smtClean="0"/>
              <a:t>της  με το σχεδιασμό </a:t>
            </a:r>
            <a:r>
              <a:rPr lang="el-GR" dirty="0"/>
              <a:t>του περιεχομένου μάθησης για ένα διαπολιτισμικό στοιχείο σε ένα πρόγραμμα ΕΕΚ.</a:t>
            </a:r>
            <a:endParaRPr lang="en-GB" dirty="0"/>
          </a:p>
          <a:p>
            <a:endParaRPr lang="en-GB" dirty="0"/>
          </a:p>
        </p:txBody>
      </p:sp>
    </p:spTree>
    <p:extLst>
      <p:ext uri="{BB962C8B-B14F-4D97-AF65-F5344CB8AC3E}">
        <p14:creationId xmlns:p14="http://schemas.microsoft.com/office/powerpoint/2010/main" val="2901605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7525C-0B50-4573-9B70-7E08519E9369}"/>
              </a:ext>
            </a:extLst>
          </p:cNvPr>
          <p:cNvSpPr>
            <a:spLocks noGrp="1"/>
          </p:cNvSpPr>
          <p:nvPr>
            <p:ph type="title"/>
          </p:nvPr>
        </p:nvSpPr>
        <p:spPr/>
        <p:txBody>
          <a:bodyPr/>
          <a:lstStyle/>
          <a:p>
            <a:r>
              <a:rPr lang="el-GR" dirty="0" smtClean="0"/>
              <a:t>Δήλωση </a:t>
            </a:r>
            <a:r>
              <a:rPr lang="en-GB" dirty="0" smtClean="0"/>
              <a:t> </a:t>
            </a:r>
            <a:r>
              <a:rPr lang="en-GB" dirty="0"/>
              <a:t>1</a:t>
            </a:r>
          </a:p>
        </p:txBody>
      </p:sp>
      <p:sp>
        <p:nvSpPr>
          <p:cNvPr id="3" name="Content Placeholder 2">
            <a:extLst>
              <a:ext uri="{FF2B5EF4-FFF2-40B4-BE49-F238E27FC236}">
                <a16:creationId xmlns:a16="http://schemas.microsoft.com/office/drawing/2014/main" xmlns="" id="{7C53DDA5-A3ED-4AAD-BCB3-D79A4831F24B}"/>
              </a:ext>
            </a:extLst>
          </p:cNvPr>
          <p:cNvSpPr>
            <a:spLocks noGrp="1"/>
          </p:cNvSpPr>
          <p:nvPr>
            <p:ph idx="1"/>
          </p:nvPr>
        </p:nvSpPr>
        <p:spPr>
          <a:xfrm>
            <a:off x="457200" y="1600201"/>
            <a:ext cx="7643192" cy="676672"/>
          </a:xfrm>
        </p:spPr>
        <p:txBody>
          <a:bodyPr>
            <a:normAutofit fontScale="92500"/>
          </a:bodyPr>
          <a:lstStyle/>
          <a:p>
            <a:pPr marL="0" indent="0">
              <a:buNone/>
            </a:pPr>
            <a:r>
              <a:rPr lang="el-GR" dirty="0" smtClean="0"/>
              <a:t>Η αξιολόγηση είναι το ίδιο πράγμα με το τεστ.</a:t>
            </a: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xmlns="" id="{D5FD6942-4886-4002-B460-BB24E5E6EAF2}"/>
              </a:ext>
            </a:extLst>
          </p:cNvPr>
          <p:cNvSpPr/>
          <p:nvPr/>
        </p:nvSpPr>
        <p:spPr>
          <a:xfrm>
            <a:off x="438087" y="2276873"/>
            <a:ext cx="8064896" cy="4401205"/>
          </a:xfrm>
          <a:prstGeom prst="rect">
            <a:avLst/>
          </a:prstGeom>
        </p:spPr>
        <p:txBody>
          <a:bodyPr wrap="square">
            <a:spAutoFit/>
          </a:bodyPr>
          <a:lstStyle/>
          <a:p>
            <a:r>
              <a:rPr lang="el-GR" sz="2800" dirty="0" smtClean="0"/>
              <a:t>Υπάρχουν </a:t>
            </a:r>
            <a:r>
              <a:rPr lang="el-GR" sz="2800" dirty="0"/>
              <a:t>πολλοί διαφορετικοί τρόποι αξιολόγησης ενός εκπαιδευόμενου. Αυτό περιλαμβάνει </a:t>
            </a:r>
            <a:r>
              <a:rPr lang="el-GR" sz="2800" dirty="0" smtClean="0"/>
              <a:t>επίσημα τεστ . </a:t>
            </a:r>
            <a:r>
              <a:rPr lang="el-GR" sz="2800" dirty="0"/>
              <a:t>Ωστόσο, για να παρακολουθεί τη συνεχή πρόοδο, ένας </a:t>
            </a:r>
            <a:r>
              <a:rPr lang="el-GR" sz="2800" dirty="0" smtClean="0"/>
              <a:t>εκπαιδευτής </a:t>
            </a:r>
            <a:r>
              <a:rPr lang="el-GR" sz="2800" dirty="0"/>
              <a:t>θα χρησιμοποιεί μια ποικιλία επίσημων και άτυπων δραστηριοτήτων αξιολόγησης καθ 'όλη τη διάρκεια της μαθησιακής διαδικασίας. Οι ανεπίσημες αξιολογήσεις περιλαμβάνουν δραστηριότητες όπως η αυτοαξιολόγηση, </a:t>
            </a:r>
            <a:r>
              <a:rPr lang="el-GR" sz="2800" dirty="0" smtClean="0"/>
              <a:t>οι παρατηρήσεις </a:t>
            </a:r>
            <a:r>
              <a:rPr lang="el-GR" sz="2800" dirty="0"/>
              <a:t>των εκπαιδευτικών ή τα αρχεία των καθηγητών</a:t>
            </a:r>
            <a:endParaRPr lang="en-GB" sz="2800" dirty="0">
              <a:solidFill>
                <a:schemeClr val="tx1">
                  <a:lumMod val="75000"/>
                </a:schemeClr>
              </a:solidFill>
            </a:endParaRPr>
          </a:p>
        </p:txBody>
      </p:sp>
    </p:spTree>
    <p:extLst>
      <p:ext uri="{BB962C8B-B14F-4D97-AF65-F5344CB8AC3E}">
        <p14:creationId xmlns:p14="http://schemas.microsoft.com/office/powerpoint/2010/main" val="34008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7525C-0B50-4573-9B70-7E08519E9369}"/>
              </a:ext>
            </a:extLst>
          </p:cNvPr>
          <p:cNvSpPr>
            <a:spLocks noGrp="1"/>
          </p:cNvSpPr>
          <p:nvPr>
            <p:ph type="title"/>
          </p:nvPr>
        </p:nvSpPr>
        <p:spPr/>
        <p:txBody>
          <a:bodyPr/>
          <a:lstStyle/>
          <a:p>
            <a:r>
              <a:rPr lang="el-GR" dirty="0" smtClean="0"/>
              <a:t>Δήλωση</a:t>
            </a:r>
            <a:r>
              <a:rPr lang="en-GB" dirty="0" smtClean="0"/>
              <a:t> </a:t>
            </a:r>
            <a:r>
              <a:rPr lang="en-GB" dirty="0"/>
              <a:t>2</a:t>
            </a:r>
          </a:p>
        </p:txBody>
      </p:sp>
      <p:sp>
        <p:nvSpPr>
          <p:cNvPr id="3" name="Content Placeholder 2">
            <a:extLst>
              <a:ext uri="{FF2B5EF4-FFF2-40B4-BE49-F238E27FC236}">
                <a16:creationId xmlns:a16="http://schemas.microsoft.com/office/drawing/2014/main" xmlns="" id="{7C53DDA5-A3ED-4AAD-BCB3-D79A4831F24B}"/>
              </a:ext>
            </a:extLst>
          </p:cNvPr>
          <p:cNvSpPr>
            <a:spLocks noGrp="1"/>
          </p:cNvSpPr>
          <p:nvPr>
            <p:ph idx="1"/>
          </p:nvPr>
        </p:nvSpPr>
        <p:spPr>
          <a:xfrm>
            <a:off x="457200" y="1340768"/>
            <a:ext cx="7643192" cy="1402431"/>
          </a:xfrm>
        </p:spPr>
        <p:txBody>
          <a:bodyPr>
            <a:normAutofit fontScale="92500" lnSpcReduction="10000"/>
          </a:bodyPr>
          <a:lstStyle/>
          <a:p>
            <a:pPr marL="0" indent="0">
              <a:buNone/>
            </a:pPr>
            <a:r>
              <a:rPr lang="el-GR" dirty="0" smtClean="0"/>
              <a:t>Η </a:t>
            </a:r>
            <a:r>
              <a:rPr lang="el-GR" dirty="0"/>
              <a:t>αξιολόγηση από ομότιμους (αξιολόγηση </a:t>
            </a:r>
            <a:r>
              <a:rPr lang="el-GR" dirty="0" smtClean="0"/>
              <a:t>ΩΣ Μαθηση ) </a:t>
            </a:r>
            <a:r>
              <a:rPr lang="el-GR" dirty="0"/>
              <a:t>είναι απλώς μια ομάδα </a:t>
            </a:r>
            <a:r>
              <a:rPr lang="el-GR" dirty="0" smtClean="0"/>
              <a:t>κουβεντιάζουν αντί να μαθαίνουν κάτι</a:t>
            </a: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xmlns="" id="{D5FD6942-4886-4002-B460-BB24E5E6EAF2}"/>
              </a:ext>
            </a:extLst>
          </p:cNvPr>
          <p:cNvSpPr/>
          <p:nvPr/>
        </p:nvSpPr>
        <p:spPr>
          <a:xfrm>
            <a:off x="447673" y="2708920"/>
            <a:ext cx="8064896" cy="3046988"/>
          </a:xfrm>
          <a:prstGeom prst="rect">
            <a:avLst/>
          </a:prstGeom>
        </p:spPr>
        <p:txBody>
          <a:bodyPr wrap="square">
            <a:spAutoFit/>
          </a:bodyPr>
          <a:lstStyle/>
          <a:p>
            <a:r>
              <a:rPr lang="el-GR" sz="2400" dirty="0" smtClean="0"/>
              <a:t>Η </a:t>
            </a:r>
            <a:r>
              <a:rPr lang="el-GR" sz="2400" dirty="0"/>
              <a:t>αξιολόγηση από τους ομότιμους και η ανατροφοδότηση μπορούν να πραγματοποιηθούν μόνο όταν οι εκπαιδευόμενοι έχουν μια </a:t>
            </a:r>
            <a:r>
              <a:rPr lang="el-GR" sz="2400" dirty="0" smtClean="0"/>
              <a:t>ξεκάθαρη </a:t>
            </a:r>
            <a:r>
              <a:rPr lang="el-GR" sz="2400" dirty="0"/>
              <a:t>ιδέα για το τι συζητούν και για τους τομείς στους οποίους πρέπει (και δεν πρέπει) να σχολιάζουν. Για να γίνει αυτό με επιτυχία, οι εκπαιδευόμενοι χρειάζονται ένα σύνολο κριτηρίων επιτυχίας για να τους βοηθήσουν να σκεφτούν βαθιά για το έργο μπροστά τους και έτσι να δώσουν χρήσιμη ανατροφοδότηση στους συμμαθητές τους.</a:t>
            </a:r>
            <a:endParaRPr lang="en-GB" sz="2400" dirty="0">
              <a:solidFill>
                <a:schemeClr val="tx1">
                  <a:lumMod val="75000"/>
                </a:schemeClr>
              </a:solidFill>
            </a:endParaRPr>
          </a:p>
        </p:txBody>
      </p:sp>
    </p:spTree>
    <p:extLst>
      <p:ext uri="{BB962C8B-B14F-4D97-AF65-F5344CB8AC3E}">
        <p14:creationId xmlns:p14="http://schemas.microsoft.com/office/powerpoint/2010/main" val="2161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7525C-0B50-4573-9B70-7E08519E9369}"/>
              </a:ext>
            </a:extLst>
          </p:cNvPr>
          <p:cNvSpPr>
            <a:spLocks noGrp="1"/>
          </p:cNvSpPr>
          <p:nvPr>
            <p:ph type="title"/>
          </p:nvPr>
        </p:nvSpPr>
        <p:spPr/>
        <p:txBody>
          <a:bodyPr/>
          <a:lstStyle/>
          <a:p>
            <a:r>
              <a:rPr lang="el-GR" dirty="0" smtClean="0"/>
              <a:t>Δήλωση</a:t>
            </a:r>
            <a:r>
              <a:rPr lang="en-GB" dirty="0" smtClean="0"/>
              <a:t> </a:t>
            </a:r>
            <a:r>
              <a:rPr lang="en-GB" dirty="0"/>
              <a:t>3</a:t>
            </a:r>
          </a:p>
        </p:txBody>
      </p:sp>
      <p:sp>
        <p:nvSpPr>
          <p:cNvPr id="3" name="Content Placeholder 2">
            <a:extLst>
              <a:ext uri="{FF2B5EF4-FFF2-40B4-BE49-F238E27FC236}">
                <a16:creationId xmlns:a16="http://schemas.microsoft.com/office/drawing/2014/main" xmlns="" id="{7C53DDA5-A3ED-4AAD-BCB3-D79A4831F24B}"/>
              </a:ext>
            </a:extLst>
          </p:cNvPr>
          <p:cNvSpPr>
            <a:spLocks noGrp="1"/>
          </p:cNvSpPr>
          <p:nvPr>
            <p:ph idx="1"/>
          </p:nvPr>
        </p:nvSpPr>
        <p:spPr>
          <a:xfrm>
            <a:off x="457200" y="1268759"/>
            <a:ext cx="7643192" cy="1512169"/>
          </a:xfrm>
        </p:spPr>
        <p:txBody>
          <a:bodyPr>
            <a:normAutofit fontScale="85000" lnSpcReduction="20000"/>
          </a:bodyPr>
          <a:lstStyle/>
          <a:p>
            <a:pPr marL="0" indent="0">
              <a:buNone/>
            </a:pPr>
            <a:r>
              <a:rPr lang="el-GR" dirty="0" smtClean="0"/>
              <a:t>Η </a:t>
            </a:r>
            <a:r>
              <a:rPr lang="el-GR" dirty="0"/>
              <a:t>αξιολόγηση πρέπει να είναι μια μονόδρομη διαδικασία: οι </a:t>
            </a:r>
            <a:r>
              <a:rPr lang="el-GR" dirty="0" smtClean="0"/>
              <a:t>εκπαιδευτές </a:t>
            </a:r>
            <a:r>
              <a:rPr lang="el-GR" dirty="0"/>
              <a:t>δίνουν στους </a:t>
            </a:r>
            <a:r>
              <a:rPr lang="el-GR" dirty="0" smtClean="0"/>
              <a:t>εκπαιδευόμενους  </a:t>
            </a:r>
            <a:r>
              <a:rPr lang="el-GR" dirty="0"/>
              <a:t>ανατροφοδότηση σχετικά με το έργο τους.</a:t>
            </a:r>
            <a:endParaRPr lang="en-GB" dirty="0"/>
          </a:p>
        </p:txBody>
      </p:sp>
      <p:sp>
        <p:nvSpPr>
          <p:cNvPr id="5" name="Rectangle 4">
            <a:extLst>
              <a:ext uri="{FF2B5EF4-FFF2-40B4-BE49-F238E27FC236}">
                <a16:creationId xmlns:a16="http://schemas.microsoft.com/office/drawing/2014/main" xmlns="" id="{E55D429A-4FCF-4303-B918-D1794BE92114}"/>
              </a:ext>
            </a:extLst>
          </p:cNvPr>
          <p:cNvSpPr/>
          <p:nvPr/>
        </p:nvSpPr>
        <p:spPr>
          <a:xfrm>
            <a:off x="457200" y="2696721"/>
            <a:ext cx="7643192" cy="3108543"/>
          </a:xfrm>
          <a:prstGeom prst="rect">
            <a:avLst/>
          </a:prstGeom>
        </p:spPr>
        <p:txBody>
          <a:bodyPr wrap="square">
            <a:spAutoFit/>
          </a:bodyPr>
          <a:lstStyle/>
          <a:p>
            <a:r>
              <a:rPr lang="el-GR" sz="2400" dirty="0" smtClean="0"/>
              <a:t>Η </a:t>
            </a:r>
            <a:r>
              <a:rPr lang="el-GR" sz="2400" dirty="0" smtClean="0"/>
              <a:t>πιο αποτελεσματική ανατροφοδότηση </a:t>
            </a:r>
            <a:r>
              <a:rPr lang="el-GR" sz="2400" dirty="0"/>
              <a:t>είναι ο διάλογος. Οι </a:t>
            </a:r>
            <a:r>
              <a:rPr lang="el-GR" sz="2400" dirty="0" smtClean="0"/>
              <a:t>καθοδηγητές </a:t>
            </a:r>
            <a:r>
              <a:rPr lang="el-GR" sz="2400" dirty="0"/>
              <a:t>/ εκπαιδευτές μπορούν να μάθουν περισσότερα σχετικά με την πρόοδο των μαθητών τους όταν οι μαθητές τους παίρνουν πιο ενεργό ρόλο στην εκτίμηση της δικής τους απόδοσης. Για παράδειγμα, μέσω της αυτοαξιολόγησης, οι εκπαιδευόμενοι μπορούν να </a:t>
            </a:r>
            <a:r>
              <a:rPr lang="el-GR" sz="2400" dirty="0" smtClean="0"/>
              <a:t>προσδιορίσουν σε  </a:t>
            </a:r>
            <a:r>
              <a:rPr lang="el-GR" sz="2400" dirty="0"/>
              <a:t>τι χρειάζονται βοήθεια και στη συνέχεια να το συζητήσουν με </a:t>
            </a:r>
            <a:r>
              <a:rPr lang="el-GR" sz="2400" dirty="0" smtClean="0"/>
              <a:t>τον εκπαιδευτή τους</a:t>
            </a:r>
            <a:r>
              <a:rPr lang="el-GR" sz="2400" dirty="0"/>
              <a:t>.</a:t>
            </a:r>
            <a:endParaRPr lang="en-GB" sz="2400" dirty="0">
              <a:solidFill>
                <a:schemeClr val="tx1">
                  <a:lumMod val="75000"/>
                </a:schemeClr>
              </a:solidFill>
            </a:endParaRPr>
          </a:p>
        </p:txBody>
      </p:sp>
    </p:spTree>
    <p:extLst>
      <p:ext uri="{BB962C8B-B14F-4D97-AF65-F5344CB8AC3E}">
        <p14:creationId xmlns:p14="http://schemas.microsoft.com/office/powerpoint/2010/main" val="4452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Σημείωση </a:t>
            </a:r>
            <a:r>
              <a:rPr lang="en-GB" dirty="0" smtClean="0"/>
              <a:t>: </a:t>
            </a:r>
            <a:r>
              <a:rPr lang="el-GR" dirty="0" smtClean="0"/>
              <a:t>Η εργαλειοθήκη ΙΟ3</a:t>
            </a:r>
            <a:endParaRPr lang="en-GB" dirty="0"/>
          </a:p>
        </p:txBody>
      </p:sp>
      <p:sp>
        <p:nvSpPr>
          <p:cNvPr id="3" name="Content Placeholder 2"/>
          <p:cNvSpPr>
            <a:spLocks noGrp="1"/>
          </p:cNvSpPr>
          <p:nvPr>
            <p:ph idx="1"/>
          </p:nvPr>
        </p:nvSpPr>
        <p:spPr>
          <a:xfrm>
            <a:off x="457200" y="1556792"/>
            <a:ext cx="7643192" cy="4608512"/>
          </a:xfrm>
        </p:spPr>
        <p:txBody>
          <a:bodyPr>
            <a:normAutofit fontScale="85000" lnSpcReduction="10000"/>
          </a:bodyPr>
          <a:lstStyle/>
          <a:p>
            <a:r>
              <a:rPr lang="el-GR" dirty="0" smtClean="0"/>
              <a:t>Η </a:t>
            </a:r>
            <a:r>
              <a:rPr lang="el-GR" dirty="0">
                <a:solidFill>
                  <a:srgbClr val="FF0000"/>
                </a:solidFill>
              </a:rPr>
              <a:t>εργαλειοθήκη </a:t>
            </a:r>
            <a:r>
              <a:rPr lang="en-GB" dirty="0">
                <a:solidFill>
                  <a:srgbClr val="FF0000"/>
                </a:solidFill>
              </a:rPr>
              <a:t> IO3 </a:t>
            </a:r>
            <a:r>
              <a:rPr lang="en-GB" dirty="0" smtClean="0">
                <a:solidFill>
                  <a:srgbClr val="FF0000"/>
                </a:solidFill>
              </a:rPr>
              <a:t> </a:t>
            </a:r>
            <a:r>
              <a:rPr lang="el-GR" dirty="0" smtClean="0">
                <a:solidFill>
                  <a:srgbClr val="FF0000"/>
                </a:solidFill>
              </a:rPr>
              <a:t> </a:t>
            </a:r>
            <a:r>
              <a:rPr lang="el-GR" dirty="0"/>
              <a:t>που αναπτύχθηκε από το έργο είναι μια ανάλυση αναγκών για την </a:t>
            </a:r>
            <a:r>
              <a:rPr lang="en-GB" dirty="0"/>
              <a:t>:</a:t>
            </a:r>
          </a:p>
          <a:p>
            <a:pPr lvl="1"/>
            <a:r>
              <a:rPr lang="el-GR" dirty="0"/>
              <a:t>Πρόοδο που έγινε στην ανάπτυξη της των διαδικασιών αναγνώρισης και επικαιροποίησης στην Ευρώπη</a:t>
            </a:r>
          </a:p>
          <a:p>
            <a:pPr lvl="1"/>
            <a:r>
              <a:rPr lang="el-GR" dirty="0"/>
              <a:t>Τα βήματα που έχουν πάρει οι οργανισμοί ΕΕΚ και οι πάροχοι για να συστηματοποιήσουν την αναγνώριση της η τυπικής και άτυπης μάθησης</a:t>
            </a:r>
          </a:p>
          <a:p>
            <a:r>
              <a:rPr lang="el-GR" dirty="0"/>
              <a:t>Επίσης καταγράφει μερικούς τύπους των εργαλείων αξιολόγησης</a:t>
            </a:r>
            <a:endParaRPr lang="en-GB" dirty="0"/>
          </a:p>
          <a:p>
            <a:r>
              <a:rPr lang="el-GR" dirty="0" smtClean="0"/>
              <a:t>Είναι διαθέσιμο στην ιστοσελίδα</a:t>
            </a:r>
            <a:r>
              <a:rPr lang="en-GB" dirty="0" smtClean="0"/>
              <a:t>: </a:t>
            </a:r>
            <a:endParaRPr lang="en-GB" dirty="0"/>
          </a:p>
          <a:p>
            <a:pPr marL="0" indent="0">
              <a:buNone/>
            </a:pPr>
            <a:r>
              <a:rPr lang="en-GB" sz="1900" dirty="0">
                <a:hlinkClick r:id="rId2"/>
              </a:rPr>
              <a:t>http://www.intercultural-mobility.eu/en/recognition-of-formal-informal-learning-toolkit/</a:t>
            </a:r>
            <a:r>
              <a:rPr lang="en-GB" sz="1900" dirty="0"/>
              <a:t>   </a:t>
            </a:r>
            <a:endParaRPr lang="en-GB" dirty="0"/>
          </a:p>
        </p:txBody>
      </p:sp>
    </p:spTree>
    <p:extLst>
      <p:ext uri="{BB962C8B-B14F-4D97-AF65-F5344CB8AC3E}">
        <p14:creationId xmlns:p14="http://schemas.microsoft.com/office/powerpoint/2010/main" val="2394558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3.1.5</a:t>
            </a:r>
          </a:p>
          <a:p>
            <a:endParaRPr lang="en-US" sz="2400" b="1" dirty="0"/>
          </a:p>
          <a:p>
            <a:r>
              <a:rPr lang="el-GR" sz="2400" b="1" dirty="0" smtClean="0"/>
              <a:t>ΤΙΤΛΟΣ ΔΡΑΣΤΗΡΙΟΤΗΤΑΣ</a:t>
            </a:r>
            <a:r>
              <a:rPr lang="en-US" sz="2400" b="1" dirty="0" smtClean="0"/>
              <a:t>: </a:t>
            </a:r>
            <a:r>
              <a:rPr lang="el-GR" sz="2400" b="1" dirty="0" smtClean="0"/>
              <a:t>Επιπλέον μελέτη. </a:t>
            </a:r>
            <a:r>
              <a:rPr lang="el-GR" sz="2400" b="1" dirty="0" smtClean="0"/>
              <a:t>Αυτοαξιολόγηση</a:t>
            </a:r>
            <a:r>
              <a:rPr lang="el-GR" sz="2400" b="1" dirty="0" smtClean="0"/>
              <a:t> και αντανάκλαση</a:t>
            </a:r>
            <a:endParaRPr lang="en-US" sz="2400" b="1" dirty="0"/>
          </a:p>
          <a:p>
            <a:endParaRPr lang="el-GR" sz="2400" b="1" dirty="0" smtClean="0"/>
          </a:p>
          <a:p>
            <a:r>
              <a:rPr lang="el-GR" sz="2400" b="1" dirty="0" smtClean="0"/>
              <a:t>ΔΙΑΡΚΕΙΑ ΔΡΑΣΤΗΡΙΟΤΗΤΑΣ</a:t>
            </a:r>
            <a:r>
              <a:rPr lang="en-US" sz="2400" b="1" dirty="0" smtClean="0"/>
              <a:t>: </a:t>
            </a:r>
            <a:r>
              <a:rPr lang="en-US" sz="2400" b="1" dirty="0"/>
              <a:t>10 </a:t>
            </a:r>
            <a:r>
              <a:rPr lang="el-GR" sz="2400" b="1" dirty="0" smtClean="0"/>
              <a:t>λεπτά</a:t>
            </a:r>
            <a:endParaRPr lang="en-US" sz="2400" b="1" dirty="0"/>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192174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52" y="476672"/>
            <a:ext cx="5915000" cy="1143000"/>
          </a:xfrm>
        </p:spPr>
        <p:txBody>
          <a:bodyPr>
            <a:normAutofit fontScale="90000"/>
          </a:bodyPr>
          <a:lstStyle/>
          <a:p>
            <a:r>
              <a:rPr lang="el-GR" dirty="0" smtClean="0"/>
              <a:t>ΕΝΟΤΗΤΑ </a:t>
            </a:r>
            <a:r>
              <a:rPr lang="en-US" dirty="0" smtClean="0"/>
              <a:t> </a:t>
            </a:r>
            <a:r>
              <a:rPr lang="en-US" dirty="0"/>
              <a:t>3</a:t>
            </a:r>
            <a:r>
              <a:rPr lang="en-US" dirty="0">
                <a:solidFill>
                  <a:srgbClr val="FF0000"/>
                </a:solidFill>
              </a:rPr>
              <a:t/>
            </a:r>
            <a:br>
              <a:rPr lang="en-US" dirty="0">
                <a:solidFill>
                  <a:srgbClr val="FF0000"/>
                </a:solidFill>
              </a:rPr>
            </a:br>
            <a:r>
              <a:rPr lang="el-GR" dirty="0" smtClean="0"/>
              <a:t>ΥΠΟΕΝΟΤΗΤΑ </a:t>
            </a:r>
            <a:r>
              <a:rPr lang="en-US" dirty="0" smtClean="0"/>
              <a:t> </a:t>
            </a:r>
            <a:r>
              <a:rPr lang="en-US" dirty="0"/>
              <a:t>1</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154315"/>
              </p:ext>
            </p:extLst>
          </p:nvPr>
        </p:nvGraphicFramePr>
        <p:xfrm>
          <a:off x="251520" y="1556792"/>
          <a:ext cx="7632848" cy="4546600"/>
        </p:xfrm>
        <a:graphic>
          <a:graphicData uri="http://schemas.openxmlformats.org/drawingml/2006/table">
            <a:tbl>
              <a:tblPr firstRow="1" bandRow="1">
                <a:tableStyleId>{F5AB1C69-6EDB-4FF4-983F-18BD219EF322}</a:tableStyleId>
              </a:tblPr>
              <a:tblGrid>
                <a:gridCol w="2124607">
                  <a:extLst>
                    <a:ext uri="{9D8B030D-6E8A-4147-A177-3AD203B41FA5}">
                      <a16:colId xmlns="" xmlns:a16="http://schemas.microsoft.com/office/drawing/2014/main" val="20000"/>
                    </a:ext>
                  </a:extLst>
                </a:gridCol>
                <a:gridCol w="5508241">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Τίτλος</a:t>
                      </a:r>
                      <a:r>
                        <a:rPr lang="el-GR" sz="1600" b="1" kern="1200" baseline="0" dirty="0" smtClean="0">
                          <a:solidFill>
                            <a:schemeClr val="lt1"/>
                          </a:solidFill>
                          <a:effectLst/>
                          <a:latin typeface="+mn-lt"/>
                          <a:ea typeface="+mn-ea"/>
                          <a:cs typeface="+mn-cs"/>
                        </a:rPr>
                        <a:t> ενότητας</a:t>
                      </a:r>
                      <a:endParaRPr lang="el-GR" sz="16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baseline="0" dirty="0" smtClean="0">
                          <a:solidFill>
                            <a:schemeClr val="lt1"/>
                          </a:solidFill>
                          <a:effectLst/>
                          <a:latin typeface="+mn-lt"/>
                          <a:ea typeface="+mn-ea"/>
                          <a:cs typeface="+mn-cs"/>
                        </a:rPr>
                        <a:t>Η χρήση των κατάλληλων στρατηγικών</a:t>
                      </a:r>
                      <a:r>
                        <a:rPr lang="en-GB" sz="1600" b="1" kern="1200" baseline="0" dirty="0" smtClean="0">
                          <a:solidFill>
                            <a:schemeClr val="lt1"/>
                          </a:solidFill>
                          <a:effectLst/>
                          <a:latin typeface="+mn-lt"/>
                          <a:ea typeface="+mn-ea"/>
                          <a:cs typeface="+mn-cs"/>
                        </a:rPr>
                        <a:t> </a:t>
                      </a:r>
                      <a:r>
                        <a:rPr lang="el-GR" sz="1600" b="1" kern="1200" baseline="0" dirty="0" smtClean="0">
                          <a:solidFill>
                            <a:schemeClr val="lt1"/>
                          </a:solidFill>
                          <a:effectLst/>
                          <a:latin typeface="+mn-lt"/>
                          <a:ea typeface="+mn-ea"/>
                          <a:cs typeface="+mn-cs"/>
                        </a:rPr>
                        <a:t>και</a:t>
                      </a:r>
                      <a:r>
                        <a:rPr lang="en-GB" sz="1600" b="1" kern="1200" baseline="0" dirty="0" smtClean="0">
                          <a:solidFill>
                            <a:schemeClr val="lt1"/>
                          </a:solidFill>
                          <a:effectLst/>
                          <a:latin typeface="+mn-lt"/>
                          <a:ea typeface="+mn-ea"/>
                          <a:cs typeface="+mn-cs"/>
                        </a:rPr>
                        <a:t>  </a:t>
                      </a:r>
                      <a:r>
                        <a:rPr lang="el-GR" sz="1600" b="1" kern="1200" baseline="0" dirty="0" smtClean="0">
                          <a:solidFill>
                            <a:schemeClr val="lt1"/>
                          </a:solidFill>
                          <a:effectLst/>
                          <a:latin typeface="+mn-lt"/>
                          <a:ea typeface="+mn-ea"/>
                          <a:cs typeface="+mn-cs"/>
                        </a:rPr>
                        <a:t>εργαλείων</a:t>
                      </a:r>
                      <a:r>
                        <a:rPr lang="en-GB" sz="1600" b="1" kern="1200" baseline="0" dirty="0" smtClean="0">
                          <a:solidFill>
                            <a:schemeClr val="lt1"/>
                          </a:solidFill>
                          <a:effectLst/>
                          <a:latin typeface="+mn-lt"/>
                          <a:ea typeface="+mn-ea"/>
                          <a:cs typeface="+mn-cs"/>
                        </a:rPr>
                        <a:t> </a:t>
                      </a:r>
                      <a:r>
                        <a:rPr lang="el-GR" sz="1600" b="1" kern="1200" baseline="0" dirty="0" smtClean="0">
                          <a:solidFill>
                            <a:schemeClr val="lt1"/>
                          </a:solidFill>
                          <a:effectLst/>
                          <a:latin typeface="+mn-lt"/>
                          <a:ea typeface="+mn-ea"/>
                          <a:cs typeface="+mn-cs"/>
                        </a:rPr>
                        <a:t>για την αναγνώριση</a:t>
                      </a:r>
                      <a:r>
                        <a:rPr lang="en-GB" sz="1600" b="1" kern="1200" baseline="0" dirty="0" smtClean="0">
                          <a:solidFill>
                            <a:schemeClr val="lt1"/>
                          </a:solidFill>
                          <a:effectLst/>
                          <a:latin typeface="+mn-lt"/>
                          <a:ea typeface="+mn-ea"/>
                          <a:cs typeface="+mn-cs"/>
                        </a:rPr>
                        <a:t> </a:t>
                      </a:r>
                      <a:r>
                        <a:rPr lang="el-GR" sz="1600" b="1" kern="1200" baseline="0" dirty="0" smtClean="0">
                          <a:solidFill>
                            <a:schemeClr val="lt1"/>
                          </a:solidFill>
                          <a:effectLst/>
                          <a:latin typeface="+mn-lt"/>
                          <a:ea typeface="+mn-ea"/>
                          <a:cs typeface="+mn-cs"/>
                        </a:rPr>
                        <a:t>και επικύρωση</a:t>
                      </a:r>
                      <a:r>
                        <a:rPr lang="en-GB" sz="1600" b="1" kern="1200" baseline="0" dirty="0" smtClean="0">
                          <a:solidFill>
                            <a:schemeClr val="lt1"/>
                          </a:solidFill>
                          <a:effectLst/>
                          <a:latin typeface="+mn-lt"/>
                          <a:ea typeface="+mn-ea"/>
                          <a:cs typeface="+mn-cs"/>
                        </a:rPr>
                        <a:t> </a:t>
                      </a:r>
                      <a:r>
                        <a:rPr lang="el-GR" sz="1600" b="1" kern="1200" baseline="0" dirty="0" smtClean="0">
                          <a:solidFill>
                            <a:schemeClr val="lt1"/>
                          </a:solidFill>
                          <a:effectLst/>
                          <a:latin typeface="+mn-lt"/>
                          <a:ea typeface="+mn-ea"/>
                          <a:cs typeface="+mn-cs"/>
                        </a:rPr>
                        <a:t>της μάθησης των συμμετεχόντων μέσο της διαπολιτισμικής εμπειρίας κινητικότητας στην ΕΕΚ</a:t>
                      </a:r>
                      <a:endParaRPr lang="el-GR" sz="1600" b="1" kern="1200" baseline="0" dirty="0">
                        <a:solidFill>
                          <a:schemeClr val="lt1"/>
                        </a:solidFill>
                        <a:effectLst/>
                        <a:latin typeface="+mn-lt"/>
                        <a:ea typeface="+mn-ea"/>
                        <a:cs typeface="+mn-cs"/>
                      </a:endParaRPr>
                    </a:p>
                  </a:txBody>
                  <a:tcPr/>
                </a:tc>
                <a:extLst>
                  <a:ext uri="{0D108BD9-81ED-4DB2-BD59-A6C34878D82A}">
                    <a16:rowId xmlns="" xmlns:a16="http://schemas.microsoft.com/office/drawing/2014/main" val="10000"/>
                  </a:ext>
                </a:extLst>
              </a:tr>
              <a:tr h="370840">
                <a:tc>
                  <a:txBody>
                    <a:bodyPr/>
                    <a:lstStyle/>
                    <a:p>
                      <a:r>
                        <a:rPr lang="el-GR" sz="1600" b="1" kern="1200" dirty="0" smtClean="0">
                          <a:solidFill>
                            <a:schemeClr val="dk1"/>
                          </a:solidFill>
                          <a:effectLst/>
                          <a:latin typeface="+mn-lt"/>
                          <a:ea typeface="+mn-ea"/>
                          <a:cs typeface="+mn-cs"/>
                        </a:rPr>
                        <a:t>Τίτλος υποενότητας</a:t>
                      </a:r>
                      <a:endParaRPr lang="el-GR" sz="1600" dirty="0"/>
                    </a:p>
                  </a:txBody>
                  <a:tcPr/>
                </a:tc>
                <a:tc>
                  <a:txBody>
                    <a:bodyPr/>
                    <a:lstStyle/>
                    <a:p>
                      <a:r>
                        <a:rPr lang="el-GR" sz="1600" b="1" kern="1200" dirty="0" smtClean="0">
                          <a:solidFill>
                            <a:schemeClr val="dk1"/>
                          </a:solidFill>
                          <a:effectLst/>
                          <a:latin typeface="+mn-lt"/>
                          <a:ea typeface="+mn-ea"/>
                          <a:cs typeface="+mn-cs"/>
                        </a:rPr>
                        <a:t>Βασικές ικανότητες και αποτελέσματα για τους νέους που συμμετέχουν σε διαπολιτισμικές εμπειρίες  ΕΕΚ</a:t>
                      </a:r>
                    </a:p>
                  </a:txBody>
                  <a:tcPr/>
                </a:tc>
                <a:extLst>
                  <a:ext uri="{0D108BD9-81ED-4DB2-BD59-A6C34878D82A}">
                    <a16:rowId xmlns="" xmlns:a16="http://schemas.microsoft.com/office/drawing/2014/main" val="10001"/>
                  </a:ext>
                </a:extLst>
              </a:tr>
              <a:tr h="370840">
                <a:tc>
                  <a:txBody>
                    <a:bodyPr/>
                    <a:lstStyle/>
                    <a:p>
                      <a:r>
                        <a:rPr lang="el-GR" sz="1600" dirty="0" smtClean="0"/>
                        <a:t>Μαθησιακοί</a:t>
                      </a:r>
                      <a:r>
                        <a:rPr lang="el-GR" sz="1600" baseline="0" dirty="0" smtClean="0"/>
                        <a:t> στόχοι</a:t>
                      </a:r>
                      <a:endParaRPr lang="el-GR" sz="1600" dirty="0"/>
                    </a:p>
                  </a:txBody>
                  <a:tcPr/>
                </a:tc>
                <a:tc>
                  <a:txBody>
                    <a:bodyPr/>
                    <a:lstStyle/>
                    <a:p>
                      <a:pPr marL="285750" lvl="0" indent="-285750">
                        <a:buFont typeface="Arial" panose="020B0604020202020204" pitchFamily="34" charset="0"/>
                        <a:buChar char="•"/>
                      </a:pPr>
                      <a:r>
                        <a:rPr lang="el-GR" sz="1600" dirty="0" smtClean="0"/>
                        <a:t>Να δοθεί η δυνατότητα στους οργανισμούς ΕΕΚ και τους επαγγελματίες της ΕΕΚ να αναγνωρίσουν τα βασικά αποτελέσματα που θα έχουν οι νέοι την</a:t>
                      </a:r>
                      <a:r>
                        <a:rPr lang="el-GR" sz="1600" baseline="0" dirty="0" smtClean="0"/>
                        <a:t> ευκαιρία να αναπτύξουν </a:t>
                      </a:r>
                      <a:r>
                        <a:rPr lang="el-GR" sz="1600" dirty="0" smtClean="0"/>
                        <a:t> στην εμπειρία της διαπολιτισμικής ΕΕΚ, συμπεριλαμβανομένων των διαπολιτισμικών γνώσεων, των δεξιοτήτων και των στάσεων καθώς και των αποτελεσμάτων που σχετίζονται με τη μελέτη και την απασχόληση</a:t>
                      </a:r>
                    </a:p>
                    <a:p>
                      <a:pPr marL="285750" lvl="0" indent="-285750">
                        <a:buFont typeface="Arial" panose="020B0604020202020204" pitchFamily="34" charset="0"/>
                        <a:buChar char="•"/>
                      </a:pPr>
                      <a:r>
                        <a:rPr lang="el-GR" sz="1600" dirty="0" smtClean="0"/>
                        <a:t>Να διερευνήσει και να κατανοήσει τον τρόπο με τον οποίο τα αποτελέσματα της μη τυπικής και άτυπης μάθησης μπορούν να ενσωματωθούν στο σχεδιασμό και στη διαχείριση διαπολιτισμικών προγραμμάτων ΕΕΚ</a:t>
                      </a:r>
                      <a:endParaRPr lang="el-GR"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2"/>
                  </a:ext>
                </a:extLst>
              </a:tr>
              <a:tr h="370840">
                <a:tc>
                  <a:txBody>
                    <a:bodyPr/>
                    <a:lstStyle/>
                    <a:p>
                      <a:r>
                        <a:rPr lang="el-GR" sz="1600" dirty="0" smtClean="0"/>
                        <a:t>Ώρες</a:t>
                      </a:r>
                      <a:r>
                        <a:rPr lang="el-GR" sz="1600" baseline="0" dirty="0" smtClean="0"/>
                        <a:t> εκπαίδευσης</a:t>
                      </a:r>
                      <a:endParaRPr lang="el-GR" sz="1600" dirty="0"/>
                    </a:p>
                  </a:txBody>
                  <a:tcPr/>
                </a:tc>
                <a:tc>
                  <a:txBody>
                    <a:bodyPr/>
                    <a:lstStyle/>
                    <a:p>
                      <a:pPr marL="0" lvl="0" indent="0">
                        <a:buFont typeface="Arial" panose="020B0604020202020204" pitchFamily="34" charset="0"/>
                        <a:buNone/>
                      </a:pPr>
                      <a:r>
                        <a:rPr lang="en-GB" sz="1600" kern="1200" dirty="0" smtClean="0">
                          <a:solidFill>
                            <a:schemeClr val="dk1"/>
                          </a:solidFill>
                          <a:effectLst/>
                          <a:latin typeface="+mn-lt"/>
                          <a:ea typeface="+mn-ea"/>
                          <a:cs typeface="+mn-cs"/>
                        </a:rPr>
                        <a:t>3 </a:t>
                      </a:r>
                      <a:r>
                        <a:rPr lang="el-GR" sz="1600" kern="1200" dirty="0" smtClean="0">
                          <a:solidFill>
                            <a:schemeClr val="dk1"/>
                          </a:solidFill>
                          <a:effectLst/>
                          <a:latin typeface="+mn-lt"/>
                          <a:ea typeface="+mn-ea"/>
                          <a:cs typeface="+mn-cs"/>
                        </a:rPr>
                        <a:t>ώρες </a:t>
                      </a:r>
                      <a:r>
                        <a:rPr lang="en-GB" sz="1600" kern="1200" dirty="0" smtClean="0">
                          <a:solidFill>
                            <a:schemeClr val="dk1"/>
                          </a:solidFill>
                          <a:effectLst/>
                          <a:latin typeface="+mn-lt"/>
                          <a:ea typeface="+mn-ea"/>
                          <a:cs typeface="+mn-cs"/>
                        </a:rPr>
                        <a:t>(</a:t>
                      </a:r>
                      <a:r>
                        <a:rPr lang="el-GR" sz="1600" kern="1200" dirty="0" smtClean="0">
                          <a:solidFill>
                            <a:schemeClr val="dk1"/>
                          </a:solidFill>
                          <a:effectLst/>
                          <a:latin typeface="+mn-lt"/>
                          <a:ea typeface="+mn-ea"/>
                          <a:cs typeface="+mn-cs"/>
                        </a:rPr>
                        <a:t> συν</a:t>
                      </a:r>
                      <a:r>
                        <a:rPr lang="el-GR" sz="1600" kern="1200" baseline="0" dirty="0" smtClean="0">
                          <a:solidFill>
                            <a:schemeClr val="dk1"/>
                          </a:solidFill>
                          <a:effectLst/>
                          <a:latin typeface="+mn-lt"/>
                          <a:ea typeface="+mn-ea"/>
                          <a:cs typeface="+mn-cs"/>
                        </a:rPr>
                        <a:t> δραστηριότητες  </a:t>
                      </a:r>
                      <a:r>
                        <a:rPr lang="en-GB" sz="1600" kern="1200" dirty="0" smtClean="0">
                          <a:solidFill>
                            <a:schemeClr val="dk1"/>
                          </a:solidFill>
                          <a:effectLst/>
                          <a:latin typeface="+mn-lt"/>
                          <a:ea typeface="+mn-ea"/>
                          <a:cs typeface="+mn-cs"/>
                        </a:rPr>
                        <a:t>online  </a:t>
                      </a:r>
                      <a:r>
                        <a:rPr lang="el-GR" sz="1600" kern="1200" dirty="0" smtClean="0">
                          <a:solidFill>
                            <a:schemeClr val="dk1"/>
                          </a:solidFill>
                          <a:effectLst/>
                          <a:latin typeface="+mn-lt"/>
                          <a:ea typeface="+mn-ea"/>
                          <a:cs typeface="+mn-cs"/>
                        </a:rPr>
                        <a:t>για όλη την ενότητα</a:t>
                      </a:r>
                      <a:r>
                        <a:rPr lang="en-GB" sz="1600" kern="1200" dirty="0" smtClean="0">
                          <a:solidFill>
                            <a:schemeClr val="dk1"/>
                          </a:solidFill>
                          <a:effectLst/>
                          <a:latin typeface="+mn-lt"/>
                          <a:ea typeface="+mn-ea"/>
                          <a:cs typeface="+mn-cs"/>
                        </a:rPr>
                        <a:t>)</a:t>
                      </a:r>
                      <a:endParaRPr lang="el-GR"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Επιπλέον μελέτη</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Αξιολόγηση για μάθηση</a:t>
            </a:r>
            <a:endParaRPr lang="en-GB" sz="2400" dirty="0"/>
          </a:p>
          <a:p>
            <a:pPr marL="0" indent="0">
              <a:buNone/>
            </a:pPr>
            <a:r>
              <a:rPr lang="el-GR" sz="2400" dirty="0" smtClean="0"/>
              <a:t>Ιστοσελίδα </a:t>
            </a:r>
            <a:r>
              <a:rPr lang="en-GB" sz="2400" dirty="0" smtClean="0"/>
              <a:t>Cambridge Assessment:</a:t>
            </a:r>
            <a:endParaRPr lang="en-GB" sz="2400" dirty="0"/>
          </a:p>
          <a:p>
            <a:pPr marL="0" indent="0">
              <a:buNone/>
            </a:pPr>
            <a:r>
              <a:rPr lang="en-GB" sz="2400" dirty="0">
                <a:hlinkClick r:id="rId2"/>
              </a:rPr>
              <a:t>https://cambridge-community.org.uk/professional-development/gswafl/index.html</a:t>
            </a:r>
            <a:r>
              <a:rPr lang="en-GB" sz="2400" dirty="0"/>
              <a:t> </a:t>
            </a:r>
          </a:p>
          <a:p>
            <a:pPr marL="0" indent="0">
              <a:buNone/>
            </a:pPr>
            <a:endParaRPr lang="en-GB" sz="2400" dirty="0"/>
          </a:p>
          <a:p>
            <a:pPr marL="0" indent="0">
              <a:buNone/>
            </a:pPr>
            <a:r>
              <a:rPr lang="el-GR" sz="2400" dirty="0" smtClean="0"/>
              <a:t>Εισηγήσεις </a:t>
            </a:r>
            <a:r>
              <a:rPr lang="en-GB" sz="2400" dirty="0" smtClean="0"/>
              <a:t>Cambridge </a:t>
            </a:r>
            <a:r>
              <a:rPr lang="en-GB" sz="2400" dirty="0"/>
              <a:t>Assessment suggestions </a:t>
            </a:r>
            <a:r>
              <a:rPr lang="el-GR" sz="2400" dirty="0" smtClean="0"/>
              <a:t>για επιπλέον μελέτη</a:t>
            </a:r>
            <a:endParaRPr lang="en-GB" sz="2400" dirty="0"/>
          </a:p>
          <a:p>
            <a:pPr marL="0" indent="0">
              <a:buNone/>
            </a:pPr>
            <a:r>
              <a:rPr lang="en-GB" sz="2400" dirty="0">
                <a:hlinkClick r:id="rId3"/>
              </a:rPr>
              <a:t>https://cambridge-community.org.uk/professional-development/gswafl/gswaflHandout.pdf</a:t>
            </a:r>
            <a:r>
              <a:rPr lang="en-GB" sz="2400" dirty="0"/>
              <a:t> </a:t>
            </a:r>
            <a:endParaRPr lang="en-GB" sz="2000" dirty="0"/>
          </a:p>
          <a:p>
            <a:pPr marL="0" indent="0">
              <a:buNone/>
            </a:pPr>
            <a:endParaRPr lang="el-GR" sz="2000" dirty="0"/>
          </a:p>
        </p:txBody>
      </p:sp>
    </p:spTree>
    <p:extLst>
      <p:ext uri="{BB962C8B-B14F-4D97-AF65-F5344CB8AC3E}">
        <p14:creationId xmlns:p14="http://schemas.microsoft.com/office/powerpoint/2010/main" val="414303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Αυτοαξιολόγηση και αντανάκλαση</a:t>
            </a:r>
            <a:endParaRPr lang="el-GR" dirty="0"/>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endParaRPr lang="en-GB" sz="3200" dirty="0"/>
          </a:p>
          <a:p>
            <a:pPr marL="0" indent="0" algn="ctr">
              <a:buNone/>
            </a:pPr>
            <a:r>
              <a:rPr lang="el-GR" sz="3200" dirty="0" smtClean="0"/>
              <a:t>Χρησιμοποιήστε την φόρμα αυτοαξιολόγησης και αντανάκλασης για να συνοψίσετε τις σκέψης σας για την μάθηση από την ενότητα αυτή.</a:t>
            </a:r>
            <a:endParaRPr lang="el-GR" sz="3200" dirty="0"/>
          </a:p>
        </p:txBody>
      </p:sp>
    </p:spTree>
    <p:extLst>
      <p:ext uri="{BB962C8B-B14F-4D97-AF65-F5344CB8AC3E}">
        <p14:creationId xmlns:p14="http://schemas.microsoft.com/office/powerpoint/2010/main" val="621843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Συγχαρητήρια</a:t>
            </a:r>
            <a:r>
              <a:rPr lang="en-US" dirty="0" smtClean="0"/>
              <a:t>!</a:t>
            </a:r>
            <a:endParaRPr lang="el-GR" dirty="0"/>
          </a:p>
        </p:txBody>
      </p:sp>
      <p:sp>
        <p:nvSpPr>
          <p:cNvPr id="3" name="Subtitle 2"/>
          <p:cNvSpPr>
            <a:spLocks noGrp="1"/>
          </p:cNvSpPr>
          <p:nvPr>
            <p:ph type="subTitle" idx="1"/>
          </p:nvPr>
        </p:nvSpPr>
        <p:spPr/>
        <p:txBody>
          <a:bodyPr/>
          <a:lstStyle/>
          <a:p>
            <a:r>
              <a:rPr lang="el-GR" dirty="0" smtClean="0">
                <a:solidFill>
                  <a:schemeClr val="tx1">
                    <a:lumMod val="75000"/>
                  </a:schemeClr>
                </a:solidFill>
              </a:rPr>
              <a:t>Έχετε ολοκληρώσει την ενότητα αυτή</a:t>
            </a:r>
            <a:endParaRPr lang="el-GR" dirty="0">
              <a:solidFill>
                <a:schemeClr val="tx1">
                  <a:lumMod val="75000"/>
                </a:schemeClr>
              </a:solidFill>
            </a:endParaRPr>
          </a:p>
        </p:txBody>
      </p:sp>
    </p:spTree>
    <p:extLst>
      <p:ext uri="{BB962C8B-B14F-4D97-AF65-F5344CB8AC3E}">
        <p14:creationId xmlns:p14="http://schemas.microsoft.com/office/powerpoint/2010/main" val="329327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ΠΕΡΙΕΧΟΜΕΝΟ ΥΠΟΕΝΟΤΗΤΑΣ</a:t>
            </a:r>
            <a:endParaRPr lang="el-GR" dirty="0"/>
          </a:p>
        </p:txBody>
      </p:sp>
      <p:sp>
        <p:nvSpPr>
          <p:cNvPr id="3" name="TextBox 2"/>
          <p:cNvSpPr txBox="1"/>
          <p:nvPr/>
        </p:nvSpPr>
        <p:spPr>
          <a:xfrm>
            <a:off x="739074" y="1663640"/>
            <a:ext cx="6785254" cy="4216539"/>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Είδη </a:t>
            </a:r>
            <a:r>
              <a:rPr lang="el-GR" sz="2400" b="1" dirty="0"/>
              <a:t>μάθησης που μπορούν να αποκτηθούν κατά τη διάρκεια μιας δραστηριότητας κινητικότητας που αποτελεί μέρος ενός προγράμματος ΕΕΚ.</a:t>
            </a:r>
            <a:br>
              <a:rPr lang="el-GR" sz="2400" b="1" dirty="0"/>
            </a:br>
            <a:r>
              <a:rPr lang="el-GR" sz="2400" b="1" dirty="0"/>
              <a:t>Πώς να προετοιμάσετε ένα νέο άτομο για να αξιολογήσει τη μάθηση του και την ανάπτυξή του κατά τη διάρκεια μιας κινητικότητας.</a:t>
            </a:r>
            <a:br>
              <a:rPr lang="el-GR" sz="2400" b="1" dirty="0"/>
            </a:br>
            <a:r>
              <a:rPr lang="el-GR" sz="2400" b="1" dirty="0"/>
              <a:t>Να βοηθήσετε τους οργανισμούς να οργανώσουν την μάθηση σε μορφή που μπορεί να αξιολογηθεί</a:t>
            </a:r>
            <a:endParaRPr lang="en-GB" sz="2400" b="1" dirty="0"/>
          </a:p>
          <a:p>
            <a:endParaRPr lang="en-GB" sz="2800" b="1" dirty="0"/>
          </a:p>
          <a:p>
            <a:endParaRPr lang="en-GB" sz="2800" b="1" dirty="0"/>
          </a:p>
          <a:p>
            <a:endParaRPr lang="en-GB" sz="2000" b="1" dirty="0"/>
          </a:p>
        </p:txBody>
      </p:sp>
    </p:spTree>
    <p:extLst>
      <p:ext uri="{BB962C8B-B14F-4D97-AF65-F5344CB8AC3E}">
        <p14:creationId xmlns:p14="http://schemas.microsoft.com/office/powerpoint/2010/main" val="61172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a:t>
            </a:r>
            <a:r>
              <a:rPr lang="el-GR" sz="2400" b="1" dirty="0" smtClean="0"/>
              <a:t>ΡΙΘΜΟΣ ΔΡΑΣΤΗΡΙΟΤΗΤΑΣ</a:t>
            </a:r>
            <a:r>
              <a:rPr lang="en-US" sz="2400" b="1" dirty="0" smtClean="0"/>
              <a:t>: </a:t>
            </a:r>
            <a:r>
              <a:rPr lang="en-US" sz="2400" b="1" dirty="0"/>
              <a:t>3.1.2</a:t>
            </a:r>
          </a:p>
          <a:p>
            <a:endParaRPr lang="en-US" sz="2400" b="1" dirty="0"/>
          </a:p>
          <a:p>
            <a:r>
              <a:rPr lang="el-GR" sz="2400" b="1" dirty="0" smtClean="0"/>
              <a:t>ΤΙΤΛΟΣ ΔΡΑΣΤΗΡΙΟΤΗΤΑΣ</a:t>
            </a:r>
            <a:r>
              <a:rPr lang="en-US" sz="2400" b="1" dirty="0" smtClean="0"/>
              <a:t>: </a:t>
            </a:r>
            <a:r>
              <a:rPr lang="el-GR" sz="2400" b="1" dirty="0" smtClean="0"/>
              <a:t>Γιατί ναι συμμετέχω σε μια διαπολιτισμική κινητικότητα;</a:t>
            </a:r>
          </a:p>
          <a:p>
            <a:endParaRPr lang="en-US" sz="2400" b="1" dirty="0"/>
          </a:p>
          <a:p>
            <a:r>
              <a:rPr lang="el-GR" sz="2400" b="1" dirty="0" smtClean="0"/>
              <a:t>ΔΙΑΡΚΕΙΑ ΔΡΑΣΤΗΡΙΟΤΗΤΑΣ</a:t>
            </a:r>
            <a:r>
              <a:rPr lang="en-US" sz="2400" b="1" dirty="0" smtClean="0"/>
              <a:t>: </a:t>
            </a:r>
            <a:r>
              <a:rPr lang="en-US" sz="2400" b="1" dirty="0"/>
              <a:t>15 </a:t>
            </a:r>
            <a:r>
              <a:rPr lang="el-GR" sz="2400" b="1" dirty="0" smtClean="0"/>
              <a:t>λεπτά</a:t>
            </a:r>
            <a:endParaRPr lang="en-US" sz="2400" b="1" dirty="0"/>
          </a:p>
          <a:p>
            <a:endParaRPr lang="en-US" sz="2400" b="1" dirty="0"/>
          </a:p>
        </p:txBody>
      </p:sp>
    </p:spTree>
    <p:extLst>
      <p:ext uri="{BB962C8B-B14F-4D97-AF65-F5344CB8AC3E}">
        <p14:creationId xmlns:p14="http://schemas.microsoft.com/office/powerpoint/2010/main" val="163841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18D7E08-2CB3-427F-A739-0B519CA2FA0B}"/>
              </a:ext>
            </a:extLst>
          </p:cNvPr>
          <p:cNvPicPr>
            <a:picLocks noChangeAspect="1"/>
          </p:cNvPicPr>
          <p:nvPr/>
        </p:nvPicPr>
        <p:blipFill>
          <a:blip r:embed="rId2"/>
          <a:stretch>
            <a:fillRect/>
          </a:stretch>
        </p:blipFill>
        <p:spPr>
          <a:xfrm>
            <a:off x="6084168" y="2780928"/>
            <a:ext cx="2095500" cy="1828800"/>
          </a:xfrm>
          <a:prstGeom prst="rect">
            <a:avLst/>
          </a:prstGeom>
        </p:spPr>
      </p:pic>
      <p:sp>
        <p:nvSpPr>
          <p:cNvPr id="2" name="Title 1">
            <a:extLst>
              <a:ext uri="{FF2B5EF4-FFF2-40B4-BE49-F238E27FC236}">
                <a16:creationId xmlns:a16="http://schemas.microsoft.com/office/drawing/2014/main" xmlns="" id="{AD9CEA10-B85C-4553-BE27-64BE6D8C7192}"/>
              </a:ext>
            </a:extLst>
          </p:cNvPr>
          <p:cNvSpPr>
            <a:spLocks noGrp="1"/>
          </p:cNvSpPr>
          <p:nvPr>
            <p:ph type="title"/>
          </p:nvPr>
        </p:nvSpPr>
        <p:spPr>
          <a:xfrm>
            <a:off x="0" y="274638"/>
            <a:ext cx="6958608" cy="1498178"/>
          </a:xfrm>
        </p:spPr>
        <p:txBody>
          <a:bodyPr>
            <a:normAutofit fontScale="90000"/>
          </a:bodyPr>
          <a:lstStyle/>
          <a:p>
            <a:r>
              <a:rPr lang="el-GR" dirty="0" smtClean="0"/>
              <a:t>Γιατί να συμμετέχω σε μια διαπολιτισμική κινητικότητα;</a:t>
            </a:r>
            <a:endParaRPr lang="en-GB" dirty="0"/>
          </a:p>
        </p:txBody>
      </p:sp>
      <p:grpSp>
        <p:nvGrpSpPr>
          <p:cNvPr id="9" name="Group 8">
            <a:extLst>
              <a:ext uri="{FF2B5EF4-FFF2-40B4-BE49-F238E27FC236}">
                <a16:creationId xmlns:a16="http://schemas.microsoft.com/office/drawing/2014/main" xmlns="" id="{A6E11E64-E1B6-4D1E-BBF0-4C56190DCD8C}"/>
              </a:ext>
            </a:extLst>
          </p:cNvPr>
          <p:cNvGrpSpPr/>
          <p:nvPr/>
        </p:nvGrpSpPr>
        <p:grpSpPr>
          <a:xfrm>
            <a:off x="6374978" y="2420888"/>
            <a:ext cx="1019896" cy="835436"/>
            <a:chOff x="6374978" y="2420888"/>
            <a:chExt cx="1019896" cy="835436"/>
          </a:xfrm>
        </p:grpSpPr>
        <p:sp>
          <p:nvSpPr>
            <p:cNvPr id="6" name="TextBox 5">
              <a:extLst>
                <a:ext uri="{FF2B5EF4-FFF2-40B4-BE49-F238E27FC236}">
                  <a16:creationId xmlns:a16="http://schemas.microsoft.com/office/drawing/2014/main" xmlns="" id="{B4DA408F-CAD0-4E7C-BB70-242216B736A0}"/>
                </a:ext>
              </a:extLst>
            </p:cNvPr>
            <p:cNvSpPr txBox="1"/>
            <p:nvPr/>
          </p:nvSpPr>
          <p:spPr>
            <a:xfrm rot="20867179">
              <a:off x="6374978" y="2486883"/>
              <a:ext cx="360040" cy="769441"/>
            </a:xfrm>
            <a:prstGeom prst="rect">
              <a:avLst/>
            </a:prstGeom>
            <a:noFill/>
          </p:spPr>
          <p:txBody>
            <a:bodyPr wrap="square" rtlCol="0">
              <a:spAutoFit/>
            </a:bodyPr>
            <a:lstStyle/>
            <a:p>
              <a:r>
                <a:rPr lang="en-GB" sz="4400" dirty="0">
                  <a:solidFill>
                    <a:schemeClr val="accent6">
                      <a:lumMod val="50000"/>
                    </a:schemeClr>
                  </a:solidFill>
                </a:rPr>
                <a:t>?</a:t>
              </a:r>
            </a:p>
          </p:txBody>
        </p:sp>
        <p:sp>
          <p:nvSpPr>
            <p:cNvPr id="7" name="TextBox 6">
              <a:extLst>
                <a:ext uri="{FF2B5EF4-FFF2-40B4-BE49-F238E27FC236}">
                  <a16:creationId xmlns:a16="http://schemas.microsoft.com/office/drawing/2014/main" xmlns="" id="{C4BE78A2-39DE-42E5-B6A8-78EC44DF3FDC}"/>
                </a:ext>
              </a:extLst>
            </p:cNvPr>
            <p:cNvSpPr txBox="1"/>
            <p:nvPr/>
          </p:nvSpPr>
          <p:spPr>
            <a:xfrm rot="827966">
              <a:off x="7034834" y="2452723"/>
              <a:ext cx="360040" cy="769441"/>
            </a:xfrm>
            <a:prstGeom prst="rect">
              <a:avLst/>
            </a:prstGeom>
            <a:noFill/>
          </p:spPr>
          <p:txBody>
            <a:bodyPr wrap="square" rtlCol="0">
              <a:spAutoFit/>
            </a:bodyPr>
            <a:lstStyle/>
            <a:p>
              <a:r>
                <a:rPr lang="en-GB" sz="4400" dirty="0">
                  <a:solidFill>
                    <a:schemeClr val="accent6">
                      <a:lumMod val="50000"/>
                    </a:schemeClr>
                  </a:solidFill>
                </a:rPr>
                <a:t>?</a:t>
              </a:r>
            </a:p>
          </p:txBody>
        </p:sp>
        <p:sp>
          <p:nvSpPr>
            <p:cNvPr id="8" name="TextBox 7">
              <a:extLst>
                <a:ext uri="{FF2B5EF4-FFF2-40B4-BE49-F238E27FC236}">
                  <a16:creationId xmlns:a16="http://schemas.microsoft.com/office/drawing/2014/main" xmlns="" id="{9697BA9C-C4BC-4ECD-89C2-EC235B17701D}"/>
                </a:ext>
              </a:extLst>
            </p:cNvPr>
            <p:cNvSpPr txBox="1"/>
            <p:nvPr/>
          </p:nvSpPr>
          <p:spPr>
            <a:xfrm>
              <a:off x="6732240" y="2420888"/>
              <a:ext cx="360040" cy="769441"/>
            </a:xfrm>
            <a:prstGeom prst="rect">
              <a:avLst/>
            </a:prstGeom>
            <a:noFill/>
          </p:spPr>
          <p:txBody>
            <a:bodyPr wrap="square" rtlCol="0">
              <a:spAutoFit/>
            </a:bodyPr>
            <a:lstStyle/>
            <a:p>
              <a:r>
                <a:rPr lang="en-GB" sz="4400" dirty="0">
                  <a:solidFill>
                    <a:schemeClr val="accent6">
                      <a:lumMod val="50000"/>
                    </a:schemeClr>
                  </a:solidFill>
                </a:rPr>
                <a:t>!</a:t>
              </a:r>
            </a:p>
          </p:txBody>
        </p:sp>
      </p:grpSp>
      <p:grpSp>
        <p:nvGrpSpPr>
          <p:cNvPr id="11" name="Group 10">
            <a:extLst>
              <a:ext uri="{FF2B5EF4-FFF2-40B4-BE49-F238E27FC236}">
                <a16:creationId xmlns:a16="http://schemas.microsoft.com/office/drawing/2014/main" xmlns="" id="{38DF3E5D-E5D4-42E6-B277-2EBE8D8EBE3F}"/>
              </a:ext>
            </a:extLst>
          </p:cNvPr>
          <p:cNvGrpSpPr/>
          <p:nvPr/>
        </p:nvGrpSpPr>
        <p:grpSpPr>
          <a:xfrm>
            <a:off x="297573" y="1802502"/>
            <a:ext cx="7621898" cy="4308797"/>
            <a:chOff x="297573" y="1802502"/>
            <a:chExt cx="7621898" cy="4308797"/>
          </a:xfrm>
        </p:grpSpPr>
        <p:sp>
          <p:nvSpPr>
            <p:cNvPr id="3" name="TextBox 2">
              <a:extLst>
                <a:ext uri="{FF2B5EF4-FFF2-40B4-BE49-F238E27FC236}">
                  <a16:creationId xmlns:a16="http://schemas.microsoft.com/office/drawing/2014/main" xmlns="" id="{E8370455-CE06-44E7-87F9-D9FFDAAFDD6F}"/>
                </a:ext>
              </a:extLst>
            </p:cNvPr>
            <p:cNvSpPr txBox="1"/>
            <p:nvPr/>
          </p:nvSpPr>
          <p:spPr>
            <a:xfrm>
              <a:off x="297573" y="1802502"/>
              <a:ext cx="6363461" cy="4093428"/>
            </a:xfrm>
            <a:prstGeom prst="rect">
              <a:avLst/>
            </a:prstGeom>
            <a:noFill/>
          </p:spPr>
          <p:txBody>
            <a:bodyPr wrap="square" rtlCol="0">
              <a:spAutoFit/>
            </a:bodyPr>
            <a:lstStyle/>
            <a:p>
              <a:r>
                <a:rPr lang="el-GR" sz="2800" dirty="0">
                  <a:solidFill>
                    <a:srgbClr val="49711E">
                      <a:lumMod val="50000"/>
                    </a:srgbClr>
                  </a:solidFill>
                </a:rPr>
                <a:t>Ο οργανισμός σας αποφάσισε να συμπεριλάβει μια  εμπειρία διαπολιτισμικής κινητικότητας σε ένα πρόγραμμα ΕΕΚ που τρέχει αυτή την στιγμή. </a:t>
              </a:r>
            </a:p>
            <a:p>
              <a:pPr marL="800100" lvl="1" indent="-342900">
                <a:buFont typeface="Arial" pitchFamily="34" charset="0"/>
                <a:buChar char="•"/>
              </a:pPr>
              <a:r>
                <a:rPr lang="el-GR" sz="2400" dirty="0" smtClean="0">
                  <a:solidFill>
                    <a:schemeClr val="tx1">
                      <a:lumMod val="50000"/>
                    </a:schemeClr>
                  </a:solidFill>
                </a:rPr>
                <a:t>Τι περιμένεις οι νέοι να αποκομίσουν από αυτή;</a:t>
              </a:r>
            </a:p>
            <a:p>
              <a:pPr marL="800100" lvl="1" indent="-342900">
                <a:buFont typeface="Arial" pitchFamily="34" charset="0"/>
                <a:buChar char="•"/>
              </a:pPr>
              <a:r>
                <a:rPr lang="el-GR" sz="2400" dirty="0" smtClean="0">
                  <a:solidFill>
                    <a:schemeClr val="tx1">
                      <a:lumMod val="50000"/>
                    </a:schemeClr>
                  </a:solidFill>
                </a:rPr>
                <a:t>Πως μπορεί η εμπειρία αυτή να τους ωφελήσει;</a:t>
              </a:r>
            </a:p>
            <a:p>
              <a:endParaRPr lang="en-GB" sz="2400" dirty="0"/>
            </a:p>
          </p:txBody>
        </p:sp>
        <p:sp>
          <p:nvSpPr>
            <p:cNvPr id="10" name="Rectangle 9">
              <a:extLst>
                <a:ext uri="{FF2B5EF4-FFF2-40B4-BE49-F238E27FC236}">
                  <a16:creationId xmlns:a16="http://schemas.microsoft.com/office/drawing/2014/main" xmlns="" id="{171E2DD7-55B4-4ADE-902D-9A0D90D8E457}"/>
                </a:ext>
              </a:extLst>
            </p:cNvPr>
            <p:cNvSpPr/>
            <p:nvPr/>
          </p:nvSpPr>
          <p:spPr>
            <a:xfrm>
              <a:off x="332676" y="5157192"/>
              <a:ext cx="7586795" cy="954107"/>
            </a:xfrm>
            <a:prstGeom prst="rect">
              <a:avLst/>
            </a:prstGeom>
          </p:spPr>
          <p:txBody>
            <a:bodyPr wrap="square">
              <a:spAutoFit/>
            </a:bodyPr>
            <a:lstStyle/>
            <a:p>
              <a:pPr lvl="0"/>
              <a:r>
                <a:rPr lang="el-GR" sz="2800" dirty="0" smtClean="0">
                  <a:solidFill>
                    <a:srgbClr val="49711E">
                      <a:lumMod val="50000"/>
                    </a:srgbClr>
                  </a:solidFill>
                </a:rPr>
                <a:t>Γράψετε μια λίστα με ιδέες που απαντούν αυτές τις δυο ερωτήσεις στην ομάδα σας.</a:t>
              </a:r>
              <a:endParaRPr lang="en-GB" sz="2800" dirty="0">
                <a:solidFill>
                  <a:srgbClr val="49711E">
                    <a:lumMod val="50000"/>
                  </a:srgbClr>
                </a:solidFill>
              </a:endParaRPr>
            </a:p>
          </p:txBody>
        </p:sp>
      </p:grpSp>
    </p:spTree>
    <p:extLst>
      <p:ext uri="{BB962C8B-B14F-4D97-AF65-F5344CB8AC3E}">
        <p14:creationId xmlns:p14="http://schemas.microsoft.com/office/powerpoint/2010/main" val="199206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893A8-B3A1-4405-98F6-ABB651BC0AF7}"/>
              </a:ext>
            </a:extLst>
          </p:cNvPr>
          <p:cNvSpPr>
            <a:spLocks noGrp="1"/>
          </p:cNvSpPr>
          <p:nvPr>
            <p:ph idx="1"/>
          </p:nvPr>
        </p:nvSpPr>
        <p:spPr>
          <a:xfrm>
            <a:off x="457200" y="1600201"/>
            <a:ext cx="7643192" cy="1180728"/>
          </a:xfrm>
        </p:spPr>
        <p:txBody>
          <a:bodyPr>
            <a:normAutofit/>
          </a:bodyPr>
          <a:lstStyle/>
          <a:p>
            <a:pPr marL="0" indent="0">
              <a:buNone/>
            </a:pPr>
            <a:r>
              <a:rPr lang="el-GR" dirty="0" smtClean="0"/>
              <a:t>Μπορεί να σκεφτήκατε εισηγήσεις όπως αυτές</a:t>
            </a:r>
            <a:r>
              <a:rPr lang="en-GB" dirty="0" smtClean="0"/>
              <a:t>…</a:t>
            </a:r>
            <a:endParaRPr lang="en-GB" dirty="0"/>
          </a:p>
        </p:txBody>
      </p:sp>
      <p:sp>
        <p:nvSpPr>
          <p:cNvPr id="7" name="Title 1">
            <a:extLst>
              <a:ext uri="{FF2B5EF4-FFF2-40B4-BE49-F238E27FC236}">
                <a16:creationId xmlns:a16="http://schemas.microsoft.com/office/drawing/2014/main" xmlns="" id="{1A2B4E73-F537-4D60-B91A-DDDE059D2C25}"/>
              </a:ext>
            </a:extLst>
          </p:cNvPr>
          <p:cNvSpPr>
            <a:spLocks noGrp="1"/>
          </p:cNvSpPr>
          <p:nvPr>
            <p:ph type="title"/>
          </p:nvPr>
        </p:nvSpPr>
        <p:spPr>
          <a:xfrm>
            <a:off x="11440" y="-17252"/>
            <a:ext cx="6958608" cy="1498178"/>
          </a:xfrm>
        </p:spPr>
        <p:txBody>
          <a:bodyPr>
            <a:normAutofit fontScale="90000"/>
          </a:bodyPr>
          <a:lstStyle/>
          <a:p>
            <a:r>
              <a:rPr lang="el-GR" dirty="0"/>
              <a:t>Γιατί να συμμετέχω σε μια διαπολιτισμική κινητικότητα;</a:t>
            </a:r>
            <a:endParaRPr lang="en-GB" dirty="0"/>
          </a:p>
        </p:txBody>
      </p:sp>
      <p:sp>
        <p:nvSpPr>
          <p:cNvPr id="8" name="Rectangle 7">
            <a:extLst>
              <a:ext uri="{FF2B5EF4-FFF2-40B4-BE49-F238E27FC236}">
                <a16:creationId xmlns:a16="http://schemas.microsoft.com/office/drawing/2014/main" xmlns="" id="{4DA465EB-8960-48E8-918F-DE878359940B}"/>
              </a:ext>
            </a:extLst>
          </p:cNvPr>
          <p:cNvSpPr/>
          <p:nvPr/>
        </p:nvSpPr>
        <p:spPr>
          <a:xfrm>
            <a:off x="227652" y="2780929"/>
            <a:ext cx="4051144" cy="3970318"/>
          </a:xfrm>
          <a:prstGeom prst="rect">
            <a:avLst/>
          </a:prstGeom>
        </p:spPr>
        <p:txBody>
          <a:bodyPr wrap="square" numCol="1">
            <a:spAutoFit/>
          </a:bodyPr>
          <a:lstStyle/>
          <a:p>
            <a:pPr marL="530225" indent="-285750">
              <a:spcAft>
                <a:spcPts val="0"/>
              </a:spcAft>
              <a:buFont typeface="Arial" panose="020B0604020202020204" pitchFamily="34" charset="0"/>
              <a:buChar char="•"/>
            </a:pPr>
            <a:r>
              <a:rPr lang="el-GR" dirty="0" smtClean="0"/>
              <a:t>Να </a:t>
            </a:r>
            <a:r>
              <a:rPr lang="el-GR" dirty="0"/>
              <a:t>βελτιώσουν τις επικοινωνιακές τους </a:t>
            </a:r>
            <a:r>
              <a:rPr lang="el-GR" dirty="0" smtClean="0"/>
              <a:t>δεξιότητες</a:t>
            </a:r>
          </a:p>
          <a:p>
            <a:pPr marL="530225" indent="-285750">
              <a:spcAft>
                <a:spcPts val="0"/>
              </a:spcAft>
              <a:buFont typeface="Arial" panose="020B0604020202020204" pitchFamily="34" charset="0"/>
              <a:buChar char="•"/>
            </a:pPr>
            <a:r>
              <a:rPr lang="el-GR" dirty="0" smtClean="0"/>
              <a:t>Να </a:t>
            </a:r>
            <a:r>
              <a:rPr lang="el-GR" dirty="0"/>
              <a:t>βελτιώσουν τις κοινωνικές τους </a:t>
            </a:r>
            <a:r>
              <a:rPr lang="el-GR" dirty="0" smtClean="0"/>
              <a:t>δεξιότητες</a:t>
            </a:r>
          </a:p>
          <a:p>
            <a:pPr marL="530225" indent="-285750">
              <a:spcAft>
                <a:spcPts val="0"/>
              </a:spcAft>
              <a:buFont typeface="Arial" panose="020B0604020202020204" pitchFamily="34" charset="0"/>
              <a:buChar char="•"/>
            </a:pPr>
            <a:r>
              <a:rPr lang="el-GR" dirty="0" smtClean="0"/>
              <a:t>Για </a:t>
            </a:r>
            <a:r>
              <a:rPr lang="el-GR" dirty="0"/>
              <a:t>να συναντήσουν ανθρώπους από διαφορετικές χώρες, πολιτισμούς και </a:t>
            </a:r>
            <a:r>
              <a:rPr lang="el-GR" dirty="0" smtClean="0"/>
              <a:t>γλώσσες</a:t>
            </a:r>
          </a:p>
          <a:p>
            <a:pPr marL="530225" indent="-285750">
              <a:spcAft>
                <a:spcPts val="0"/>
              </a:spcAft>
              <a:buFont typeface="Arial" panose="020B0604020202020204" pitchFamily="34" charset="0"/>
              <a:buChar char="•"/>
            </a:pPr>
            <a:r>
              <a:rPr lang="el-GR" dirty="0" smtClean="0"/>
              <a:t>Για </a:t>
            </a:r>
            <a:r>
              <a:rPr lang="el-GR" dirty="0"/>
              <a:t>να βιώσουν νέες ρουτίνες και να προσαρμοστούν σε </a:t>
            </a:r>
            <a:r>
              <a:rPr lang="el-GR" dirty="0" smtClean="0"/>
              <a:t>αυτές</a:t>
            </a:r>
          </a:p>
          <a:p>
            <a:pPr marL="530225" indent="-285750">
              <a:spcAft>
                <a:spcPts val="0"/>
              </a:spcAft>
              <a:buFont typeface="Arial" panose="020B0604020202020204" pitchFamily="34" charset="0"/>
              <a:buChar char="•"/>
            </a:pPr>
            <a:r>
              <a:rPr lang="el-GR" dirty="0" smtClean="0"/>
              <a:t>Για </a:t>
            </a:r>
            <a:r>
              <a:rPr lang="el-GR" dirty="0"/>
              <a:t>να αναπτύξουν </a:t>
            </a:r>
            <a:r>
              <a:rPr lang="el-GR" dirty="0" smtClean="0"/>
              <a:t>ανθεκτικότητα</a:t>
            </a:r>
          </a:p>
          <a:p>
            <a:pPr marL="530225" indent="-285750">
              <a:spcAft>
                <a:spcPts val="0"/>
              </a:spcAft>
              <a:buFont typeface="Arial" panose="020B0604020202020204" pitchFamily="34" charset="0"/>
              <a:buChar char="•"/>
            </a:pPr>
            <a:r>
              <a:rPr lang="el-GR" dirty="0" smtClean="0"/>
              <a:t>Να </a:t>
            </a:r>
            <a:r>
              <a:rPr lang="el-GR" dirty="0"/>
              <a:t>διευρύνουν τη γνώση νέων ή άγνωστων πολιτιστικών κανόνων και πρακτικών</a:t>
            </a:r>
            <a:endParaRPr lang="el-GR" dirty="0" smtClean="0">
              <a:latin typeface="Tahoma" panose="020B0604030504040204" pitchFamily="34" charset="0"/>
              <a:ea typeface="Calibri" panose="020F0502020204030204" pitchFamily="34" charset="0"/>
            </a:endParaRPr>
          </a:p>
          <a:p>
            <a:pPr marL="530225" indent="-285750">
              <a:spcAft>
                <a:spcPts val="0"/>
              </a:spcAft>
              <a:buFont typeface="Arial" panose="020B0604020202020204" pitchFamily="34" charset="0"/>
              <a:buChar char="•"/>
            </a:pPr>
            <a:endParaRPr lang="en-GB" dirty="0">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xmlns="" id="{ECB16ACF-0EDD-4295-810D-24329985C1E5}"/>
              </a:ext>
            </a:extLst>
          </p:cNvPr>
          <p:cNvSpPr/>
          <p:nvPr/>
        </p:nvSpPr>
        <p:spPr>
          <a:xfrm>
            <a:off x="4114800" y="2780929"/>
            <a:ext cx="4572000" cy="3416320"/>
          </a:xfrm>
          <a:prstGeom prst="rect">
            <a:avLst/>
          </a:prstGeom>
        </p:spPr>
        <p:txBody>
          <a:bodyPr>
            <a:spAutoFit/>
          </a:bodyPr>
          <a:lstStyle/>
          <a:p>
            <a:pPr marL="530225" lvl="0" indent="-285750">
              <a:buFont typeface="Arial" panose="020B0604020202020204" pitchFamily="34" charset="0"/>
              <a:buChar char="•"/>
            </a:pPr>
            <a:r>
              <a:rPr lang="el-GR" dirty="0" smtClean="0"/>
              <a:t>Να </a:t>
            </a:r>
            <a:r>
              <a:rPr lang="el-GR" dirty="0"/>
              <a:t>αναπτύξουν την πρωτοτυπία και τη δημιουργικότητά </a:t>
            </a:r>
            <a:r>
              <a:rPr lang="el-GR" dirty="0" smtClean="0"/>
              <a:t>τους</a:t>
            </a:r>
          </a:p>
          <a:p>
            <a:pPr marL="530225" lvl="0" indent="-285750">
              <a:buFont typeface="Arial" panose="020B0604020202020204" pitchFamily="34" charset="0"/>
              <a:buChar char="•"/>
            </a:pPr>
            <a:r>
              <a:rPr lang="el-GR" dirty="0" smtClean="0"/>
              <a:t>Να </a:t>
            </a:r>
            <a:r>
              <a:rPr lang="el-GR" dirty="0"/>
              <a:t>αναπτύξουν τις ικανότητές τους επίλυσης </a:t>
            </a:r>
            <a:r>
              <a:rPr lang="el-GR" dirty="0" smtClean="0"/>
              <a:t>προβλημάτων</a:t>
            </a:r>
          </a:p>
          <a:p>
            <a:pPr marL="530225" lvl="0" indent="-285750">
              <a:buFont typeface="Arial" panose="020B0604020202020204" pitchFamily="34" charset="0"/>
              <a:buChar char="•"/>
            </a:pPr>
            <a:r>
              <a:rPr lang="el-GR" dirty="0" smtClean="0"/>
              <a:t>Να </a:t>
            </a:r>
            <a:r>
              <a:rPr lang="el-GR" dirty="0"/>
              <a:t>τους βοηθήσουν να μάθουν να ασχολούνται με </a:t>
            </a:r>
            <a:r>
              <a:rPr lang="el-GR" dirty="0" smtClean="0"/>
              <a:t>αβεβαιότητα</a:t>
            </a:r>
          </a:p>
          <a:p>
            <a:pPr marL="530225" lvl="0" indent="-285750">
              <a:buFont typeface="Arial" panose="020B0604020202020204" pitchFamily="34" charset="0"/>
              <a:buChar char="•"/>
            </a:pPr>
            <a:r>
              <a:rPr lang="el-GR" dirty="0" smtClean="0"/>
              <a:t>Να ενισχύσουν  </a:t>
            </a:r>
            <a:r>
              <a:rPr lang="el-GR" dirty="0"/>
              <a:t>την εμπιστοσύνη </a:t>
            </a:r>
            <a:r>
              <a:rPr lang="el-GR" dirty="0" smtClean="0"/>
              <a:t>τους</a:t>
            </a:r>
          </a:p>
          <a:p>
            <a:pPr marL="530225" lvl="0" indent="-285750">
              <a:buFont typeface="Arial" panose="020B0604020202020204" pitchFamily="34" charset="0"/>
              <a:buChar char="•"/>
            </a:pPr>
            <a:r>
              <a:rPr lang="el-GR" dirty="0" smtClean="0"/>
              <a:t>Για </a:t>
            </a:r>
            <a:r>
              <a:rPr lang="el-GR" dirty="0"/>
              <a:t>να </a:t>
            </a:r>
            <a:r>
              <a:rPr lang="el-GR" dirty="0" smtClean="0"/>
              <a:t>δημιουργήσουν αναμνήσεις </a:t>
            </a:r>
            <a:r>
              <a:rPr lang="el-GR" dirty="0"/>
              <a:t>στη ζωή και θετικές </a:t>
            </a:r>
            <a:r>
              <a:rPr lang="el-GR" dirty="0" smtClean="0"/>
              <a:t>συσχετίσεις</a:t>
            </a:r>
          </a:p>
          <a:p>
            <a:pPr marL="530225" lvl="0" indent="-285750">
              <a:buFont typeface="Arial" panose="020B0604020202020204" pitchFamily="34" charset="0"/>
              <a:buChar char="•"/>
            </a:pPr>
            <a:r>
              <a:rPr lang="el-GR" dirty="0" smtClean="0"/>
              <a:t>Να ανακαλύψουν από μόνοι τους</a:t>
            </a:r>
          </a:p>
          <a:p>
            <a:pPr marL="530225" lvl="0" indent="-285750">
              <a:buFont typeface="Arial" panose="020B0604020202020204" pitchFamily="34" charset="0"/>
              <a:buChar char="•"/>
            </a:pPr>
            <a:r>
              <a:rPr lang="el-GR" dirty="0" smtClean="0"/>
              <a:t>Να </a:t>
            </a:r>
            <a:r>
              <a:rPr lang="el-GR" dirty="0"/>
              <a:t>αποκτήσουν πρακτικές γνώσεις και εμπειρίες</a:t>
            </a:r>
            <a:endParaRPr lang="en-GB" dirty="0">
              <a:solidFill>
                <a:srgbClr val="49711E"/>
              </a:solidFill>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053604804"/>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3805</TotalTime>
  <Words>3061</Words>
  <Application>Microsoft Office PowerPoint</Application>
  <PresentationFormat>On-screen Show (4:3)</PresentationFormat>
  <Paragraphs>298</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Θέμα του Office</vt:lpstr>
      <vt:lpstr>Ενότητα  3 Η χρήση των κατάλληλων στρατηγικών και  εργαλείων για την αναγνώριση και επικύρωση της μάθησης των συμμετεχόντων μέσο της διαπολιτισμικής εμπειρίας κινητικότητας στην ΕΕΚ</vt:lpstr>
      <vt:lpstr>Εισαγωγή και ανασκόπηση Ενότητας 3</vt:lpstr>
      <vt:lpstr>Ανασκόπηση Ενότητας 3</vt:lpstr>
      <vt:lpstr>Αξιολόγηση</vt:lpstr>
      <vt:lpstr>ΕΝΟΤΗΤΑ  3 ΥΠΟΕΝΟΤΗΤΑ  1</vt:lpstr>
      <vt:lpstr>ΠΕΡΙΕΧΟΜΕΝΟ ΥΠΟΕΝΟΤΗΤΑΣ</vt:lpstr>
      <vt:lpstr>ΩΡΑ ΓΙΑ ΔΡΑΣΤΗΡΙΟΤΗΤΑ</vt:lpstr>
      <vt:lpstr>Γιατί να συμμετέχω σε μια διαπολιτισμική κινητικότητα;</vt:lpstr>
      <vt:lpstr>Γιατί να συμμετέχω σε μια διαπολιτισμική κινητικότητα;</vt:lpstr>
      <vt:lpstr>Γιατί να συμμετέχω σε μια διαπολιτισμική κινητικότητα;</vt:lpstr>
      <vt:lpstr>Γιατί να συμμετέχω σε μια διαπολιτισμική κινητικότητα;</vt:lpstr>
      <vt:lpstr>ΩΡΑ ΓΙΑ ΔΡΑΣΤΗΡΙΟΤΗΤΑ</vt:lpstr>
      <vt:lpstr>Ετοιμάζοντας το πλαίσιο</vt:lpstr>
      <vt:lpstr>Τυπική μάθηση(Formal learning)</vt:lpstr>
      <vt:lpstr>Άτυπη μάθηση(Informal learning)</vt:lpstr>
      <vt:lpstr>Μη τυπική μάθηση( Non-formal learning)</vt:lpstr>
      <vt:lpstr>Σε σένα τώρα!</vt:lpstr>
      <vt:lpstr>ΩΡΑ ΓΙΑ ΔΡΑΣΤΗΡΙΟΤΗΤΑ</vt:lpstr>
      <vt:lpstr>Αξιολόγηση άτυπης μάθησης</vt:lpstr>
      <vt:lpstr>Αξιολόγηση άτυπης μάθησης</vt:lpstr>
      <vt:lpstr>Αξιολόγηση ΤΗΣ, ΓΙΑ και  ΩΣ, μάθησης</vt:lpstr>
      <vt:lpstr>Αξιολόγηση για μαθησιακά εργαλεία για τους παροχους ΕΕΚ</vt:lpstr>
      <vt:lpstr>Επιλέγοντας τα σωστά εργαλεία αξιολόγησης</vt:lpstr>
      <vt:lpstr>Επιλέγοντας τα σωστά εργαλεία αξιολόγησης</vt:lpstr>
      <vt:lpstr>Επιλέγοντας τα σωστά εργαλεία αξιολόγησης </vt:lpstr>
      <vt:lpstr>Επιλέγοντας τα σωστά εργαλεία αξιολόγησης </vt:lpstr>
      <vt:lpstr>Επιλέγοντας τα σωστά εργαλεία αξιολόγησης</vt:lpstr>
      <vt:lpstr>Επιλέγοντας τα σωστά εργαλεία αξιολόγησης</vt:lpstr>
      <vt:lpstr>Εργαλεία άτυπης αξιολόγησης</vt:lpstr>
      <vt:lpstr>Εργαλεία άτυπης αξιολόγησης</vt:lpstr>
      <vt:lpstr>PowerPoint Presentation</vt:lpstr>
      <vt:lpstr>ΩΡΑ ΓΙΑ ΔΡΑΣΤΗΡΙΟΤΗΤΑ</vt:lpstr>
      <vt:lpstr>Προετοιμασία των εκπαιδευόμενων για αξιολόγηση κατά την διάρκεια μιας κινητικότητας</vt:lpstr>
      <vt:lpstr>Προετοιμασία των εκπαιδευόμενων για αξιολόγηση κατά την διάρκεια μιας κινητικότητας</vt:lpstr>
      <vt:lpstr>Το Εργαλείο Στάσης : 1</vt:lpstr>
      <vt:lpstr>Το Εργαλείο Στάσης : 2</vt:lpstr>
      <vt:lpstr>Το Εργαλείο Στάσης : 3</vt:lpstr>
      <vt:lpstr>Το Εργαλείο Στάσης : 4</vt:lpstr>
      <vt:lpstr>Το Εργαλείο Στάσης : 5</vt:lpstr>
      <vt:lpstr>Το Εργαλείο Κινήτρων:1 </vt:lpstr>
      <vt:lpstr>Το Εργαλείο Κινήτρων:2 </vt:lpstr>
      <vt:lpstr>Το Εργαλείο Κινήτρων: 3</vt:lpstr>
      <vt:lpstr>ΩΡΑ ΓΙΑ ΔΡΑΣΤΗΡΙΟΤΗΤΑ</vt:lpstr>
      <vt:lpstr>Τι έχετε μάθει για την αξιολόγηση;</vt:lpstr>
      <vt:lpstr>Δήλωση  1</vt:lpstr>
      <vt:lpstr>Δήλωση 2</vt:lpstr>
      <vt:lpstr>Δήλωση 3</vt:lpstr>
      <vt:lpstr>Σημείωση : Η εργαλειοθήκη ΙΟ3</vt:lpstr>
      <vt:lpstr>ΩΡΑ ΓΙΑ ΔΡΑΣΤΗΡΙΟΤΗΤΑ</vt:lpstr>
      <vt:lpstr>Επιπλέον μελέτη</vt:lpstr>
      <vt:lpstr>Αυτοαξιολόγηση και αντανάκλαση</vt:lpstr>
      <vt:lpstr>Συγχαρητήρια!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Athena Knais</cp:lastModifiedBy>
  <cp:revision>157</cp:revision>
  <cp:lastPrinted>2017-10-16T10:35:47Z</cp:lastPrinted>
  <dcterms:created xsi:type="dcterms:W3CDTF">2017-10-16T06:30:11Z</dcterms:created>
  <dcterms:modified xsi:type="dcterms:W3CDTF">2018-08-05T12:57:21Z</dcterms:modified>
</cp:coreProperties>
</file>