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2" r:id="rId3"/>
    <p:sldId id="283" r:id="rId4"/>
    <p:sldId id="284" r:id="rId5"/>
    <p:sldId id="258" r:id="rId6"/>
    <p:sldId id="268" r:id="rId7"/>
    <p:sldId id="261" r:id="rId8"/>
    <p:sldId id="313" r:id="rId9"/>
    <p:sldId id="314" r:id="rId10"/>
    <p:sldId id="315" r:id="rId11"/>
    <p:sldId id="316" r:id="rId12"/>
    <p:sldId id="312" r:id="rId13"/>
    <p:sldId id="285" r:id="rId14"/>
    <p:sldId id="265" r:id="rId15"/>
    <p:sldId id="266" r:id="rId16"/>
    <p:sldId id="267" r:id="rId17"/>
    <p:sldId id="322" r:id="rId18"/>
    <p:sldId id="298" r:id="rId19"/>
    <p:sldId id="334" r:id="rId20"/>
    <p:sldId id="302" r:id="rId21"/>
    <p:sldId id="305" r:id="rId22"/>
    <p:sldId id="326" r:id="rId23"/>
    <p:sldId id="301" r:id="rId24"/>
    <p:sldId id="328" r:id="rId25"/>
    <p:sldId id="329" r:id="rId26"/>
    <p:sldId id="330" r:id="rId27"/>
    <p:sldId id="331" r:id="rId28"/>
    <p:sldId id="332" r:id="rId29"/>
    <p:sldId id="335" r:id="rId30"/>
    <p:sldId id="336" r:id="rId31"/>
    <p:sldId id="309" r:id="rId32"/>
    <p:sldId id="333" r:id="rId33"/>
    <p:sldId id="289" r:id="rId34"/>
    <p:sldId id="323" r:id="rId35"/>
    <p:sldId id="317" r:id="rId36"/>
    <p:sldId id="318" r:id="rId37"/>
    <p:sldId id="319" r:id="rId38"/>
    <p:sldId id="320" r:id="rId39"/>
    <p:sldId id="321" r:id="rId40"/>
    <p:sldId id="324" r:id="rId41"/>
    <p:sldId id="325" r:id="rId42"/>
    <p:sldId id="296" r:id="rId43"/>
    <p:sldId id="288" r:id="rId44"/>
    <p:sldId id="337" r:id="rId45"/>
    <p:sldId id="339" r:id="rId46"/>
    <p:sldId id="338" r:id="rId47"/>
    <p:sldId id="340" r:id="rId48"/>
    <p:sldId id="299" r:id="rId49"/>
    <p:sldId id="286" r:id="rId50"/>
    <p:sldId id="260" r:id="rId51"/>
    <p:sldId id="310" r:id="rId52"/>
    <p:sldId id="311" r:id="rId53"/>
    <p:sldId id="262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541"/>
  </p:normalViewPr>
  <p:slideViewPr>
    <p:cSldViewPr>
      <p:cViewPr>
        <p:scale>
          <a:sx n="76" d="100"/>
          <a:sy n="76" d="100"/>
        </p:scale>
        <p:origin x="-160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3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84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65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890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8&amp;v=EyxT91mJnV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54&amp;v=YZsfvBqBrc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cultural-mobility.eu/en/recognition-of-formal-informal-learning-toolkit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cultural-mobility.eu/en/home/" TargetMode="External"/><Relationship Id="rId2" Type="http://schemas.openxmlformats.org/officeDocument/2006/relationships/hyperlink" Target="http://www2.warwick.ac.uk/fac/soc/al/globalpad/openhouse/reseachskills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bridge-community.org.uk/professional-development/gswafl/gswaflHandout.pdf" TargetMode="External"/><Relationship Id="rId2" Type="http://schemas.openxmlformats.org/officeDocument/2006/relationships/hyperlink" Target="https://cambridge-community.org.uk/professional-development/gswafl/index.html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8458200" cy="2376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Modulo 3</a:t>
            </a:r>
            <a:br>
              <a:rPr lang="en-GB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Utilizzare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strategie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strumenti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appropriati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per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riconoscere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convalidare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l’apprendimento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acquisito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attraverso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esperienze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IFP di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mobilità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3100" dirty="0" err="1">
                <a:solidFill>
                  <a:schemeClr val="tx1">
                    <a:lumMod val="75000"/>
                  </a:schemeClr>
                </a:solidFill>
              </a:rPr>
              <a:t>interculturale</a:t>
            </a:r>
            <a:r>
              <a:rPr lang="en-GB" sz="3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8458200" cy="15464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3.1</a:t>
            </a:r>
          </a:p>
          <a:p>
            <a:r>
              <a:rPr lang="it-IT" dirty="0"/>
              <a:t>Competenze e risultati chiave per i giovani nelle esperienze IFP interculturali 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893A8-B3A1-4405-98F6-ABB651BC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421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Tali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estremamente</a:t>
            </a:r>
            <a:r>
              <a:rPr lang="en-GB" dirty="0"/>
              <a:t> </a:t>
            </a:r>
            <a:r>
              <a:rPr lang="en-GB" dirty="0" err="1"/>
              <a:t>preziose</a:t>
            </a:r>
            <a:r>
              <a:rPr lang="en-GB" dirty="0"/>
              <a:t> </a:t>
            </a: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avere</a:t>
            </a:r>
            <a:r>
              <a:rPr lang="en-GB" dirty="0"/>
              <a:t> un </a:t>
            </a:r>
            <a:r>
              <a:rPr lang="en-GB" dirty="0" err="1"/>
              <a:t>impatto</a:t>
            </a:r>
            <a:r>
              <a:rPr lang="en-GB" dirty="0"/>
              <a:t> </a:t>
            </a:r>
            <a:r>
              <a:rPr lang="en-GB" dirty="0" err="1"/>
              <a:t>positivo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lo </a:t>
            </a:r>
            <a:r>
              <a:rPr lang="en-GB" dirty="0" err="1"/>
              <a:t>sviluppo</a:t>
            </a:r>
            <a:r>
              <a:rPr lang="en-GB" dirty="0"/>
              <a:t> di </a:t>
            </a:r>
            <a:r>
              <a:rPr lang="en-GB" dirty="0" err="1"/>
              <a:t>abilità</a:t>
            </a:r>
            <a:r>
              <a:rPr lang="en-GB" dirty="0"/>
              <a:t> e </a:t>
            </a:r>
            <a:r>
              <a:rPr lang="en-GB" dirty="0" err="1"/>
              <a:t>attitudini</a:t>
            </a:r>
            <a:r>
              <a:rPr lang="en-GB" dirty="0"/>
              <a:t> di </a:t>
            </a:r>
            <a:r>
              <a:rPr lang="en-GB" dirty="0" err="1"/>
              <a:t>valore</a:t>
            </a:r>
            <a:r>
              <a:rPr lang="en-GB" dirty="0"/>
              <a:t> per la vita</a:t>
            </a:r>
          </a:p>
          <a:p>
            <a:pPr lvl="1"/>
            <a:r>
              <a:rPr lang="en-GB" dirty="0" err="1"/>
              <a:t>l'acquisizione</a:t>
            </a:r>
            <a:r>
              <a:rPr lang="en-GB" dirty="0"/>
              <a:t> di </a:t>
            </a:r>
            <a:r>
              <a:rPr lang="en-GB" dirty="0" err="1"/>
              <a:t>abilità</a:t>
            </a:r>
            <a:r>
              <a:rPr lang="en-GB" dirty="0"/>
              <a:t>, </a:t>
            </a:r>
            <a:r>
              <a:rPr lang="en-GB" dirty="0" err="1"/>
              <a:t>conoscenze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rilevanti</a:t>
            </a:r>
            <a:r>
              <a:rPr lang="en-GB" dirty="0"/>
              <a:t> per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professionale</a:t>
            </a:r>
            <a:endParaRPr lang="en-GB" dirty="0"/>
          </a:p>
          <a:p>
            <a:pPr lvl="1"/>
            <a:r>
              <a:rPr lang="en-GB" dirty="0" err="1"/>
              <a:t>aspetti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personalità</a:t>
            </a:r>
            <a:r>
              <a:rPr lang="en-GB" dirty="0"/>
              <a:t> 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maturità</a:t>
            </a:r>
            <a:r>
              <a:rPr lang="en-GB" dirty="0"/>
              <a:t> di un </a:t>
            </a:r>
            <a:r>
              <a:rPr lang="en-GB" dirty="0" err="1"/>
              <a:t>individuo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2B4E73-F537-4D60-B91A-DDDE059D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" y="-17252"/>
            <a:ext cx="6958608" cy="149817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prendere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03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893A8-B3A1-4405-98F6-ABB651BC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39" y="1428020"/>
            <a:ext cx="7643192" cy="31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Quindi</a:t>
            </a:r>
            <a:r>
              <a:rPr lang="en-GB" dirty="0"/>
              <a:t> come </a:t>
            </a:r>
            <a:r>
              <a:rPr lang="en-GB" dirty="0" err="1"/>
              <a:t>possiamo</a:t>
            </a:r>
            <a:endParaRPr lang="en-GB" dirty="0"/>
          </a:p>
          <a:p>
            <a:pPr lvl="1"/>
            <a:r>
              <a:rPr lang="en-GB" dirty="0" err="1"/>
              <a:t>convalidare</a:t>
            </a:r>
            <a:r>
              <a:rPr lang="en-GB" dirty="0"/>
              <a:t>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riconoscere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benefici</a:t>
            </a:r>
            <a:r>
              <a:rPr lang="en-GB" dirty="0"/>
              <a:t> </a:t>
            </a:r>
            <a:r>
              <a:rPr lang="en-GB" dirty="0" err="1"/>
              <a:t>positivi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portano</a:t>
            </a:r>
            <a:r>
              <a:rPr lang="en-GB" dirty="0"/>
              <a:t> </a:t>
            </a:r>
            <a:r>
              <a:rPr lang="en-GB" dirty="0" err="1"/>
              <a:t>all'apprendimento</a:t>
            </a:r>
            <a:r>
              <a:rPr lang="en-GB" dirty="0"/>
              <a:t> e </a:t>
            </a: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incorporarli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del </a:t>
            </a:r>
            <a:r>
              <a:rPr lang="en-GB" dirty="0" err="1"/>
              <a:t>percorso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del </a:t>
            </a:r>
            <a:r>
              <a:rPr lang="en-GB" dirty="0" err="1"/>
              <a:t>giovane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2B4E73-F537-4D60-B91A-DDDE059D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" y="-17252"/>
            <a:ext cx="6958608" cy="149817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prendere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2F49BD-8C80-4ED0-8C13-75EA75C1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95" y="4725144"/>
            <a:ext cx="1224136" cy="1169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E7A346-9D67-4A64-B10A-48A99F5F0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712546"/>
            <a:ext cx="1588005" cy="1156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775024-8A72-498E-A6EA-55A44A49A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685" y="4725144"/>
            <a:ext cx="1741853" cy="1156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48E7CE-6CC7-4BEC-B4F8-130A6A512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806" y="4737742"/>
            <a:ext cx="1410353" cy="1156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7E94B1-8CA6-4326-B473-7E467D8BE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24" y="4755560"/>
            <a:ext cx="1484356" cy="1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3.1.3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Comprendere</a:t>
            </a:r>
            <a:r>
              <a:rPr lang="en-US" sz="2400" b="1" dirty="0"/>
              <a:t> </a:t>
            </a:r>
            <a:r>
              <a:rPr lang="en-US" sz="2400" b="1" dirty="0" err="1"/>
              <a:t>l'apprendimento</a:t>
            </a:r>
            <a:r>
              <a:rPr lang="en-US" sz="2400" b="1" dirty="0"/>
              <a:t> </a:t>
            </a:r>
            <a:r>
              <a:rPr lang="en-US" sz="2400" b="1" dirty="0" err="1"/>
              <a:t>formale</a:t>
            </a:r>
            <a:r>
              <a:rPr lang="en-US" sz="2400" b="1" dirty="0"/>
              <a:t>, </a:t>
            </a:r>
            <a:r>
              <a:rPr lang="en-US" sz="2400" b="1" dirty="0" err="1"/>
              <a:t>informale</a:t>
            </a:r>
            <a:r>
              <a:rPr lang="en-US" sz="2400" b="1" dirty="0"/>
              <a:t> e non </a:t>
            </a:r>
            <a:r>
              <a:rPr lang="en-US" sz="2400" b="1" dirty="0" err="1"/>
              <a:t>formale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15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647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Impostare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contesto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intenzionale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prendono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 </a:t>
            </a:r>
            <a:r>
              <a:rPr lang="en-GB" dirty="0" err="1"/>
              <a:t>acquisiscano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conoscenze</a:t>
            </a:r>
            <a:r>
              <a:rPr lang="en-GB" dirty="0"/>
              <a:t>.</a:t>
            </a:r>
          </a:p>
          <a:p>
            <a:r>
              <a:rPr lang="en-GB" dirty="0" err="1"/>
              <a:t>Alcuni</a:t>
            </a:r>
            <a:r>
              <a:rPr lang="en-GB" dirty="0"/>
              <a:t> di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apprenderanno</a:t>
            </a:r>
            <a:r>
              <a:rPr lang="en-GB" dirty="0"/>
              <a:t> </a:t>
            </a:r>
            <a:r>
              <a:rPr lang="en-GB" dirty="0" err="1"/>
              <a:t>direttamente</a:t>
            </a:r>
            <a:r>
              <a:rPr lang="en-GB" dirty="0"/>
              <a:t> con 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conoscenze</a:t>
            </a:r>
            <a:r>
              <a:rPr lang="en-GB" dirty="0"/>
              <a:t> e </a:t>
            </a:r>
            <a:r>
              <a:rPr lang="en-GB" dirty="0" err="1"/>
              <a:t>abilità</a:t>
            </a:r>
            <a:r>
              <a:rPr lang="en-GB" dirty="0"/>
              <a:t> </a:t>
            </a:r>
            <a:r>
              <a:rPr lang="en-GB" dirty="0" err="1"/>
              <a:t>professionali</a:t>
            </a:r>
            <a:r>
              <a:rPr lang="en-GB" dirty="0"/>
              <a:t> e </a:t>
            </a:r>
            <a:r>
              <a:rPr lang="en-GB" dirty="0" err="1"/>
              <a:t>saranno</a:t>
            </a:r>
            <a:r>
              <a:rPr lang="en-GB" dirty="0"/>
              <a:t> </a:t>
            </a:r>
            <a:r>
              <a:rPr lang="en-GB" dirty="0" err="1"/>
              <a:t>valutati</a:t>
            </a:r>
            <a:r>
              <a:rPr lang="en-GB" dirty="0"/>
              <a:t> </a:t>
            </a:r>
            <a:r>
              <a:rPr lang="en-GB" dirty="0" err="1"/>
              <a:t>formalmente</a:t>
            </a:r>
            <a:r>
              <a:rPr lang="en-GB" dirty="0"/>
              <a:t>.</a:t>
            </a:r>
          </a:p>
          <a:p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apprendimenti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riguarderanno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nuovo</a:t>
            </a:r>
            <a:r>
              <a:rPr lang="en-GB" dirty="0"/>
              <a:t> </a:t>
            </a:r>
            <a:r>
              <a:rPr lang="en-GB" dirty="0" err="1"/>
              <a:t>contesto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, </a:t>
            </a:r>
            <a:r>
              <a:rPr lang="en-GB" dirty="0" err="1"/>
              <a:t>culturale</a:t>
            </a:r>
            <a:r>
              <a:rPr lang="en-GB" dirty="0"/>
              <a:t> e </a:t>
            </a:r>
            <a:r>
              <a:rPr lang="en-GB" dirty="0" err="1"/>
              <a:t>linguistico</a:t>
            </a:r>
            <a:r>
              <a:rPr lang="en-GB" dirty="0"/>
              <a:t> in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trovano</a:t>
            </a:r>
            <a:r>
              <a:rPr lang="en-GB" dirty="0"/>
              <a:t>.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valutato</a:t>
            </a:r>
            <a:r>
              <a:rPr lang="en-GB" dirty="0"/>
              <a:t> in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informale</a:t>
            </a:r>
            <a:r>
              <a:rPr lang="en-GB" dirty="0"/>
              <a:t> o non </a:t>
            </a:r>
            <a:r>
              <a:rPr lang="en-GB" dirty="0" err="1"/>
              <a:t>formale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13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formale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" y="1143000"/>
            <a:ext cx="4349476" cy="33379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strutturati</a:t>
            </a:r>
            <a:r>
              <a:rPr lang="en-GB" dirty="0"/>
              <a:t> di studio,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forniscono</a:t>
            </a:r>
            <a:r>
              <a:rPr lang="en-GB" dirty="0"/>
              <a:t> un curriculum </a:t>
            </a:r>
            <a:r>
              <a:rPr lang="en-GB" dirty="0" err="1"/>
              <a:t>esplicito</a:t>
            </a:r>
            <a:r>
              <a:rPr lang="en-GB" dirty="0"/>
              <a:t>, come ad </a:t>
            </a:r>
            <a:r>
              <a:rPr lang="en-GB" dirty="0" err="1"/>
              <a:t>esempio</a:t>
            </a:r>
            <a:r>
              <a:rPr lang="en-GB" dirty="0"/>
              <a:t> un </a:t>
            </a:r>
            <a:r>
              <a:rPr lang="en-GB" dirty="0" err="1"/>
              <a:t>programma</a:t>
            </a:r>
            <a:r>
              <a:rPr lang="en-GB" dirty="0"/>
              <a:t> di </a:t>
            </a:r>
            <a:r>
              <a:rPr lang="en-GB" dirty="0" err="1"/>
              <a:t>formazione</a:t>
            </a:r>
            <a:r>
              <a:rPr lang="en-GB" dirty="0"/>
              <a:t> </a:t>
            </a:r>
            <a:r>
              <a:rPr lang="en-GB" dirty="0" err="1"/>
              <a:t>professionale</a:t>
            </a:r>
            <a:r>
              <a:rPr lang="en-GB" dirty="0"/>
              <a:t> o un </a:t>
            </a:r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professionale</a:t>
            </a:r>
            <a:r>
              <a:rPr lang="en-GB" dirty="0"/>
              <a:t>,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esempi</a:t>
            </a:r>
            <a:r>
              <a:rPr lang="en-GB" dirty="0"/>
              <a:t> di APPRENDIMENTO FORMALE.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2D83DE-166C-4CA3-A8C1-DBB0ABE7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94" y="1427735"/>
            <a:ext cx="4100071" cy="27311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8D2E09-7518-46DC-865A-4F60E3ECA774}"/>
              </a:ext>
            </a:extLst>
          </p:cNvPr>
          <p:cNvSpPr/>
          <p:nvPr/>
        </p:nvSpPr>
        <p:spPr>
          <a:xfrm>
            <a:off x="33802" y="4480978"/>
            <a:ext cx="8498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Nell'APPRENDIMENTO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FORMALE, le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conoscenze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e le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abilità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apprese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vengono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misurate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attraverso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una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qualche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forma di </a:t>
            </a:r>
            <a:r>
              <a:rPr lang="en-GB" sz="2800" u="sng" dirty="0" err="1">
                <a:solidFill>
                  <a:srgbClr val="333333">
                    <a:lumMod val="50000"/>
                  </a:srgbClr>
                </a:solidFill>
              </a:rPr>
              <a:t>valutazione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-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questo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può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essere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un test, un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esame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o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una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serie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di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compiti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pratici</a:t>
            </a:r>
            <a:r>
              <a:rPr lang="en-US" sz="2800" dirty="0">
                <a:solidFill>
                  <a:srgbClr val="333333">
                    <a:lumMod val="5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52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Apprendimento</a:t>
            </a:r>
            <a:r>
              <a:rPr lang="en-US" dirty="0"/>
              <a:t> </a:t>
            </a:r>
            <a:r>
              <a:rPr lang="en-US" dirty="0" err="1"/>
              <a:t>informale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034" y="980728"/>
            <a:ext cx="8075240" cy="18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abilità</a:t>
            </a:r>
            <a:r>
              <a:rPr lang="en-US" dirty="0"/>
              <a:t> e le </a:t>
            </a:r>
            <a:r>
              <a:rPr lang="en-US" dirty="0" err="1"/>
              <a:t>conoscenze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acquisiamo</a:t>
            </a:r>
            <a:r>
              <a:rPr lang="en-US" dirty="0"/>
              <a:t> come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nostre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esperienze</a:t>
            </a:r>
            <a:r>
              <a:rPr lang="en-US" dirty="0"/>
              <a:t> </a:t>
            </a:r>
            <a:r>
              <a:rPr lang="en-US" dirty="0" err="1"/>
              <a:t>quotidiane</a:t>
            </a:r>
            <a:r>
              <a:rPr lang="en-US" dirty="0"/>
              <a:t>,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lavoro</a:t>
            </a:r>
            <a:r>
              <a:rPr lang="en-US" dirty="0"/>
              <a:t>, la vita </a:t>
            </a:r>
            <a:r>
              <a:rPr lang="en-US" dirty="0" err="1"/>
              <a:t>familiare</a:t>
            </a:r>
            <a:r>
              <a:rPr lang="en-US" dirty="0"/>
              <a:t> o </a:t>
            </a:r>
            <a:r>
              <a:rPr lang="en-US" dirty="0" err="1"/>
              <a:t>il</a:t>
            </a:r>
            <a:r>
              <a:rPr lang="en-US" dirty="0"/>
              <a:t> tempo libero, </a:t>
            </a:r>
            <a:r>
              <a:rPr lang="en-US" dirty="0" err="1"/>
              <a:t>sono</a:t>
            </a:r>
            <a:r>
              <a:rPr lang="en-US" dirty="0"/>
              <a:t> APPRENDIMENTO INFORMALE.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0A4E6A-BE90-42C7-A9AD-C277AD0F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9" y="2829099"/>
            <a:ext cx="3810000" cy="2533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A0CA08-DD1A-40BB-B722-276AE3097149}"/>
              </a:ext>
            </a:extLst>
          </p:cNvPr>
          <p:cNvSpPr/>
          <p:nvPr/>
        </p:nvSpPr>
        <p:spPr>
          <a:xfrm>
            <a:off x="4024586" y="2769233"/>
            <a:ext cx="486789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L'apprendimento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che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non ha un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contenuto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fisso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, o non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richiede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una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certa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quantità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di tempo di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apprendimento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o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istruzione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,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è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l'APPRENDIMENTO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INFORMALE.</a:t>
            </a:r>
          </a:p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In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genere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non porta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alla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certificazione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.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Viene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spesso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descritto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come "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apprendimento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2800" dirty="0" err="1">
                <a:solidFill>
                  <a:srgbClr val="333333">
                    <a:lumMod val="50000"/>
                  </a:srgbClr>
                </a:solidFill>
              </a:rPr>
              <a:t>incidentale</a:t>
            </a:r>
            <a:r>
              <a:rPr lang="en-GB" sz="2800" dirty="0">
                <a:solidFill>
                  <a:srgbClr val="333333">
                    <a:lumMod val="50000"/>
                  </a:srgbClr>
                </a:solidFill>
              </a:rPr>
              <a:t>".</a:t>
            </a:r>
            <a:endParaRPr lang="en-US" sz="2800" dirty="0">
              <a:solidFill>
                <a:srgbClr val="33333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3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Apprendimento</a:t>
            </a:r>
            <a:r>
              <a:rPr lang="en-US" dirty="0"/>
              <a:t> non-</a:t>
            </a:r>
            <a:r>
              <a:rPr lang="en-US" dirty="0" err="1"/>
              <a:t>formale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390699"/>
            <a:ext cx="8280920" cy="20839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 </a:t>
            </a:r>
            <a:r>
              <a:rPr lang="en-GB" dirty="0" err="1"/>
              <a:t>benefici</a:t>
            </a:r>
            <a:r>
              <a:rPr lang="en-GB" dirty="0"/>
              <a:t>, le </a:t>
            </a:r>
            <a:r>
              <a:rPr lang="en-GB" dirty="0" err="1"/>
              <a:t>abilità</a:t>
            </a:r>
            <a:r>
              <a:rPr lang="en-GB" dirty="0"/>
              <a:t> e le </a:t>
            </a:r>
            <a:r>
              <a:rPr lang="en-GB" dirty="0" err="1"/>
              <a:t>conoscenze</a:t>
            </a:r>
            <a:r>
              <a:rPr lang="en-GB" dirty="0"/>
              <a:t> non </a:t>
            </a:r>
            <a:r>
              <a:rPr lang="en-GB" dirty="0" err="1"/>
              <a:t>pianificate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ottenere</a:t>
            </a:r>
            <a:r>
              <a:rPr lang="en-GB" dirty="0"/>
              <a:t>, come </a:t>
            </a:r>
            <a:r>
              <a:rPr lang="en-GB" dirty="0" err="1"/>
              <a:t>l'amore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materia</a:t>
            </a:r>
            <a:r>
              <a:rPr lang="en-GB" dirty="0"/>
              <a:t> o </a:t>
            </a:r>
            <a:r>
              <a:rPr lang="en-GB" dirty="0" err="1"/>
              <a:t>abilità</a:t>
            </a:r>
            <a:r>
              <a:rPr lang="en-GB" dirty="0"/>
              <a:t> come la </a:t>
            </a:r>
            <a:r>
              <a:rPr lang="en-GB" dirty="0" err="1"/>
              <a:t>fiducia</a:t>
            </a:r>
            <a:r>
              <a:rPr lang="en-GB" dirty="0"/>
              <a:t> in se </a:t>
            </a:r>
            <a:r>
              <a:rPr lang="en-GB" dirty="0" err="1"/>
              <a:t>stessi</a:t>
            </a:r>
            <a:r>
              <a:rPr lang="en-GB" dirty="0"/>
              <a:t>,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indicatori</a:t>
            </a:r>
            <a:r>
              <a:rPr lang="en-GB" dirty="0"/>
              <a:t> di APPRENDIMENTO NON FORMALE.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7E32AA-3087-43D4-9C4E-B21EBC6A67E6}"/>
              </a:ext>
            </a:extLst>
          </p:cNvPr>
          <p:cNvSpPr/>
          <p:nvPr/>
        </p:nvSpPr>
        <p:spPr>
          <a:xfrm>
            <a:off x="3995936" y="1171539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Nel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caso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dell'APPRENDIMENTO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NON FORMALE,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l'apprendimento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può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aver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luogo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in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situazioni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strutturate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o come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parte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di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corsi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organizzati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4F9A9B-9431-4E30-A57C-E2E3EB7E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5" y="1350343"/>
            <a:ext cx="3586531" cy="28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19ABF-1350-4B71-A824-5B9217B1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99392"/>
            <a:ext cx="5915000" cy="1143000"/>
          </a:xfrm>
        </p:spPr>
        <p:txBody>
          <a:bodyPr/>
          <a:lstStyle/>
          <a:p>
            <a:r>
              <a:rPr lang="en-GB" dirty="0" err="1"/>
              <a:t>Tocca</a:t>
            </a:r>
            <a:r>
              <a:rPr lang="en-GB" dirty="0"/>
              <a:t> a </a:t>
            </a:r>
            <a:r>
              <a:rPr lang="en-GB" dirty="0" err="1"/>
              <a:t>te</a:t>
            </a:r>
            <a:r>
              <a:rPr lang="en-GB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87A486-9FAD-47DF-8060-5C47B727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94" y="846115"/>
            <a:ext cx="7008294" cy="1270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Quale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esempi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formale</a:t>
            </a:r>
            <a:r>
              <a:rPr lang="en-GB" dirty="0"/>
              <a:t>, </a:t>
            </a:r>
            <a:r>
              <a:rPr lang="en-GB" dirty="0" err="1"/>
              <a:t>informale</a:t>
            </a:r>
            <a:r>
              <a:rPr lang="en-GB" dirty="0"/>
              <a:t> o non </a:t>
            </a:r>
            <a:r>
              <a:rPr lang="en-GB" dirty="0" err="1"/>
              <a:t>formale</a:t>
            </a:r>
            <a:r>
              <a:rPr lang="en-GB" dirty="0"/>
              <a:t>? </a:t>
            </a:r>
            <a:r>
              <a:rPr lang="en-GB" dirty="0" err="1"/>
              <a:t>Puoi</a:t>
            </a:r>
            <a:r>
              <a:rPr lang="en-GB" dirty="0"/>
              <a:t> </a:t>
            </a:r>
            <a:r>
              <a:rPr lang="en-GB" dirty="0" err="1"/>
              <a:t>spiegare</a:t>
            </a:r>
            <a:r>
              <a:rPr lang="en-GB" dirty="0"/>
              <a:t> </a:t>
            </a:r>
            <a:r>
              <a:rPr lang="en-GB" dirty="0" err="1"/>
              <a:t>perché</a:t>
            </a:r>
            <a:r>
              <a:rPr lang="en-GB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9E57576-8C9B-43ED-95D1-2D5A1DDB21CC}"/>
              </a:ext>
            </a:extLst>
          </p:cNvPr>
          <p:cNvSpPr txBox="1">
            <a:spLocks/>
          </p:cNvSpPr>
          <p:nvPr/>
        </p:nvSpPr>
        <p:spPr>
          <a:xfrm>
            <a:off x="83987" y="2586681"/>
            <a:ext cx="5424117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Leggere</a:t>
            </a:r>
            <a:r>
              <a:rPr lang="en-GB" sz="2800" dirty="0">
                <a:solidFill>
                  <a:schemeClr val="tx1"/>
                </a:solidFill>
              </a:rPr>
              <a:t> un </a:t>
            </a:r>
            <a:r>
              <a:rPr lang="en-GB" sz="2800" dirty="0" err="1">
                <a:solidFill>
                  <a:schemeClr val="tx1"/>
                </a:solidFill>
              </a:rPr>
              <a:t>articolo</a:t>
            </a:r>
            <a:r>
              <a:rPr lang="en-GB" sz="2800" dirty="0">
                <a:solidFill>
                  <a:schemeClr val="tx1"/>
                </a:solidFill>
              </a:rPr>
              <a:t> di </a:t>
            </a:r>
            <a:r>
              <a:rPr lang="en-GB" sz="2800" dirty="0" err="1">
                <a:solidFill>
                  <a:schemeClr val="tx1"/>
                </a:solidFill>
              </a:rPr>
              <a:t>giornale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sull'Iraq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7589A19-AD5E-4A38-8A74-77192E32562F}"/>
              </a:ext>
            </a:extLst>
          </p:cNvPr>
          <p:cNvSpPr txBox="1">
            <a:spLocks/>
          </p:cNvSpPr>
          <p:nvPr/>
        </p:nvSpPr>
        <p:spPr>
          <a:xfrm>
            <a:off x="83987" y="3133761"/>
            <a:ext cx="5040560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Prendersi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cura</a:t>
            </a:r>
            <a:r>
              <a:rPr lang="en-GB" sz="2800" dirty="0">
                <a:solidFill>
                  <a:schemeClr val="tx1"/>
                </a:solidFill>
              </a:rPr>
              <a:t> di un </a:t>
            </a:r>
            <a:r>
              <a:rPr lang="en-GB" sz="2800" dirty="0" err="1">
                <a:solidFill>
                  <a:schemeClr val="tx1"/>
                </a:solidFill>
              </a:rPr>
              <a:t>parente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anziano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C6E15E9-BBDB-416E-9175-7618F34E8FF7}"/>
              </a:ext>
            </a:extLst>
          </p:cNvPr>
          <p:cNvSpPr txBox="1">
            <a:spLocks/>
          </p:cNvSpPr>
          <p:nvPr/>
        </p:nvSpPr>
        <p:spPr>
          <a:xfrm>
            <a:off x="83987" y="3680841"/>
            <a:ext cx="5040560" cy="469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</a:rPr>
              <a:t>Partecipare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una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classe</a:t>
            </a:r>
            <a:r>
              <a:rPr lang="en-GB" sz="2000" dirty="0">
                <a:solidFill>
                  <a:schemeClr val="tx1"/>
                </a:solidFill>
              </a:rPr>
              <a:t> di </a:t>
            </a:r>
            <a:r>
              <a:rPr lang="en-GB" sz="2000" dirty="0" err="1">
                <a:solidFill>
                  <a:schemeClr val="tx1"/>
                </a:solidFill>
              </a:rPr>
              <a:t>lavoro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maglia</a:t>
            </a:r>
            <a:r>
              <a:rPr lang="en-GB" sz="2000" dirty="0">
                <a:solidFill>
                  <a:schemeClr val="tx1"/>
                </a:solidFill>
              </a:rPr>
              <a:t> o </a:t>
            </a:r>
            <a:r>
              <a:rPr lang="en-GB" sz="2000" dirty="0" err="1">
                <a:solidFill>
                  <a:schemeClr val="tx1"/>
                </a:solidFill>
              </a:rPr>
              <a:t>cucito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11CBAC6-62DE-4A05-8EF7-5EF14F343A5B}"/>
              </a:ext>
            </a:extLst>
          </p:cNvPr>
          <p:cNvSpPr txBox="1">
            <a:spLocks/>
          </p:cNvSpPr>
          <p:nvPr/>
        </p:nvSpPr>
        <p:spPr>
          <a:xfrm>
            <a:off x="83987" y="4340514"/>
            <a:ext cx="5424116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Studiare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gli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elementi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della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teoria</a:t>
            </a:r>
            <a:r>
              <a:rPr lang="en-GB" sz="2800" dirty="0">
                <a:solidFill>
                  <a:schemeClr val="tx1"/>
                </a:solidFill>
              </a:rPr>
              <a:t> del test di </a:t>
            </a:r>
            <a:r>
              <a:rPr lang="en-GB" sz="2800" dirty="0" err="1">
                <a:solidFill>
                  <a:schemeClr val="tx1"/>
                </a:solidFill>
              </a:rPr>
              <a:t>guida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2830D10-4388-45C4-B6F2-76E9EFF55E3A}"/>
              </a:ext>
            </a:extLst>
          </p:cNvPr>
          <p:cNvSpPr txBox="1">
            <a:spLocks/>
          </p:cNvSpPr>
          <p:nvPr/>
        </p:nvSpPr>
        <p:spPr>
          <a:xfrm>
            <a:off x="83987" y="4796248"/>
            <a:ext cx="5040560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Unirsi</a:t>
            </a:r>
            <a:r>
              <a:rPr lang="en-GB" sz="2800" dirty="0">
                <a:solidFill>
                  <a:schemeClr val="tx1"/>
                </a:solidFill>
              </a:rPr>
              <a:t> al club di </a:t>
            </a:r>
            <a:r>
              <a:rPr lang="en-GB" sz="2800" dirty="0" err="1">
                <a:solidFill>
                  <a:schemeClr val="tx1"/>
                </a:solidFill>
              </a:rPr>
              <a:t>nuoto</a:t>
            </a:r>
            <a:r>
              <a:rPr lang="en-GB" sz="2800" dirty="0">
                <a:solidFill>
                  <a:schemeClr val="tx1"/>
                </a:solidFill>
              </a:rPr>
              <a:t> locale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2F9457E-A038-4A96-B3D9-ACF6EDB7297E}"/>
              </a:ext>
            </a:extLst>
          </p:cNvPr>
          <p:cNvSpPr txBox="1">
            <a:spLocks/>
          </p:cNvSpPr>
          <p:nvPr/>
        </p:nvSpPr>
        <p:spPr>
          <a:xfrm>
            <a:off x="83987" y="5343328"/>
            <a:ext cx="5040560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Riparare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una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gomma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una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bicicletta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D0F63AC-17EB-47E4-8409-0F96046D2A56}"/>
              </a:ext>
            </a:extLst>
          </p:cNvPr>
          <p:cNvSpPr txBox="1">
            <a:spLocks/>
          </p:cNvSpPr>
          <p:nvPr/>
        </p:nvSpPr>
        <p:spPr>
          <a:xfrm>
            <a:off x="83987" y="5890409"/>
            <a:ext cx="5040560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Aggiornare</a:t>
            </a:r>
            <a:r>
              <a:rPr lang="en-GB" sz="2800" dirty="0">
                <a:solidFill>
                  <a:schemeClr val="tx1"/>
                </a:solidFill>
              </a:rPr>
              <a:t> la propria </a:t>
            </a:r>
            <a:r>
              <a:rPr lang="en-GB" sz="2800" dirty="0" err="1">
                <a:solidFill>
                  <a:schemeClr val="tx1"/>
                </a:solidFill>
              </a:rPr>
              <a:t>pagina</a:t>
            </a:r>
            <a:r>
              <a:rPr lang="en-GB" sz="2800" dirty="0">
                <a:solidFill>
                  <a:schemeClr val="tx1"/>
                </a:solidFill>
              </a:rPr>
              <a:t> di Facebook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12A6B99-BC8A-4413-A912-51D827D0BECC}"/>
              </a:ext>
            </a:extLst>
          </p:cNvPr>
          <p:cNvSpPr txBox="1">
            <a:spLocks/>
          </p:cNvSpPr>
          <p:nvPr/>
        </p:nvSpPr>
        <p:spPr>
          <a:xfrm>
            <a:off x="83987" y="2039601"/>
            <a:ext cx="5040560" cy="469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>
                <a:solidFill>
                  <a:schemeClr val="tx1"/>
                </a:solidFill>
              </a:rPr>
              <a:t>Studiare</a:t>
            </a:r>
            <a:r>
              <a:rPr lang="en-GB" sz="2800" dirty="0">
                <a:solidFill>
                  <a:schemeClr val="tx1"/>
                </a:solidFill>
              </a:rPr>
              <a:t> un </a:t>
            </a:r>
            <a:r>
              <a:rPr lang="en-GB" sz="2800" dirty="0" err="1">
                <a:solidFill>
                  <a:schemeClr val="tx1"/>
                </a:solidFill>
              </a:rPr>
              <a:t>corso</a:t>
            </a:r>
            <a:r>
              <a:rPr lang="en-GB" sz="2800" dirty="0">
                <a:solidFill>
                  <a:schemeClr val="tx1"/>
                </a:solidFill>
              </a:rPr>
              <a:t> di </a:t>
            </a:r>
            <a:r>
              <a:rPr lang="en-GB" sz="2800" dirty="0" err="1">
                <a:solidFill>
                  <a:schemeClr val="tx1"/>
                </a:solidFill>
              </a:rPr>
              <a:t>igiene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alimentare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2613954-C048-4214-925C-E088FDED2537}"/>
              </a:ext>
            </a:extLst>
          </p:cNvPr>
          <p:cNvSpPr txBox="1">
            <a:spLocks/>
          </p:cNvSpPr>
          <p:nvPr/>
        </p:nvSpPr>
        <p:spPr>
          <a:xfrm>
            <a:off x="5340570" y="1772816"/>
            <a:ext cx="2975846" cy="578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Questo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tipo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apprendimento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solito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si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traduce in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qualifica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FORMALE.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21C0ACC-2122-4AF4-80A4-DC688C6F6E84}"/>
              </a:ext>
            </a:extLst>
          </p:cNvPr>
          <p:cNvSpPr txBox="1">
            <a:spLocks/>
          </p:cNvSpPr>
          <p:nvPr/>
        </p:nvSpPr>
        <p:spPr>
          <a:xfrm>
            <a:off x="5191432" y="2420888"/>
            <a:ext cx="3196992" cy="573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Un'attività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autodiretta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in cui la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conoscenza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è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acquisita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INFORMALMENTE.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3692237-69DC-4F67-AD15-39EC7FDC228E}"/>
              </a:ext>
            </a:extLst>
          </p:cNvPr>
          <p:cNvSpPr txBox="1">
            <a:spLocks/>
          </p:cNvSpPr>
          <p:nvPr/>
        </p:nvSpPr>
        <p:spPr>
          <a:xfrm>
            <a:off x="5340569" y="2996952"/>
            <a:ext cx="3114740" cy="7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Un'attività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autodiretta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in cui le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competenze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vengono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acquisite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INFORMALMENTE.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383535A-AC9D-4148-A20B-F7E481E1DD15}"/>
              </a:ext>
            </a:extLst>
          </p:cNvPr>
          <p:cNvSpPr txBox="1">
            <a:spLocks/>
          </p:cNvSpPr>
          <p:nvPr/>
        </p:nvSpPr>
        <p:spPr>
          <a:xfrm>
            <a:off x="5163629" y="3573016"/>
            <a:ext cx="3512827" cy="5736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Una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situazione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apprendimento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strutturato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in cui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il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progresso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viene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</a:rPr>
              <a:t>valutato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</a:rPr>
              <a:t> NON FORMALMENTE.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DF10A0A-12B4-497A-9550-F8BE5A1CC90F}"/>
              </a:ext>
            </a:extLst>
          </p:cNvPr>
          <p:cNvSpPr txBox="1">
            <a:spLocks/>
          </p:cNvSpPr>
          <p:nvPr/>
        </p:nvSpPr>
        <p:spPr>
          <a:xfrm>
            <a:off x="5174090" y="4223462"/>
            <a:ext cx="3897904" cy="573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Un'attività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autogestita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FORMALE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alla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fine del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processo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1195029-0F77-494D-ACB7-B08AC2BE8C46}"/>
              </a:ext>
            </a:extLst>
          </p:cNvPr>
          <p:cNvSpPr txBox="1">
            <a:spLocks/>
          </p:cNvSpPr>
          <p:nvPr/>
        </p:nvSpPr>
        <p:spPr>
          <a:xfrm>
            <a:off x="5148064" y="4725144"/>
            <a:ext cx="3635896" cy="7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Il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godimento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l'apprezzamento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uno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stile di vita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sano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sono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apprendimento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NON FORMALE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45345E5-C1FD-42B9-94A4-F9F0EFA1BCAB}"/>
              </a:ext>
            </a:extLst>
          </p:cNvPr>
          <p:cNvSpPr txBox="1">
            <a:spLocks/>
          </p:cNvSpPr>
          <p:nvPr/>
        </p:nvSpPr>
        <p:spPr>
          <a:xfrm>
            <a:off x="5098522" y="5322352"/>
            <a:ext cx="3793958" cy="554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Lo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sviluppo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INFORMALE di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un'abilità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forse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appresa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da un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opuscolo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o da un '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</a:rPr>
              <a:t>insegnante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'.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4B9A6EA1-E5BC-4F25-9D8C-050EC4A1EF5C}"/>
              </a:ext>
            </a:extLst>
          </p:cNvPr>
          <p:cNvSpPr txBox="1">
            <a:spLocks/>
          </p:cNvSpPr>
          <p:nvPr/>
        </p:nvSpPr>
        <p:spPr>
          <a:xfrm>
            <a:off x="5098521" y="5970424"/>
            <a:ext cx="3217895" cy="554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Un'opportunità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acquisire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competenze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conoscenze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INFORMALMENTE.</a:t>
            </a:r>
          </a:p>
        </p:txBody>
      </p:sp>
    </p:spTree>
    <p:extLst>
      <p:ext uri="{BB962C8B-B14F-4D97-AF65-F5344CB8AC3E}">
        <p14:creationId xmlns:p14="http://schemas.microsoft.com/office/powerpoint/2010/main" val="18520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3.1.4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GB" sz="2400" b="1" dirty="0" err="1"/>
              <a:t>Valutare</a:t>
            </a:r>
            <a:r>
              <a:rPr lang="en-GB" sz="2400" b="1" dirty="0"/>
              <a:t> </a:t>
            </a:r>
            <a:r>
              <a:rPr lang="en-GB" sz="2400" b="1" dirty="0" err="1"/>
              <a:t>l’apprendimento</a:t>
            </a:r>
            <a:r>
              <a:rPr lang="en-GB" sz="2400" b="1" dirty="0"/>
              <a:t> </a:t>
            </a:r>
            <a:r>
              <a:rPr lang="en-GB" sz="2400" b="1" dirty="0" err="1"/>
              <a:t>informale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40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171497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40"/>
            <a:ext cx="6876256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l’apprendimento</a:t>
            </a:r>
            <a:r>
              <a:rPr lang="en-GB" dirty="0"/>
              <a:t> </a:t>
            </a:r>
            <a:r>
              <a:rPr lang="en-GB" dirty="0" err="1"/>
              <a:t>informale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1003"/>
            <a:ext cx="7643192" cy="5386349"/>
          </a:xfrm>
        </p:spPr>
        <p:txBody>
          <a:bodyPr>
            <a:normAutofit/>
          </a:bodyPr>
          <a:lstStyle/>
          <a:p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discusso</a:t>
            </a:r>
            <a:r>
              <a:rPr lang="en-GB" dirty="0"/>
              <a:t> </a:t>
            </a:r>
            <a:r>
              <a:rPr lang="en-GB" dirty="0" err="1"/>
              <a:t>l'</a:t>
            </a:r>
            <a:r>
              <a:rPr lang="en-GB" b="1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formale</a:t>
            </a:r>
            <a:r>
              <a:rPr lang="en-GB" dirty="0"/>
              <a:t>, </a:t>
            </a:r>
            <a:r>
              <a:rPr lang="en-GB" dirty="0" err="1"/>
              <a:t>informale</a:t>
            </a:r>
            <a:r>
              <a:rPr lang="en-GB" dirty="0"/>
              <a:t> e non </a:t>
            </a:r>
            <a:r>
              <a:rPr lang="en-GB" dirty="0" err="1"/>
              <a:t>formale</a:t>
            </a:r>
            <a:r>
              <a:rPr lang="en-GB" dirty="0"/>
              <a:t>.</a:t>
            </a:r>
          </a:p>
          <a:p>
            <a:r>
              <a:rPr lang="en-GB" dirty="0" err="1"/>
              <a:t>Esistono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formali</a:t>
            </a:r>
            <a:r>
              <a:rPr lang="en-GB" dirty="0"/>
              <a:t> e </a:t>
            </a:r>
            <a:r>
              <a:rPr lang="en-GB" dirty="0" err="1"/>
              <a:t>informali</a:t>
            </a:r>
            <a:r>
              <a:rPr lang="en-GB" dirty="0"/>
              <a:t> per </a:t>
            </a:r>
            <a:r>
              <a:rPr lang="en-GB" b="1" dirty="0" err="1"/>
              <a:t>valutare</a:t>
            </a:r>
            <a:r>
              <a:rPr lang="en-GB" b="1" dirty="0"/>
              <a:t> </a:t>
            </a:r>
            <a:r>
              <a:rPr lang="en-GB" b="1" dirty="0" err="1"/>
              <a:t>l'apprendimento</a:t>
            </a:r>
            <a:r>
              <a:rPr lang="en-GB" dirty="0"/>
              <a:t>.</a:t>
            </a:r>
          </a:p>
          <a:p>
            <a:r>
              <a:rPr lang="en-GB" dirty="0"/>
              <a:t>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formale</a:t>
            </a:r>
            <a:r>
              <a:rPr lang="en-GB" dirty="0"/>
              <a:t> </a:t>
            </a:r>
            <a:r>
              <a:rPr lang="en-GB" dirty="0" err="1"/>
              <a:t>comporterà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sorta</a:t>
            </a:r>
            <a:r>
              <a:rPr lang="en-GB" dirty="0"/>
              <a:t> di test </a:t>
            </a:r>
            <a:r>
              <a:rPr lang="en-GB" dirty="0" err="1"/>
              <a:t>standardizzato</a:t>
            </a:r>
            <a:r>
              <a:rPr lang="en-GB" dirty="0"/>
              <a:t>.</a:t>
            </a:r>
          </a:p>
          <a:p>
            <a:r>
              <a:rPr lang="en-GB" dirty="0"/>
              <a:t>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informale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utilizzata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in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</a:t>
            </a:r>
            <a:r>
              <a:rPr lang="en-GB" dirty="0" err="1"/>
              <a:t>europei</a:t>
            </a:r>
            <a:r>
              <a:rPr lang="en-GB" dirty="0"/>
              <a:t> per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l'apprendimento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48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Introduzione</a:t>
            </a:r>
            <a:r>
              <a:rPr lang="en-GB" dirty="0"/>
              <a:t> e </a:t>
            </a:r>
            <a:r>
              <a:rPr lang="en-GB" dirty="0" err="1"/>
              <a:t>panoramica</a:t>
            </a:r>
            <a:r>
              <a:rPr lang="en-GB" dirty="0"/>
              <a:t> del Modulo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Questo</a:t>
            </a:r>
            <a:r>
              <a:rPr lang="en-GB" dirty="0"/>
              <a:t> modulo </a:t>
            </a:r>
            <a:r>
              <a:rPr lang="en-GB" dirty="0" err="1"/>
              <a:t>mira</a:t>
            </a:r>
            <a:r>
              <a:rPr lang="en-GB" dirty="0"/>
              <a:t> a far </a:t>
            </a:r>
            <a:r>
              <a:rPr lang="en-GB" dirty="0" err="1"/>
              <a:t>familiarizzare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di IFP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professionisti</a:t>
            </a:r>
            <a:r>
              <a:rPr lang="en-GB" dirty="0"/>
              <a:t> con </a:t>
            </a:r>
            <a:r>
              <a:rPr lang="en-GB" dirty="0" err="1"/>
              <a:t>una</a:t>
            </a:r>
            <a:r>
              <a:rPr lang="en-GB" dirty="0"/>
              <a:t> gamma di </a:t>
            </a:r>
            <a:r>
              <a:rPr lang="en-GB" dirty="0" err="1"/>
              <a:t>strumenti</a:t>
            </a:r>
            <a:r>
              <a:rPr lang="en-GB" dirty="0"/>
              <a:t> e </a:t>
            </a:r>
            <a:r>
              <a:rPr lang="en-GB" dirty="0" err="1"/>
              <a:t>metodologie</a:t>
            </a:r>
            <a:r>
              <a:rPr lang="en-GB" dirty="0"/>
              <a:t> appropriate per </a:t>
            </a:r>
            <a:r>
              <a:rPr lang="en-GB" dirty="0" err="1"/>
              <a:t>aiutarli</a:t>
            </a:r>
            <a:r>
              <a:rPr lang="en-GB" dirty="0"/>
              <a:t> a </a:t>
            </a:r>
            <a:r>
              <a:rPr lang="en-GB" dirty="0" err="1"/>
              <a:t>riconoscere</a:t>
            </a:r>
            <a:r>
              <a:rPr lang="en-GB" dirty="0"/>
              <a:t>, </a:t>
            </a:r>
            <a:r>
              <a:rPr lang="en-GB" dirty="0" err="1"/>
              <a:t>valutare</a:t>
            </a:r>
            <a:r>
              <a:rPr lang="en-GB" dirty="0"/>
              <a:t> e </a:t>
            </a:r>
            <a:r>
              <a:rPr lang="en-GB" dirty="0" err="1"/>
              <a:t>convalidare</a:t>
            </a:r>
            <a:r>
              <a:rPr lang="en-GB" dirty="0"/>
              <a:t> le </a:t>
            </a:r>
            <a:r>
              <a:rPr lang="en-GB" dirty="0" err="1"/>
              <a:t>esperienze</a:t>
            </a:r>
            <a:r>
              <a:rPr lang="en-GB" dirty="0"/>
              <a:t>, </a:t>
            </a:r>
            <a:r>
              <a:rPr lang="en-GB" dirty="0" err="1"/>
              <a:t>l'apprendimento</a:t>
            </a:r>
            <a:r>
              <a:rPr lang="en-GB" dirty="0"/>
              <a:t> e le </a:t>
            </a:r>
            <a:r>
              <a:rPr lang="en-GB" dirty="0" err="1"/>
              <a:t>realizzazioni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prendono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 di IFP.</a:t>
            </a:r>
          </a:p>
        </p:txBody>
      </p:sp>
    </p:spTree>
    <p:extLst>
      <p:ext uri="{BB962C8B-B14F-4D97-AF65-F5344CB8AC3E}">
        <p14:creationId xmlns:p14="http://schemas.microsoft.com/office/powerpoint/2010/main" val="87233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40"/>
            <a:ext cx="6876256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l’apprendimento</a:t>
            </a:r>
            <a:r>
              <a:rPr lang="en-GB" dirty="0"/>
              <a:t> </a:t>
            </a:r>
            <a:r>
              <a:rPr lang="en-GB" dirty="0" err="1"/>
              <a:t>informale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1003"/>
            <a:ext cx="7643192" cy="53863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 </a:t>
            </a:r>
            <a:r>
              <a:rPr lang="en-GB" dirty="0" err="1"/>
              <a:t>valutazione</a:t>
            </a:r>
            <a:r>
              <a:rPr lang="en-GB" dirty="0"/>
              <a:t> per </a:t>
            </a:r>
            <a:r>
              <a:rPr lang="en-GB" dirty="0" err="1"/>
              <a:t>l'apprendimento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sistema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b="1" dirty="0" err="1"/>
              <a:t>monitoraggio</a:t>
            </a:r>
            <a:r>
              <a:rPr lang="en-GB" b="1" dirty="0"/>
              <a:t> continuo </a:t>
            </a:r>
            <a:r>
              <a:rPr lang="en-GB" dirty="0"/>
              <a:t>(e </a:t>
            </a:r>
            <a:r>
              <a:rPr lang="en-GB" dirty="0" err="1"/>
              <a:t>immediato</a:t>
            </a:r>
            <a:r>
              <a:rPr lang="en-GB" dirty="0"/>
              <a:t>) </a:t>
            </a:r>
            <a:r>
              <a:rPr lang="en-GB" dirty="0" err="1"/>
              <a:t>dell'apprendimento</a:t>
            </a:r>
            <a:r>
              <a:rPr lang="en-GB" dirty="0"/>
              <a:t> e del </a:t>
            </a:r>
            <a:r>
              <a:rPr lang="en-GB" dirty="0" err="1"/>
              <a:t>progresso</a:t>
            </a:r>
            <a:r>
              <a:rPr lang="en-GB" dirty="0"/>
              <a:t>.</a:t>
            </a:r>
          </a:p>
          <a:p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</a:t>
            </a:r>
            <a:r>
              <a:rPr lang="en-GB" dirty="0" err="1"/>
              <a:t>insieme</a:t>
            </a:r>
            <a:r>
              <a:rPr lang="en-GB" dirty="0"/>
              <a:t> </a:t>
            </a:r>
            <a:r>
              <a:rPr lang="en-GB" dirty="0" err="1"/>
              <a:t>all'</a:t>
            </a:r>
            <a:r>
              <a:rPr lang="en-GB" b="1" dirty="0" err="1"/>
              <a:t>autovalutazione</a:t>
            </a:r>
            <a:r>
              <a:rPr lang="en-GB" dirty="0"/>
              <a:t> e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b="1" dirty="0" err="1"/>
              <a:t>valutazione</a:t>
            </a:r>
            <a:r>
              <a:rPr lang="en-GB" b="1" dirty="0"/>
              <a:t> </a:t>
            </a:r>
            <a:r>
              <a:rPr lang="en-GB" b="1" dirty="0" err="1"/>
              <a:t>tra</a:t>
            </a:r>
            <a:r>
              <a:rPr lang="en-GB" b="1" dirty="0"/>
              <a:t> </a:t>
            </a:r>
            <a:r>
              <a:rPr lang="en-GB" b="1" dirty="0" err="1"/>
              <a:t>pari</a:t>
            </a:r>
            <a:r>
              <a:rPr lang="en-GB" dirty="0"/>
              <a:t>.</a:t>
            </a:r>
          </a:p>
          <a:p>
            <a:r>
              <a:rPr lang="en-GB" dirty="0" err="1"/>
              <a:t>Entrambi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metodi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metodi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informali</a:t>
            </a:r>
            <a:r>
              <a:rPr lang="en-GB" dirty="0"/>
              <a:t>.</a:t>
            </a:r>
          </a:p>
          <a:p>
            <a:r>
              <a:rPr lang="en-GB" dirty="0"/>
              <a:t>Il </a:t>
            </a:r>
            <a:r>
              <a:rPr lang="en-GB" dirty="0" err="1"/>
              <a:t>diagramma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slide </a:t>
            </a:r>
            <a:r>
              <a:rPr lang="en-GB" dirty="0" err="1"/>
              <a:t>successiva</a:t>
            </a:r>
            <a:r>
              <a:rPr lang="en-GB" dirty="0"/>
              <a:t> lo </a:t>
            </a:r>
            <a:r>
              <a:rPr lang="en-GB" dirty="0" err="1"/>
              <a:t>spiega</a:t>
            </a:r>
            <a:r>
              <a:rPr lang="en-GB" dirty="0"/>
              <a:t> in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chiaro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74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b="1" dirty="0"/>
              <a:t>DI</a:t>
            </a:r>
            <a:r>
              <a:rPr lang="en-GB" dirty="0"/>
              <a:t>, </a:t>
            </a:r>
            <a:r>
              <a:rPr lang="en-GB" b="1" dirty="0"/>
              <a:t>PER</a:t>
            </a:r>
            <a:r>
              <a:rPr lang="en-GB" dirty="0"/>
              <a:t> e </a:t>
            </a:r>
            <a:r>
              <a:rPr lang="en-GB" b="1" dirty="0"/>
              <a:t>COME</a:t>
            </a:r>
            <a:r>
              <a:rPr lang="en-GB" dirty="0"/>
              <a:t> </a:t>
            </a:r>
            <a:r>
              <a:rPr lang="en-GB" dirty="0" err="1"/>
              <a:t>apprendimento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4356"/>
            <a:ext cx="1738536" cy="964703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VALUTAZIONE DELL’APPRENDIMENTO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680" y="1600200"/>
            <a:ext cx="4896544" cy="12644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VALUTAZIONE SINTETICA (FORMALE)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Riepiloga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risultati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del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discente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in un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determinato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momento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fornisce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un'istantanea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del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livello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raggiunto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dallo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studente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44636" y="3056266"/>
            <a:ext cx="4896544" cy="1740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VALUTAZIONE FORMATIVA (INFORMALE)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Valuta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progressi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dello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studente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verso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il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raggiungimento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di un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obiettivo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apprendimento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specificO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Fornisce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al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docente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un feedback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immediato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e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gli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consente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modificare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ri-visitare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o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reimpostare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il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contenuto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e la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consegna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44636" y="4941168"/>
            <a:ext cx="4896544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AUTOVALUTAZIONE/ VALUTAZIONE TRA PEER (INFORMALE)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Riflettendo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sul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proprio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lavoro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gli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studenti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sviluppano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capacità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pensiero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critico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e un meta-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linguaggio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per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discutere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dei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loro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progressi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personali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e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quelli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dei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loro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coetanei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modo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</a:rPr>
              <a:t>costruttivo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5298" y="1940039"/>
            <a:ext cx="86409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5298" y="3634321"/>
            <a:ext cx="86409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5298" y="5368860"/>
            <a:ext cx="864096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87624" y="2348880"/>
            <a:ext cx="1197674" cy="108012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56792" y="4466767"/>
            <a:ext cx="1110952" cy="1266489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3"/>
            <a:endCxn id="11" idx="1"/>
          </p:cNvCxnSpPr>
          <p:nvPr/>
        </p:nvCxnSpPr>
        <p:spPr>
          <a:xfrm>
            <a:off x="1738536" y="3926708"/>
            <a:ext cx="646762" cy="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5856" y="2232426"/>
            <a:ext cx="371991" cy="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2645" y="3902910"/>
            <a:ext cx="371991" cy="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70931" y="5661246"/>
            <a:ext cx="371991" cy="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3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6069F-5421-4652-A23F-CEEBB0CF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di IFP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D6947-BEF6-40E9-A927-0DBADC1E8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643192" cy="4896544"/>
          </a:xfrm>
        </p:spPr>
        <p:txBody>
          <a:bodyPr>
            <a:noAutofit/>
          </a:bodyPr>
          <a:lstStyle/>
          <a:p>
            <a:r>
              <a:rPr lang="en-GB" sz="2600" dirty="0"/>
              <a:t>La </a:t>
            </a:r>
            <a:r>
              <a:rPr lang="en-GB" sz="2600" dirty="0" err="1"/>
              <a:t>scelta</a:t>
            </a:r>
            <a:r>
              <a:rPr lang="en-GB" sz="2600" dirty="0"/>
              <a:t> </a:t>
            </a:r>
            <a:r>
              <a:rPr lang="en-GB" sz="2600" dirty="0" err="1"/>
              <a:t>dei</a:t>
            </a:r>
            <a:r>
              <a:rPr lang="en-GB" sz="2600" dirty="0"/>
              <a:t> </a:t>
            </a:r>
            <a:r>
              <a:rPr lang="en-GB" sz="2600" dirty="0" err="1"/>
              <a:t>giusti</a:t>
            </a:r>
            <a:r>
              <a:rPr lang="en-GB" sz="2600" dirty="0"/>
              <a:t> </a:t>
            </a:r>
            <a:r>
              <a:rPr lang="en-GB" sz="2600" dirty="0" err="1"/>
              <a:t>strumenti</a:t>
            </a:r>
            <a:r>
              <a:rPr lang="en-GB" sz="2600" dirty="0"/>
              <a:t> di </a:t>
            </a:r>
            <a:r>
              <a:rPr lang="en-GB" sz="2600" dirty="0" err="1"/>
              <a:t>valutazione</a:t>
            </a:r>
            <a:r>
              <a:rPr lang="en-GB" sz="2600" dirty="0"/>
              <a:t> per </a:t>
            </a:r>
            <a:r>
              <a:rPr lang="en-GB" sz="2600" dirty="0" err="1"/>
              <a:t>il</a:t>
            </a:r>
            <a:r>
              <a:rPr lang="en-GB" sz="2600" dirty="0"/>
              <a:t> </a:t>
            </a:r>
            <a:r>
              <a:rPr lang="en-GB" sz="2600" dirty="0" err="1"/>
              <a:t>tuo</a:t>
            </a:r>
            <a:r>
              <a:rPr lang="en-GB" sz="2600" dirty="0"/>
              <a:t> </a:t>
            </a:r>
            <a:r>
              <a:rPr lang="en-GB" sz="2600" dirty="0" err="1"/>
              <a:t>programma</a:t>
            </a:r>
            <a:r>
              <a:rPr lang="en-GB" sz="2600" dirty="0"/>
              <a:t> </a:t>
            </a:r>
            <a:r>
              <a:rPr lang="en-GB" sz="2600" dirty="0" err="1"/>
              <a:t>è</a:t>
            </a:r>
            <a:r>
              <a:rPr lang="en-GB" sz="2600" dirty="0"/>
              <a:t> al </a:t>
            </a:r>
            <a:r>
              <a:rPr lang="en-GB" sz="2600" dirty="0" err="1"/>
              <a:t>centro</a:t>
            </a:r>
            <a:r>
              <a:rPr lang="en-GB" sz="2600" dirty="0"/>
              <a:t> </a:t>
            </a:r>
            <a:r>
              <a:rPr lang="en-GB" sz="2600" dirty="0" err="1"/>
              <a:t>della</a:t>
            </a:r>
            <a:r>
              <a:rPr lang="en-GB" sz="2600" dirty="0"/>
              <a:t> </a:t>
            </a:r>
            <a:r>
              <a:rPr lang="en-GB" sz="2600" dirty="0" err="1"/>
              <a:t>misurazione</a:t>
            </a:r>
            <a:r>
              <a:rPr lang="en-GB" sz="2600" dirty="0"/>
              <a:t> </a:t>
            </a:r>
            <a:r>
              <a:rPr lang="en-GB" sz="2600" dirty="0" err="1"/>
              <a:t>dei</a:t>
            </a:r>
            <a:r>
              <a:rPr lang="en-GB" sz="2600" dirty="0"/>
              <a:t> </a:t>
            </a:r>
            <a:r>
              <a:rPr lang="en-GB" sz="2600" dirty="0" err="1"/>
              <a:t>risultati</a:t>
            </a:r>
            <a:r>
              <a:rPr lang="en-GB" sz="2600" dirty="0"/>
              <a:t> </a:t>
            </a:r>
            <a:r>
              <a:rPr lang="en-GB" sz="2600" dirty="0" err="1"/>
              <a:t>dell'apprendimento</a:t>
            </a:r>
            <a:r>
              <a:rPr lang="en-GB" sz="2600" dirty="0"/>
              <a:t> per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giovani</a:t>
            </a:r>
            <a:r>
              <a:rPr lang="en-GB" sz="2600" dirty="0"/>
              <a:t> </a:t>
            </a:r>
            <a:r>
              <a:rPr lang="en-GB" sz="2600" dirty="0" err="1"/>
              <a:t>sulle</a:t>
            </a:r>
            <a:r>
              <a:rPr lang="en-GB" sz="2600" dirty="0"/>
              <a:t> </a:t>
            </a:r>
            <a:r>
              <a:rPr lang="en-GB" sz="2600" dirty="0" err="1"/>
              <a:t>mobilità</a:t>
            </a:r>
            <a:r>
              <a:rPr lang="en-GB" sz="2600" dirty="0"/>
              <a:t> </a:t>
            </a:r>
            <a:r>
              <a:rPr lang="en-GB" sz="2600" dirty="0" err="1"/>
              <a:t>interculturali</a:t>
            </a:r>
            <a:r>
              <a:rPr lang="en-GB" sz="2600" dirty="0"/>
              <a:t>.</a:t>
            </a:r>
          </a:p>
          <a:p>
            <a:r>
              <a:rPr lang="en-GB" sz="2600" dirty="0" err="1"/>
              <a:t>Mentre</a:t>
            </a:r>
            <a:r>
              <a:rPr lang="en-GB" sz="2600" dirty="0"/>
              <a:t> </a:t>
            </a:r>
            <a:r>
              <a:rPr lang="en-GB" sz="2600" dirty="0" err="1"/>
              <a:t>sono</a:t>
            </a:r>
            <a:r>
              <a:rPr lang="en-GB" sz="2600" dirty="0"/>
              <a:t> </a:t>
            </a:r>
            <a:r>
              <a:rPr lang="en-GB" sz="2600" dirty="0" err="1"/>
              <a:t>lontani</a:t>
            </a:r>
            <a:r>
              <a:rPr lang="en-GB" sz="2600" dirty="0"/>
              <a:t> dal </a:t>
            </a:r>
            <a:r>
              <a:rPr lang="en-GB" sz="2600" dirty="0" err="1"/>
              <a:t>loro</a:t>
            </a:r>
            <a:r>
              <a:rPr lang="en-GB" sz="2600" dirty="0"/>
              <a:t> </a:t>
            </a:r>
            <a:r>
              <a:rPr lang="en-GB" sz="2600" dirty="0" err="1"/>
              <a:t>ambiente</a:t>
            </a:r>
            <a:r>
              <a:rPr lang="en-GB" sz="2600" dirty="0"/>
              <a:t> </a:t>
            </a:r>
            <a:r>
              <a:rPr lang="en-GB" sz="2600" dirty="0" err="1"/>
              <a:t>domestico</a:t>
            </a:r>
            <a:r>
              <a:rPr lang="en-GB" sz="2600" dirty="0"/>
              <a:t>, </a:t>
            </a:r>
            <a:r>
              <a:rPr lang="en-GB" sz="2600" dirty="0" err="1"/>
              <a:t>parte</a:t>
            </a:r>
            <a:r>
              <a:rPr lang="en-GB" sz="2600" dirty="0"/>
              <a:t> </a:t>
            </a:r>
            <a:r>
              <a:rPr lang="en-GB" sz="2600" dirty="0" err="1"/>
              <a:t>dell'onere</a:t>
            </a:r>
            <a:r>
              <a:rPr lang="en-GB" sz="2600" dirty="0"/>
              <a:t> per la </a:t>
            </a:r>
            <a:r>
              <a:rPr lang="en-GB" sz="2600" dirty="0" err="1"/>
              <a:t>valutazione</a:t>
            </a:r>
            <a:r>
              <a:rPr lang="en-GB" sz="2600" dirty="0"/>
              <a:t> </a:t>
            </a:r>
            <a:r>
              <a:rPr lang="en-GB" sz="2600" dirty="0" err="1"/>
              <a:t>ricadrà</a:t>
            </a:r>
            <a:r>
              <a:rPr lang="en-GB" sz="2600" dirty="0"/>
              <a:t> </a:t>
            </a:r>
            <a:r>
              <a:rPr lang="en-GB" sz="2600" dirty="0" err="1"/>
              <a:t>sullo</a:t>
            </a:r>
            <a:r>
              <a:rPr lang="en-GB" sz="2600" dirty="0"/>
              <a:t> </a:t>
            </a:r>
            <a:r>
              <a:rPr lang="en-GB" sz="2600" dirty="0" err="1"/>
              <a:t>studente</a:t>
            </a:r>
            <a:r>
              <a:rPr lang="en-GB" sz="2600" dirty="0"/>
              <a:t>.</a:t>
            </a:r>
          </a:p>
          <a:p>
            <a:r>
              <a:rPr lang="en-GB" sz="2600" dirty="0"/>
              <a:t>Per </a:t>
            </a:r>
            <a:r>
              <a:rPr lang="en-GB" sz="2600" dirty="0" err="1"/>
              <a:t>questo</a:t>
            </a:r>
            <a:r>
              <a:rPr lang="en-GB" sz="2600" dirty="0"/>
              <a:t> </a:t>
            </a:r>
            <a:r>
              <a:rPr lang="en-GB" sz="2600" dirty="0" err="1"/>
              <a:t>motivo</a:t>
            </a:r>
            <a:r>
              <a:rPr lang="en-GB" sz="2600" dirty="0"/>
              <a:t>, </a:t>
            </a:r>
            <a:r>
              <a:rPr lang="en-GB" sz="2600" dirty="0" err="1"/>
              <a:t>gli</a:t>
            </a:r>
            <a:r>
              <a:rPr lang="en-GB" sz="2600" dirty="0"/>
              <a:t> </a:t>
            </a:r>
            <a:r>
              <a:rPr lang="en-GB" sz="2600" dirty="0" err="1"/>
              <a:t>strumenti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documentano</a:t>
            </a:r>
            <a:r>
              <a:rPr lang="en-GB" sz="2600" dirty="0"/>
              <a:t> le </a:t>
            </a:r>
            <a:r>
              <a:rPr lang="en-GB" sz="2600" dirty="0" err="1"/>
              <a:t>esperienze</a:t>
            </a:r>
            <a:r>
              <a:rPr lang="en-GB" sz="2600" dirty="0"/>
              <a:t> e </a:t>
            </a:r>
            <a:r>
              <a:rPr lang="en-GB" sz="2600" dirty="0" err="1"/>
              <a:t>gli</a:t>
            </a:r>
            <a:r>
              <a:rPr lang="en-GB" sz="2600" dirty="0"/>
              <a:t> </a:t>
            </a:r>
            <a:r>
              <a:rPr lang="en-GB" sz="2600" dirty="0" err="1"/>
              <a:t>strumenti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incorporano</a:t>
            </a:r>
            <a:r>
              <a:rPr lang="en-GB" sz="2600" dirty="0"/>
              <a:t> </a:t>
            </a:r>
            <a:r>
              <a:rPr lang="en-GB" sz="2600" dirty="0" err="1"/>
              <a:t>qualche</a:t>
            </a:r>
            <a:r>
              <a:rPr lang="en-GB" sz="2600" dirty="0"/>
              <a:t> forma di </a:t>
            </a:r>
            <a:r>
              <a:rPr lang="en-GB" sz="2600" dirty="0" err="1"/>
              <a:t>autovalutazione</a:t>
            </a:r>
            <a:r>
              <a:rPr lang="en-GB" sz="2600" dirty="0"/>
              <a:t> o </a:t>
            </a:r>
            <a:r>
              <a:rPr lang="en-GB" sz="2600" dirty="0" err="1"/>
              <a:t>valutazione</a:t>
            </a:r>
            <a:r>
              <a:rPr lang="en-GB" sz="2600" dirty="0"/>
              <a:t> </a:t>
            </a:r>
            <a:r>
              <a:rPr lang="en-GB" sz="2600" dirty="0" err="1"/>
              <a:t>tra</a:t>
            </a:r>
            <a:r>
              <a:rPr lang="en-GB" sz="2600" dirty="0"/>
              <a:t> </a:t>
            </a:r>
            <a:r>
              <a:rPr lang="en-GB" sz="2600" dirty="0" err="1"/>
              <a:t>pari</a:t>
            </a:r>
            <a:r>
              <a:rPr lang="en-GB" sz="2600" dirty="0"/>
              <a:t> </a:t>
            </a:r>
            <a:r>
              <a:rPr lang="en-GB" sz="2600" dirty="0" err="1"/>
              <a:t>sono</a:t>
            </a:r>
            <a:r>
              <a:rPr lang="en-GB" sz="2600" dirty="0"/>
              <a:t> </a:t>
            </a:r>
            <a:r>
              <a:rPr lang="en-GB" sz="2600" dirty="0" err="1"/>
              <a:t>probabilmente</a:t>
            </a:r>
            <a:r>
              <a:rPr lang="en-GB" sz="2600" dirty="0"/>
              <a:t> </a:t>
            </a:r>
            <a:r>
              <a:rPr lang="en-GB" sz="2600" dirty="0" err="1"/>
              <a:t>più</a:t>
            </a:r>
            <a:r>
              <a:rPr lang="en-GB" sz="2600" dirty="0"/>
              <a:t> </a:t>
            </a:r>
            <a:r>
              <a:rPr lang="en-GB" sz="2600" dirty="0" err="1"/>
              <a:t>utili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54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0337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giusti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5171"/>
            <a:ext cx="3766140" cy="43221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/>
              <a:t>Tipo</a:t>
            </a:r>
            <a:r>
              <a:rPr lang="en-GB" sz="2800" b="1" dirty="0"/>
              <a:t> di </a:t>
            </a:r>
            <a:r>
              <a:rPr lang="en-GB" sz="2800" b="1" dirty="0" err="1"/>
              <a:t>strumento</a:t>
            </a:r>
            <a:r>
              <a:rPr lang="en-GB" sz="2800" b="1" dirty="0"/>
              <a:t> o </a:t>
            </a:r>
            <a:r>
              <a:rPr lang="en-GB" sz="2800" b="1" dirty="0" err="1"/>
              <a:t>metodo</a:t>
            </a:r>
            <a:r>
              <a:rPr lang="en-GB" sz="2800" b="1" dirty="0"/>
              <a:t> di </a:t>
            </a:r>
            <a:r>
              <a:rPr lang="en-GB" sz="2800" b="1" dirty="0" err="1"/>
              <a:t>valutazione</a:t>
            </a:r>
            <a:r>
              <a:rPr lang="en-GB" sz="2800" b="1" dirty="0"/>
              <a:t>:</a:t>
            </a:r>
          </a:p>
          <a:p>
            <a:pPr marL="0" indent="0">
              <a:buNone/>
            </a:pPr>
            <a:r>
              <a:rPr lang="en-GB" sz="2800" dirty="0" err="1"/>
              <a:t>Registrazione</a:t>
            </a:r>
            <a:r>
              <a:rPr lang="en-GB" sz="2800" dirty="0"/>
              <a:t> </a:t>
            </a:r>
            <a:r>
              <a:rPr lang="en-GB" sz="2800" dirty="0" err="1"/>
              <a:t>regolare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attività</a:t>
            </a:r>
            <a:r>
              <a:rPr lang="en-GB" sz="2800" dirty="0"/>
              <a:t> come:</a:t>
            </a:r>
          </a:p>
          <a:p>
            <a:r>
              <a:rPr lang="en-GB" sz="2800" dirty="0" err="1"/>
              <a:t>scrivere</a:t>
            </a:r>
            <a:r>
              <a:rPr lang="en-GB" sz="2800" dirty="0"/>
              <a:t> un </a:t>
            </a:r>
            <a:r>
              <a:rPr lang="en-GB" sz="2800" dirty="0" err="1"/>
              <a:t>diario</a:t>
            </a:r>
            <a:r>
              <a:rPr lang="en-GB" sz="2800" dirty="0"/>
              <a:t> di </a:t>
            </a:r>
            <a:r>
              <a:rPr lang="en-GB" sz="2800" dirty="0" err="1"/>
              <a:t>apprendimento</a:t>
            </a:r>
            <a:r>
              <a:rPr lang="en-GB" sz="2800" dirty="0"/>
              <a:t>,</a:t>
            </a:r>
          </a:p>
          <a:p>
            <a:r>
              <a:rPr lang="en-GB" sz="2800" dirty="0"/>
              <a:t>blogging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428649-EAC5-490E-A403-CEB628D0C643}"/>
              </a:ext>
            </a:extLst>
          </p:cNvPr>
          <p:cNvSpPr txBox="1">
            <a:spLocks/>
          </p:cNvSpPr>
          <p:nvPr/>
        </p:nvSpPr>
        <p:spPr>
          <a:xfrm>
            <a:off x="4355976" y="1555171"/>
            <a:ext cx="3766140" cy="4322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</a:rPr>
              <a:t>Come </a:t>
            </a:r>
            <a:r>
              <a:rPr lang="en-GB" sz="2800" b="1" dirty="0" err="1">
                <a:solidFill>
                  <a:schemeClr val="tx2"/>
                </a:solidFill>
              </a:rPr>
              <a:t>funziona</a:t>
            </a:r>
            <a:r>
              <a:rPr lang="en-GB" sz="2800" b="1" dirty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800" dirty="0" err="1">
                <a:solidFill>
                  <a:schemeClr val="tx2"/>
                </a:solidFill>
              </a:rPr>
              <a:t>Gli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studenti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tengono</a:t>
            </a:r>
            <a:r>
              <a:rPr lang="en-GB" sz="2800" dirty="0">
                <a:solidFill>
                  <a:schemeClr val="tx2"/>
                </a:solidFill>
              </a:rPr>
              <a:t> un </a:t>
            </a:r>
            <a:r>
              <a:rPr lang="en-GB" sz="2800" dirty="0" err="1">
                <a:solidFill>
                  <a:schemeClr val="tx2"/>
                </a:solidFill>
              </a:rPr>
              <a:t>registro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delle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loro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esperienze</a:t>
            </a:r>
            <a:r>
              <a:rPr lang="en-GB" sz="2800" dirty="0">
                <a:solidFill>
                  <a:schemeClr val="tx2"/>
                </a:solidFill>
              </a:rPr>
              <a:t>. Questa </a:t>
            </a:r>
            <a:r>
              <a:rPr lang="en-GB" sz="2800" dirty="0" err="1">
                <a:solidFill>
                  <a:schemeClr val="tx2"/>
                </a:solidFill>
              </a:rPr>
              <a:t>attività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è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completata</a:t>
            </a:r>
            <a:r>
              <a:rPr lang="en-GB" sz="2800" dirty="0">
                <a:solidFill>
                  <a:schemeClr val="tx2"/>
                </a:solidFill>
              </a:rPr>
              <a:t> a </a:t>
            </a:r>
            <a:r>
              <a:rPr lang="en-GB" sz="2800" dirty="0" err="1">
                <a:solidFill>
                  <a:schemeClr val="tx2"/>
                </a:solidFill>
              </a:rPr>
              <a:t>discrezione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dello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studente</a:t>
            </a:r>
            <a:r>
              <a:rPr lang="en-GB" sz="2800" dirty="0">
                <a:solidFill>
                  <a:schemeClr val="tx2"/>
                </a:solidFill>
              </a:rPr>
              <a:t> - </a:t>
            </a:r>
            <a:r>
              <a:rPr lang="en-GB" sz="2800" dirty="0" err="1">
                <a:solidFill>
                  <a:schemeClr val="tx2"/>
                </a:solidFill>
              </a:rPr>
              <a:t>questo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può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avvenire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più</a:t>
            </a:r>
            <a:r>
              <a:rPr lang="en-GB" sz="2800" dirty="0">
                <a:solidFill>
                  <a:schemeClr val="tx2"/>
                </a:solidFill>
              </a:rPr>
              <a:t> volte al </a:t>
            </a:r>
            <a:r>
              <a:rPr lang="en-GB" sz="2800" dirty="0" err="1">
                <a:solidFill>
                  <a:schemeClr val="tx2"/>
                </a:solidFill>
              </a:rPr>
              <a:t>giorno</a:t>
            </a:r>
            <a:r>
              <a:rPr lang="en-GB" sz="2800" dirty="0">
                <a:solidFill>
                  <a:schemeClr val="tx2"/>
                </a:solidFill>
              </a:rPr>
              <a:t> se </a:t>
            </a:r>
            <a:r>
              <a:rPr lang="en-GB" sz="2800" dirty="0" err="1">
                <a:solidFill>
                  <a:schemeClr val="tx2"/>
                </a:solidFill>
              </a:rPr>
              <a:t>necessario</a:t>
            </a:r>
            <a:r>
              <a:rPr lang="en-GB" sz="2800" dirty="0">
                <a:solidFill>
                  <a:schemeClr val="tx2"/>
                </a:solidFill>
              </a:rPr>
              <a:t>. </a:t>
            </a:r>
            <a:r>
              <a:rPr lang="en-GB" sz="2800" dirty="0" err="1">
                <a:solidFill>
                  <a:schemeClr val="tx2"/>
                </a:solidFill>
              </a:rPr>
              <a:t>L'importante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è</a:t>
            </a:r>
            <a:r>
              <a:rPr lang="en-GB" sz="2800" dirty="0">
                <a:solidFill>
                  <a:schemeClr val="tx2"/>
                </a:solidFill>
              </a:rPr>
              <a:t> ‘</a:t>
            </a:r>
            <a:r>
              <a:rPr lang="en-GB" sz="2800" dirty="0" err="1">
                <a:solidFill>
                  <a:schemeClr val="tx2"/>
                </a:solidFill>
              </a:rPr>
              <a:t>catturare</a:t>
            </a:r>
            <a:r>
              <a:rPr lang="en-GB" sz="2800" dirty="0">
                <a:solidFill>
                  <a:schemeClr val="tx2"/>
                </a:solidFill>
              </a:rPr>
              <a:t>’ </a:t>
            </a:r>
            <a:r>
              <a:rPr lang="en-GB" sz="2800" dirty="0" err="1">
                <a:solidFill>
                  <a:schemeClr val="tx2"/>
                </a:solidFill>
              </a:rPr>
              <a:t>nuove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err="1">
                <a:solidFill>
                  <a:schemeClr val="tx2"/>
                </a:solidFill>
              </a:rPr>
              <a:t>esperienze</a:t>
            </a:r>
            <a:r>
              <a:rPr lang="en-GB" sz="2800" dirty="0">
                <a:solidFill>
                  <a:schemeClr val="tx2"/>
                </a:solidFill>
              </a:rPr>
              <a:t> e </a:t>
            </a:r>
            <a:r>
              <a:rPr lang="en-GB" sz="2800" dirty="0" err="1">
                <a:solidFill>
                  <a:schemeClr val="tx2"/>
                </a:solidFill>
              </a:rPr>
              <a:t>situazioni</a:t>
            </a:r>
            <a:r>
              <a:rPr lang="en-GB" sz="2800" dirty="0"/>
              <a:t>.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0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0337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giusti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5171"/>
            <a:ext cx="3766140" cy="43221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/>
              <a:t>Tipo</a:t>
            </a:r>
            <a:r>
              <a:rPr lang="en-GB" sz="2800" b="1" dirty="0"/>
              <a:t> di </a:t>
            </a:r>
            <a:r>
              <a:rPr lang="en-GB" sz="2800" b="1" dirty="0" err="1"/>
              <a:t>strumento</a:t>
            </a:r>
            <a:r>
              <a:rPr lang="en-GB" sz="2800" b="1" dirty="0"/>
              <a:t> o </a:t>
            </a:r>
            <a:r>
              <a:rPr lang="en-GB" sz="2800" b="1" dirty="0" err="1"/>
              <a:t>metodo</a:t>
            </a:r>
            <a:r>
              <a:rPr lang="en-GB" sz="2800" b="1" dirty="0"/>
              <a:t> di </a:t>
            </a:r>
            <a:r>
              <a:rPr lang="en-GB" sz="2800" b="1" dirty="0" err="1"/>
              <a:t>valutazione</a:t>
            </a:r>
            <a:r>
              <a:rPr lang="en-GB" sz="2800" b="1" dirty="0"/>
              <a:t>:</a:t>
            </a:r>
          </a:p>
          <a:p>
            <a:pPr marL="0" indent="0">
              <a:buNone/>
            </a:pPr>
            <a:r>
              <a:rPr lang="en-GB" sz="2800" dirty="0" err="1"/>
              <a:t>Registrazione</a:t>
            </a:r>
            <a:r>
              <a:rPr lang="en-GB" sz="2800" dirty="0"/>
              <a:t> </a:t>
            </a:r>
            <a:r>
              <a:rPr lang="en-GB" sz="2800" dirty="0" err="1"/>
              <a:t>regolare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attività</a:t>
            </a:r>
            <a:r>
              <a:rPr lang="en-GB" sz="2800" dirty="0"/>
              <a:t> come:</a:t>
            </a:r>
          </a:p>
          <a:p>
            <a:r>
              <a:rPr lang="en-GB" sz="2800" dirty="0" err="1"/>
              <a:t>scrivere</a:t>
            </a:r>
            <a:r>
              <a:rPr lang="en-GB" sz="2800" dirty="0"/>
              <a:t> un </a:t>
            </a:r>
            <a:r>
              <a:rPr lang="en-GB" sz="2800" dirty="0" err="1"/>
              <a:t>diario</a:t>
            </a:r>
            <a:r>
              <a:rPr lang="en-GB" sz="2800" dirty="0"/>
              <a:t> di </a:t>
            </a:r>
            <a:r>
              <a:rPr lang="en-GB" sz="2800" dirty="0" err="1"/>
              <a:t>apprendimento</a:t>
            </a:r>
            <a:r>
              <a:rPr lang="en-GB" sz="2800" dirty="0"/>
              <a:t>,</a:t>
            </a:r>
          </a:p>
          <a:p>
            <a:r>
              <a:rPr lang="en-GB" sz="2800" dirty="0"/>
              <a:t>blogging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428649-EAC5-490E-A403-CEB628D0C643}"/>
              </a:ext>
            </a:extLst>
          </p:cNvPr>
          <p:cNvSpPr txBox="1">
            <a:spLocks/>
          </p:cNvSpPr>
          <p:nvPr/>
        </p:nvSpPr>
        <p:spPr>
          <a:xfrm>
            <a:off x="4355976" y="1555171"/>
            <a:ext cx="3766140" cy="4322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Vantaggi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GB" dirty="0"/>
              <a:t>Non </a:t>
            </a:r>
            <a:r>
              <a:rPr lang="en-GB" dirty="0" err="1"/>
              <a:t>c'è</a:t>
            </a:r>
            <a:r>
              <a:rPr lang="en-GB" dirty="0"/>
              <a:t> </a:t>
            </a:r>
            <a:r>
              <a:rPr lang="en-GB" dirty="0" err="1"/>
              <a:t>bisogno</a:t>
            </a:r>
            <a:r>
              <a:rPr lang="en-GB" dirty="0"/>
              <a:t> di </a:t>
            </a:r>
            <a:r>
              <a:rPr lang="en-GB" dirty="0" err="1"/>
              <a:t>distinguere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e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professionali</a:t>
            </a:r>
            <a:r>
              <a:rPr lang="en-GB" dirty="0"/>
              <a:t> e non </a:t>
            </a:r>
            <a:r>
              <a:rPr lang="en-GB" dirty="0" err="1"/>
              <a:t>professionali</a:t>
            </a:r>
            <a:endParaRPr lang="en-GB" dirty="0"/>
          </a:p>
          <a:p>
            <a:r>
              <a:rPr lang="en-GB" dirty="0"/>
              <a:t>Lo </a:t>
            </a:r>
            <a:r>
              <a:rPr lang="en-GB" dirty="0" err="1"/>
              <a:t>studente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impegna</a:t>
            </a:r>
            <a:r>
              <a:rPr lang="en-GB" dirty="0"/>
              <a:t> a </a:t>
            </a:r>
            <a:r>
              <a:rPr lang="en-GB" dirty="0" err="1"/>
              <a:t>farlo</a:t>
            </a:r>
            <a:r>
              <a:rPr lang="en-GB" dirty="0"/>
              <a:t>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necessario</a:t>
            </a:r>
            <a:endParaRPr lang="en-GB" dirty="0"/>
          </a:p>
          <a:p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modelli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cui </a:t>
            </a:r>
            <a:r>
              <a:rPr lang="en-GB" dirty="0" err="1"/>
              <a:t>scegliere</a:t>
            </a:r>
            <a:r>
              <a:rPr lang="en-GB" dirty="0"/>
              <a:t>, </a:t>
            </a:r>
            <a:r>
              <a:rPr lang="en-GB" dirty="0" err="1"/>
              <a:t>resi</a:t>
            </a:r>
            <a:r>
              <a:rPr lang="en-GB" dirty="0"/>
              <a:t> </a:t>
            </a:r>
            <a:r>
              <a:rPr lang="en-GB" dirty="0" err="1"/>
              <a:t>disponibili</a:t>
            </a:r>
            <a:r>
              <a:rPr lang="en-GB" dirty="0"/>
              <a:t> da </a:t>
            </a:r>
            <a:r>
              <a:rPr lang="en-GB" dirty="0" err="1"/>
              <a:t>organismi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e </a:t>
            </a:r>
            <a:r>
              <a:rPr lang="en-GB" dirty="0" err="1"/>
              <a:t>qualificazione</a:t>
            </a:r>
            <a:r>
              <a:rPr lang="en-GB" dirty="0"/>
              <a:t>, </a:t>
            </a:r>
            <a:r>
              <a:rPr lang="en-GB" dirty="0" err="1"/>
              <a:t>università</a:t>
            </a:r>
            <a:r>
              <a:rPr lang="en-GB" dirty="0"/>
              <a:t>, </a:t>
            </a:r>
            <a:r>
              <a:rPr lang="en-GB" dirty="0" err="1"/>
              <a:t>ecc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9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355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giusti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3766140" cy="3960439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/>
              <a:t>Tipo</a:t>
            </a:r>
            <a:r>
              <a:rPr lang="en-GB" sz="2800" b="1" dirty="0"/>
              <a:t> di </a:t>
            </a:r>
            <a:r>
              <a:rPr lang="en-GB" sz="2800" b="1" dirty="0" err="1"/>
              <a:t>strumento</a:t>
            </a:r>
            <a:r>
              <a:rPr lang="en-GB" sz="2800" b="1" dirty="0"/>
              <a:t> o </a:t>
            </a:r>
            <a:r>
              <a:rPr lang="en-GB" sz="2800" b="1" dirty="0" err="1"/>
              <a:t>metodo</a:t>
            </a:r>
            <a:r>
              <a:rPr lang="en-GB" sz="2800" b="1" dirty="0"/>
              <a:t> di </a:t>
            </a:r>
            <a:r>
              <a:rPr lang="en-GB" sz="2800" b="1" dirty="0" err="1"/>
              <a:t>valutazione</a:t>
            </a:r>
            <a:r>
              <a:rPr lang="en-GB" sz="2800" b="1" dirty="0"/>
              <a:t>:</a:t>
            </a:r>
          </a:p>
          <a:p>
            <a:pPr marL="0" indent="0">
              <a:buNone/>
            </a:pPr>
            <a:r>
              <a:rPr lang="en-GB" sz="2800" dirty="0" err="1"/>
              <a:t>Registrazione</a:t>
            </a:r>
            <a:r>
              <a:rPr lang="en-GB" sz="2800" dirty="0"/>
              <a:t> </a:t>
            </a:r>
            <a:r>
              <a:rPr lang="en-GB" sz="2800" dirty="0" err="1"/>
              <a:t>regolare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attività</a:t>
            </a:r>
            <a:r>
              <a:rPr lang="en-GB" sz="2800" dirty="0"/>
              <a:t> come:</a:t>
            </a:r>
          </a:p>
          <a:p>
            <a:r>
              <a:rPr lang="en-GB" sz="2800" dirty="0" err="1"/>
              <a:t>scrivere</a:t>
            </a:r>
            <a:r>
              <a:rPr lang="en-GB" sz="2800" dirty="0"/>
              <a:t> un </a:t>
            </a:r>
            <a:r>
              <a:rPr lang="en-GB" sz="2800" dirty="0" err="1"/>
              <a:t>diario</a:t>
            </a:r>
            <a:r>
              <a:rPr lang="en-GB" sz="2800" dirty="0"/>
              <a:t> di </a:t>
            </a:r>
            <a:r>
              <a:rPr lang="en-GB" sz="2800" dirty="0" err="1"/>
              <a:t>apprendimento</a:t>
            </a:r>
            <a:r>
              <a:rPr lang="en-GB" sz="2800" dirty="0"/>
              <a:t>,</a:t>
            </a:r>
          </a:p>
          <a:p>
            <a:r>
              <a:rPr lang="en-GB" sz="2800" dirty="0"/>
              <a:t>blogging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428649-EAC5-490E-A403-CEB628D0C643}"/>
              </a:ext>
            </a:extLst>
          </p:cNvPr>
          <p:cNvSpPr txBox="1">
            <a:spLocks/>
          </p:cNvSpPr>
          <p:nvPr/>
        </p:nvSpPr>
        <p:spPr>
          <a:xfrm>
            <a:off x="4355976" y="1268760"/>
            <a:ext cx="3766140" cy="3960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Sfide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completare</a:t>
            </a:r>
            <a:r>
              <a:rPr lang="en-GB" dirty="0"/>
              <a:t> </a:t>
            </a:r>
            <a:r>
              <a:rPr lang="en-GB" dirty="0" err="1"/>
              <a:t>regolarmente</a:t>
            </a:r>
            <a:r>
              <a:rPr lang="en-GB" dirty="0"/>
              <a:t> e in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ricco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diario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progressi</a:t>
            </a:r>
            <a:r>
              <a:rPr lang="en-GB" dirty="0"/>
              <a:t> da </a:t>
            </a:r>
            <a:r>
              <a:rPr lang="en-GB" dirty="0" err="1"/>
              <a:t>compiere</a:t>
            </a:r>
            <a:endParaRPr lang="en-GB" dirty="0"/>
          </a:p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gestire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processo</a:t>
            </a:r>
            <a:r>
              <a:rPr lang="en-GB" dirty="0"/>
              <a:t> in </a:t>
            </a:r>
            <a:r>
              <a:rPr lang="en-GB" dirty="0" err="1"/>
              <a:t>modo</a:t>
            </a:r>
            <a:r>
              <a:rPr lang="en-GB" dirty="0"/>
              <a:t> tale da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massimo</a:t>
            </a:r>
            <a:r>
              <a:rPr lang="en-GB" dirty="0"/>
              <a:t> accesso al </a:t>
            </a:r>
            <a:r>
              <a:rPr lang="en-GB" dirty="0" err="1"/>
              <a:t>proprio</a:t>
            </a:r>
            <a:r>
              <a:rPr lang="en-GB" dirty="0"/>
              <a:t> </a:t>
            </a:r>
            <a:r>
              <a:rPr lang="en-GB" dirty="0" err="1"/>
              <a:t>diario</a:t>
            </a:r>
            <a:r>
              <a:rPr lang="en-GB" dirty="0"/>
              <a:t> ma </a:t>
            </a:r>
            <a:r>
              <a:rPr lang="en-GB" dirty="0" err="1"/>
              <a:t>evitando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</a:t>
            </a:r>
            <a:r>
              <a:rPr lang="en-GB" dirty="0" err="1"/>
              <a:t>spostato</a:t>
            </a:r>
            <a:r>
              <a:rPr lang="en-GB" dirty="0"/>
              <a:t> o </a:t>
            </a:r>
            <a:r>
              <a:rPr lang="en-GB" dirty="0" err="1"/>
              <a:t>cancellato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6B2AB0-0298-45E2-9AC2-D2B2CF041634}"/>
              </a:ext>
            </a:extLst>
          </p:cNvPr>
          <p:cNvSpPr txBox="1"/>
          <p:nvPr/>
        </p:nvSpPr>
        <p:spPr>
          <a:xfrm>
            <a:off x="395536" y="5356314"/>
            <a:ext cx="7726580" cy="1231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tx2"/>
                </a:solidFill>
              </a:rPr>
              <a:t>Suggerimenti</a:t>
            </a:r>
            <a:r>
              <a:rPr lang="en-GB" sz="2800" dirty="0">
                <a:solidFill>
                  <a:schemeClr val="tx2"/>
                </a:solidFill>
              </a:rPr>
              <a:t> per </a:t>
            </a:r>
            <a:r>
              <a:rPr lang="en-GB" sz="2800" dirty="0" err="1">
                <a:solidFill>
                  <a:schemeClr val="tx2"/>
                </a:solidFill>
              </a:rPr>
              <a:t>mantenere</a:t>
            </a:r>
            <a:r>
              <a:rPr lang="en-GB" sz="2800" dirty="0">
                <a:solidFill>
                  <a:schemeClr val="tx2"/>
                </a:solidFill>
              </a:rPr>
              <a:t> un </a:t>
            </a:r>
            <a:r>
              <a:rPr lang="en-GB" sz="2800" dirty="0" err="1">
                <a:solidFill>
                  <a:schemeClr val="tx2"/>
                </a:solidFill>
              </a:rPr>
              <a:t>diario</a:t>
            </a:r>
            <a:r>
              <a:rPr lang="en-GB" sz="2800" dirty="0">
                <a:solidFill>
                  <a:schemeClr val="tx2"/>
                </a:solidFill>
              </a:rPr>
              <a:t> per </a:t>
            </a:r>
            <a:r>
              <a:rPr lang="en-GB" sz="2800" dirty="0" err="1">
                <a:solidFill>
                  <a:schemeClr val="tx2"/>
                </a:solidFill>
              </a:rPr>
              <a:t>l’apprendimento</a:t>
            </a:r>
            <a:r>
              <a:rPr lang="en-GB" sz="2800" dirty="0">
                <a:solidFill>
                  <a:schemeClr val="tx2"/>
                </a:solidFill>
              </a:rPr>
              <a:t>: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dirty="0">
                <a:hlinkClick r:id="rId2"/>
              </a:rPr>
              <a:t>https://www.youtube.com/watch?time_continue=28&amp;v=EyxT91mJnVk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02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0337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giusti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5171"/>
            <a:ext cx="3766140" cy="43221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/>
              <a:t>Tipo</a:t>
            </a:r>
            <a:r>
              <a:rPr lang="en-GB" sz="2800" b="1" dirty="0"/>
              <a:t> di </a:t>
            </a:r>
            <a:r>
              <a:rPr lang="en-GB" sz="2800" b="1" dirty="0" err="1"/>
              <a:t>strumento</a:t>
            </a:r>
            <a:r>
              <a:rPr lang="en-GB" sz="2800" b="1" dirty="0"/>
              <a:t> o </a:t>
            </a:r>
            <a:r>
              <a:rPr lang="en-GB" sz="2800" b="1" dirty="0" err="1"/>
              <a:t>metodo</a:t>
            </a:r>
            <a:r>
              <a:rPr lang="en-GB" sz="2800" b="1" dirty="0"/>
              <a:t> di </a:t>
            </a:r>
            <a:r>
              <a:rPr lang="en-GB" sz="2800" b="1" dirty="0" err="1"/>
              <a:t>valutazione</a:t>
            </a:r>
            <a:r>
              <a:rPr lang="en-GB" sz="2800" b="1" dirty="0"/>
              <a:t>:</a:t>
            </a:r>
          </a:p>
          <a:p>
            <a:pPr marL="0" indent="0">
              <a:buNone/>
            </a:pPr>
            <a:r>
              <a:rPr lang="en-GB" sz="2800" dirty="0"/>
              <a:t>E-portfolio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428649-EAC5-490E-A403-CEB628D0C643}"/>
              </a:ext>
            </a:extLst>
          </p:cNvPr>
          <p:cNvSpPr txBox="1">
            <a:spLocks/>
          </p:cNvSpPr>
          <p:nvPr/>
        </p:nvSpPr>
        <p:spPr>
          <a:xfrm>
            <a:off x="4355976" y="1555171"/>
            <a:ext cx="3766140" cy="4322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b="1" dirty="0">
                <a:solidFill>
                  <a:schemeClr val="tx2"/>
                </a:solidFill>
              </a:rPr>
              <a:t>Che </a:t>
            </a:r>
            <a:r>
              <a:rPr lang="en-GB" sz="2800" b="1" dirty="0" err="1">
                <a:solidFill>
                  <a:schemeClr val="tx2"/>
                </a:solidFill>
              </a:rPr>
              <a:t>cos’è</a:t>
            </a:r>
            <a:r>
              <a:rPr lang="en-GB" sz="2800" b="1" dirty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800" dirty="0"/>
              <a:t>Un </a:t>
            </a:r>
            <a:r>
              <a:rPr lang="en-GB" sz="2800" dirty="0" err="1"/>
              <a:t>documento</a:t>
            </a:r>
            <a:r>
              <a:rPr lang="en-GB" sz="2800" dirty="0"/>
              <a:t> </a:t>
            </a:r>
            <a:r>
              <a:rPr lang="en-GB" sz="2800" dirty="0" err="1"/>
              <a:t>elettronico</a:t>
            </a:r>
            <a:r>
              <a:rPr lang="en-GB" sz="2800" dirty="0"/>
              <a:t> multi-file e </a:t>
            </a:r>
            <a:r>
              <a:rPr lang="en-GB" sz="2800" dirty="0" err="1"/>
              <a:t>multimediale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registra</a:t>
            </a:r>
            <a:r>
              <a:rPr lang="en-GB" sz="2800" dirty="0"/>
              <a:t> le prove </a:t>
            </a:r>
            <a:r>
              <a:rPr lang="en-GB" sz="2800" dirty="0" err="1"/>
              <a:t>dell'apprendimento</a:t>
            </a:r>
            <a:r>
              <a:rPr lang="en-GB" sz="2800" dirty="0"/>
              <a:t> e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risultati</a:t>
            </a:r>
            <a:r>
              <a:rPr lang="en-GB" sz="2800" dirty="0"/>
              <a:t> </a:t>
            </a:r>
            <a:r>
              <a:rPr lang="en-GB" sz="2800" dirty="0" err="1"/>
              <a:t>proprio</a:t>
            </a:r>
            <a:r>
              <a:rPr lang="en-GB" sz="2800" dirty="0"/>
              <a:t> come un </a:t>
            </a:r>
            <a:r>
              <a:rPr lang="en-GB" sz="2800" dirty="0" err="1"/>
              <a:t>diario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0539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0337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giusti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5171"/>
            <a:ext cx="3456384" cy="43221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/>
              <a:t>Tipo</a:t>
            </a:r>
            <a:r>
              <a:rPr lang="en-GB" sz="2800" b="1" dirty="0"/>
              <a:t> di </a:t>
            </a:r>
            <a:r>
              <a:rPr lang="en-GB" sz="2800" b="1" dirty="0" err="1"/>
              <a:t>strumento</a:t>
            </a:r>
            <a:r>
              <a:rPr lang="en-GB" sz="2800" b="1" dirty="0"/>
              <a:t> o </a:t>
            </a:r>
            <a:r>
              <a:rPr lang="en-GB" sz="2800" b="1" dirty="0" err="1"/>
              <a:t>metodo</a:t>
            </a:r>
            <a:r>
              <a:rPr lang="en-GB" sz="2800" b="1" dirty="0"/>
              <a:t> di </a:t>
            </a:r>
            <a:r>
              <a:rPr lang="en-GB" sz="2800" b="1" dirty="0" err="1"/>
              <a:t>valutazione</a:t>
            </a:r>
            <a:r>
              <a:rPr lang="en-GB" sz="2800" b="1" dirty="0"/>
              <a:t>:</a:t>
            </a:r>
          </a:p>
          <a:p>
            <a:pPr marL="0" indent="0">
              <a:buNone/>
            </a:pPr>
            <a:r>
              <a:rPr lang="en-GB" sz="2800" dirty="0"/>
              <a:t>E-portfolio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428649-EAC5-490E-A403-CEB628D0C643}"/>
              </a:ext>
            </a:extLst>
          </p:cNvPr>
          <p:cNvSpPr txBox="1">
            <a:spLocks/>
          </p:cNvSpPr>
          <p:nvPr/>
        </p:nvSpPr>
        <p:spPr>
          <a:xfrm>
            <a:off x="3995936" y="1555171"/>
            <a:ext cx="4392488" cy="5142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Vantaggi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contenere</a:t>
            </a:r>
            <a:r>
              <a:rPr lang="en-GB" sz="2400" dirty="0"/>
              <a:t> </a:t>
            </a:r>
            <a:r>
              <a:rPr lang="en-GB" sz="2400" dirty="0" err="1"/>
              <a:t>testo</a:t>
            </a:r>
            <a:r>
              <a:rPr lang="en-GB" sz="2400" dirty="0"/>
              <a:t>, </a:t>
            </a:r>
            <a:r>
              <a:rPr lang="en-GB" sz="2400" dirty="0" err="1"/>
              <a:t>immagini</a:t>
            </a:r>
            <a:r>
              <a:rPr lang="en-GB" sz="2400" dirty="0"/>
              <a:t>, clip video, </a:t>
            </a:r>
            <a:r>
              <a:rPr lang="en-GB" sz="2400" dirty="0" err="1"/>
              <a:t>collegamenti</a:t>
            </a:r>
            <a:r>
              <a:rPr lang="en-GB" sz="2400" dirty="0"/>
              <a:t> </a:t>
            </a:r>
            <a:r>
              <a:rPr lang="en-GB" sz="2400" dirty="0" err="1"/>
              <a:t>ipertestuali</a:t>
            </a:r>
            <a:r>
              <a:rPr lang="en-GB" sz="2400" dirty="0"/>
              <a:t>, post sui social media, post di blog, </a:t>
            </a:r>
            <a:r>
              <a:rPr lang="en-GB" sz="2400" dirty="0" err="1"/>
              <a:t>ecc</a:t>
            </a:r>
            <a:r>
              <a:rPr lang="en-GB" sz="2400" dirty="0"/>
              <a:t>.</a:t>
            </a:r>
          </a:p>
          <a:p>
            <a:r>
              <a:rPr lang="en-GB" sz="2400" dirty="0"/>
              <a:t>Non </a:t>
            </a:r>
            <a:r>
              <a:rPr lang="en-GB" sz="2400" dirty="0" err="1"/>
              <a:t>è</a:t>
            </a:r>
            <a:r>
              <a:rPr lang="en-GB" sz="2400" dirty="0"/>
              <a:t> </a:t>
            </a:r>
            <a:r>
              <a:rPr lang="en-GB" sz="2400" dirty="0" err="1"/>
              <a:t>eccessivamente</a:t>
            </a:r>
            <a:r>
              <a:rPr lang="en-GB" sz="2400" dirty="0"/>
              <a:t> </a:t>
            </a:r>
            <a:r>
              <a:rPr lang="en-GB" sz="2400" dirty="0" err="1"/>
              <a:t>dipendente</a:t>
            </a:r>
            <a:r>
              <a:rPr lang="en-GB" sz="2400" dirty="0"/>
              <a:t> </a:t>
            </a:r>
            <a:r>
              <a:rPr lang="en-GB" sz="2400" dirty="0" err="1"/>
              <a:t>dalle</a:t>
            </a:r>
            <a:r>
              <a:rPr lang="en-GB" sz="2400" dirty="0"/>
              <a:t> </a:t>
            </a:r>
            <a:r>
              <a:rPr lang="en-GB" sz="2400" dirty="0" err="1"/>
              <a:t>capacità</a:t>
            </a:r>
            <a:r>
              <a:rPr lang="en-GB" sz="2400" dirty="0"/>
              <a:t> di </a:t>
            </a:r>
            <a:r>
              <a:rPr lang="en-GB" sz="2400" dirty="0" err="1"/>
              <a:t>scrittura</a:t>
            </a:r>
            <a:r>
              <a:rPr lang="en-GB" sz="2400" dirty="0"/>
              <a:t> </a:t>
            </a:r>
            <a:r>
              <a:rPr lang="en-GB" sz="2400" dirty="0" err="1"/>
              <a:t>estese</a:t>
            </a:r>
            <a:endParaRPr lang="en-GB" sz="2400" dirty="0"/>
          </a:p>
          <a:p>
            <a:r>
              <a:rPr lang="en-GB" sz="2400" dirty="0" err="1"/>
              <a:t>Promuove</a:t>
            </a:r>
            <a:r>
              <a:rPr lang="en-GB" sz="2400" dirty="0"/>
              <a:t> le </a:t>
            </a:r>
            <a:r>
              <a:rPr lang="en-GB" sz="2400" dirty="0" err="1"/>
              <a:t>abilità</a:t>
            </a:r>
            <a:r>
              <a:rPr lang="en-GB" sz="2400" dirty="0"/>
              <a:t> di </a:t>
            </a:r>
            <a:r>
              <a:rPr lang="en-GB" sz="2400" dirty="0" err="1"/>
              <a:t>pensiero</a:t>
            </a:r>
            <a:r>
              <a:rPr lang="en-GB" sz="2400" dirty="0"/>
              <a:t> </a:t>
            </a:r>
            <a:r>
              <a:rPr lang="en-GB" sz="2400" dirty="0" err="1"/>
              <a:t>critico</a:t>
            </a:r>
            <a:endParaRPr lang="en-GB" sz="2400" dirty="0"/>
          </a:p>
          <a:p>
            <a:r>
              <a:rPr lang="en-GB" sz="2400" dirty="0" err="1"/>
              <a:t>L'apprendimento</a:t>
            </a:r>
            <a:r>
              <a:rPr lang="en-GB" sz="2400" dirty="0"/>
              <a:t> </a:t>
            </a:r>
            <a:r>
              <a:rPr lang="en-GB" sz="2400" dirty="0" err="1"/>
              <a:t>pregresso</a:t>
            </a:r>
            <a:r>
              <a:rPr lang="en-GB" sz="2400" dirty="0"/>
              <a:t> e </a:t>
            </a:r>
            <a:r>
              <a:rPr lang="en-GB" sz="2400" dirty="0" err="1"/>
              <a:t>l'apprendimento</a:t>
            </a:r>
            <a:r>
              <a:rPr lang="en-GB" sz="2400" dirty="0"/>
              <a:t> </a:t>
            </a:r>
            <a:r>
              <a:rPr lang="en-GB" sz="2400" dirty="0" err="1"/>
              <a:t>permanente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inclusi</a:t>
            </a:r>
            <a:r>
              <a:rPr lang="en-GB" sz="2400" dirty="0"/>
              <a:t> </a:t>
            </a:r>
            <a:r>
              <a:rPr lang="en-GB" sz="2400" dirty="0" err="1"/>
              <a:t>così</a:t>
            </a:r>
            <a:r>
              <a:rPr lang="en-GB" sz="2400" dirty="0"/>
              <a:t> come </a:t>
            </a:r>
            <a:r>
              <a:rPr lang="en-GB" sz="2400" dirty="0" err="1"/>
              <a:t>l'apprendimento</a:t>
            </a:r>
            <a:r>
              <a:rPr lang="en-GB" sz="2400" dirty="0"/>
              <a:t> </a:t>
            </a:r>
            <a:r>
              <a:rPr lang="en-GB" sz="2400" dirty="0" err="1"/>
              <a:t>corrente</a:t>
            </a:r>
            <a:endParaRPr lang="en-GB" sz="2400" dirty="0"/>
          </a:p>
          <a:p>
            <a:r>
              <a:rPr lang="en-GB" sz="2400" dirty="0" err="1"/>
              <a:t>consente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dialogo</a:t>
            </a:r>
            <a:r>
              <a:rPr lang="en-GB" sz="2400" dirty="0"/>
              <a:t> </a:t>
            </a:r>
            <a:r>
              <a:rPr lang="en-GB" sz="2400" dirty="0" err="1"/>
              <a:t>virtuale</a:t>
            </a:r>
            <a:r>
              <a:rPr lang="en-GB" sz="2400" dirty="0"/>
              <a:t> con </a:t>
            </a:r>
            <a:r>
              <a:rPr lang="en-GB" sz="2400" dirty="0" err="1"/>
              <a:t>l'insegnante</a:t>
            </a:r>
            <a:r>
              <a:rPr lang="en-GB" sz="2400" dirty="0"/>
              <a:t> / tutor o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formatore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389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giusti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20" y="1367450"/>
            <a:ext cx="3528392" cy="4034069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/>
              <a:t>Tipo</a:t>
            </a:r>
            <a:r>
              <a:rPr lang="en-GB" sz="2800" b="1" dirty="0"/>
              <a:t> di </a:t>
            </a:r>
            <a:r>
              <a:rPr lang="en-GB" sz="2800" b="1" dirty="0" err="1"/>
              <a:t>strumento</a:t>
            </a:r>
            <a:r>
              <a:rPr lang="en-GB" sz="2800" b="1" dirty="0"/>
              <a:t> o </a:t>
            </a:r>
            <a:r>
              <a:rPr lang="en-GB" sz="2800" b="1" dirty="0" err="1"/>
              <a:t>metodo</a:t>
            </a:r>
            <a:r>
              <a:rPr lang="en-GB" sz="2800" b="1" dirty="0"/>
              <a:t> di </a:t>
            </a:r>
            <a:r>
              <a:rPr lang="en-GB" sz="2800" b="1" dirty="0" err="1"/>
              <a:t>valutazione</a:t>
            </a:r>
            <a:r>
              <a:rPr lang="en-GB" sz="2800" b="1" dirty="0"/>
              <a:t>:</a:t>
            </a:r>
          </a:p>
          <a:p>
            <a:pPr marL="0" indent="0">
              <a:buNone/>
            </a:pPr>
            <a:r>
              <a:rPr lang="en-GB" sz="2800" dirty="0"/>
              <a:t>E-portfolio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428649-EAC5-490E-A403-CEB628D0C643}"/>
              </a:ext>
            </a:extLst>
          </p:cNvPr>
          <p:cNvSpPr txBox="1">
            <a:spLocks/>
          </p:cNvSpPr>
          <p:nvPr/>
        </p:nvSpPr>
        <p:spPr>
          <a:xfrm>
            <a:off x="4115328" y="1367450"/>
            <a:ext cx="4054172" cy="4034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Sfide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400" dirty="0"/>
              <a:t>La </a:t>
            </a:r>
            <a:r>
              <a:rPr lang="en-GB" sz="2400" dirty="0" err="1"/>
              <a:t>struttura</a:t>
            </a:r>
            <a:r>
              <a:rPr lang="en-GB" sz="2400" dirty="0"/>
              <a:t>,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formato</a:t>
            </a:r>
            <a:r>
              <a:rPr lang="en-GB" sz="2400" dirty="0"/>
              <a:t> e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contenuto</a:t>
            </a:r>
            <a:r>
              <a:rPr lang="en-GB" sz="2400" dirty="0"/>
              <a:t> </a:t>
            </a:r>
            <a:r>
              <a:rPr lang="en-GB" sz="2400" dirty="0" err="1"/>
              <a:t>dell'e</a:t>
            </a:r>
            <a:r>
              <a:rPr lang="en-GB" sz="2400" dirty="0"/>
              <a:t>-portfolio </a:t>
            </a:r>
            <a:r>
              <a:rPr lang="en-GB" sz="2400" dirty="0" err="1"/>
              <a:t>devono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strettamente</a:t>
            </a:r>
            <a:r>
              <a:rPr lang="en-GB" sz="2400" dirty="0"/>
              <a:t> </a:t>
            </a:r>
            <a:r>
              <a:rPr lang="en-GB" sz="2400" dirty="0" err="1"/>
              <a:t>correlati</a:t>
            </a:r>
            <a:r>
              <a:rPr lang="en-GB" sz="2400" dirty="0"/>
              <a:t> al piano di </a:t>
            </a:r>
            <a:r>
              <a:rPr lang="en-GB" sz="2400" dirty="0" err="1"/>
              <a:t>studi</a:t>
            </a:r>
            <a:r>
              <a:rPr lang="en-GB" sz="2400" dirty="0"/>
              <a:t> o al </a:t>
            </a:r>
            <a:r>
              <a:rPr lang="en-GB" sz="2400" dirty="0" err="1"/>
              <a:t>programma</a:t>
            </a:r>
            <a:r>
              <a:rPr lang="en-GB" sz="2400" dirty="0"/>
              <a:t> di studio</a:t>
            </a:r>
          </a:p>
          <a:p>
            <a:r>
              <a:rPr lang="en-GB" sz="2400" dirty="0"/>
              <a:t> 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studenti</a:t>
            </a:r>
            <a:r>
              <a:rPr lang="en-GB" sz="2400" dirty="0"/>
              <a:t> </a:t>
            </a:r>
            <a:r>
              <a:rPr lang="en-GB" sz="2400" dirty="0" err="1"/>
              <a:t>devono</a:t>
            </a:r>
            <a:r>
              <a:rPr lang="en-GB" sz="2400" dirty="0"/>
              <a:t> "</a:t>
            </a:r>
            <a:r>
              <a:rPr lang="en-GB" sz="2400" dirty="0" err="1"/>
              <a:t>acquistare</a:t>
            </a:r>
            <a:r>
              <a:rPr lang="en-GB" sz="2400" dirty="0"/>
              <a:t>" e </a:t>
            </a:r>
            <a:r>
              <a:rPr lang="en-GB" sz="2400" dirty="0" err="1"/>
              <a:t>documentare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loro</a:t>
            </a:r>
            <a:r>
              <a:rPr lang="en-GB" sz="2400" dirty="0"/>
              <a:t> studio / </a:t>
            </a:r>
            <a:r>
              <a:rPr lang="en-GB" sz="2400" dirty="0" err="1"/>
              <a:t>lavoro</a:t>
            </a:r>
            <a:r>
              <a:rPr lang="en-GB" sz="2400" dirty="0"/>
              <a:t> / </a:t>
            </a:r>
            <a:r>
              <a:rPr lang="en-GB" sz="2400" dirty="0" err="1"/>
              <a:t>esperienze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formato</a:t>
            </a:r>
            <a:r>
              <a:rPr lang="en-GB" sz="2400" dirty="0"/>
              <a:t> </a:t>
            </a:r>
            <a:r>
              <a:rPr lang="en-GB" sz="2400" dirty="0" err="1"/>
              <a:t>concordato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0FED70-0C77-46EB-A276-6A104448442C}"/>
              </a:ext>
            </a:extLst>
          </p:cNvPr>
          <p:cNvSpPr txBox="1"/>
          <p:nvPr/>
        </p:nvSpPr>
        <p:spPr>
          <a:xfrm>
            <a:off x="427315" y="5408933"/>
            <a:ext cx="7726580" cy="800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tx2"/>
                </a:solidFill>
              </a:rPr>
              <a:t>Consigli</a:t>
            </a:r>
            <a:r>
              <a:rPr lang="en-GB" sz="2800" dirty="0">
                <a:solidFill>
                  <a:schemeClr val="tx2"/>
                </a:solidFill>
              </a:rPr>
              <a:t> per </a:t>
            </a:r>
            <a:r>
              <a:rPr lang="en-GB" sz="2800" dirty="0" err="1">
                <a:solidFill>
                  <a:schemeClr val="tx2"/>
                </a:solidFill>
              </a:rPr>
              <a:t>sviluppare</a:t>
            </a:r>
            <a:r>
              <a:rPr lang="en-GB" sz="2800" dirty="0">
                <a:solidFill>
                  <a:schemeClr val="tx2"/>
                </a:solidFill>
              </a:rPr>
              <a:t> un e-portfolio</a:t>
            </a:r>
          </a:p>
          <a:p>
            <a:r>
              <a:rPr lang="en-GB" dirty="0">
                <a:hlinkClick r:id="rId2"/>
              </a:rPr>
              <a:t>https://www.youtube.com/watch?time_continue=54&amp;v=YZsfvBqBrcY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668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36E8B-C1B7-451E-8B8F-464D07C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informale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724CC-38C7-4EF3-A0D0-212DCE3F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</a:t>
            </a:r>
            <a:r>
              <a:rPr lang="en-GB" dirty="0" err="1"/>
              <a:t>considerati</a:t>
            </a:r>
            <a:r>
              <a:rPr lang="en-GB" dirty="0"/>
              <a:t> </a:t>
            </a:r>
            <a:r>
              <a:rPr lang="en-GB" dirty="0" err="1"/>
              <a:t>finora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incluso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e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guidate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.</a:t>
            </a:r>
          </a:p>
          <a:p>
            <a:r>
              <a:rPr lang="en-GB" dirty="0"/>
              <a:t>I </a:t>
            </a:r>
            <a:r>
              <a:rPr lang="en-GB" dirty="0" err="1"/>
              <a:t>progettisti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pianificatori</a:t>
            </a:r>
            <a:r>
              <a:rPr lang="en-GB" dirty="0"/>
              <a:t> di </a:t>
            </a:r>
            <a:r>
              <a:rPr lang="en-GB" dirty="0" err="1"/>
              <a:t>programmi</a:t>
            </a:r>
            <a:r>
              <a:rPr lang="en-GB" dirty="0"/>
              <a:t> di IFP </a:t>
            </a:r>
            <a:r>
              <a:rPr lang="en-GB" dirty="0" err="1"/>
              <a:t>vorranno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guidati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tutor.</a:t>
            </a:r>
          </a:p>
          <a:p>
            <a:r>
              <a:rPr lang="en-GB" dirty="0"/>
              <a:t>Le </a:t>
            </a:r>
            <a:r>
              <a:rPr lang="en-GB" dirty="0" err="1"/>
              <a:t>valutazioni</a:t>
            </a:r>
            <a:r>
              <a:rPr lang="en-GB" dirty="0"/>
              <a:t> </a:t>
            </a:r>
            <a:r>
              <a:rPr lang="en-GB" dirty="0" err="1"/>
              <a:t>guidate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tutor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utilizzate</a:t>
            </a:r>
            <a:r>
              <a:rPr lang="en-GB" dirty="0"/>
              <a:t> </a:t>
            </a:r>
            <a:r>
              <a:rPr lang="en-GB" dirty="0" err="1"/>
              <a:t>dall'organizzazione</a:t>
            </a:r>
            <a:r>
              <a:rPr lang="en-GB" dirty="0"/>
              <a:t> IFP e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partner per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l'apprendimento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partecipano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043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Panoramica</a:t>
            </a:r>
            <a:r>
              <a:rPr lang="en-GB" dirty="0"/>
              <a:t> del Modulo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198484"/>
              </p:ext>
            </p:extLst>
          </p:nvPr>
        </p:nvGraphicFramePr>
        <p:xfrm>
          <a:off x="673224" y="1600200"/>
          <a:ext cx="7211144" cy="4389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xmlns="" val="244180809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312969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/>
                        <a:t>Unità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Focus </a:t>
                      </a:r>
                      <a:r>
                        <a:rPr lang="en-GB" sz="2400" dirty="0" err="1"/>
                        <a:t>della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sessione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033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err="1">
                          <a:solidFill>
                            <a:schemeClr val="bg1"/>
                          </a:solidFill>
                        </a:rPr>
                        <a:t>Unità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 3.1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 err="1">
                          <a:effectLst/>
                        </a:rPr>
                        <a:t>Competenze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chiave</a:t>
                      </a:r>
                      <a:r>
                        <a:rPr lang="en-GB" sz="2400" kern="1200" dirty="0">
                          <a:effectLst/>
                        </a:rPr>
                        <a:t> e </a:t>
                      </a:r>
                      <a:r>
                        <a:rPr lang="en-GB" sz="2400" kern="1200" dirty="0" err="1">
                          <a:effectLst/>
                        </a:rPr>
                        <a:t>risultati</a:t>
                      </a:r>
                      <a:r>
                        <a:rPr lang="en-GB" sz="2400" kern="1200" dirty="0">
                          <a:effectLst/>
                        </a:rPr>
                        <a:t> per </a:t>
                      </a:r>
                      <a:r>
                        <a:rPr lang="en-GB" sz="2400" kern="1200" dirty="0" err="1">
                          <a:effectLst/>
                        </a:rPr>
                        <a:t>i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giovani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che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partecipano</a:t>
                      </a:r>
                      <a:r>
                        <a:rPr lang="en-GB" sz="2400" kern="1200" dirty="0">
                          <a:effectLst/>
                        </a:rPr>
                        <a:t> a </a:t>
                      </a:r>
                      <a:r>
                        <a:rPr lang="en-GB" sz="2400" kern="1200" dirty="0" err="1">
                          <a:effectLst/>
                        </a:rPr>
                        <a:t>esperienze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interculturali</a:t>
                      </a:r>
                      <a:r>
                        <a:rPr lang="en-GB" sz="2400" kern="1200" dirty="0">
                          <a:effectLst/>
                        </a:rPr>
                        <a:t> di </a:t>
                      </a:r>
                      <a:r>
                        <a:rPr lang="en-GB" sz="2400" kern="1200" dirty="0" err="1">
                          <a:effectLst/>
                        </a:rPr>
                        <a:t>formazione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professionale</a:t>
                      </a:r>
                      <a:endParaRPr lang="en-GB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3345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err="1">
                          <a:solidFill>
                            <a:schemeClr val="bg1"/>
                          </a:solidFill>
                        </a:rPr>
                        <a:t>Unità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 3.2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err="1">
                          <a:effectLst/>
                        </a:rPr>
                        <a:t>Revisione</a:t>
                      </a:r>
                      <a:r>
                        <a:rPr lang="en-GB" sz="2400" kern="1200" dirty="0">
                          <a:effectLst/>
                        </a:rPr>
                        <a:t>, </a:t>
                      </a:r>
                      <a:r>
                        <a:rPr lang="en-GB" sz="2400" kern="1200" dirty="0" err="1">
                          <a:effectLst/>
                        </a:rPr>
                        <a:t>autovalutazione</a:t>
                      </a:r>
                      <a:r>
                        <a:rPr lang="en-GB" sz="2400" kern="1200" dirty="0">
                          <a:effectLst/>
                        </a:rPr>
                        <a:t> e </a:t>
                      </a:r>
                      <a:r>
                        <a:rPr lang="en-GB" sz="2400" kern="1200" dirty="0" err="1">
                          <a:effectLst/>
                        </a:rPr>
                        <a:t>valutazione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delle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esperienze</a:t>
                      </a:r>
                      <a:r>
                        <a:rPr lang="en-GB" sz="2400" kern="1200" dirty="0">
                          <a:effectLst/>
                        </a:rPr>
                        <a:t>, </a:t>
                      </a:r>
                      <a:r>
                        <a:rPr lang="en-GB" sz="2400" kern="1200" dirty="0" err="1">
                          <a:effectLst/>
                        </a:rPr>
                        <a:t>dei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giovani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che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partecipano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alle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mobilità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interculturali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dell'IFP</a:t>
                      </a:r>
                      <a:r>
                        <a:rPr lang="en-GB" sz="2400" kern="1200" dirty="0">
                          <a:effectLst/>
                        </a:rPr>
                        <a:t>, </a:t>
                      </a:r>
                      <a:r>
                        <a:rPr lang="en-GB" sz="2400" kern="1200" dirty="0" err="1">
                          <a:effectLst/>
                        </a:rPr>
                        <a:t>compreso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il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loro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apprendimento</a:t>
                      </a:r>
                      <a:r>
                        <a:rPr lang="en-GB" sz="2400" kern="1200" dirty="0">
                          <a:effectLst/>
                        </a:rPr>
                        <a:t> e </a:t>
                      </a:r>
                      <a:r>
                        <a:rPr lang="en-GB" sz="2400" kern="1200" dirty="0" err="1">
                          <a:effectLst/>
                        </a:rPr>
                        <a:t>risultati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più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ampi</a:t>
                      </a:r>
                      <a:endParaRPr lang="en-GB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598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err="1">
                          <a:solidFill>
                            <a:schemeClr val="bg1"/>
                          </a:solidFill>
                        </a:rPr>
                        <a:t>Unità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 3.3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err="1">
                          <a:effectLst/>
                        </a:rPr>
                        <a:t>Utilizzo</a:t>
                      </a:r>
                      <a:r>
                        <a:rPr lang="en-GB" sz="2400" kern="1200" dirty="0">
                          <a:effectLst/>
                        </a:rPr>
                        <a:t> di framework e </a:t>
                      </a:r>
                      <a:r>
                        <a:rPr lang="en-GB" sz="2400" kern="1200" dirty="0" err="1">
                          <a:effectLst/>
                        </a:rPr>
                        <a:t>metodologie</a:t>
                      </a:r>
                      <a:r>
                        <a:rPr lang="en-GB" sz="2400" kern="1200" dirty="0">
                          <a:effectLst/>
                        </a:rPr>
                        <a:t> di </a:t>
                      </a:r>
                      <a:r>
                        <a:rPr lang="en-GB" sz="2400" kern="1200" dirty="0" err="1">
                          <a:effectLst/>
                        </a:rPr>
                        <a:t>accreditamento</a:t>
                      </a:r>
                      <a:r>
                        <a:rPr lang="en-GB" sz="2400" kern="1200" dirty="0">
                          <a:effectLst/>
                        </a:rPr>
                        <a:t> per </a:t>
                      </a:r>
                      <a:r>
                        <a:rPr lang="en-GB" sz="2400" kern="1200" dirty="0" err="1">
                          <a:effectLst/>
                        </a:rPr>
                        <a:t>riconoscere</a:t>
                      </a:r>
                      <a:r>
                        <a:rPr lang="en-GB" sz="2400" kern="1200" dirty="0">
                          <a:effectLst/>
                        </a:rPr>
                        <a:t> e </a:t>
                      </a:r>
                      <a:r>
                        <a:rPr lang="en-GB" sz="2400" kern="1200" dirty="0" err="1">
                          <a:effectLst/>
                        </a:rPr>
                        <a:t>convalidare</a:t>
                      </a:r>
                      <a:r>
                        <a:rPr lang="en-GB" sz="2400" kern="1200" dirty="0">
                          <a:effectLst/>
                        </a:rPr>
                        <a:t> </a:t>
                      </a:r>
                      <a:r>
                        <a:rPr lang="en-GB" sz="2400" kern="1200" dirty="0" err="1">
                          <a:effectLst/>
                        </a:rPr>
                        <a:t>l'apprendimento</a:t>
                      </a:r>
                      <a:endParaRPr lang="en-GB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130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335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36E8B-C1B7-451E-8B8F-464D07C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informale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724CC-38C7-4EF3-A0D0-212DCE3F5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764319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Il </a:t>
            </a:r>
            <a:r>
              <a:rPr lang="en-GB" sz="2800" dirty="0" err="1"/>
              <a:t>formatore</a:t>
            </a:r>
            <a:r>
              <a:rPr lang="en-GB" sz="2800" dirty="0"/>
              <a:t> </a:t>
            </a:r>
            <a:r>
              <a:rPr lang="en-GB" sz="2800" dirty="0" err="1"/>
              <a:t>ti</a:t>
            </a:r>
            <a:r>
              <a:rPr lang="en-GB" sz="2800" dirty="0"/>
              <a:t> </a:t>
            </a:r>
            <a:r>
              <a:rPr lang="en-GB" sz="2800" dirty="0" err="1"/>
              <a:t>fornirà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tabella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illustra</a:t>
            </a:r>
            <a:r>
              <a:rPr lang="en-GB" sz="2800" dirty="0"/>
              <a:t> </a:t>
            </a:r>
            <a:r>
              <a:rPr lang="en-GB" sz="2800" dirty="0" err="1"/>
              <a:t>diversi</a:t>
            </a:r>
            <a:r>
              <a:rPr lang="en-GB" sz="2800" dirty="0"/>
              <a:t> </a:t>
            </a:r>
            <a:r>
              <a:rPr lang="en-GB" sz="2800" dirty="0" err="1"/>
              <a:t>metodi</a:t>
            </a:r>
            <a:r>
              <a:rPr lang="en-GB" sz="2800" dirty="0"/>
              <a:t> di </a:t>
            </a:r>
            <a:r>
              <a:rPr lang="en-GB" sz="2800" dirty="0" err="1"/>
              <a:t>valutazione</a:t>
            </a:r>
            <a:r>
              <a:rPr lang="en-GB" sz="2800" dirty="0"/>
              <a:t> </a:t>
            </a:r>
            <a:r>
              <a:rPr lang="en-GB" sz="2800" dirty="0" err="1"/>
              <a:t>informale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 err="1"/>
              <a:t>Nei</a:t>
            </a:r>
            <a:r>
              <a:rPr lang="en-GB" sz="2800" dirty="0"/>
              <a:t> </a:t>
            </a:r>
            <a:r>
              <a:rPr lang="en-GB" sz="2800" dirty="0" err="1"/>
              <a:t>tuoi</a:t>
            </a:r>
            <a:r>
              <a:rPr lang="en-GB" sz="2800" dirty="0"/>
              <a:t> </a:t>
            </a:r>
            <a:r>
              <a:rPr lang="en-GB" sz="2800" dirty="0" err="1"/>
              <a:t>gruppi</a:t>
            </a:r>
            <a:r>
              <a:rPr lang="en-GB" sz="2800" dirty="0"/>
              <a:t>, </a:t>
            </a:r>
            <a:r>
              <a:rPr lang="en-GB" sz="2800" dirty="0" err="1"/>
              <a:t>discuti</a:t>
            </a:r>
            <a:r>
              <a:rPr lang="en-GB" sz="2800" dirty="0"/>
              <a:t> </a:t>
            </a:r>
            <a:r>
              <a:rPr lang="en-GB" sz="2800" dirty="0" err="1"/>
              <a:t>quali</a:t>
            </a:r>
            <a:r>
              <a:rPr lang="en-GB" sz="2800" dirty="0"/>
              <a:t> </a:t>
            </a:r>
            <a:r>
              <a:rPr lang="en-GB" sz="2800" dirty="0" err="1"/>
              <a:t>metodi</a:t>
            </a:r>
            <a:r>
              <a:rPr lang="en-GB" sz="2800" dirty="0"/>
              <a:t> </a:t>
            </a:r>
            <a:r>
              <a:rPr lang="en-GB" sz="2800" dirty="0" err="1"/>
              <a:t>potrebbero</a:t>
            </a:r>
            <a:r>
              <a:rPr lang="en-GB" sz="2800" dirty="0"/>
              <a:t> </a:t>
            </a:r>
            <a:r>
              <a:rPr lang="en-GB" sz="2800" dirty="0" err="1"/>
              <a:t>essere</a:t>
            </a:r>
            <a:r>
              <a:rPr lang="en-GB" sz="2800" dirty="0"/>
              <a:t> </a:t>
            </a:r>
            <a:r>
              <a:rPr lang="en-GB" sz="2800" dirty="0" err="1"/>
              <a:t>più</a:t>
            </a:r>
            <a:r>
              <a:rPr lang="en-GB" sz="2800" dirty="0"/>
              <a:t> </a:t>
            </a:r>
            <a:r>
              <a:rPr lang="en-GB" sz="2800" dirty="0" err="1"/>
              <a:t>utili</a:t>
            </a:r>
            <a:r>
              <a:rPr lang="en-GB" sz="2800" dirty="0"/>
              <a:t> o </a:t>
            </a:r>
            <a:r>
              <a:rPr lang="en-GB" sz="2800" dirty="0" err="1"/>
              <a:t>rilevanti</a:t>
            </a:r>
            <a:r>
              <a:rPr lang="en-GB" sz="2800" dirty="0"/>
              <a:t> per la </a:t>
            </a:r>
            <a:r>
              <a:rPr lang="en-GB" sz="2800" dirty="0" err="1"/>
              <a:t>tua</a:t>
            </a:r>
            <a:r>
              <a:rPr lang="en-GB" sz="2800" dirty="0"/>
              <a:t> </a:t>
            </a:r>
            <a:r>
              <a:rPr lang="en-GB" sz="2800" dirty="0" err="1"/>
              <a:t>organizzazione</a:t>
            </a:r>
            <a:r>
              <a:rPr lang="en-GB" sz="2800" dirty="0"/>
              <a:t>. </a:t>
            </a:r>
            <a:r>
              <a:rPr lang="en-GB" sz="2800" dirty="0" err="1"/>
              <a:t>Prendere</a:t>
            </a:r>
            <a:r>
              <a:rPr lang="en-GB" sz="2800" dirty="0"/>
              <a:t> in </a:t>
            </a:r>
            <a:r>
              <a:rPr lang="en-GB" sz="2800" dirty="0" err="1"/>
              <a:t>considerazione</a:t>
            </a:r>
            <a:r>
              <a:rPr lang="en-GB" sz="2800" dirty="0"/>
              <a:t> :</a:t>
            </a:r>
          </a:p>
          <a:p>
            <a:pPr lvl="1"/>
            <a:r>
              <a:rPr lang="en-GB" dirty="0"/>
              <a:t>se 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fatta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contesto</a:t>
            </a:r>
            <a:r>
              <a:rPr lang="en-GB" dirty="0"/>
              <a:t> </a:t>
            </a:r>
            <a:r>
              <a:rPr lang="en-GB" dirty="0" err="1"/>
              <a:t>professionale</a:t>
            </a:r>
            <a:r>
              <a:rPr lang="en-GB" dirty="0"/>
              <a:t> o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posto</a:t>
            </a:r>
            <a:r>
              <a:rPr lang="en-GB" dirty="0"/>
              <a:t> di </a:t>
            </a:r>
            <a:r>
              <a:rPr lang="en-GB" dirty="0" err="1"/>
              <a:t>lavoro</a:t>
            </a:r>
            <a:endParaRPr lang="en-GB" dirty="0"/>
          </a:p>
          <a:p>
            <a:pPr lvl="1"/>
            <a:r>
              <a:rPr lang="en-GB" dirty="0"/>
              <a:t>le </a:t>
            </a:r>
            <a:r>
              <a:rPr lang="en-GB" dirty="0" err="1"/>
              <a:t>abilità</a:t>
            </a:r>
            <a:r>
              <a:rPr lang="en-GB" dirty="0"/>
              <a:t>, </a:t>
            </a:r>
            <a:r>
              <a:rPr lang="en-GB" dirty="0" err="1"/>
              <a:t>abilità</a:t>
            </a:r>
            <a:r>
              <a:rPr lang="en-GB" dirty="0"/>
              <a:t>, </a:t>
            </a:r>
            <a:r>
              <a:rPr lang="en-GB" dirty="0" err="1"/>
              <a:t>conoscenze</a:t>
            </a:r>
            <a:r>
              <a:rPr lang="en-GB" dirty="0"/>
              <a:t> o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devi</a:t>
            </a:r>
            <a:r>
              <a:rPr lang="en-GB" dirty="0"/>
              <a:t> </a:t>
            </a:r>
            <a:r>
              <a:rPr lang="en-GB" dirty="0" err="1"/>
              <a:t>valutare</a:t>
            </a:r>
            <a:endParaRPr lang="en-GB" dirty="0"/>
          </a:p>
          <a:p>
            <a:pPr lvl="1"/>
            <a:r>
              <a:rPr lang="en-GB" dirty="0"/>
              <a:t>come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raccogli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adatta</a:t>
            </a:r>
            <a:r>
              <a:rPr lang="en-GB" dirty="0"/>
              <a:t> al </a:t>
            </a:r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generale</a:t>
            </a:r>
            <a:r>
              <a:rPr lang="en-GB" dirty="0"/>
              <a:t> di studio.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671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865937" cy="38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7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3.1.5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GB" sz="2400" b="1" dirty="0"/>
              <a:t>In </a:t>
            </a:r>
            <a:r>
              <a:rPr lang="en-GB" sz="2400" b="1" dirty="0" err="1"/>
              <a:t>che</a:t>
            </a:r>
            <a:r>
              <a:rPr lang="en-GB" sz="2400" b="1" dirty="0"/>
              <a:t> </a:t>
            </a:r>
            <a:r>
              <a:rPr lang="en-GB" sz="2400" b="1" dirty="0" err="1"/>
              <a:t>modo</a:t>
            </a:r>
            <a:r>
              <a:rPr lang="en-GB" sz="2400" b="1" dirty="0"/>
              <a:t> le </a:t>
            </a:r>
            <a:r>
              <a:rPr lang="en-GB" sz="2400" b="1" dirty="0" err="1"/>
              <a:t>organizzazioni</a:t>
            </a:r>
            <a:r>
              <a:rPr lang="en-GB" sz="2400" b="1" dirty="0"/>
              <a:t> di IFP </a:t>
            </a:r>
            <a:r>
              <a:rPr lang="en-GB" sz="2400" b="1" dirty="0" err="1"/>
              <a:t>possono</a:t>
            </a:r>
            <a:r>
              <a:rPr lang="en-GB" sz="2400" b="1" dirty="0"/>
              <a:t> </a:t>
            </a:r>
            <a:r>
              <a:rPr lang="en-GB" sz="2400" b="1" dirty="0" err="1"/>
              <a:t>preparare</a:t>
            </a:r>
            <a:r>
              <a:rPr lang="en-GB" sz="2400" b="1" dirty="0"/>
              <a:t> </a:t>
            </a:r>
            <a:r>
              <a:rPr lang="en-GB" sz="2400" b="1" dirty="0" err="1"/>
              <a:t>gli</a:t>
            </a:r>
            <a:r>
              <a:rPr lang="en-GB" sz="2400" b="1" dirty="0"/>
              <a:t> </a:t>
            </a:r>
            <a:r>
              <a:rPr lang="en-GB" sz="2400" b="1" dirty="0" err="1"/>
              <a:t>studenti</a:t>
            </a:r>
            <a:r>
              <a:rPr lang="en-GB" sz="2400" b="1" dirty="0"/>
              <a:t> </a:t>
            </a:r>
            <a:r>
              <a:rPr lang="en-GB" sz="2400" b="1" dirty="0" err="1"/>
              <a:t>alla</a:t>
            </a:r>
            <a:r>
              <a:rPr lang="en-GB" sz="2400" b="1" dirty="0"/>
              <a:t> </a:t>
            </a:r>
            <a:r>
              <a:rPr lang="en-GB" sz="2400" b="1" dirty="0" err="1"/>
              <a:t>valutazione</a:t>
            </a:r>
            <a:r>
              <a:rPr lang="en-GB" sz="2400" b="1" dirty="0"/>
              <a:t> </a:t>
            </a:r>
            <a:r>
              <a:rPr lang="en-GB" sz="2400" b="1" dirty="0" err="1"/>
              <a:t>dell'apprendimento</a:t>
            </a:r>
            <a:r>
              <a:rPr lang="en-GB" sz="2400" b="1" dirty="0"/>
              <a:t> </a:t>
            </a:r>
            <a:r>
              <a:rPr lang="en-GB" sz="2400" b="1" dirty="0" err="1"/>
              <a:t>acquisito</a:t>
            </a:r>
            <a:r>
              <a:rPr lang="en-GB" sz="2400" b="1" dirty="0"/>
              <a:t> in </a:t>
            </a:r>
            <a:r>
              <a:rPr lang="en-GB" sz="2400" b="1" dirty="0" err="1"/>
              <a:t>mobilità</a:t>
            </a:r>
            <a:r>
              <a:rPr lang="en-GB" sz="2400" b="1" dirty="0"/>
              <a:t> </a:t>
            </a:r>
            <a:r>
              <a:rPr lang="en-GB" sz="2400" b="1" dirty="0" err="1"/>
              <a:t>interculturale</a:t>
            </a:r>
            <a:r>
              <a:rPr lang="en-GB" sz="2400" b="1" dirty="0"/>
              <a:t>? ?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40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58870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7452320" cy="172819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Preparare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67385"/>
            <a:ext cx="7643192" cy="417646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Anche</a:t>
            </a:r>
            <a:r>
              <a:rPr lang="en-GB" dirty="0"/>
              <a:t> se le </a:t>
            </a:r>
            <a:r>
              <a:rPr lang="en-GB" dirty="0" err="1"/>
              <a:t>organizzazioni</a:t>
            </a:r>
            <a:r>
              <a:rPr lang="en-GB" dirty="0"/>
              <a:t> di </a:t>
            </a:r>
            <a:r>
              <a:rPr lang="en-GB" dirty="0" err="1"/>
              <a:t>formazione</a:t>
            </a:r>
            <a:r>
              <a:rPr lang="en-GB" dirty="0"/>
              <a:t> </a:t>
            </a:r>
            <a:r>
              <a:rPr lang="en-GB" dirty="0" err="1"/>
              <a:t>professionale</a:t>
            </a:r>
            <a:r>
              <a:rPr lang="en-GB" dirty="0"/>
              <a:t> non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anticipare</a:t>
            </a:r>
            <a:r>
              <a:rPr lang="en-GB" dirty="0"/>
              <a:t> </a:t>
            </a:r>
            <a:r>
              <a:rPr lang="en-GB" dirty="0" err="1"/>
              <a:t>esattamente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provare</a:t>
            </a:r>
            <a:r>
              <a:rPr lang="en-GB" dirty="0"/>
              <a:t> in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situazione</a:t>
            </a:r>
            <a:r>
              <a:rPr lang="en-GB" dirty="0"/>
              <a:t>,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preparare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a</a:t>
            </a:r>
          </a:p>
          <a:p>
            <a:pPr marL="914400" lvl="1" indent="-514350"/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consapevoli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e </a:t>
            </a:r>
            <a:r>
              <a:rPr lang="en-GB" dirty="0" err="1"/>
              <a:t>situazioni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incontrare</a:t>
            </a:r>
            <a:endParaRPr lang="en-GB" dirty="0"/>
          </a:p>
          <a:p>
            <a:pPr marL="914400" lvl="1" indent="-514350"/>
            <a:r>
              <a:rPr lang="en-GB" dirty="0" err="1"/>
              <a:t>documentare</a:t>
            </a:r>
            <a:r>
              <a:rPr lang="en-GB" dirty="0"/>
              <a:t>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successiva</a:t>
            </a:r>
            <a:r>
              <a:rPr lang="en-GB" dirty="0"/>
              <a:t> </a:t>
            </a:r>
            <a:r>
              <a:rPr lang="en-GB" dirty="0" err="1"/>
              <a:t>riflessione</a:t>
            </a:r>
            <a:r>
              <a:rPr lang="en-GB" dirty="0"/>
              <a:t> e </a:t>
            </a:r>
            <a:r>
              <a:rPr lang="en-GB" dirty="0" err="1"/>
              <a:t>valutazione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57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7452320" cy="172819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Preparare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643192" cy="48579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 fine di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l'apprendimento</a:t>
            </a:r>
            <a:r>
              <a:rPr lang="en-GB" dirty="0"/>
              <a:t> </a:t>
            </a:r>
            <a:r>
              <a:rPr lang="en-GB" dirty="0" err="1"/>
              <a:t>derivante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professionisti</a:t>
            </a:r>
            <a:r>
              <a:rPr lang="en-GB" dirty="0"/>
              <a:t> </a:t>
            </a:r>
            <a:r>
              <a:rPr lang="en-GB" dirty="0" err="1"/>
              <a:t>dell'IFP</a:t>
            </a:r>
            <a:r>
              <a:rPr lang="en-GB" dirty="0"/>
              <a:t> </a:t>
            </a:r>
            <a:r>
              <a:rPr lang="en-GB" dirty="0" err="1"/>
              <a:t>dovranno</a:t>
            </a:r>
            <a:r>
              <a:rPr lang="en-GB" dirty="0"/>
              <a:t> </a:t>
            </a:r>
            <a:r>
              <a:rPr lang="en-GB" dirty="0" err="1"/>
              <a:t>stabilire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"</a:t>
            </a:r>
            <a:r>
              <a:rPr lang="en-GB" dirty="0" err="1"/>
              <a:t>linea</a:t>
            </a:r>
            <a:r>
              <a:rPr lang="en-GB" dirty="0"/>
              <a:t> di base"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descriva</a:t>
            </a:r>
            <a:r>
              <a:rPr lang="en-GB" dirty="0"/>
              <a:t> dove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trova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giovane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prima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, al fine di </a:t>
            </a:r>
            <a:r>
              <a:rPr lang="en-GB" dirty="0" err="1"/>
              <a:t>valutare</a:t>
            </a:r>
            <a:r>
              <a:rPr lang="en-GB" dirty="0"/>
              <a:t> come lo </a:t>
            </a:r>
            <a:r>
              <a:rPr lang="en-GB" dirty="0" err="1"/>
              <a:t>studente</a:t>
            </a:r>
            <a:r>
              <a:rPr lang="en-GB" dirty="0"/>
              <a:t> cambia </a:t>
            </a:r>
            <a:r>
              <a:rPr lang="en-GB" dirty="0" err="1">
                <a:solidFill>
                  <a:schemeClr val="accent2"/>
                </a:solidFill>
              </a:rPr>
              <a:t>dopo</a:t>
            </a:r>
            <a:r>
              <a:rPr lang="en-GB" dirty="0"/>
              <a:t> </a:t>
            </a:r>
            <a:r>
              <a:rPr lang="en-GB" dirty="0" err="1"/>
              <a:t>l'esperienza</a:t>
            </a:r>
            <a:r>
              <a:rPr lang="en-GB" dirty="0"/>
              <a:t> di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  <a:p>
            <a:r>
              <a:rPr lang="en-GB" dirty="0" err="1"/>
              <a:t>Analizzeremo</a:t>
            </a:r>
            <a:r>
              <a:rPr lang="en-GB" dirty="0"/>
              <a:t> due </a:t>
            </a:r>
            <a:r>
              <a:rPr lang="en-GB" dirty="0" err="1"/>
              <a:t>strumenti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professionisti</a:t>
            </a:r>
            <a:r>
              <a:rPr lang="en-GB" dirty="0"/>
              <a:t> </a:t>
            </a:r>
            <a:r>
              <a:rPr lang="en-GB" dirty="0" err="1"/>
              <a:t>dell'IFP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definiscono</a:t>
            </a:r>
            <a:r>
              <a:rPr lang="en-GB" dirty="0"/>
              <a:t> le "</a:t>
            </a:r>
            <a:r>
              <a:rPr lang="en-GB" dirty="0" err="1"/>
              <a:t>linee</a:t>
            </a:r>
            <a:r>
              <a:rPr lang="en-GB" dirty="0"/>
              <a:t> di base" in </a:t>
            </a:r>
            <a:r>
              <a:rPr lang="en-GB" dirty="0" err="1"/>
              <a:t>anticipo</a:t>
            </a:r>
            <a:r>
              <a:rPr lang="en-GB" dirty="0"/>
              <a:t> </a:t>
            </a:r>
            <a:r>
              <a:rPr lang="en-GB" dirty="0" err="1"/>
              <a:t>rispetto</a:t>
            </a:r>
            <a:r>
              <a:rPr lang="en-GB" dirty="0"/>
              <a:t> </a:t>
            </a:r>
            <a:r>
              <a:rPr lang="en-GB" dirty="0" err="1"/>
              <a:t>all’intraprendere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34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Attitude: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Attitude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progettato</a:t>
            </a:r>
            <a:r>
              <a:rPr lang="en-GB" dirty="0"/>
              <a:t> per </a:t>
            </a:r>
            <a:r>
              <a:rPr lang="en-GB" dirty="0" err="1"/>
              <a:t>aiutare</a:t>
            </a:r>
            <a:r>
              <a:rPr lang="en-GB" dirty="0"/>
              <a:t> lo staff VET a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l'importanza</a:t>
            </a:r>
            <a:r>
              <a:rPr lang="en-GB" dirty="0"/>
              <a:t> di un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>
                <a:solidFill>
                  <a:schemeClr val="accent6"/>
                </a:solidFill>
              </a:rPr>
              <a:t>esperienze</a:t>
            </a:r>
            <a:r>
              <a:rPr lang="en-GB" dirty="0"/>
              <a:t> o </a:t>
            </a:r>
            <a:r>
              <a:rPr lang="en-GB" dirty="0" err="1">
                <a:solidFill>
                  <a:schemeClr val="accent6"/>
                </a:solidFill>
              </a:rPr>
              <a:t>situazioni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un </a:t>
            </a:r>
            <a:r>
              <a:rPr lang="en-GB" dirty="0" err="1"/>
              <a:t>giovane</a:t>
            </a:r>
            <a:r>
              <a:rPr lang="en-GB" dirty="0"/>
              <a:t> </a:t>
            </a:r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incontrare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  <a:p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l'elenco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situazioni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colonna</a:t>
            </a:r>
            <a:r>
              <a:rPr lang="en-GB" dirty="0"/>
              <a:t> </a:t>
            </a:r>
            <a:r>
              <a:rPr lang="en-GB" dirty="0" err="1"/>
              <a:t>centrale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69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Attitude: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Leggi</a:t>
            </a:r>
            <a:r>
              <a:rPr lang="en-GB" dirty="0"/>
              <a:t> la </a:t>
            </a:r>
            <a:r>
              <a:rPr lang="en-GB" dirty="0" err="1"/>
              <a:t>colonna</a:t>
            </a:r>
            <a:r>
              <a:rPr lang="en-GB" dirty="0"/>
              <a:t> </a:t>
            </a:r>
            <a:r>
              <a:rPr lang="en-GB" dirty="0" err="1"/>
              <a:t>centrale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contiene</a:t>
            </a:r>
            <a:r>
              <a:rPr lang="en-GB" dirty="0"/>
              <a:t> un </a:t>
            </a:r>
            <a:r>
              <a:rPr lang="en-GB" dirty="0" err="1"/>
              <a:t>elenco</a:t>
            </a:r>
            <a:r>
              <a:rPr lang="en-GB" dirty="0"/>
              <a:t> di </a:t>
            </a:r>
            <a:r>
              <a:rPr lang="en-GB" dirty="0" err="1"/>
              <a:t>situazioni</a:t>
            </a:r>
            <a:r>
              <a:rPr lang="en-GB" dirty="0"/>
              <a:t> /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incontrare</a:t>
            </a:r>
            <a:r>
              <a:rPr lang="en-GB" dirty="0"/>
              <a:t>.</a:t>
            </a:r>
          </a:p>
          <a:p>
            <a:r>
              <a:rPr lang="en-GB" dirty="0" err="1"/>
              <a:t>Discuti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gruppo</a:t>
            </a:r>
            <a:r>
              <a:rPr lang="en-GB" dirty="0"/>
              <a:t> e </a:t>
            </a:r>
            <a:r>
              <a:rPr lang="en-GB" dirty="0" err="1"/>
              <a:t>decidi</a:t>
            </a:r>
            <a:r>
              <a:rPr lang="en-GB" dirty="0"/>
              <a:t> se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modificare</a:t>
            </a:r>
            <a:r>
              <a:rPr lang="en-GB" dirty="0"/>
              <a:t> o </a:t>
            </a:r>
            <a:r>
              <a:rPr lang="en-GB" dirty="0" err="1"/>
              <a:t>aggiungere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</a:t>
            </a:r>
            <a:r>
              <a:rPr lang="en-GB" dirty="0" err="1"/>
              <a:t>rilevanti</a:t>
            </a:r>
            <a:r>
              <a:rPr lang="en-GB" dirty="0"/>
              <a:t> per la propria </a:t>
            </a:r>
            <a:r>
              <a:rPr lang="en-GB" dirty="0" err="1"/>
              <a:t>organizzazione</a:t>
            </a:r>
            <a:r>
              <a:rPr lang="en-GB" dirty="0"/>
              <a:t> o </a:t>
            </a:r>
            <a:r>
              <a:rPr lang="en-GB" dirty="0" err="1"/>
              <a:t>contesto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330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Attitude: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7643192" cy="4968552"/>
          </a:xfrm>
        </p:spPr>
        <p:txBody>
          <a:bodyPr>
            <a:normAutofit/>
          </a:bodyPr>
          <a:lstStyle/>
          <a:p>
            <a:r>
              <a:rPr lang="en-GB" dirty="0"/>
              <a:t>Ora </a:t>
            </a:r>
            <a:r>
              <a:rPr lang="en-GB" dirty="0" err="1"/>
              <a:t>guarda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di </a:t>
            </a:r>
            <a:r>
              <a:rPr lang="en-GB" dirty="0" err="1"/>
              <a:t>punteggio</a:t>
            </a:r>
            <a:r>
              <a:rPr lang="en-GB" dirty="0"/>
              <a:t>.</a:t>
            </a:r>
          </a:p>
          <a:p>
            <a:r>
              <a:rPr lang="en-GB" dirty="0" err="1"/>
              <a:t>L'insieme</a:t>
            </a:r>
            <a:r>
              <a:rPr lang="en-GB" dirty="0"/>
              <a:t> di numeri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lato</a:t>
            </a:r>
            <a:r>
              <a:rPr lang="en-GB" dirty="0"/>
              <a:t> </a:t>
            </a:r>
            <a:r>
              <a:rPr lang="en-GB" dirty="0" err="1"/>
              <a:t>sinistro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PRIMA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verifichi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  <a:p>
            <a:r>
              <a:rPr lang="en-GB" dirty="0"/>
              <a:t>I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autovalutarsi</a:t>
            </a:r>
            <a:r>
              <a:rPr lang="en-GB" dirty="0"/>
              <a:t> </a:t>
            </a:r>
            <a:r>
              <a:rPr lang="en-GB" dirty="0" err="1"/>
              <a:t>immaginando</a:t>
            </a:r>
            <a:r>
              <a:rPr lang="en-GB" dirty="0"/>
              <a:t> se </a:t>
            </a:r>
            <a:r>
              <a:rPr lang="en-GB" dirty="0" err="1"/>
              <a:t>stessi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 </a:t>
            </a:r>
            <a:r>
              <a:rPr lang="en-GB" dirty="0" err="1"/>
              <a:t>Decidono</a:t>
            </a:r>
            <a:r>
              <a:rPr lang="en-GB" dirty="0"/>
              <a:t>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importanti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anticipano</a:t>
            </a:r>
            <a:r>
              <a:rPr lang="en-GB" dirty="0"/>
              <a:t>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situazione</a:t>
            </a:r>
            <a:r>
              <a:rPr lang="en-GB" dirty="0"/>
              <a:t> / </a:t>
            </a:r>
            <a:r>
              <a:rPr lang="en-GB" dirty="0" err="1"/>
              <a:t>esperienza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978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Attitude: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7643192" cy="4968552"/>
          </a:xfrm>
        </p:spPr>
        <p:txBody>
          <a:bodyPr>
            <a:normAutofit/>
          </a:bodyPr>
          <a:lstStyle/>
          <a:p>
            <a:r>
              <a:rPr lang="en-GB" dirty="0"/>
              <a:t>Le </a:t>
            </a:r>
            <a:r>
              <a:rPr lang="en-GB" dirty="0" err="1"/>
              <a:t>organizzazioni</a:t>
            </a:r>
            <a:r>
              <a:rPr lang="en-GB" dirty="0"/>
              <a:t> di IFP </a:t>
            </a:r>
            <a:r>
              <a:rPr lang="en-GB" dirty="0" err="1"/>
              <a:t>manterrebbero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punteggi</a:t>
            </a:r>
            <a:r>
              <a:rPr lang="en-GB" dirty="0"/>
              <a:t> di </a:t>
            </a:r>
            <a:r>
              <a:rPr lang="en-GB" dirty="0" err="1"/>
              <a:t>ciascun</a:t>
            </a:r>
            <a:r>
              <a:rPr lang="en-GB" dirty="0"/>
              <a:t> </a:t>
            </a:r>
            <a:r>
              <a:rPr lang="en-GB" dirty="0" err="1"/>
              <a:t>discente</a:t>
            </a:r>
            <a:r>
              <a:rPr lang="en-GB" dirty="0"/>
              <a:t> e </a:t>
            </a:r>
            <a:r>
              <a:rPr lang="en-GB" dirty="0" err="1"/>
              <a:t>avrebbero</a:t>
            </a:r>
            <a:r>
              <a:rPr lang="en-GB" dirty="0"/>
              <a:t> </a:t>
            </a:r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un'indicazione</a:t>
            </a:r>
            <a:r>
              <a:rPr lang="en-GB" dirty="0"/>
              <a:t> 'di base' </a:t>
            </a:r>
            <a:r>
              <a:rPr lang="en-GB" dirty="0" err="1"/>
              <a:t>dell'atteggiamento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snello</a:t>
            </a:r>
            <a:r>
              <a:rPr lang="en-GB" dirty="0"/>
              <a:t> verso </a:t>
            </a:r>
            <a:r>
              <a:rPr lang="en-GB" dirty="0" err="1"/>
              <a:t>l'imminente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  <a:p>
            <a:r>
              <a:rPr lang="en-GB" dirty="0"/>
              <a:t>Al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ritorno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,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verrebbe</a:t>
            </a:r>
            <a:r>
              <a:rPr lang="en-GB" dirty="0"/>
              <a:t> </a:t>
            </a:r>
            <a:r>
              <a:rPr lang="en-GB" dirty="0" err="1"/>
              <a:t>chiesto</a:t>
            </a:r>
            <a:r>
              <a:rPr lang="en-GB" dirty="0"/>
              <a:t> di auto-</a:t>
            </a:r>
            <a:r>
              <a:rPr lang="en-GB" dirty="0" err="1"/>
              <a:t>valutarsi</a:t>
            </a:r>
            <a:r>
              <a:rPr lang="en-GB" dirty="0"/>
              <a:t> di </a:t>
            </a:r>
            <a:r>
              <a:rPr lang="en-GB" dirty="0" err="1"/>
              <a:t>nuovo</a:t>
            </a:r>
            <a:r>
              <a:rPr lang="en-GB" dirty="0"/>
              <a:t>,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concentrandosi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lato</a:t>
            </a:r>
            <a:r>
              <a:rPr lang="en-GB" dirty="0"/>
              <a:t> </a:t>
            </a:r>
            <a:r>
              <a:rPr lang="en-GB" dirty="0" err="1"/>
              <a:t>destro</a:t>
            </a:r>
            <a:r>
              <a:rPr lang="en-GB" dirty="0"/>
              <a:t> </a:t>
            </a:r>
            <a:r>
              <a:rPr lang="en-GB" dirty="0" err="1"/>
              <a:t>dello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116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Attitude: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643192" cy="3240360"/>
          </a:xfrm>
        </p:spPr>
        <p:txBody>
          <a:bodyPr>
            <a:normAutofit/>
          </a:bodyPr>
          <a:lstStyle/>
          <a:p>
            <a:r>
              <a:rPr lang="en-GB" dirty="0"/>
              <a:t>I </a:t>
            </a:r>
            <a:r>
              <a:rPr lang="en-GB" dirty="0" err="1"/>
              <a:t>professionisti</a:t>
            </a:r>
            <a:r>
              <a:rPr lang="en-GB" dirty="0"/>
              <a:t> </a:t>
            </a:r>
            <a:r>
              <a:rPr lang="en-GB" dirty="0" err="1"/>
              <a:t>dell'IFP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utilizzare</a:t>
            </a:r>
            <a:r>
              <a:rPr lang="en-GB" dirty="0"/>
              <a:t> le due </a:t>
            </a:r>
            <a:r>
              <a:rPr lang="en-GB" dirty="0" err="1"/>
              <a:t>serie</a:t>
            </a:r>
            <a:r>
              <a:rPr lang="en-GB" dirty="0"/>
              <a:t> di </a:t>
            </a:r>
            <a:r>
              <a:rPr lang="en-GB" dirty="0" err="1"/>
              <a:t>punteggi</a:t>
            </a:r>
            <a:r>
              <a:rPr lang="en-GB" dirty="0"/>
              <a:t> per </a:t>
            </a:r>
            <a:r>
              <a:rPr lang="en-GB" dirty="0" err="1"/>
              <a:t>determinare</a:t>
            </a:r>
            <a:r>
              <a:rPr lang="en-GB" dirty="0"/>
              <a:t> se </a:t>
            </a:r>
            <a:r>
              <a:rPr lang="en-GB" dirty="0" err="1"/>
              <a:t>l'atteggiamento</a:t>
            </a:r>
            <a:r>
              <a:rPr lang="en-GB" dirty="0"/>
              <a:t> </a:t>
            </a:r>
            <a:r>
              <a:rPr lang="en-GB" dirty="0" err="1"/>
              <a:t>iniziale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rendesse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facile per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situazioni</a:t>
            </a:r>
            <a:r>
              <a:rPr lang="en-GB" dirty="0"/>
              <a:t> o </a:t>
            </a:r>
            <a:r>
              <a:rPr lang="en-GB" dirty="0" err="1"/>
              <a:t>esperienze</a:t>
            </a:r>
            <a:r>
              <a:rPr lang="en-GB" dirty="0"/>
              <a:t> diverse man </a:t>
            </a:r>
            <a:r>
              <a:rPr lang="en-GB" dirty="0" err="1"/>
              <a:t>mano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manifestavano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CCF8BA3-79D3-43E1-84E4-AF13DCEF778C}"/>
              </a:ext>
            </a:extLst>
          </p:cNvPr>
          <p:cNvSpPr txBox="1">
            <a:spLocks/>
          </p:cNvSpPr>
          <p:nvPr/>
        </p:nvSpPr>
        <p:spPr>
          <a:xfrm>
            <a:off x="673224" y="4437112"/>
            <a:ext cx="76431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Quanto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ritieni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utile lo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Strumento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Attitude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nel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preparare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giovani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alla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mobilità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interculturale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8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Valutazione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La </a:t>
            </a:r>
            <a:r>
              <a:rPr lang="en-GB" sz="3200" dirty="0" err="1"/>
              <a:t>valutazione</a:t>
            </a:r>
            <a:r>
              <a:rPr lang="en-GB" sz="3200" dirty="0"/>
              <a:t> di </a:t>
            </a:r>
            <a:r>
              <a:rPr lang="en-GB" sz="3200" dirty="0" err="1"/>
              <a:t>questo</a:t>
            </a:r>
            <a:r>
              <a:rPr lang="en-GB" sz="3200" dirty="0"/>
              <a:t> Modulo </a:t>
            </a:r>
            <a:r>
              <a:rPr lang="en-GB" sz="3200" dirty="0" err="1"/>
              <a:t>è</a:t>
            </a:r>
            <a:r>
              <a:rPr lang="en-GB" sz="3200" dirty="0"/>
              <a:t> in gran </a:t>
            </a:r>
            <a:r>
              <a:rPr lang="en-GB" sz="3200" dirty="0" err="1"/>
              <a:t>parte</a:t>
            </a:r>
            <a:r>
              <a:rPr lang="en-GB" sz="3200" dirty="0"/>
              <a:t> </a:t>
            </a:r>
            <a:r>
              <a:rPr lang="en-GB" sz="3200" dirty="0" err="1"/>
              <a:t>informale</a:t>
            </a:r>
            <a:r>
              <a:rPr lang="en-GB" sz="3200" dirty="0"/>
              <a:t> e </a:t>
            </a:r>
            <a:r>
              <a:rPr lang="en-GB" sz="3200" dirty="0" err="1"/>
              <a:t>attraverso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 err="1"/>
              <a:t>Autovalutazione</a:t>
            </a:r>
            <a:endParaRPr lang="en-GB" sz="3200" dirty="0"/>
          </a:p>
          <a:p>
            <a:r>
              <a:rPr lang="en-GB" sz="3200" dirty="0" err="1"/>
              <a:t>Osservazioni</a:t>
            </a:r>
            <a:r>
              <a:rPr lang="en-GB" sz="3200" dirty="0"/>
              <a:t> formative </a:t>
            </a:r>
            <a:r>
              <a:rPr lang="en-GB" sz="3200" dirty="0" err="1"/>
              <a:t>dei</a:t>
            </a:r>
            <a:r>
              <a:rPr lang="en-GB" sz="3200" dirty="0"/>
              <a:t> </a:t>
            </a:r>
            <a:r>
              <a:rPr lang="en-GB" sz="3200" dirty="0" err="1"/>
              <a:t>contributi</a:t>
            </a:r>
            <a:r>
              <a:rPr lang="en-GB" sz="3200" dirty="0"/>
              <a:t> </a:t>
            </a:r>
            <a:r>
              <a:rPr lang="en-GB" sz="3200" dirty="0" err="1"/>
              <a:t>alla</a:t>
            </a:r>
            <a:r>
              <a:rPr lang="en-GB" sz="3200" dirty="0"/>
              <a:t> </a:t>
            </a:r>
            <a:r>
              <a:rPr lang="en-GB" sz="3200" dirty="0" err="1"/>
              <a:t>discussione</a:t>
            </a:r>
            <a:endParaRPr lang="en-GB" sz="3200" dirty="0"/>
          </a:p>
          <a:p>
            <a:r>
              <a:rPr lang="en-GB" sz="3200" dirty="0" err="1"/>
              <a:t>Contributi</a:t>
            </a:r>
            <a:r>
              <a:rPr lang="en-GB" sz="3200" dirty="0"/>
              <a:t> </a:t>
            </a:r>
            <a:r>
              <a:rPr lang="en-GB" sz="3200" dirty="0" err="1"/>
              <a:t>alla</a:t>
            </a:r>
            <a:r>
              <a:rPr lang="en-GB" sz="3200" dirty="0"/>
              <a:t> </a:t>
            </a:r>
            <a:r>
              <a:rPr lang="en-GB" sz="3200" dirty="0" err="1"/>
              <a:t>discussione</a:t>
            </a:r>
            <a:r>
              <a:rPr lang="en-GB" sz="3200" dirty="0"/>
              <a:t> online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4415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Motivation: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7643192" cy="4968552"/>
          </a:xfrm>
        </p:spPr>
        <p:txBody>
          <a:bodyPr>
            <a:normAutofit/>
          </a:bodyPr>
          <a:lstStyle/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chiederà</a:t>
            </a:r>
            <a:r>
              <a:rPr lang="en-GB" dirty="0"/>
              <a:t> di </a:t>
            </a:r>
            <a:r>
              <a:rPr lang="en-GB" dirty="0" err="1"/>
              <a:t>guardare</a:t>
            </a:r>
            <a:r>
              <a:rPr lang="en-GB" dirty="0"/>
              <a:t> di </a:t>
            </a:r>
            <a:r>
              <a:rPr lang="en-GB" dirty="0" err="1"/>
              <a:t>nuovo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set di "</a:t>
            </a:r>
            <a:r>
              <a:rPr lang="en-GB" dirty="0" err="1"/>
              <a:t>criteri</a:t>
            </a:r>
            <a:r>
              <a:rPr lang="en-GB" dirty="0"/>
              <a:t> </a:t>
            </a:r>
            <a:r>
              <a:rPr lang="en-GB" dirty="0" err="1"/>
              <a:t>aggiuntivi</a:t>
            </a:r>
            <a:r>
              <a:rPr lang="en-GB" dirty="0"/>
              <a:t>"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usato</a:t>
            </a:r>
            <a:r>
              <a:rPr lang="en-GB" dirty="0"/>
              <a:t> in </a:t>
            </a:r>
            <a:r>
              <a:rPr lang="en-GB" dirty="0" err="1"/>
              <a:t>Unità</a:t>
            </a:r>
            <a:r>
              <a:rPr lang="en-GB" dirty="0"/>
              <a:t> 2.3 di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programma</a:t>
            </a:r>
            <a:r>
              <a:rPr lang="en-GB" dirty="0"/>
              <a:t> 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versione</a:t>
            </a:r>
            <a:r>
              <a:rPr lang="en-GB" dirty="0"/>
              <a:t> </a:t>
            </a:r>
            <a:r>
              <a:rPr lang="en-GB" dirty="0" err="1"/>
              <a:t>vuota</a:t>
            </a:r>
            <a:r>
              <a:rPr lang="en-GB" dirty="0"/>
              <a:t> </a:t>
            </a:r>
            <a:r>
              <a:rPr lang="en-GB" dirty="0" err="1"/>
              <a:t>dello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di </a:t>
            </a:r>
            <a:r>
              <a:rPr lang="en-GB" dirty="0" err="1"/>
              <a:t>motivazione</a:t>
            </a:r>
            <a:r>
              <a:rPr lang="en-GB" dirty="0"/>
              <a:t>.</a:t>
            </a:r>
          </a:p>
          <a:p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criteri</a:t>
            </a:r>
            <a:r>
              <a:rPr lang="en-GB" dirty="0"/>
              <a:t> e </a:t>
            </a:r>
            <a:r>
              <a:rPr lang="en-GB" dirty="0" err="1"/>
              <a:t>determina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di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desideri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scrivano</a:t>
            </a:r>
            <a:r>
              <a:rPr lang="en-GB" dirty="0"/>
              <a:t> </a:t>
            </a:r>
            <a:r>
              <a:rPr lang="en-GB" dirty="0" err="1"/>
              <a:t>sullo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di </a:t>
            </a:r>
            <a:r>
              <a:rPr lang="en-GB" dirty="0" err="1"/>
              <a:t>motivazione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40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9687-E758-4869-A42E-FFB93559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Motivation :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09D19-F8FF-4087-9AE0-3D59DCB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4646"/>
            <a:ext cx="7643192" cy="4968552"/>
          </a:xfrm>
        </p:spPr>
        <p:txBody>
          <a:bodyPr>
            <a:normAutofit/>
          </a:bodyPr>
          <a:lstStyle/>
          <a:p>
            <a:r>
              <a:rPr lang="en-GB" dirty="0" err="1"/>
              <a:t>L'idea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valutino</a:t>
            </a:r>
            <a:r>
              <a:rPr lang="en-GB" dirty="0"/>
              <a:t> in base </a:t>
            </a:r>
            <a:r>
              <a:rPr lang="en-GB" dirty="0" err="1"/>
              <a:t>all'importanza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pensano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abbia</a:t>
            </a:r>
            <a:r>
              <a:rPr lang="en-GB" dirty="0"/>
              <a:t> </a:t>
            </a:r>
            <a:r>
              <a:rPr lang="en-GB" dirty="0" err="1"/>
              <a:t>l’intraprendere</a:t>
            </a:r>
            <a:r>
              <a:rPr lang="en-GB" dirty="0"/>
              <a:t>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aspetto</a:t>
            </a:r>
            <a:r>
              <a:rPr lang="en-GB" dirty="0"/>
              <a:t> di </a:t>
            </a:r>
            <a:r>
              <a:rPr lang="en-GB" dirty="0" err="1"/>
              <a:t>preparazione</a:t>
            </a:r>
            <a:r>
              <a:rPr lang="en-GB" dirty="0"/>
              <a:t> prima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  <a:p>
            <a:r>
              <a:rPr lang="en-GB" dirty="0"/>
              <a:t>La </a:t>
            </a:r>
            <a:r>
              <a:rPr lang="en-GB" dirty="0" err="1"/>
              <a:t>colonna</a:t>
            </a:r>
            <a:r>
              <a:rPr lang="en-GB" dirty="0"/>
              <a:t> del secondo </a:t>
            </a:r>
            <a:r>
              <a:rPr lang="en-GB" dirty="0" err="1"/>
              <a:t>punteggio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tutor per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quanti</a:t>
            </a:r>
            <a:r>
              <a:rPr lang="en-GB" dirty="0"/>
              <a:t> </a:t>
            </a:r>
            <a:r>
              <a:rPr lang="en-GB" dirty="0" err="1"/>
              <a:t>progressi</a:t>
            </a:r>
            <a:r>
              <a:rPr lang="en-GB" dirty="0"/>
              <a:t> ha </a:t>
            </a:r>
            <a:r>
              <a:rPr lang="en-GB" dirty="0" err="1"/>
              <a:t>fatto</a:t>
            </a:r>
            <a:r>
              <a:rPr lang="en-GB" dirty="0"/>
              <a:t> lo </a:t>
            </a:r>
            <a:r>
              <a:rPr lang="en-GB" dirty="0" err="1"/>
              <a:t>studente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11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7643192" cy="4046438"/>
          </a:xfrm>
        </p:spPr>
        <p:txBody>
          <a:bodyPr>
            <a:normAutofit/>
          </a:bodyPr>
          <a:lstStyle/>
          <a:p>
            <a:r>
              <a:rPr lang="en-GB" sz="2600" dirty="0" err="1"/>
              <a:t>Questo</a:t>
            </a:r>
            <a:r>
              <a:rPr lang="en-GB" sz="2600" dirty="0"/>
              <a:t> </a:t>
            </a:r>
            <a:r>
              <a:rPr lang="en-GB" sz="2600" dirty="0" err="1"/>
              <a:t>strumento</a:t>
            </a:r>
            <a:r>
              <a:rPr lang="en-GB" sz="2600" dirty="0"/>
              <a:t> di </a:t>
            </a:r>
            <a:r>
              <a:rPr lang="en-GB" sz="2600" dirty="0" err="1"/>
              <a:t>motivazione</a:t>
            </a:r>
            <a:r>
              <a:rPr lang="en-GB" sz="2600" dirty="0"/>
              <a:t>, </a:t>
            </a:r>
            <a:r>
              <a:rPr lang="en-GB" sz="2600" dirty="0" err="1"/>
              <a:t>può</a:t>
            </a:r>
            <a:r>
              <a:rPr lang="en-GB" sz="2600" dirty="0"/>
              <a:t> </a:t>
            </a:r>
            <a:r>
              <a:rPr lang="en-GB" sz="2600" dirty="0" err="1"/>
              <a:t>essere</a:t>
            </a:r>
            <a:r>
              <a:rPr lang="en-GB" sz="2600" dirty="0"/>
              <a:t> </a:t>
            </a:r>
            <a:r>
              <a:rPr lang="en-GB" sz="2600" dirty="0" err="1"/>
              <a:t>utilizzato</a:t>
            </a:r>
            <a:r>
              <a:rPr lang="en-GB" sz="2600" dirty="0"/>
              <a:t> per </a:t>
            </a:r>
            <a:r>
              <a:rPr lang="en-GB" sz="2600" dirty="0" err="1"/>
              <a:t>produrre</a:t>
            </a:r>
            <a:r>
              <a:rPr lang="en-GB" sz="2600" dirty="0"/>
              <a:t> </a:t>
            </a:r>
            <a:r>
              <a:rPr lang="en-GB" sz="2600" dirty="0" err="1"/>
              <a:t>una</a:t>
            </a:r>
            <a:r>
              <a:rPr lang="en-GB" sz="2600" dirty="0"/>
              <a:t> "</a:t>
            </a:r>
            <a:r>
              <a:rPr lang="en-GB" sz="2600" dirty="0" err="1"/>
              <a:t>linea</a:t>
            </a:r>
            <a:r>
              <a:rPr lang="en-GB" sz="2600" dirty="0"/>
              <a:t> di base",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può</a:t>
            </a:r>
            <a:r>
              <a:rPr lang="en-GB" sz="2600" dirty="0"/>
              <a:t> </a:t>
            </a:r>
            <a:r>
              <a:rPr lang="en-GB" sz="2600" dirty="0" err="1"/>
              <a:t>essere</a:t>
            </a:r>
            <a:r>
              <a:rPr lang="en-GB" sz="2600" dirty="0"/>
              <a:t> </a:t>
            </a:r>
            <a:r>
              <a:rPr lang="en-GB" sz="2600" dirty="0" err="1"/>
              <a:t>utilizzata</a:t>
            </a:r>
            <a:r>
              <a:rPr lang="en-GB" sz="2600" dirty="0"/>
              <a:t> per </a:t>
            </a:r>
            <a:r>
              <a:rPr lang="en-GB" sz="2600" dirty="0" err="1"/>
              <a:t>dimostrare</a:t>
            </a:r>
            <a:r>
              <a:rPr lang="en-GB" sz="2600" dirty="0"/>
              <a:t> la </a:t>
            </a:r>
            <a:r>
              <a:rPr lang="en-GB" sz="2600" dirty="0" err="1"/>
              <a:t>motivazione</a:t>
            </a:r>
            <a:r>
              <a:rPr lang="en-GB" sz="2600" dirty="0"/>
              <a:t> o </a:t>
            </a:r>
            <a:r>
              <a:rPr lang="en-GB" sz="2600" dirty="0" err="1"/>
              <a:t>l'atteggiamento</a:t>
            </a:r>
            <a:r>
              <a:rPr lang="en-GB" sz="2600" dirty="0"/>
              <a:t> di </a:t>
            </a:r>
            <a:r>
              <a:rPr lang="en-GB" sz="2600" dirty="0" err="1"/>
              <a:t>uno</a:t>
            </a:r>
            <a:r>
              <a:rPr lang="en-GB" sz="2600" dirty="0"/>
              <a:t> </a:t>
            </a:r>
            <a:r>
              <a:rPr lang="en-GB" sz="2600" dirty="0" err="1"/>
              <a:t>studente</a:t>
            </a:r>
            <a:r>
              <a:rPr lang="en-GB" sz="2600" dirty="0"/>
              <a:t> </a:t>
            </a:r>
            <a:r>
              <a:rPr lang="en-GB" sz="2600" dirty="0" err="1"/>
              <a:t>alla</a:t>
            </a:r>
            <a:r>
              <a:rPr lang="en-GB" sz="2600" dirty="0"/>
              <a:t> </a:t>
            </a:r>
            <a:r>
              <a:rPr lang="en-GB" sz="2600" dirty="0" err="1"/>
              <a:t>mobilità</a:t>
            </a:r>
            <a:r>
              <a:rPr lang="en-GB" sz="2600" dirty="0"/>
              <a:t> </a:t>
            </a:r>
            <a:r>
              <a:rPr lang="en-GB" sz="2600" dirty="0">
                <a:solidFill>
                  <a:schemeClr val="accent6"/>
                </a:solidFill>
              </a:rPr>
              <a:t>prima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la </a:t>
            </a:r>
            <a:r>
              <a:rPr lang="en-GB" sz="2600" dirty="0" err="1"/>
              <a:t>mobilità</a:t>
            </a:r>
            <a:r>
              <a:rPr lang="en-GB" sz="2600" dirty="0"/>
              <a:t> </a:t>
            </a:r>
            <a:r>
              <a:rPr lang="en-GB" sz="2600" dirty="0" err="1"/>
              <a:t>venga</a:t>
            </a:r>
            <a:r>
              <a:rPr lang="en-GB" sz="2600" dirty="0"/>
              <a:t> </a:t>
            </a:r>
            <a:r>
              <a:rPr lang="en-GB" sz="2600" dirty="0" err="1"/>
              <a:t>intrapresa</a:t>
            </a:r>
            <a:r>
              <a:rPr lang="en-GB" sz="2600" dirty="0"/>
              <a:t>.</a:t>
            </a:r>
          </a:p>
          <a:p>
            <a:r>
              <a:rPr lang="en-GB" sz="2600" dirty="0"/>
              <a:t>Come lo </a:t>
            </a:r>
            <a:r>
              <a:rPr lang="en-GB" sz="2600" dirty="0" err="1"/>
              <a:t>strumento</a:t>
            </a:r>
            <a:r>
              <a:rPr lang="en-GB" sz="2600" dirty="0"/>
              <a:t> Attitude, </a:t>
            </a:r>
            <a:r>
              <a:rPr lang="en-GB" sz="2600" dirty="0" err="1"/>
              <a:t>deve</a:t>
            </a:r>
            <a:r>
              <a:rPr lang="en-GB" sz="2600" dirty="0"/>
              <a:t> </a:t>
            </a:r>
            <a:r>
              <a:rPr lang="en-GB" sz="2600" dirty="0" err="1"/>
              <a:t>essere</a:t>
            </a:r>
            <a:r>
              <a:rPr lang="en-GB" sz="2600" dirty="0"/>
              <a:t> </a:t>
            </a:r>
            <a:r>
              <a:rPr lang="en-GB" sz="2600" dirty="0" err="1"/>
              <a:t>usato</a:t>
            </a:r>
            <a:r>
              <a:rPr lang="en-GB" sz="2600" dirty="0"/>
              <a:t> </a:t>
            </a:r>
            <a:r>
              <a:rPr lang="en-GB" sz="2600" dirty="0" err="1"/>
              <a:t>anche</a:t>
            </a:r>
            <a:r>
              <a:rPr lang="en-GB" sz="2600" dirty="0"/>
              <a:t> </a:t>
            </a:r>
            <a:r>
              <a:rPr lang="en-GB" sz="2600" dirty="0" err="1">
                <a:solidFill>
                  <a:schemeClr val="accent6"/>
                </a:solidFill>
              </a:rPr>
              <a:t>dopo</a:t>
            </a:r>
            <a:r>
              <a:rPr lang="en-GB" sz="2600" dirty="0"/>
              <a:t> la </a:t>
            </a:r>
            <a:r>
              <a:rPr lang="en-GB" sz="2600" dirty="0" err="1"/>
              <a:t>mobilità</a:t>
            </a:r>
            <a:r>
              <a:rPr lang="en-GB" sz="2600" dirty="0"/>
              <a:t>. </a:t>
            </a:r>
            <a:r>
              <a:rPr lang="en-GB" sz="2600" dirty="0" err="1"/>
              <a:t>Tuttavia</a:t>
            </a:r>
            <a:r>
              <a:rPr lang="en-GB" sz="2600" dirty="0"/>
              <a:t> con </a:t>
            </a:r>
            <a:r>
              <a:rPr lang="en-GB" sz="2600" dirty="0" err="1"/>
              <a:t>questo</a:t>
            </a:r>
            <a:r>
              <a:rPr lang="en-GB" sz="2600" dirty="0"/>
              <a:t> </a:t>
            </a:r>
            <a:r>
              <a:rPr lang="en-GB" sz="2600" dirty="0" err="1"/>
              <a:t>strumento</a:t>
            </a:r>
            <a:r>
              <a:rPr lang="en-GB" sz="2600" dirty="0"/>
              <a:t>, al tutor </a:t>
            </a:r>
            <a:r>
              <a:rPr lang="en-GB" sz="2600" dirty="0" err="1"/>
              <a:t>viene</a:t>
            </a:r>
            <a:r>
              <a:rPr lang="en-GB" sz="2600" dirty="0"/>
              <a:t> </a:t>
            </a:r>
            <a:r>
              <a:rPr lang="en-GB" sz="2600" dirty="0" err="1"/>
              <a:t>chiesto</a:t>
            </a:r>
            <a:r>
              <a:rPr lang="en-GB" sz="2600" dirty="0"/>
              <a:t> di </a:t>
            </a:r>
            <a:r>
              <a:rPr lang="en-GB" sz="2600" dirty="0" err="1"/>
              <a:t>segnare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progressi</a:t>
            </a:r>
            <a:r>
              <a:rPr lang="en-GB" sz="2600" dirty="0"/>
              <a:t> del </a:t>
            </a:r>
            <a:r>
              <a:rPr lang="en-GB" sz="2600" dirty="0" err="1"/>
              <a:t>discente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9BA050-A63F-4249-982E-D6FCF9A8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44624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Motivation :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61B8E00-383C-43CA-A45C-CFF964B33548}"/>
              </a:ext>
            </a:extLst>
          </p:cNvPr>
          <p:cNvSpPr txBox="1">
            <a:spLocks/>
          </p:cNvSpPr>
          <p:nvPr/>
        </p:nvSpPr>
        <p:spPr>
          <a:xfrm>
            <a:off x="673224" y="4797152"/>
            <a:ext cx="76431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Quanto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ritieni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utile lo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Strumento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Motivation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nel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preparare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giovani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alla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mobilità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interculturale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7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3.1.6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Revisione</a:t>
            </a:r>
            <a:r>
              <a:rPr lang="en-US" sz="2400" b="1" dirty="0"/>
              <a:t> </a:t>
            </a:r>
            <a:r>
              <a:rPr lang="en-US" sz="2400" b="1" dirty="0" err="1"/>
              <a:t>dello</a:t>
            </a:r>
            <a:r>
              <a:rPr lang="en-US" sz="2400" b="1" dirty="0"/>
              <a:t> </a:t>
            </a:r>
            <a:r>
              <a:rPr lang="en-US" sz="2400" b="1" dirty="0" err="1"/>
              <a:t>scopo</a:t>
            </a:r>
            <a:r>
              <a:rPr lang="en-US" sz="2400" b="1" dirty="0"/>
              <a:t>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valutazione</a:t>
            </a:r>
            <a:r>
              <a:rPr lang="en-US" sz="2400" b="1" dirty="0"/>
              <a:t> </a:t>
            </a:r>
            <a:r>
              <a:rPr lang="en-US" sz="2400" b="1" dirty="0" err="1"/>
              <a:t>informale</a:t>
            </a:r>
            <a:r>
              <a:rPr lang="en-US" sz="2400" b="1" dirty="0"/>
              <a:t>: </a:t>
            </a:r>
            <a:r>
              <a:rPr lang="en-US" sz="2400" b="1" dirty="0" err="1"/>
              <a:t>idee</a:t>
            </a:r>
            <a:r>
              <a:rPr lang="en-US" sz="2400" b="1" dirty="0"/>
              <a:t> </a:t>
            </a:r>
            <a:r>
              <a:rPr lang="en-US" sz="2400" b="1" dirty="0" err="1"/>
              <a:t>sbagliate</a:t>
            </a:r>
            <a:r>
              <a:rPr lang="en-US" sz="2400" b="1" dirty="0"/>
              <a:t> </a:t>
            </a:r>
            <a:r>
              <a:rPr lang="en-US" sz="2400" b="1" dirty="0" err="1"/>
              <a:t>comuni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60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 I </a:t>
            </a:r>
            <a:r>
              <a:rPr lang="en-US" sz="2400" b="1" dirty="0" err="1"/>
              <a:t>partecipanti</a:t>
            </a:r>
            <a:r>
              <a:rPr lang="en-US" sz="2400" b="1" dirty="0"/>
              <a:t> </a:t>
            </a:r>
            <a:r>
              <a:rPr lang="en-US" sz="2400" b="1" dirty="0" err="1"/>
              <a:t>avranno</a:t>
            </a:r>
            <a:r>
              <a:rPr lang="en-US" sz="2400" b="1" dirty="0"/>
              <a:t> </a:t>
            </a:r>
            <a:r>
              <a:rPr lang="en-US" sz="2400" b="1" dirty="0" err="1"/>
              <a:t>bisogno</a:t>
            </a:r>
            <a:r>
              <a:rPr lang="en-US" sz="2400" b="1" dirty="0"/>
              <a:t> di </a:t>
            </a:r>
            <a:r>
              <a:rPr lang="en-US" sz="2400" b="1" dirty="0" err="1"/>
              <a:t>accedere</a:t>
            </a:r>
            <a:r>
              <a:rPr lang="en-US" sz="2400" b="1" dirty="0"/>
              <a:t> a Internet per </a:t>
            </a:r>
            <a:r>
              <a:rPr lang="en-US" sz="2400" b="1" dirty="0" err="1"/>
              <a:t>questa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385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B5A9C-AA56-43A0-B74D-8DD88927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Cosa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imparato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E472A-F1AE-4262-9479-DA4C80500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Vedrete</a:t>
            </a:r>
            <a:r>
              <a:rPr lang="en-GB" dirty="0"/>
              <a:t>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equivoci</a:t>
            </a:r>
            <a:r>
              <a:rPr lang="en-GB" dirty="0"/>
              <a:t> </a:t>
            </a:r>
            <a:r>
              <a:rPr lang="en-GB" dirty="0" err="1"/>
              <a:t>comuni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.</a:t>
            </a:r>
          </a:p>
          <a:p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vostri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, </a:t>
            </a:r>
            <a:r>
              <a:rPr lang="en-GB" dirty="0" err="1"/>
              <a:t>discutete</a:t>
            </a:r>
            <a:r>
              <a:rPr lang="en-GB" dirty="0"/>
              <a:t> di </a:t>
            </a:r>
            <a:r>
              <a:rPr lang="en-GB" dirty="0" err="1"/>
              <a:t>ciascuno</a:t>
            </a:r>
            <a:r>
              <a:rPr lang="en-GB" dirty="0"/>
              <a:t> e </a:t>
            </a:r>
            <a:r>
              <a:rPr lang="en-GB" dirty="0" err="1"/>
              <a:t>decidete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rilevanza</a:t>
            </a:r>
            <a:r>
              <a:rPr lang="en-GB" dirty="0"/>
              <a:t> per </a:t>
            </a:r>
            <a:r>
              <a:rPr lang="en-GB" dirty="0" err="1"/>
              <a:t>pianificare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contenuto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per un </a:t>
            </a:r>
            <a:r>
              <a:rPr lang="en-GB" dirty="0" err="1"/>
              <a:t>elemento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in un </a:t>
            </a:r>
            <a:r>
              <a:rPr lang="en-GB" dirty="0" err="1"/>
              <a:t>programma</a:t>
            </a:r>
            <a:r>
              <a:rPr lang="en-GB" dirty="0"/>
              <a:t> di IFP.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221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7525C-0B50-4573-9B70-7E08519E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Affermazione</a:t>
            </a:r>
            <a:r>
              <a:rPr lang="en-GB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3DDA5-A3ED-4AAD-BCB3-D79A4831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6766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la </a:t>
            </a:r>
            <a:r>
              <a:rPr lang="en-GB" dirty="0" err="1"/>
              <a:t>stessa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del fare test.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FD6942-4886-4002-B460-BB24E5E6EAF2}"/>
              </a:ext>
            </a:extLst>
          </p:cNvPr>
          <p:cNvSpPr/>
          <p:nvPr/>
        </p:nvSpPr>
        <p:spPr>
          <a:xfrm>
            <a:off x="438087" y="2276873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Ci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sono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molti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modi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diversi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per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valutare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uno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studente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Questo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include test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formali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Tuttavia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, per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monitorare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progressi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in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corso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, un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insegnante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utilizzerà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una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varietà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attività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valutazione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formale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informale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durante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tutto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il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processo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apprendimento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 Le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valutazioni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informali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includono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attività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come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l'autovalutazione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, le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osservazioni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degli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insegnanti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registri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degli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insegnanti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GB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7525C-0B50-4573-9B70-7E08519E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Affermazione</a:t>
            </a:r>
            <a:r>
              <a:rPr lang="en-GB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3DDA5-A3ED-4AAD-BCB3-D79A4831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7643192" cy="14024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pari</a:t>
            </a:r>
            <a:r>
              <a:rPr lang="en-GB" dirty="0"/>
              <a:t> (</a:t>
            </a:r>
            <a:r>
              <a:rPr lang="en-GB" dirty="0" err="1"/>
              <a:t>valutazione</a:t>
            </a:r>
            <a:r>
              <a:rPr lang="en-GB" dirty="0"/>
              <a:t> COME </a:t>
            </a:r>
            <a:r>
              <a:rPr lang="en-GB" dirty="0" err="1"/>
              <a:t>apprendimento</a:t>
            </a:r>
            <a:r>
              <a:rPr lang="en-GB" dirty="0"/>
              <a:t>) </a:t>
            </a:r>
            <a:r>
              <a:rPr lang="en-GB" dirty="0" err="1"/>
              <a:t>è</a:t>
            </a:r>
            <a:r>
              <a:rPr lang="en-GB" dirty="0"/>
              <a:t> solo un </a:t>
            </a:r>
            <a:r>
              <a:rPr lang="en-GB" dirty="0" err="1"/>
              <a:t>gruppo</a:t>
            </a:r>
            <a:r>
              <a:rPr lang="en-GB" dirty="0"/>
              <a:t> di </a:t>
            </a:r>
            <a:r>
              <a:rPr lang="en-GB" dirty="0" err="1"/>
              <a:t>discenti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chiacchierano</a:t>
            </a:r>
            <a:r>
              <a:rPr lang="en-GB" dirty="0"/>
              <a:t> </a:t>
            </a:r>
            <a:r>
              <a:rPr lang="en-GB" dirty="0" err="1"/>
              <a:t>insieme</a:t>
            </a:r>
            <a:r>
              <a:rPr lang="en-GB" dirty="0"/>
              <a:t> </a:t>
            </a:r>
            <a:r>
              <a:rPr lang="en-GB" dirty="0" err="1"/>
              <a:t>piuttosto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veramente</a:t>
            </a:r>
            <a:r>
              <a:rPr lang="en-GB" dirty="0"/>
              <a:t> </a:t>
            </a:r>
            <a:r>
              <a:rPr lang="en-GB" dirty="0" err="1"/>
              <a:t>qualcosa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FD6942-4886-4002-B460-BB24E5E6EAF2}"/>
              </a:ext>
            </a:extLst>
          </p:cNvPr>
          <p:cNvSpPr/>
          <p:nvPr/>
        </p:nvSpPr>
        <p:spPr>
          <a:xfrm>
            <a:off x="447673" y="270892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 </a:t>
            </a:r>
            <a:r>
              <a:rPr lang="en-US" sz="2800" dirty="0" err="1"/>
              <a:t>valutazione</a:t>
            </a:r>
            <a:r>
              <a:rPr lang="en-US" sz="2800" dirty="0"/>
              <a:t> e </a:t>
            </a:r>
            <a:r>
              <a:rPr lang="en-US" sz="2800" dirty="0" err="1"/>
              <a:t>il</a:t>
            </a:r>
            <a:r>
              <a:rPr lang="en-US" sz="2800" dirty="0"/>
              <a:t> feedback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pari</a:t>
            </a:r>
            <a:r>
              <a:rPr lang="en-US" sz="2800" dirty="0"/>
              <a:t> </a:t>
            </a:r>
            <a:r>
              <a:rPr lang="en-US" sz="2800" dirty="0" err="1"/>
              <a:t>possono</a:t>
            </a:r>
            <a:r>
              <a:rPr lang="en-US" sz="2800" dirty="0"/>
              <a:t> aver </a:t>
            </a:r>
            <a:r>
              <a:rPr lang="en-US" sz="2800" dirty="0" err="1"/>
              <a:t>luogo</a:t>
            </a:r>
            <a:r>
              <a:rPr lang="en-US" sz="2800" dirty="0"/>
              <a:t> solo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studenti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chiara</a:t>
            </a:r>
            <a:r>
              <a:rPr lang="en-US" sz="2800" dirty="0"/>
              <a:t> idea di </a:t>
            </a:r>
            <a:r>
              <a:rPr lang="en-US" sz="2800" dirty="0" err="1"/>
              <a:t>ciò</a:t>
            </a:r>
            <a:r>
              <a:rPr lang="en-US" sz="2800" dirty="0"/>
              <a:t> di cui </a:t>
            </a:r>
            <a:r>
              <a:rPr lang="en-US" sz="2800" dirty="0" err="1"/>
              <a:t>stanno</a:t>
            </a:r>
            <a:r>
              <a:rPr lang="en-US" sz="2800" dirty="0"/>
              <a:t> </a:t>
            </a:r>
            <a:r>
              <a:rPr lang="en-US" sz="2800" dirty="0" err="1"/>
              <a:t>discutendo</a:t>
            </a:r>
            <a:r>
              <a:rPr lang="en-US" sz="2800" dirty="0"/>
              <a:t> e </a:t>
            </a:r>
            <a:r>
              <a:rPr lang="en-US" sz="2800" dirty="0" err="1"/>
              <a:t>delle</a:t>
            </a:r>
            <a:r>
              <a:rPr lang="en-US" sz="2800" dirty="0"/>
              <a:t> </a:t>
            </a:r>
            <a:r>
              <a:rPr lang="en-US" sz="2800" dirty="0" err="1"/>
              <a:t>aree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dovrebbero</a:t>
            </a:r>
            <a:r>
              <a:rPr lang="en-US" sz="2800" dirty="0"/>
              <a:t> (e non </a:t>
            </a:r>
            <a:r>
              <a:rPr lang="en-US" sz="2800" dirty="0" err="1"/>
              <a:t>dovrebbero</a:t>
            </a:r>
            <a:r>
              <a:rPr lang="en-US" sz="2800" dirty="0"/>
              <a:t>) </a:t>
            </a:r>
            <a:r>
              <a:rPr lang="en-US" sz="2800" dirty="0" err="1"/>
              <a:t>commentare</a:t>
            </a:r>
            <a:r>
              <a:rPr lang="en-US" sz="2800" dirty="0"/>
              <a:t>. Per </a:t>
            </a:r>
            <a:r>
              <a:rPr lang="en-US" sz="2800" dirty="0" err="1"/>
              <a:t>farlo</a:t>
            </a:r>
            <a:r>
              <a:rPr lang="en-US" sz="2800" dirty="0"/>
              <a:t> con </a:t>
            </a:r>
            <a:r>
              <a:rPr lang="en-US" sz="2800" dirty="0" err="1"/>
              <a:t>successo</a:t>
            </a:r>
            <a:r>
              <a:rPr lang="en-US" sz="2800" dirty="0"/>
              <a:t>, </a:t>
            </a: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studenti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</a:t>
            </a:r>
            <a:r>
              <a:rPr lang="en-US" sz="2800" dirty="0" err="1"/>
              <a:t>bisogno</a:t>
            </a:r>
            <a:r>
              <a:rPr lang="en-US" sz="2800" dirty="0"/>
              <a:t> di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serie</a:t>
            </a:r>
            <a:r>
              <a:rPr lang="en-US" sz="2800" dirty="0"/>
              <a:t> di </a:t>
            </a:r>
            <a:r>
              <a:rPr lang="en-US" sz="2800" dirty="0" err="1"/>
              <a:t>criteri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li </a:t>
            </a:r>
            <a:r>
              <a:rPr lang="en-US" sz="2800" dirty="0" err="1"/>
              <a:t>aiutino</a:t>
            </a:r>
            <a:r>
              <a:rPr lang="en-US" sz="2800" dirty="0"/>
              <a:t> a </a:t>
            </a:r>
            <a:r>
              <a:rPr lang="en-US" sz="2800" dirty="0" err="1"/>
              <a:t>riflettere</a:t>
            </a:r>
            <a:r>
              <a:rPr lang="en-US" sz="2800" dirty="0"/>
              <a:t> </a:t>
            </a:r>
            <a:r>
              <a:rPr lang="en-US" sz="2800" dirty="0" err="1"/>
              <a:t>profondamente</a:t>
            </a:r>
            <a:r>
              <a:rPr lang="en-US" sz="2800" dirty="0"/>
              <a:t> </a:t>
            </a:r>
            <a:r>
              <a:rPr lang="en-US" sz="2800" dirty="0" err="1"/>
              <a:t>sul</a:t>
            </a:r>
            <a:r>
              <a:rPr lang="en-US" sz="2800" dirty="0"/>
              <a:t> </a:t>
            </a:r>
            <a:r>
              <a:rPr lang="en-US" sz="2800" dirty="0" err="1"/>
              <a:t>lavoro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di </a:t>
            </a:r>
            <a:r>
              <a:rPr lang="en-US" sz="2800" dirty="0" err="1"/>
              <a:t>fronte</a:t>
            </a:r>
            <a:r>
              <a:rPr lang="en-US" sz="2800" dirty="0"/>
              <a:t> e dare </a:t>
            </a:r>
            <a:r>
              <a:rPr lang="en-US" sz="2800" dirty="0" err="1"/>
              <a:t>così</a:t>
            </a:r>
            <a:r>
              <a:rPr lang="en-US" sz="2800" dirty="0"/>
              <a:t> un feedback utile </a:t>
            </a:r>
            <a:r>
              <a:rPr lang="en-US" sz="2800" dirty="0" err="1"/>
              <a:t>ai</a:t>
            </a:r>
            <a:r>
              <a:rPr lang="en-US" sz="2800" dirty="0"/>
              <a:t> </a:t>
            </a:r>
            <a:r>
              <a:rPr lang="en-US" sz="2800" dirty="0" err="1"/>
              <a:t>loro</a:t>
            </a:r>
            <a:r>
              <a:rPr lang="en-US" sz="2800" dirty="0"/>
              <a:t> </a:t>
            </a:r>
            <a:r>
              <a:rPr lang="en-US" sz="2800" dirty="0" err="1"/>
              <a:t>coetanei</a:t>
            </a:r>
            <a:r>
              <a:rPr lang="en-US" sz="2800" dirty="0"/>
              <a:t>.</a:t>
            </a:r>
            <a:endParaRPr lang="en-GB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7525C-0B50-4573-9B70-7E08519E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Affermazione</a:t>
            </a:r>
            <a:r>
              <a:rPr lang="en-GB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3DDA5-A3ED-4AAD-BCB3-D79A4831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59"/>
            <a:ext cx="7643192" cy="1512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un </a:t>
            </a:r>
            <a:r>
              <a:rPr lang="en-GB" dirty="0" err="1"/>
              <a:t>processo</a:t>
            </a:r>
            <a:r>
              <a:rPr lang="en-GB" dirty="0"/>
              <a:t> a </a:t>
            </a:r>
            <a:r>
              <a:rPr lang="en-GB" dirty="0" err="1"/>
              <a:t>senso</a:t>
            </a:r>
            <a:r>
              <a:rPr lang="en-GB" dirty="0"/>
              <a:t> </a:t>
            </a:r>
            <a:r>
              <a:rPr lang="en-GB" dirty="0" err="1"/>
              <a:t>unico</a:t>
            </a:r>
            <a:r>
              <a:rPr lang="en-GB" dirty="0"/>
              <a:t>: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insegnanti</a:t>
            </a:r>
            <a:r>
              <a:rPr lang="en-GB" dirty="0"/>
              <a:t> </a:t>
            </a:r>
            <a:r>
              <a:rPr lang="en-GB" dirty="0" err="1"/>
              <a:t>danno</a:t>
            </a:r>
            <a:r>
              <a:rPr lang="en-GB" dirty="0"/>
              <a:t> feedback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5D429A-4FCF-4303-B918-D1794BE92114}"/>
              </a:ext>
            </a:extLst>
          </p:cNvPr>
          <p:cNvSpPr/>
          <p:nvPr/>
        </p:nvSpPr>
        <p:spPr>
          <a:xfrm>
            <a:off x="457200" y="2696721"/>
            <a:ext cx="7643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Il feedback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dirty="0" err="1"/>
              <a:t>efficace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un </a:t>
            </a:r>
            <a:r>
              <a:rPr lang="en-US" sz="2800" dirty="0" err="1"/>
              <a:t>dialogo</a:t>
            </a:r>
            <a:r>
              <a:rPr lang="en-US" sz="2800" dirty="0"/>
              <a:t>. </a:t>
            </a: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insegnanti</a:t>
            </a:r>
            <a:r>
              <a:rPr lang="en-US" sz="2800" dirty="0"/>
              <a:t> / tutor </a:t>
            </a:r>
            <a:r>
              <a:rPr lang="en-US" sz="2800" dirty="0" err="1"/>
              <a:t>possono</a:t>
            </a:r>
            <a:r>
              <a:rPr lang="en-US" sz="2800" dirty="0"/>
              <a:t> </a:t>
            </a:r>
            <a:r>
              <a:rPr lang="en-US" sz="2800" dirty="0" err="1"/>
              <a:t>imparare</a:t>
            </a:r>
            <a:r>
              <a:rPr lang="en-US" sz="2800" dirty="0"/>
              <a:t> di </a:t>
            </a:r>
            <a:r>
              <a:rPr lang="en-US" sz="2800" dirty="0" err="1"/>
              <a:t>più</a:t>
            </a:r>
            <a:r>
              <a:rPr lang="en-US" sz="2800" dirty="0"/>
              <a:t> sui </a:t>
            </a:r>
            <a:r>
              <a:rPr lang="en-US" sz="2800" dirty="0" err="1"/>
              <a:t>progressi</a:t>
            </a:r>
            <a:r>
              <a:rPr lang="en-US" sz="2800" dirty="0"/>
              <a:t>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loro</a:t>
            </a:r>
            <a:r>
              <a:rPr lang="en-US" sz="2800" dirty="0"/>
              <a:t> </a:t>
            </a:r>
            <a:r>
              <a:rPr lang="en-US" sz="2800" dirty="0" err="1"/>
              <a:t>studenti</a:t>
            </a:r>
            <a:r>
              <a:rPr lang="en-US" sz="2800" dirty="0"/>
              <a:t>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loro</a:t>
            </a:r>
            <a:r>
              <a:rPr lang="en-US" sz="2800" dirty="0"/>
              <a:t> </a:t>
            </a:r>
            <a:r>
              <a:rPr lang="en-US" sz="2800" dirty="0" err="1"/>
              <a:t>studenti</a:t>
            </a:r>
            <a:r>
              <a:rPr lang="en-US" sz="2800" dirty="0"/>
              <a:t> </a:t>
            </a:r>
            <a:r>
              <a:rPr lang="en-US" sz="2800" dirty="0" err="1"/>
              <a:t>assumono</a:t>
            </a:r>
            <a:r>
              <a:rPr lang="en-US" sz="2800" dirty="0"/>
              <a:t> un </a:t>
            </a:r>
            <a:r>
              <a:rPr lang="en-US" sz="2800" dirty="0" err="1"/>
              <a:t>ruolo</a:t>
            </a:r>
            <a:r>
              <a:rPr lang="en-US" sz="2800" dirty="0"/>
              <a:t>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dirty="0" err="1"/>
              <a:t>attivo</a:t>
            </a:r>
            <a:r>
              <a:rPr lang="en-US" sz="2800" dirty="0"/>
              <a:t>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valutare</a:t>
            </a:r>
            <a:r>
              <a:rPr lang="en-US" sz="2800" dirty="0"/>
              <a:t> la propria performance. Ad </a:t>
            </a:r>
            <a:r>
              <a:rPr lang="en-US" sz="2800" dirty="0" err="1"/>
              <a:t>esempio</a:t>
            </a:r>
            <a:r>
              <a:rPr lang="en-US" sz="2800" dirty="0"/>
              <a:t>, </a:t>
            </a:r>
            <a:r>
              <a:rPr lang="en-US" sz="2800" dirty="0" err="1"/>
              <a:t>attraverso</a:t>
            </a:r>
            <a:r>
              <a:rPr lang="en-US" sz="2800" dirty="0"/>
              <a:t> </a:t>
            </a:r>
            <a:r>
              <a:rPr lang="en-US" sz="2800" dirty="0" err="1"/>
              <a:t>l'autovalutazione</a:t>
            </a:r>
            <a:r>
              <a:rPr lang="en-US" sz="2800" dirty="0"/>
              <a:t> </a:t>
            </a: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studenti</a:t>
            </a:r>
            <a:r>
              <a:rPr lang="en-US" sz="2800" dirty="0"/>
              <a:t> </a:t>
            </a:r>
            <a:r>
              <a:rPr lang="en-US" sz="2800" dirty="0" err="1"/>
              <a:t>possono</a:t>
            </a:r>
            <a:r>
              <a:rPr lang="en-US" sz="2800" dirty="0"/>
              <a:t> </a:t>
            </a:r>
            <a:r>
              <a:rPr lang="en-US" sz="2800" dirty="0" err="1"/>
              <a:t>individuare</a:t>
            </a:r>
            <a:r>
              <a:rPr lang="en-US" sz="2800" dirty="0"/>
              <a:t> in </a:t>
            </a:r>
            <a:r>
              <a:rPr lang="en-US" sz="2800" dirty="0" err="1"/>
              <a:t>cosa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</a:t>
            </a:r>
            <a:r>
              <a:rPr lang="en-US" sz="2800" dirty="0" err="1"/>
              <a:t>bisogno</a:t>
            </a:r>
            <a:r>
              <a:rPr lang="en-US" sz="2800" dirty="0"/>
              <a:t> di </a:t>
            </a:r>
            <a:r>
              <a:rPr lang="en-US" sz="2800" dirty="0" err="1"/>
              <a:t>aiuto</a:t>
            </a:r>
            <a:r>
              <a:rPr lang="en-US" sz="2800" dirty="0"/>
              <a:t> e </a:t>
            </a:r>
            <a:r>
              <a:rPr lang="en-US" sz="2800" dirty="0" err="1"/>
              <a:t>discuterne</a:t>
            </a:r>
            <a:r>
              <a:rPr lang="en-US" sz="2800" dirty="0"/>
              <a:t> con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loro</a:t>
            </a:r>
            <a:r>
              <a:rPr lang="en-US" sz="2800" dirty="0"/>
              <a:t> </a:t>
            </a:r>
            <a:r>
              <a:rPr lang="en-US" sz="2800" dirty="0" err="1"/>
              <a:t>insegnante</a:t>
            </a:r>
            <a:r>
              <a:rPr lang="en-US" sz="2800" dirty="0"/>
              <a:t>.</a:t>
            </a:r>
            <a:endParaRPr lang="en-GB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Nota </a:t>
            </a:r>
            <a:r>
              <a:rPr lang="en-GB" dirty="0" err="1"/>
              <a:t>conclusiva</a:t>
            </a:r>
            <a:r>
              <a:rPr lang="en-GB" dirty="0"/>
              <a:t>: </a:t>
            </a:r>
            <a:r>
              <a:rPr lang="en-GB" dirty="0" err="1"/>
              <a:t>il</a:t>
            </a:r>
            <a:r>
              <a:rPr lang="en-GB" dirty="0"/>
              <a:t> Toolkit IO3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43192" cy="460851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L'IO3 Toolkit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sviluppato</a:t>
            </a:r>
            <a:r>
              <a:rPr lang="en-GB" dirty="0"/>
              <a:t> dal </a:t>
            </a:r>
            <a:r>
              <a:rPr lang="en-GB" dirty="0" err="1"/>
              <a:t>progetto</a:t>
            </a:r>
            <a:r>
              <a:rPr lang="en-GB" dirty="0"/>
              <a:t> Intercultural Mobility.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un'analisi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bisogni</a:t>
            </a:r>
            <a:r>
              <a:rPr lang="en-GB" dirty="0"/>
              <a:t> di :</a:t>
            </a:r>
          </a:p>
          <a:p>
            <a:pPr lvl="1"/>
            <a:r>
              <a:rPr lang="en-GB" dirty="0" err="1"/>
              <a:t>progressi</a:t>
            </a:r>
            <a:r>
              <a:rPr lang="en-GB" dirty="0"/>
              <a:t> </a:t>
            </a:r>
            <a:r>
              <a:rPr lang="en-GB" dirty="0" err="1"/>
              <a:t>compiuti</a:t>
            </a:r>
            <a:r>
              <a:rPr lang="en-GB" dirty="0"/>
              <a:t> </a:t>
            </a:r>
            <a:r>
              <a:rPr lang="en-GB" dirty="0" err="1"/>
              <a:t>nello</a:t>
            </a:r>
            <a:r>
              <a:rPr lang="en-GB" dirty="0"/>
              <a:t> </a:t>
            </a:r>
            <a:r>
              <a:rPr lang="en-GB" dirty="0" err="1"/>
              <a:t>sviluppo</a:t>
            </a:r>
            <a:r>
              <a:rPr lang="en-GB" dirty="0"/>
              <a:t> di </a:t>
            </a:r>
            <a:r>
              <a:rPr lang="en-GB" dirty="0" err="1"/>
              <a:t>processi</a:t>
            </a:r>
            <a:r>
              <a:rPr lang="en-GB" dirty="0"/>
              <a:t> di </a:t>
            </a:r>
            <a:r>
              <a:rPr lang="en-GB" dirty="0" err="1"/>
              <a:t>riconoscimento</a:t>
            </a:r>
            <a:r>
              <a:rPr lang="en-GB" dirty="0"/>
              <a:t> e di </a:t>
            </a:r>
            <a:r>
              <a:rPr lang="en-GB" dirty="0" err="1"/>
              <a:t>convalida</a:t>
            </a:r>
            <a:r>
              <a:rPr lang="en-GB" dirty="0"/>
              <a:t> in Europa</a:t>
            </a:r>
          </a:p>
          <a:p>
            <a:pPr lvl="1"/>
            <a:r>
              <a:rPr lang="en-GB" dirty="0" err="1"/>
              <a:t>passi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intrapresi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organizzazioni</a:t>
            </a:r>
            <a:r>
              <a:rPr lang="en-GB" dirty="0"/>
              <a:t> e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di IFP per </a:t>
            </a:r>
            <a:r>
              <a:rPr lang="en-GB" dirty="0" err="1"/>
              <a:t>sistematizzare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riconoscimento</a:t>
            </a:r>
            <a:r>
              <a:rPr lang="en-GB" dirty="0"/>
              <a:t> e la </a:t>
            </a:r>
            <a:r>
              <a:rPr lang="en-GB" dirty="0" err="1"/>
              <a:t>convalida</a:t>
            </a:r>
            <a:r>
              <a:rPr lang="en-GB" dirty="0"/>
              <a:t> </a:t>
            </a:r>
            <a:r>
              <a:rPr lang="en-GB" dirty="0" err="1"/>
              <a:t>dell'apprendimento</a:t>
            </a:r>
            <a:r>
              <a:rPr lang="en-GB" dirty="0"/>
              <a:t> non </a:t>
            </a:r>
            <a:r>
              <a:rPr lang="en-GB" dirty="0" err="1"/>
              <a:t>formale</a:t>
            </a:r>
            <a:r>
              <a:rPr lang="en-GB" dirty="0"/>
              <a:t> e </a:t>
            </a:r>
            <a:r>
              <a:rPr lang="en-GB" dirty="0" err="1"/>
              <a:t>informale</a:t>
            </a:r>
            <a:endParaRPr lang="en-GB" dirty="0"/>
          </a:p>
          <a:p>
            <a:r>
              <a:rPr lang="en-GB" dirty="0" err="1"/>
              <a:t>Elenca</a:t>
            </a:r>
            <a:r>
              <a:rPr lang="en-GB" dirty="0"/>
              <a:t> </a:t>
            </a:r>
            <a:r>
              <a:rPr lang="en-GB" dirty="0" err="1"/>
              <a:t>inoltre</a:t>
            </a:r>
            <a:r>
              <a:rPr lang="en-GB" dirty="0"/>
              <a:t> </a:t>
            </a:r>
            <a:r>
              <a:rPr lang="en-GB" dirty="0" err="1"/>
              <a:t>vari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.</a:t>
            </a:r>
          </a:p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disponibile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download </a:t>
            </a:r>
            <a:r>
              <a:rPr lang="en-GB" dirty="0" err="1"/>
              <a:t>all'indirizzo</a:t>
            </a:r>
            <a:r>
              <a:rPr lang="en-GB" dirty="0"/>
              <a:t> : </a:t>
            </a:r>
          </a:p>
          <a:p>
            <a:pPr marL="0" indent="0">
              <a:buNone/>
            </a:pPr>
            <a:r>
              <a:rPr lang="en-GB" sz="1900" dirty="0">
                <a:hlinkClick r:id="rId2"/>
              </a:rPr>
              <a:t>http://www.intercultural-mobility.eu/en/recognition-of-formal-informal-learning-toolkit/</a:t>
            </a:r>
            <a:r>
              <a:rPr lang="en-GB" sz="1900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73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3.1.7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Ulteriori</a:t>
            </a:r>
            <a:r>
              <a:rPr lang="en-US" sz="2400" b="1" dirty="0"/>
              <a:t> </a:t>
            </a:r>
            <a:r>
              <a:rPr lang="en-US" sz="2400" b="1" dirty="0" err="1"/>
              <a:t>letture</a:t>
            </a:r>
            <a:r>
              <a:rPr lang="en-US" sz="2400" b="1" dirty="0"/>
              <a:t>, </a:t>
            </a:r>
            <a:r>
              <a:rPr lang="en-US" sz="2400" b="1" dirty="0" err="1"/>
              <a:t>autovalutazione</a:t>
            </a:r>
            <a:r>
              <a:rPr lang="en-US" sz="2400" b="1" dirty="0"/>
              <a:t> e </a:t>
            </a:r>
            <a:r>
              <a:rPr lang="en-US" sz="2400" b="1" dirty="0" err="1"/>
              <a:t>riflessione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10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4067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52" y="188640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Modulo 3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Unità</a:t>
            </a:r>
            <a:r>
              <a:rPr lang="en-US" dirty="0"/>
              <a:t> 1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73595"/>
              </p:ext>
            </p:extLst>
          </p:nvPr>
        </p:nvGraphicFramePr>
        <p:xfrm>
          <a:off x="323528" y="1628800"/>
          <a:ext cx="7920880" cy="530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2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US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Modulo</a:t>
                      </a:r>
                      <a:endParaRPr lang="el-G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Utilizzare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strategie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e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strumenti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appropriati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per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riconoscere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e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convalidare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l’apprendimento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acquisito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attraverso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esperienze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IFP di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mobilità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interculturale</a:t>
                      </a:r>
                      <a:r>
                        <a:rPr lang="en-GB" sz="18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dell’unità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risultati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chiave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giovani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nelle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esperienze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IFP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Obiettivi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formativi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Consentire alle organizzazioni e ai professionisti dell'IFP di identificare i risultati chiave che i giovani nelle esperienze IFP interculturali avranno l'opportunità di sviluppare.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Esplorare e capire come i risultati dell'apprendimento non formale e informale possono essere integrati nella pianificazione e gestione del progetto interculturale dell'IFP.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Esaminare gli strumenti che possono aiutare le organizzazioni e i professionisti dell'IFP a organizzare il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record in un formato che possa essere valutato.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Ore di </a:t>
                      </a:r>
                      <a:r>
                        <a:rPr lang="en-US" sz="2000" dirty="0" err="1"/>
                        <a:t>formazione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Spencer-</a:t>
            </a:r>
            <a:r>
              <a:rPr lang="en-GB" sz="2400" dirty="0" err="1"/>
              <a:t>Oatey</a:t>
            </a:r>
            <a:r>
              <a:rPr lang="en-GB" sz="2400" dirty="0"/>
              <a:t>, H. (2012) Sociocultural adaptation. </a:t>
            </a:r>
            <a:r>
              <a:rPr lang="en-GB" sz="2400" i="1" dirty="0" err="1"/>
              <a:t>GlobalPAD</a:t>
            </a:r>
            <a:r>
              <a:rPr lang="en-GB" sz="2400" i="1" dirty="0"/>
              <a:t> Research Tools. </a:t>
            </a:r>
          </a:p>
          <a:p>
            <a:pPr marL="0" indent="0">
              <a:buNone/>
            </a:pPr>
            <a:r>
              <a:rPr lang="en-GB" sz="2400" dirty="0"/>
              <a:t>Available at </a:t>
            </a:r>
            <a:r>
              <a:rPr lang="en-GB" sz="2400" dirty="0" err="1"/>
              <a:t>GlobalPAD</a:t>
            </a:r>
            <a:r>
              <a:rPr lang="en-GB" sz="2400" dirty="0"/>
              <a:t> Open House </a:t>
            </a:r>
            <a:r>
              <a:rPr lang="en-GB" sz="2400" dirty="0">
                <a:hlinkClick r:id="rId2"/>
              </a:rPr>
              <a:t>http://www2.warwick.ac.uk/fac/soc/al/globalpad/openhouse/reseachskills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Toolkit per la </a:t>
            </a:r>
            <a:r>
              <a:rPr lang="en-GB" sz="2400" dirty="0" err="1"/>
              <a:t>trasparenza</a:t>
            </a:r>
            <a:r>
              <a:rPr lang="en-GB" sz="2400" dirty="0"/>
              <a:t> e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riconoscimento</a:t>
            </a:r>
            <a:r>
              <a:rPr lang="en-GB" sz="2400" dirty="0"/>
              <a:t> </a:t>
            </a:r>
            <a:r>
              <a:rPr lang="en-GB" sz="2400" dirty="0" err="1"/>
              <a:t>dell'apprendimento</a:t>
            </a:r>
            <a:r>
              <a:rPr lang="en-GB" sz="2400" dirty="0"/>
              <a:t> non </a:t>
            </a:r>
            <a:r>
              <a:rPr lang="en-GB" sz="2400" dirty="0" err="1"/>
              <a:t>formale</a:t>
            </a:r>
            <a:r>
              <a:rPr lang="en-GB" sz="2400" dirty="0"/>
              <a:t> per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fornitori</a:t>
            </a:r>
            <a:r>
              <a:rPr lang="en-GB" sz="2400" dirty="0"/>
              <a:t> di IFP.</a:t>
            </a:r>
          </a:p>
          <a:p>
            <a:pPr marL="0" indent="0">
              <a:buNone/>
            </a:pPr>
            <a:r>
              <a:rPr lang="en-GB" sz="2400" dirty="0" err="1"/>
              <a:t>Disponibile</a:t>
            </a:r>
            <a:r>
              <a:rPr lang="en-GB" sz="2400" dirty="0"/>
              <a:t> a breve dal </a:t>
            </a:r>
            <a:r>
              <a:rPr lang="en-GB" sz="2400" dirty="0" err="1"/>
              <a:t>sito</a:t>
            </a:r>
            <a:r>
              <a:rPr lang="en-GB" sz="2400" dirty="0"/>
              <a:t> web del </a:t>
            </a:r>
            <a:r>
              <a:rPr lang="en-GB" sz="2400" dirty="0" err="1"/>
              <a:t>progetto</a:t>
            </a:r>
            <a:r>
              <a:rPr lang="en-GB" sz="2400" dirty="0"/>
              <a:t> Intercultural Mobility</a:t>
            </a:r>
            <a:br>
              <a:rPr lang="en-GB" sz="2400" dirty="0"/>
            </a:br>
            <a:r>
              <a:rPr lang="en-GB" sz="2400" dirty="0">
                <a:hlinkClick r:id="rId3"/>
              </a:rPr>
              <a:t>http://www.intercultural-mobility.eu/en/home/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Valutazione</a:t>
            </a:r>
            <a:r>
              <a:rPr lang="en-GB" sz="2400" dirty="0"/>
              <a:t> per </a:t>
            </a:r>
            <a:r>
              <a:rPr lang="en-GB" sz="2400" dirty="0" err="1"/>
              <a:t>l'apprendimento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Sito</a:t>
            </a:r>
            <a:r>
              <a:rPr lang="en-GB" sz="2400" dirty="0"/>
              <a:t> web Cambridge Assessment :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https://cambridge-commUnitày.org.uk/professional-development/gswafl/index.html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Suggerimenti</a:t>
            </a:r>
            <a:r>
              <a:rPr lang="en-GB" sz="2400" dirty="0"/>
              <a:t> di Cambridge Assessment per </a:t>
            </a:r>
            <a:r>
              <a:rPr lang="en-GB" sz="2400" dirty="0" err="1"/>
              <a:t>ulteriori</a:t>
            </a:r>
            <a:r>
              <a:rPr lang="en-GB" sz="2400" dirty="0"/>
              <a:t> </a:t>
            </a:r>
            <a:r>
              <a:rPr lang="en-GB" sz="2400" dirty="0" err="1"/>
              <a:t>letture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hlinkClick r:id="rId3"/>
              </a:rPr>
              <a:t>https://cambridge-commUnitày.org.uk/professional-development/gswafl/gswaflHandout.pdf</a:t>
            </a:r>
            <a:r>
              <a:rPr lang="en-GB" sz="2400" dirty="0"/>
              <a:t> </a:t>
            </a:r>
            <a:endParaRPr lang="en-GB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72841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Autovalutazione</a:t>
            </a:r>
            <a:r>
              <a:rPr lang="en-US" dirty="0"/>
              <a:t> e </a:t>
            </a:r>
            <a:r>
              <a:rPr lang="en-US" dirty="0" err="1"/>
              <a:t>riflessione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err="1"/>
              <a:t>Utilizza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modulo per </a:t>
            </a:r>
            <a:r>
              <a:rPr lang="en-GB" sz="3200" dirty="0" err="1"/>
              <a:t>l’autovalutazione</a:t>
            </a:r>
            <a:r>
              <a:rPr lang="en-GB" sz="3200" dirty="0"/>
              <a:t> e per  la </a:t>
            </a:r>
            <a:r>
              <a:rPr lang="en-GB" sz="3200" dirty="0" err="1"/>
              <a:t>riflessione</a:t>
            </a:r>
            <a:r>
              <a:rPr lang="en-GB" sz="3200" dirty="0"/>
              <a:t> per </a:t>
            </a:r>
            <a:r>
              <a:rPr lang="en-GB" sz="3200" dirty="0" err="1"/>
              <a:t>riassumere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tuoi</a:t>
            </a:r>
            <a:r>
              <a:rPr lang="en-GB" sz="3200" dirty="0"/>
              <a:t> </a:t>
            </a:r>
            <a:r>
              <a:rPr lang="en-GB" sz="3200" dirty="0" err="1"/>
              <a:t>pensieri</a:t>
            </a:r>
            <a:r>
              <a:rPr lang="en-GB" sz="3200" dirty="0"/>
              <a:t> </a:t>
            </a:r>
            <a:r>
              <a:rPr lang="en-GB" sz="3200" dirty="0" err="1"/>
              <a:t>sul</a:t>
            </a:r>
            <a:r>
              <a:rPr lang="en-GB" sz="3200" dirty="0"/>
              <a:t> </a:t>
            </a:r>
            <a:r>
              <a:rPr lang="en-GB" sz="3200" dirty="0" err="1"/>
              <a:t>contenuto</a:t>
            </a:r>
            <a:r>
              <a:rPr lang="en-GB" sz="3200" dirty="0"/>
              <a:t> di </a:t>
            </a:r>
            <a:r>
              <a:rPr lang="en-GB" sz="3200" dirty="0" err="1"/>
              <a:t>questa</a:t>
            </a:r>
            <a:r>
              <a:rPr lang="en-GB" sz="3200" dirty="0"/>
              <a:t> </a:t>
            </a:r>
            <a:r>
              <a:rPr lang="en-GB" sz="3200" dirty="0" err="1"/>
              <a:t>sessione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574197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CONTENUTO </a:t>
            </a:r>
            <a:r>
              <a:rPr lang="en-US" dirty="0" err="1"/>
              <a:t>DELL’UNITà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001278" cy="440120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Tipi di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apprendimento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che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possono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essere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acquisiti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durante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un'attività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mobilità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che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fa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parte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di un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programma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di IFP.</a:t>
            </a:r>
          </a:p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Come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preparare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un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giovane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a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valutare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il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proprio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apprendimento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sviluppo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durante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una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mobilità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Strumenti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per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aiutare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organizzazioni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fornitori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di IFP a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organizzare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il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processo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apprendimento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di un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giovane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in un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formato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che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può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essere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</a:rPr>
              <a:t>valutato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1172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3.1.2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Perché</a:t>
            </a:r>
            <a:r>
              <a:rPr lang="en-US" sz="2400" b="1" dirty="0"/>
              <a:t> </a:t>
            </a:r>
            <a:r>
              <a:rPr lang="en-US" sz="2400" b="1" dirty="0" err="1"/>
              <a:t>prendere</a:t>
            </a:r>
            <a:r>
              <a:rPr lang="en-US" sz="2400" b="1" dirty="0"/>
              <a:t> </a:t>
            </a:r>
            <a:r>
              <a:rPr lang="en-US" sz="2400" b="1" dirty="0" err="1"/>
              <a:t>parte</a:t>
            </a:r>
            <a:r>
              <a:rPr lang="en-US" sz="2400" b="1" dirty="0"/>
              <a:t> a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mobilità</a:t>
            </a:r>
            <a:r>
              <a:rPr lang="en-US" sz="2400" b="1" dirty="0"/>
              <a:t> </a:t>
            </a:r>
            <a:r>
              <a:rPr lang="en-US" sz="2400" b="1" dirty="0" err="1"/>
              <a:t>interculturale</a:t>
            </a:r>
            <a:r>
              <a:rPr lang="en-US" sz="2400" b="1" dirty="0"/>
              <a:t>?</a:t>
            </a:r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15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8D7E08-2CB3-427F-A739-0B519CA2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780928"/>
            <a:ext cx="20955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CEA10-B85C-4553-BE27-64BE6D8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958608" cy="149817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prendere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E11E64-E1B6-4D1E-BBF0-4C56190DCD8C}"/>
              </a:ext>
            </a:extLst>
          </p:cNvPr>
          <p:cNvGrpSpPr/>
          <p:nvPr/>
        </p:nvGrpSpPr>
        <p:grpSpPr>
          <a:xfrm>
            <a:off x="6374978" y="2420888"/>
            <a:ext cx="1019896" cy="835436"/>
            <a:chOff x="6374978" y="2420888"/>
            <a:chExt cx="1019896" cy="8354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4DA408F-CAD0-4E7C-BB70-242216B736A0}"/>
                </a:ext>
              </a:extLst>
            </p:cNvPr>
            <p:cNvSpPr txBox="1"/>
            <p:nvPr/>
          </p:nvSpPr>
          <p:spPr>
            <a:xfrm rot="20867179">
              <a:off x="6374978" y="2486883"/>
              <a:ext cx="360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6">
                      <a:lumMod val="50000"/>
                    </a:schemeClr>
                  </a:solidFill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4BE78A2-39DE-42E5-B6A8-78EC44DF3FDC}"/>
                </a:ext>
              </a:extLst>
            </p:cNvPr>
            <p:cNvSpPr txBox="1"/>
            <p:nvPr/>
          </p:nvSpPr>
          <p:spPr>
            <a:xfrm rot="827966">
              <a:off x="7034834" y="2452723"/>
              <a:ext cx="360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6">
                      <a:lumMod val="50000"/>
                    </a:schemeClr>
                  </a:solidFill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697BA9C-C4BC-4ECD-89C2-EC235B17701D}"/>
                </a:ext>
              </a:extLst>
            </p:cNvPr>
            <p:cNvSpPr txBox="1"/>
            <p:nvPr/>
          </p:nvSpPr>
          <p:spPr>
            <a:xfrm>
              <a:off x="6732240" y="2420888"/>
              <a:ext cx="360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accent6">
                      <a:lumMod val="50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8DF3E5D-E5D4-42E6-B277-2EBE8D8EBE3F}"/>
              </a:ext>
            </a:extLst>
          </p:cNvPr>
          <p:cNvGrpSpPr/>
          <p:nvPr/>
        </p:nvGrpSpPr>
        <p:grpSpPr>
          <a:xfrm>
            <a:off x="297573" y="1802502"/>
            <a:ext cx="7586795" cy="4376523"/>
            <a:chOff x="297573" y="1802502"/>
            <a:chExt cx="7586795" cy="43765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8370455-CE06-44E7-87F9-D9FFDAAFDD6F}"/>
                </a:ext>
              </a:extLst>
            </p:cNvPr>
            <p:cNvSpPr txBox="1"/>
            <p:nvPr/>
          </p:nvSpPr>
          <p:spPr>
            <a:xfrm>
              <a:off x="297573" y="1802502"/>
              <a:ext cx="6363461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La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tua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organizzazione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ha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deciso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di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inserire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un'esperienza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di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mobilità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interculturale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in un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programma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di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formazione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professionale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che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offre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2800" dirty="0" err="1">
                  <a:solidFill>
                    <a:schemeClr val="tx1">
                      <a:lumMod val="50000"/>
                    </a:schemeClr>
                  </a:solidFill>
                </a:rPr>
                <a:t>attualmente</a:t>
              </a:r>
              <a:r>
                <a:rPr lang="en-GB" sz="280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GB" sz="2800" dirty="0"/>
                <a:t>Cosa </a:t>
              </a:r>
              <a:r>
                <a:rPr lang="en-GB" sz="2800" dirty="0" err="1"/>
                <a:t>ti</a:t>
              </a:r>
              <a:r>
                <a:rPr lang="en-GB" sz="2800" dirty="0"/>
                <a:t> </a:t>
              </a:r>
              <a:r>
                <a:rPr lang="en-GB" sz="2800" dirty="0" err="1"/>
                <a:t>aspetti</a:t>
              </a:r>
              <a:r>
                <a:rPr lang="en-GB" sz="2800" dirty="0"/>
                <a:t> </a:t>
              </a:r>
              <a:r>
                <a:rPr lang="en-GB" sz="2800" dirty="0" err="1"/>
                <a:t>ottengano</a:t>
              </a:r>
              <a:r>
                <a:rPr lang="en-GB" sz="2800" dirty="0"/>
                <a:t> </a:t>
              </a:r>
              <a:r>
                <a:rPr lang="en-GB" sz="2800" dirty="0" err="1"/>
                <a:t>i</a:t>
              </a:r>
              <a:r>
                <a:rPr lang="en-GB" sz="2800" dirty="0"/>
                <a:t> </a:t>
              </a:r>
              <a:r>
                <a:rPr lang="en-GB" sz="2800" dirty="0" err="1"/>
                <a:t>giovani</a:t>
              </a:r>
              <a:r>
                <a:rPr lang="en-GB" sz="2800" dirty="0"/>
                <a:t> da </a:t>
              </a:r>
              <a:r>
                <a:rPr lang="en-GB" sz="2800" dirty="0" err="1"/>
                <a:t>questo</a:t>
              </a:r>
              <a:r>
                <a:rPr lang="en-GB" sz="2800" dirty="0"/>
                <a:t>?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GB" sz="2800" dirty="0"/>
                <a:t>In </a:t>
              </a:r>
              <a:r>
                <a:rPr lang="en-GB" sz="2800" dirty="0" err="1"/>
                <a:t>che</a:t>
              </a:r>
              <a:r>
                <a:rPr lang="en-GB" sz="2800" dirty="0"/>
                <a:t> </a:t>
              </a:r>
              <a:r>
                <a:rPr lang="en-GB" sz="2800" dirty="0" err="1"/>
                <a:t>modo</a:t>
              </a:r>
              <a:r>
                <a:rPr lang="en-GB" sz="2800" dirty="0"/>
                <a:t> </a:t>
              </a:r>
              <a:r>
                <a:rPr lang="en-GB" sz="2800" dirty="0" err="1"/>
                <a:t>potrebbero</a:t>
              </a:r>
              <a:r>
                <a:rPr lang="en-GB" sz="2800" dirty="0"/>
                <a:t> </a:t>
              </a:r>
              <a:r>
                <a:rPr lang="en-GB" sz="2800" dirty="0" err="1"/>
                <a:t>beneficiare</a:t>
              </a:r>
              <a:r>
                <a:rPr lang="en-GB" sz="2800" dirty="0"/>
                <a:t> </a:t>
              </a:r>
              <a:r>
                <a:rPr lang="en-GB" sz="2800" dirty="0" err="1"/>
                <a:t>dell'esperienza</a:t>
              </a:r>
              <a:r>
                <a:rPr lang="en-GB" sz="2800" dirty="0"/>
                <a:t> 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71E2DD7-55B4-4ADE-902D-9A0D90D8E457}"/>
                </a:ext>
              </a:extLst>
            </p:cNvPr>
            <p:cNvSpPr/>
            <p:nvPr/>
          </p:nvSpPr>
          <p:spPr>
            <a:xfrm>
              <a:off x="297573" y="5224918"/>
              <a:ext cx="75867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In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gruppi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,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produrre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 un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elenco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 di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idee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che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rispondano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 a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queste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 due </a:t>
              </a:r>
              <a:r>
                <a:rPr lang="en-GB" sz="2800" dirty="0" err="1">
                  <a:solidFill>
                    <a:srgbClr val="49711E">
                      <a:lumMod val="50000"/>
                    </a:srgbClr>
                  </a:solidFill>
                </a:rPr>
                <a:t>domande</a:t>
              </a:r>
              <a:r>
                <a:rPr lang="en-GB" sz="2800" dirty="0">
                  <a:solidFill>
                    <a:srgbClr val="49711E">
                      <a:lumMod val="50000"/>
                    </a:srgb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24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893A8-B3A1-4405-98F6-ABB651BC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118072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Potresti</a:t>
            </a:r>
            <a:r>
              <a:rPr lang="en-GB" dirty="0"/>
              <a:t> aver </a:t>
            </a:r>
            <a:r>
              <a:rPr lang="en-GB" dirty="0" err="1"/>
              <a:t>trovato</a:t>
            </a:r>
            <a:r>
              <a:rPr lang="en-GB" dirty="0"/>
              <a:t> </a:t>
            </a:r>
            <a:r>
              <a:rPr lang="en-GB" dirty="0" err="1"/>
              <a:t>suggerimenti</a:t>
            </a:r>
            <a:r>
              <a:rPr lang="en-GB" dirty="0"/>
              <a:t> </a:t>
            </a:r>
            <a:r>
              <a:rPr lang="en-GB" dirty="0" err="1"/>
              <a:t>simili</a:t>
            </a:r>
            <a:r>
              <a:rPr lang="en-GB" dirty="0"/>
              <a:t> a </a:t>
            </a:r>
            <a:r>
              <a:rPr lang="en-GB" dirty="0" err="1"/>
              <a:t>questi</a:t>
            </a:r>
            <a:r>
              <a:rPr lang="en-GB" dirty="0"/>
              <a:t> ...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2B4E73-F537-4D60-B91A-DDDE059D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" y="-17252"/>
            <a:ext cx="6958608" cy="149817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prendere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A465EB-8960-48E8-918F-DE878359940B}"/>
              </a:ext>
            </a:extLst>
          </p:cNvPr>
          <p:cNvSpPr/>
          <p:nvPr/>
        </p:nvSpPr>
        <p:spPr>
          <a:xfrm>
            <a:off x="227652" y="2636912"/>
            <a:ext cx="4051144" cy="297004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3022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migliorare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le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loro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capacità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di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comunicazione</a:t>
            </a:r>
            <a:endParaRPr lang="en-GB" sz="17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migliorare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le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loro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abilità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sociali</a:t>
            </a:r>
            <a:endParaRPr lang="en-GB" sz="17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incontrare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persone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provenienti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da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diversi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paesi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, culture e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lingue</a:t>
            </a:r>
            <a:endParaRPr lang="en-GB" sz="17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sperimentare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nuove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routine e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adattarvisi</a:t>
            </a:r>
            <a:endParaRPr lang="en-GB" sz="17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sviluppare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resilienza</a:t>
            </a:r>
            <a:endParaRPr lang="en-GB" sz="17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epandere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la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conoscenza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di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norme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e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pratiche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culturali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nuove</a:t>
            </a:r>
            <a:r>
              <a:rPr lang="en-GB" sz="1700" dirty="0">
                <a:latin typeface="Tahoma" panose="020B0604030504040204" pitchFamily="34" charset="0"/>
                <a:ea typeface="Calibri" panose="020F0502020204030204" pitchFamily="34" charset="0"/>
              </a:rPr>
              <a:t> o </a:t>
            </a:r>
            <a:r>
              <a:rPr lang="en-GB" sz="1700" dirty="0" err="1">
                <a:latin typeface="Tahoma" panose="020B0604030504040204" pitchFamily="34" charset="0"/>
                <a:ea typeface="Calibri" panose="020F0502020204030204" pitchFamily="34" charset="0"/>
              </a:rPr>
              <a:t>sconosciute</a:t>
            </a:r>
            <a:endParaRPr lang="en-GB" sz="17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CB16ACF-0EDD-4295-810D-24329985C1E5}"/>
              </a:ext>
            </a:extLst>
          </p:cNvPr>
          <p:cNvSpPr/>
          <p:nvPr/>
        </p:nvSpPr>
        <p:spPr>
          <a:xfrm>
            <a:off x="4139952" y="26326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sviluppare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la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loro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originalità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e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creatività</a:t>
            </a:r>
            <a:endParaRPr lang="en-GB" sz="1700" dirty="0">
              <a:solidFill>
                <a:srgbClr val="49711E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sviluppare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le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proprie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capacità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di problem solving</a:t>
            </a:r>
          </a:p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aiutarli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a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imparare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ad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affrontare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le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incertezze</a:t>
            </a:r>
            <a:endParaRPr lang="en-GB" sz="1700" dirty="0">
              <a:solidFill>
                <a:srgbClr val="49711E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aumentare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la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loro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fiducia</a:t>
            </a:r>
            <a:endParaRPr lang="en-GB" sz="1700" dirty="0">
              <a:solidFill>
                <a:srgbClr val="49711E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creare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ricordi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di vita e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associazioni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positive</a:t>
            </a:r>
          </a:p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promuovere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la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scoperta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di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sé</a:t>
            </a:r>
            <a:endParaRPr lang="en-GB" sz="1700" dirty="0">
              <a:solidFill>
                <a:srgbClr val="49711E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530225" lvl="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Per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acquisire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conoscenze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pratiche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ed</a:t>
            </a:r>
            <a:r>
              <a:rPr lang="en-GB" sz="1700" dirty="0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700" dirty="0" err="1">
                <a:solidFill>
                  <a:srgbClr val="49711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esperienze</a:t>
            </a:r>
            <a:endParaRPr lang="en-GB" sz="1700" dirty="0">
              <a:solidFill>
                <a:srgbClr val="49711E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349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3040</Words>
  <Application>Microsoft Office PowerPoint</Application>
  <PresentationFormat>Presentazione su schermo (4:3)</PresentationFormat>
  <Paragraphs>299</Paragraphs>
  <Slides>53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4" baseType="lpstr">
      <vt:lpstr>Θέμα του Office</vt:lpstr>
      <vt:lpstr>Modulo 3 Utilizzare strategie e strumenti appropriati per riconoscere e convalidare l’apprendimento acquisito attraverso esperienze IFP di mobilità interculturale </vt:lpstr>
      <vt:lpstr>Introduzione e panoramica del Modulo 3</vt:lpstr>
      <vt:lpstr>Panoramica del Modulo 3</vt:lpstr>
      <vt:lpstr>Valutazione</vt:lpstr>
      <vt:lpstr>Modulo 3 Unità 1</vt:lpstr>
      <vt:lpstr>CONTENUTO DELL’UNITà</vt:lpstr>
      <vt:lpstr>IL MOMENTO DELLE ATTIVITà</vt:lpstr>
      <vt:lpstr>Perché prendere parte a una mobilità interculturale?</vt:lpstr>
      <vt:lpstr>Perché prendere parte a una mobilità interculturale?</vt:lpstr>
      <vt:lpstr>Perché prendere parte a una mobilità interculturale?</vt:lpstr>
      <vt:lpstr>Perché prendere parte a una mobilità interculturale?</vt:lpstr>
      <vt:lpstr>IL MOMENTO DELLE ATTIVITà</vt:lpstr>
      <vt:lpstr>Impostare il contesto</vt:lpstr>
      <vt:lpstr>Apprendimento formale</vt:lpstr>
      <vt:lpstr>Apprendimento informale</vt:lpstr>
      <vt:lpstr>Apprendimento non-formale</vt:lpstr>
      <vt:lpstr>Tocca a te!</vt:lpstr>
      <vt:lpstr>IL MOMENTO DELLE ATTIVITà</vt:lpstr>
      <vt:lpstr>Valutare l’apprendimento informale</vt:lpstr>
      <vt:lpstr>Valutare l’apprendimento informale</vt:lpstr>
      <vt:lpstr>Valutazione DI, PER e COME apprendimento</vt:lpstr>
      <vt:lpstr>Valutazione degli strumenti di apprendimento per i fornitori di IFP</vt:lpstr>
      <vt:lpstr>Scegliere i giusti strumenti di valutazione</vt:lpstr>
      <vt:lpstr>Scegliere i giusti strumenti di valutazione</vt:lpstr>
      <vt:lpstr>Scegliere i giusti strumenti di valutazione</vt:lpstr>
      <vt:lpstr>Scegliere i giusti strumenti di valutazione</vt:lpstr>
      <vt:lpstr>Scegliere i giusti strumenti di valutazione</vt:lpstr>
      <vt:lpstr>Scegliere i giusti strumenti di valutazione</vt:lpstr>
      <vt:lpstr>Strumenti di valutazione informale </vt:lpstr>
      <vt:lpstr>Strumenti di valutazione informale </vt:lpstr>
      <vt:lpstr>Presentazione standard di PowerPoint</vt:lpstr>
      <vt:lpstr>IL MOMENTO DELLE ATTIVITà</vt:lpstr>
      <vt:lpstr>Preparare gli studenti alla valutazione durante una mobilità</vt:lpstr>
      <vt:lpstr>Preparare gli studenti alla valutazione durante una mobilità</vt:lpstr>
      <vt:lpstr>Lo strumento Attitude: 1</vt:lpstr>
      <vt:lpstr>Lo strumento Attitude: 2</vt:lpstr>
      <vt:lpstr>Lo strumento Attitude: 3</vt:lpstr>
      <vt:lpstr>Lo strumento Attitude: 4</vt:lpstr>
      <vt:lpstr>Lo strumento Attitude: 5</vt:lpstr>
      <vt:lpstr>Lo strumento Motivation: 1</vt:lpstr>
      <vt:lpstr>Lo strumento Motivation : 2</vt:lpstr>
      <vt:lpstr>Lo strumento Motivation : 3</vt:lpstr>
      <vt:lpstr>IL MOMENTO DELLE ATTIVITà</vt:lpstr>
      <vt:lpstr>Cosa abbiamo imparato sulla valutazione?</vt:lpstr>
      <vt:lpstr>Affermazione 1</vt:lpstr>
      <vt:lpstr>Affermazione 2</vt:lpstr>
      <vt:lpstr>Affermazione 3</vt:lpstr>
      <vt:lpstr>Nota conclusiva: il Toolkit IO3</vt:lpstr>
      <vt:lpstr>IL MOMENTO DELLE ATTIVITà</vt:lpstr>
      <vt:lpstr>Ulteriori letture</vt:lpstr>
      <vt:lpstr>Ulteriori letture</vt:lpstr>
      <vt:lpstr>Autovalutazione e riflessione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194</cp:revision>
  <cp:lastPrinted>2017-10-16T10:35:47Z</cp:lastPrinted>
  <dcterms:created xsi:type="dcterms:W3CDTF">2017-10-16T06:30:11Z</dcterms:created>
  <dcterms:modified xsi:type="dcterms:W3CDTF">2018-08-29T14:28:52Z</dcterms:modified>
</cp:coreProperties>
</file>