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5"/>
  </p:notesMasterIdLst>
  <p:handoutMasterIdLst>
    <p:handoutMasterId r:id="rId56"/>
  </p:handoutMasterIdLst>
  <p:sldIdLst>
    <p:sldId id="341" r:id="rId2"/>
    <p:sldId id="342" r:id="rId3"/>
    <p:sldId id="343" r:id="rId4"/>
    <p:sldId id="344" r:id="rId5"/>
    <p:sldId id="345" r:id="rId6"/>
    <p:sldId id="346" r:id="rId7"/>
    <p:sldId id="261" r:id="rId8"/>
    <p:sldId id="313" r:id="rId9"/>
    <p:sldId id="314" r:id="rId10"/>
    <p:sldId id="315" r:id="rId11"/>
    <p:sldId id="316" r:id="rId12"/>
    <p:sldId id="312" r:id="rId13"/>
    <p:sldId id="285" r:id="rId14"/>
    <p:sldId id="265" r:id="rId15"/>
    <p:sldId id="266" r:id="rId16"/>
    <p:sldId id="267" r:id="rId17"/>
    <p:sldId id="322" r:id="rId18"/>
    <p:sldId id="298" r:id="rId19"/>
    <p:sldId id="334" r:id="rId20"/>
    <p:sldId id="302" r:id="rId21"/>
    <p:sldId id="305" r:id="rId22"/>
    <p:sldId id="326" r:id="rId23"/>
    <p:sldId id="301" r:id="rId24"/>
    <p:sldId id="328" r:id="rId25"/>
    <p:sldId id="329" r:id="rId26"/>
    <p:sldId id="330" r:id="rId27"/>
    <p:sldId id="331" r:id="rId28"/>
    <p:sldId id="332" r:id="rId29"/>
    <p:sldId id="335" r:id="rId30"/>
    <p:sldId id="336" r:id="rId31"/>
    <p:sldId id="309" r:id="rId32"/>
    <p:sldId id="333" r:id="rId33"/>
    <p:sldId id="289" r:id="rId34"/>
    <p:sldId id="323" r:id="rId35"/>
    <p:sldId id="317" r:id="rId36"/>
    <p:sldId id="318" r:id="rId37"/>
    <p:sldId id="319" r:id="rId38"/>
    <p:sldId id="320" r:id="rId39"/>
    <p:sldId id="321" r:id="rId40"/>
    <p:sldId id="324" r:id="rId41"/>
    <p:sldId id="325" r:id="rId42"/>
    <p:sldId id="296" r:id="rId43"/>
    <p:sldId id="288" r:id="rId44"/>
    <p:sldId id="337" r:id="rId45"/>
    <p:sldId id="339" r:id="rId46"/>
    <p:sldId id="338" r:id="rId47"/>
    <p:sldId id="340" r:id="rId48"/>
    <p:sldId id="299" r:id="rId49"/>
    <p:sldId id="286" r:id="rId50"/>
    <p:sldId id="260" r:id="rId51"/>
    <p:sldId id="310" r:id="rId52"/>
    <p:sldId id="311" r:id="rId53"/>
    <p:sldId id="262" r:id="rId5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e" initials="H" lastIdx="6"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44" autoAdjust="0"/>
    <p:restoredTop sz="94660"/>
  </p:normalViewPr>
  <p:slideViewPr>
    <p:cSldViewPr>
      <p:cViewPr varScale="1">
        <p:scale>
          <a:sx n="70" d="100"/>
          <a:sy n="70" d="100"/>
        </p:scale>
        <p:origin x="1242" y="6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36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72547" cy="45801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3853" y="1"/>
            <a:ext cx="2972547" cy="458010"/>
          </a:xfrm>
          <a:prstGeom prst="rect">
            <a:avLst/>
          </a:prstGeom>
        </p:spPr>
        <p:txBody>
          <a:bodyPr vert="horz" lIns="91440" tIns="45720" rIns="91440" bIns="45720" rtlCol="0"/>
          <a:lstStyle>
            <a:lvl1pPr algn="r">
              <a:defRPr sz="1200"/>
            </a:lvl1pPr>
          </a:lstStyle>
          <a:p>
            <a:fld id="{C71180B0-6ED1-4799-979B-18C19D0C474D}" type="datetimeFigureOut">
              <a:rPr lang="fr-FR" smtClean="0"/>
              <a:t>22/07/2018</a:t>
            </a:fld>
            <a:endParaRPr lang="fr-FR"/>
          </a:p>
        </p:txBody>
      </p:sp>
      <p:sp>
        <p:nvSpPr>
          <p:cNvPr id="4" name="Espace réservé du pied de page 3"/>
          <p:cNvSpPr>
            <a:spLocks noGrp="1"/>
          </p:cNvSpPr>
          <p:nvPr>
            <p:ph type="ftr" sz="quarter" idx="2"/>
          </p:nvPr>
        </p:nvSpPr>
        <p:spPr>
          <a:xfrm>
            <a:off x="1" y="8685991"/>
            <a:ext cx="2972547" cy="45801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3853" y="8685991"/>
            <a:ext cx="2972547" cy="458010"/>
          </a:xfrm>
          <a:prstGeom prst="rect">
            <a:avLst/>
          </a:prstGeom>
        </p:spPr>
        <p:txBody>
          <a:bodyPr vert="horz" lIns="91440" tIns="45720" rIns="91440" bIns="45720" rtlCol="0" anchor="b"/>
          <a:lstStyle>
            <a:lvl1pPr algn="r">
              <a:defRPr sz="1200"/>
            </a:lvl1pPr>
          </a:lstStyle>
          <a:p>
            <a:fld id="{E1266266-5E11-4B68-948D-A8BF29E06398}" type="slidenum">
              <a:rPr lang="fr-FR" smtClean="0"/>
              <a:t>‹N°›</a:t>
            </a:fld>
            <a:endParaRPr lang="fr-FR"/>
          </a:p>
        </p:txBody>
      </p:sp>
    </p:spTree>
    <p:extLst>
      <p:ext uri="{BB962C8B-B14F-4D97-AF65-F5344CB8AC3E}">
        <p14:creationId xmlns:p14="http://schemas.microsoft.com/office/powerpoint/2010/main" val="40459844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5" y="1"/>
            <a:ext cx="2971800" cy="457200"/>
          </a:xfrm>
          <a:prstGeom prst="rect">
            <a:avLst/>
          </a:prstGeom>
        </p:spPr>
        <p:txBody>
          <a:bodyPr vert="horz" lIns="91440" tIns="45720" rIns="91440" bIns="45720" rtlCol="0"/>
          <a:lstStyle>
            <a:lvl1pPr algn="r">
              <a:defRPr sz="1200"/>
            </a:lvl1pPr>
          </a:lstStyle>
          <a:p>
            <a:fld id="{B2F00858-131F-45C9-96B9-4A2311E834ED}" type="datetimeFigureOut">
              <a:rPr lang="el-GR" smtClean="0"/>
              <a:t>22/7/2018</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1"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1" y="8685214"/>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5" y="8685214"/>
            <a:ext cx="2971800" cy="457200"/>
          </a:xfrm>
          <a:prstGeom prst="rect">
            <a:avLst/>
          </a:prstGeom>
        </p:spPr>
        <p:txBody>
          <a:bodyPr vert="horz" lIns="91440" tIns="45720" rIns="91440" bIns="45720" rtlCol="0" anchor="b"/>
          <a:lstStyle>
            <a:lvl1pPr algn="r">
              <a:defRPr sz="1200"/>
            </a:lvl1pPr>
          </a:lstStyle>
          <a:p>
            <a:fld id="{10182F8F-5088-4031-82CD-039490420B5C}" type="slidenum">
              <a:rPr lang="el-GR" smtClean="0"/>
              <a:t>‹N°›</a:t>
            </a:fld>
            <a:endParaRPr lang="el-GR"/>
          </a:p>
        </p:txBody>
      </p:sp>
    </p:spTree>
    <p:extLst>
      <p:ext uri="{BB962C8B-B14F-4D97-AF65-F5344CB8AC3E}">
        <p14:creationId xmlns:p14="http://schemas.microsoft.com/office/powerpoint/2010/main" val="4112079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182F8F-5088-4031-82CD-039490420B5C}" type="slidenum">
              <a:rPr lang="el-GR" smtClean="0"/>
              <a:t>9</a:t>
            </a:fld>
            <a:endParaRPr lang="el-GR"/>
          </a:p>
        </p:txBody>
      </p:sp>
    </p:spTree>
    <p:extLst>
      <p:ext uri="{BB962C8B-B14F-4D97-AF65-F5344CB8AC3E}">
        <p14:creationId xmlns:p14="http://schemas.microsoft.com/office/powerpoint/2010/main" val="3734847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182F8F-5088-4031-82CD-039490420B5C}" type="slidenum">
              <a:rPr lang="el-GR" smtClean="0"/>
              <a:t>10</a:t>
            </a:fld>
            <a:endParaRPr lang="el-GR"/>
          </a:p>
        </p:txBody>
      </p:sp>
    </p:spTree>
    <p:extLst>
      <p:ext uri="{BB962C8B-B14F-4D97-AF65-F5344CB8AC3E}">
        <p14:creationId xmlns:p14="http://schemas.microsoft.com/office/powerpoint/2010/main" val="2428658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182F8F-5088-4031-82CD-039490420B5C}" type="slidenum">
              <a:rPr lang="el-GR" smtClean="0"/>
              <a:t>11</a:t>
            </a:fld>
            <a:endParaRPr lang="el-GR"/>
          </a:p>
        </p:txBody>
      </p:sp>
    </p:spTree>
    <p:extLst>
      <p:ext uri="{BB962C8B-B14F-4D97-AF65-F5344CB8AC3E}">
        <p14:creationId xmlns:p14="http://schemas.microsoft.com/office/powerpoint/2010/main" val="40189054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31901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587624" y="4124672"/>
            <a:ext cx="6080720" cy="154644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99792" y="188640"/>
            <a:ext cx="3744416" cy="2066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descr="C:\Users\eu2\OneDrive - EDITC LTD\EU_Projects\2016 InterculturalMobility-Eurocircle_FR\4. Implementation\Dissemination\Logos\ErasmusLogo\EU flag-Erasmus+.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840" y="6021288"/>
            <a:ext cx="3073672" cy="83671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
          <p:cNvSpPr>
            <a:spLocks noChangeArrowheads="1"/>
          </p:cNvSpPr>
          <p:nvPr userDrawn="1"/>
        </p:nvSpPr>
        <p:spPr bwMode="auto">
          <a:xfrm>
            <a:off x="3131840" y="6018673"/>
            <a:ext cx="4104456"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tabLst>
                <a:tab pos="1260475" algn="l"/>
              </a:tabLst>
              <a:defRPr>
                <a:solidFill>
                  <a:schemeClr val="tx1"/>
                </a:solidFill>
                <a:latin typeface="Arial" charset="0"/>
              </a:defRPr>
            </a:lvl1pPr>
            <a:lvl2pPr marL="742950" indent="-285750" eaLnBrk="0" hangingPunct="0">
              <a:tabLst>
                <a:tab pos="1260475" algn="l"/>
              </a:tabLst>
              <a:defRPr>
                <a:solidFill>
                  <a:schemeClr val="tx1"/>
                </a:solidFill>
                <a:latin typeface="Arial" charset="0"/>
              </a:defRPr>
            </a:lvl2pPr>
            <a:lvl3pPr marL="1143000" indent="-228600" eaLnBrk="0" hangingPunct="0">
              <a:tabLst>
                <a:tab pos="1260475" algn="l"/>
              </a:tabLst>
              <a:defRPr>
                <a:solidFill>
                  <a:schemeClr val="tx1"/>
                </a:solidFill>
                <a:latin typeface="Arial" charset="0"/>
              </a:defRPr>
            </a:lvl3pPr>
            <a:lvl4pPr marL="1600200" indent="-228600" eaLnBrk="0" hangingPunct="0">
              <a:tabLst>
                <a:tab pos="1260475" algn="l"/>
              </a:tabLst>
              <a:defRPr>
                <a:solidFill>
                  <a:schemeClr val="tx1"/>
                </a:solidFill>
                <a:latin typeface="Arial" charset="0"/>
              </a:defRPr>
            </a:lvl4pPr>
            <a:lvl5pPr marL="2057400" indent="-228600" eaLnBrk="0" hangingPunct="0">
              <a:tabLst>
                <a:tab pos="1260475" algn="l"/>
              </a:tabLst>
              <a:defRPr>
                <a:solidFill>
                  <a:schemeClr val="tx1"/>
                </a:solidFill>
                <a:latin typeface="Arial" charset="0"/>
              </a:defRPr>
            </a:lvl5pPr>
            <a:lvl6pPr marL="2514600" indent="-228600" eaLnBrk="0" fontAlgn="base" hangingPunct="0">
              <a:spcBef>
                <a:spcPct val="0"/>
              </a:spcBef>
              <a:spcAft>
                <a:spcPct val="0"/>
              </a:spcAft>
              <a:tabLst>
                <a:tab pos="1260475" algn="l"/>
              </a:tabLst>
              <a:defRPr>
                <a:solidFill>
                  <a:schemeClr val="tx1"/>
                </a:solidFill>
                <a:latin typeface="Arial" charset="0"/>
              </a:defRPr>
            </a:lvl6pPr>
            <a:lvl7pPr marL="2971800" indent="-228600" eaLnBrk="0" fontAlgn="base" hangingPunct="0">
              <a:spcBef>
                <a:spcPct val="0"/>
              </a:spcBef>
              <a:spcAft>
                <a:spcPct val="0"/>
              </a:spcAft>
              <a:tabLst>
                <a:tab pos="1260475" algn="l"/>
              </a:tabLst>
              <a:defRPr>
                <a:solidFill>
                  <a:schemeClr val="tx1"/>
                </a:solidFill>
                <a:latin typeface="Arial" charset="0"/>
              </a:defRPr>
            </a:lvl7pPr>
            <a:lvl8pPr marL="3429000" indent="-228600" eaLnBrk="0" fontAlgn="base" hangingPunct="0">
              <a:spcBef>
                <a:spcPct val="0"/>
              </a:spcBef>
              <a:spcAft>
                <a:spcPct val="0"/>
              </a:spcAft>
              <a:tabLst>
                <a:tab pos="1260475" algn="l"/>
              </a:tabLst>
              <a:defRPr>
                <a:solidFill>
                  <a:schemeClr val="tx1"/>
                </a:solidFill>
                <a:latin typeface="Arial" charset="0"/>
              </a:defRPr>
            </a:lvl8pPr>
            <a:lvl9pPr marL="3886200" indent="-228600" eaLnBrk="0" fontAlgn="base" hangingPunct="0">
              <a:spcBef>
                <a:spcPct val="0"/>
              </a:spcBef>
              <a:spcAft>
                <a:spcPct val="0"/>
              </a:spcAft>
              <a:tabLst>
                <a:tab pos="1260475" algn="l"/>
              </a:tabLst>
              <a:defRPr>
                <a:solidFill>
                  <a:schemeClr val="tx1"/>
                </a:solidFill>
                <a:latin typeface="Arial" charset="0"/>
              </a:defRPr>
            </a:lvl9pPr>
          </a:lstStyle>
          <a:p>
            <a:pPr eaLnBrk="1" hangingPunct="1">
              <a:defRPr/>
            </a:pPr>
            <a:r>
              <a:rPr lang="en-GB" sz="1100" dirty="0">
                <a:solidFill>
                  <a:srgbClr val="002060"/>
                </a:solidFill>
              </a:rPr>
              <a:t>This project has been funded with support from the European Union. This [project] reflects the views only of the author, and the Commission cannot be held responsible for any use which may be made of the information contained therein</a:t>
            </a:r>
          </a:p>
          <a:p>
            <a:pPr eaLnBrk="1" hangingPunct="1">
              <a:defRPr/>
            </a:pPr>
            <a:r>
              <a:rPr lang="en-GB" sz="1100" dirty="0">
                <a:solidFill>
                  <a:srgbClr val="002060"/>
                </a:solidFill>
              </a:rPr>
              <a:t>.</a:t>
            </a:r>
            <a:endParaRPr lang="el-GR" sz="1100" dirty="0">
              <a:solidFill>
                <a:srgbClr val="002060"/>
              </a:solidFill>
            </a:endParaRPr>
          </a:p>
        </p:txBody>
      </p:sp>
      <p:sp>
        <p:nvSpPr>
          <p:cNvPr id="7" name="TextBox 6"/>
          <p:cNvSpPr txBox="1"/>
          <p:nvPr userDrawn="1"/>
        </p:nvSpPr>
        <p:spPr>
          <a:xfrm>
            <a:off x="4644008" y="188640"/>
            <a:ext cx="4176464" cy="646331"/>
          </a:xfrm>
          <a:prstGeom prst="rect">
            <a:avLst/>
          </a:prstGeom>
          <a:noFill/>
        </p:spPr>
        <p:txBody>
          <a:bodyPr wrap="square" rtlCol="0">
            <a:spAutoFit/>
          </a:bodyPr>
          <a:lstStyle/>
          <a:p>
            <a:endParaRPr lang="en-US"/>
          </a:p>
          <a:p>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73224" y="274638"/>
            <a:ext cx="5915000" cy="1143000"/>
          </a:xfrm>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32240" y="188640"/>
            <a:ext cx="2271663" cy="125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Δύο περιεχόμενα">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60232" y="260648"/>
            <a:ext cx="2298700"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1 - Τίτλος"/>
          <p:cNvSpPr>
            <a:spLocks noGrp="1"/>
          </p:cNvSpPr>
          <p:nvPr>
            <p:ph type="title" hasCustomPrompt="1"/>
          </p:nvPr>
        </p:nvSpPr>
        <p:spPr>
          <a:xfrm>
            <a:off x="673224" y="274638"/>
            <a:ext cx="5915000" cy="1143000"/>
          </a:xfrm>
        </p:spPr>
        <p:txBody>
          <a:bodyPr/>
          <a:lstStyle>
            <a:lvl1pPr>
              <a:defRPr/>
            </a:lvl1pPr>
          </a:lstStyle>
          <a:p>
            <a:r>
              <a:rPr lang="en-US"/>
              <a:t>Further reading/resources</a:t>
            </a:r>
            <a:endParaRPr lang="el-GR"/>
          </a:p>
        </p:txBody>
      </p:sp>
      <p:sp>
        <p:nvSpPr>
          <p:cNvPr id="11" name="2 - Θέση περιεχομένου"/>
          <p:cNvSpPr>
            <a:spLocks noGrp="1"/>
          </p:cNvSpPr>
          <p:nvPr>
            <p:ph idx="1"/>
          </p:nvPr>
        </p:nvSpPr>
        <p:spPr>
          <a:xfrm>
            <a:off x="457200" y="1600200"/>
            <a:ext cx="5482952" cy="4525963"/>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4098" name="Picture 2"/>
          <p:cNvPicPr>
            <a:picLocks noChangeAspect="1" noChangeArrowheads="1"/>
          </p:cNvPicPr>
          <p:nvPr userDrawn="1"/>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39544" y="2708920"/>
            <a:ext cx="2060848" cy="2060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Σύγκριση">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p:txBody>
          <a:bodyPr/>
          <a:lstStyle>
            <a:lvl1pPr>
              <a:defRPr/>
            </a:lvl1pPr>
          </a:lstStyle>
          <a:p>
            <a:r>
              <a:rPr lang="en-US"/>
              <a:t>Revision questions</a:t>
            </a:r>
            <a:endParaRPr lang="el-GR"/>
          </a:p>
        </p:txBody>
      </p:sp>
      <p:sp>
        <p:nvSpPr>
          <p:cNvPr id="4" name="3 - Θέση περιεχομένου"/>
          <p:cNvSpPr>
            <a:spLocks noGrp="1"/>
          </p:cNvSpPr>
          <p:nvPr>
            <p:ph sz="half" idx="2"/>
          </p:nvPr>
        </p:nvSpPr>
        <p:spPr>
          <a:xfrm>
            <a:off x="457200" y="1529061"/>
            <a:ext cx="6203032" cy="45971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60232" y="260648"/>
            <a:ext cx="2298700"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userDrawn="1"/>
        </p:nvSpPr>
        <p:spPr>
          <a:xfrm rot="993780">
            <a:off x="6660273" y="1688727"/>
            <a:ext cx="1604927" cy="3770263"/>
          </a:xfrm>
          <a:prstGeom prst="rect">
            <a:avLst/>
          </a:prstGeom>
          <a:noFill/>
          <a:ln>
            <a:noFill/>
          </a:ln>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3900" b="1" cap="none" spc="0">
                <a:ln>
                  <a:solidFill>
                    <a:schemeClr val="tx1">
                      <a:lumMod val="50000"/>
                    </a:schemeClr>
                  </a:solidFill>
                </a:ln>
                <a:solidFill>
                  <a:srgbClr val="99FF66"/>
                </a:solidFill>
                <a:effectLst/>
              </a:rPr>
              <a:t>?</a:t>
            </a:r>
          </a:p>
        </p:txBody>
      </p:sp>
      <p:sp>
        <p:nvSpPr>
          <p:cNvPr id="12" name="Rectangle 11"/>
          <p:cNvSpPr/>
          <p:nvPr userDrawn="1"/>
        </p:nvSpPr>
        <p:spPr>
          <a:xfrm rot="21258874">
            <a:off x="7431914" y="4254642"/>
            <a:ext cx="755335" cy="1569660"/>
          </a:xfrm>
          <a:prstGeom prst="rect">
            <a:avLst/>
          </a:prstGeom>
          <a:noFill/>
          <a:ln>
            <a:noFill/>
          </a:ln>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9600" b="1" cap="none" spc="0">
                <a:ln>
                  <a:solidFill>
                    <a:schemeClr val="tx1">
                      <a:lumMod val="50000"/>
                    </a:schemeClr>
                  </a:solidFill>
                </a:ln>
                <a:solidFill>
                  <a:srgbClr val="99FF66"/>
                </a:solidFill>
                <a:effectLst/>
              </a:rPr>
              <a:t>?</a:t>
            </a:r>
          </a:p>
        </p:txBody>
      </p:sp>
      <p:sp>
        <p:nvSpPr>
          <p:cNvPr id="13" name="Rectangle 12"/>
          <p:cNvSpPr/>
          <p:nvPr userDrawn="1"/>
        </p:nvSpPr>
        <p:spPr>
          <a:xfrm>
            <a:off x="6707401" y="4824698"/>
            <a:ext cx="755335" cy="1569660"/>
          </a:xfrm>
          <a:prstGeom prst="rect">
            <a:avLst/>
          </a:prstGeom>
          <a:noFill/>
          <a:ln>
            <a:noFill/>
          </a:ln>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9600" b="1" cap="none" spc="0">
                <a:ln>
                  <a:solidFill>
                    <a:schemeClr val="tx1">
                      <a:lumMod val="50000"/>
                    </a:schemeClr>
                  </a:solidFill>
                </a:ln>
                <a:solidFill>
                  <a:srgbClr val="99FF66"/>
                </a:solidFill>
                <a:effectLst/>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p:txBody>
          <a:bodyPr/>
          <a:lstStyle>
            <a:lvl1pPr>
              <a:defRPr/>
            </a:lvl1pPr>
          </a:lstStyle>
          <a:p>
            <a:r>
              <a:rPr lang="en-US"/>
              <a:t>Activity slide</a:t>
            </a:r>
            <a:endParaRPr lang="el-GR"/>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60232" y="260648"/>
            <a:ext cx="2298700"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1529061"/>
            <a:ext cx="5486400" cy="31985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60232" y="260648"/>
            <a:ext cx="2298700"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ight Triangle 15"/>
          <p:cNvSpPr/>
          <p:nvPr userDrawn="1"/>
        </p:nvSpPr>
        <p:spPr>
          <a:xfrm flipH="1">
            <a:off x="7812359" y="2204864"/>
            <a:ext cx="1350405" cy="4653137"/>
          </a:xfrm>
          <a:prstGeom prst="rtTriangle">
            <a:avLst/>
          </a:prstGeom>
          <a:solidFill>
            <a:srgbClr val="99FF66"/>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a:p>
        </p:txBody>
      </p:sp>
      <p:sp>
        <p:nvSpPr>
          <p:cNvPr id="2" name="1 - Θέση τίτλου"/>
          <p:cNvSpPr>
            <a:spLocks noGrp="1"/>
          </p:cNvSpPr>
          <p:nvPr>
            <p:ph type="title"/>
          </p:nvPr>
        </p:nvSpPr>
        <p:spPr>
          <a:xfrm>
            <a:off x="755576" y="274638"/>
            <a:ext cx="6203032"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7643192"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8" name="Εικόνα 1" descr="C:\Users\doloudi.LARISSA\Desktop\eu_flag_co_funded_pos_[rgb]_right.jp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323528" y="6093296"/>
            <a:ext cx="1154112"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
          <p:cNvSpPr txBox="1">
            <a:spLocks noChangeArrowheads="1"/>
          </p:cNvSpPr>
          <p:nvPr userDrawn="1"/>
        </p:nvSpPr>
        <p:spPr bwMode="auto">
          <a:xfrm>
            <a:off x="1331640" y="6186959"/>
            <a:ext cx="18272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l-GR" sz="1200" b="1" dirty="0">
                <a:solidFill>
                  <a:srgbClr val="6B6BCF"/>
                </a:solidFill>
              </a:rPr>
              <a:t>Co-funded by the Erasmus+ </a:t>
            </a:r>
            <a:r>
              <a:rPr lang="en-US" altLang="el-GR" sz="1200" b="1" dirty="0" err="1">
                <a:solidFill>
                  <a:srgbClr val="6B6BCF"/>
                </a:solidFill>
              </a:rPr>
              <a:t>Programme</a:t>
            </a:r>
            <a:r>
              <a:rPr lang="en-US" altLang="el-GR" sz="1200" b="1" dirty="0">
                <a:solidFill>
                  <a:srgbClr val="6B6BCF"/>
                </a:solidFill>
              </a:rPr>
              <a:t> of the European Union</a:t>
            </a:r>
            <a:endParaRPr lang="el-GR" altLang="el-GR" sz="1200" b="1" dirty="0">
              <a:solidFill>
                <a:srgbClr val="6B6BCF"/>
              </a:solidFill>
            </a:endParaRPr>
          </a:p>
        </p:txBody>
      </p:sp>
      <p:sp>
        <p:nvSpPr>
          <p:cNvPr id="11" name="Right Triangle 10"/>
          <p:cNvSpPr/>
          <p:nvPr userDrawn="1"/>
        </p:nvSpPr>
        <p:spPr>
          <a:xfrm>
            <a:off x="0" y="5301208"/>
            <a:ext cx="467544" cy="1556792"/>
          </a:xfrm>
          <a:prstGeom prst="rtTriangle">
            <a:avLst/>
          </a:prstGeom>
          <a:solidFill>
            <a:schemeClr val="tx1">
              <a:lumMod val="40000"/>
              <a:lumOff val="6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l-GR"/>
          </a:p>
        </p:txBody>
      </p:sp>
      <p:sp>
        <p:nvSpPr>
          <p:cNvPr id="15" name="Right Triangle 14"/>
          <p:cNvSpPr/>
          <p:nvPr userDrawn="1"/>
        </p:nvSpPr>
        <p:spPr>
          <a:xfrm rot="10800000" flipH="1">
            <a:off x="0" y="-6063"/>
            <a:ext cx="900584" cy="2714981"/>
          </a:xfrm>
          <a:prstGeom prst="rtTriangle">
            <a:avLst/>
          </a:prstGeom>
          <a:solidFill>
            <a:schemeClr val="accent3">
              <a:lumMod val="60000"/>
              <a:lumOff val="40000"/>
            </a:schemeClr>
          </a:solidFill>
          <a:ln>
            <a:solidFill>
              <a:schemeClr val="accent3">
                <a:lumMod val="40000"/>
                <a:lumOff val="60000"/>
              </a:schemeClr>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l-GR"/>
          </a:p>
        </p:txBody>
      </p:sp>
      <p:cxnSp>
        <p:nvCxnSpPr>
          <p:cNvPr id="19" name="Straight Connector 18"/>
          <p:cNvCxnSpPr>
            <a:stCxn id="17" idx="3"/>
          </p:cNvCxnSpPr>
          <p:nvPr userDrawn="1"/>
        </p:nvCxnSpPr>
        <p:spPr>
          <a:xfrm flipV="1">
            <a:off x="8190148" y="1916832"/>
            <a:ext cx="315162" cy="4941168"/>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22" name="Straight Connector 21"/>
          <p:cNvCxnSpPr>
            <a:endCxn id="14" idx="4"/>
          </p:cNvCxnSpPr>
          <p:nvPr userDrawn="1"/>
        </p:nvCxnSpPr>
        <p:spPr>
          <a:xfrm flipH="1" flipV="1">
            <a:off x="7812359" y="-6065"/>
            <a:ext cx="1008113" cy="6603419"/>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14" name="Right Triangle 13"/>
          <p:cNvSpPr/>
          <p:nvPr userDrawn="1"/>
        </p:nvSpPr>
        <p:spPr>
          <a:xfrm flipH="1" flipV="1">
            <a:off x="7812359" y="-6065"/>
            <a:ext cx="1326069" cy="5307271"/>
          </a:xfrm>
          <a:prstGeom prst="rtTriangle">
            <a:avLst/>
          </a:prstGeom>
          <a:solidFill>
            <a:schemeClr val="tx1">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l-GR"/>
          </a:p>
        </p:txBody>
      </p:sp>
      <p:sp>
        <p:nvSpPr>
          <p:cNvPr id="17" name="Right Triangle 16"/>
          <p:cNvSpPr/>
          <p:nvPr userDrawn="1"/>
        </p:nvSpPr>
        <p:spPr>
          <a:xfrm rot="10800000" flipV="1">
            <a:off x="7236296" y="5353635"/>
            <a:ext cx="1907704" cy="1504365"/>
          </a:xfrm>
          <a:prstGeom prst="rtTriangle">
            <a:avLst/>
          </a:prstGeom>
          <a:solidFill>
            <a:schemeClr val="accent3">
              <a:lumMod val="75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7" r:id="rId6"/>
  </p:sldLayoutIdLst>
  <p:hf hdr="0" ftr="0" dt="0"/>
  <p:txStyles>
    <p:titleStyle>
      <a:lvl1pPr algn="ctr" defTabSz="914400" rtl="0" eaLnBrk="1" latinLnBrk="0" hangingPunct="1">
        <a:spcBef>
          <a:spcPct val="0"/>
        </a:spcBef>
        <a:buNone/>
        <a:defRPr sz="4400" kern="1200">
          <a:solidFill>
            <a:schemeClr val="tx2">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youtube.com/watch?time_continue=28&amp;v=EyxT91mJnVk"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youtube.com/watch?time_continue=54&amp;v=YZsfvBqBrcY"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www.intercultural-mobility.eu/en/recognition-of-formal-informal-learning-toolkit/"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intercultural-mobility.eu/en/home/" TargetMode="External"/><Relationship Id="rId2" Type="http://schemas.openxmlformats.org/officeDocument/2006/relationships/hyperlink" Target="http://www2.warwick.ac.uk/fac/soc/al/globalpad/openhouse/reseachskills" TargetMode="Externa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hyperlink" Target="https://cambridge-community.org.uk/professional-development/gswafl/gswaflHandout.pdf" TargetMode="External"/><Relationship Id="rId2" Type="http://schemas.openxmlformats.org/officeDocument/2006/relationships/hyperlink" Target="https://cambridge-community.org.uk/professional-development/gswafl/index.html" TargetMode="Externa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88840"/>
            <a:ext cx="8458200" cy="2376263"/>
          </a:xfrm>
        </p:spPr>
        <p:txBody>
          <a:bodyPr>
            <a:normAutofit fontScale="90000"/>
          </a:bodyPr>
          <a:lstStyle/>
          <a:p>
            <a:r>
              <a:rPr lang="en-GB" dirty="0">
                <a:solidFill>
                  <a:schemeClr val="tx1">
                    <a:lumMod val="75000"/>
                  </a:schemeClr>
                </a:solidFill>
              </a:rPr>
              <a:t>Module 3</a:t>
            </a:r>
            <a:br>
              <a:rPr lang="en-GB" dirty="0">
                <a:solidFill>
                  <a:schemeClr val="tx1">
                    <a:lumMod val="75000"/>
                  </a:schemeClr>
                </a:solidFill>
              </a:rPr>
            </a:br>
            <a:r>
              <a:rPr lang="fr-FR" sz="3200" dirty="0">
                <a:solidFill>
                  <a:schemeClr val="tx1">
                    <a:lumMod val="75000"/>
                  </a:schemeClr>
                </a:solidFill>
              </a:rPr>
              <a:t>Utiliser des stratégies et outils appropriés pour reconnaitre et valider l’expérience des participants aux programmes de mobilité interculturelle</a:t>
            </a:r>
            <a:endParaRPr lang="en-GB" dirty="0">
              <a:solidFill>
                <a:schemeClr val="tx1">
                  <a:lumMod val="75000"/>
                </a:schemeClr>
              </a:solidFill>
            </a:endParaRPr>
          </a:p>
        </p:txBody>
      </p:sp>
      <p:sp>
        <p:nvSpPr>
          <p:cNvPr id="3" name="Subtitle 2"/>
          <p:cNvSpPr>
            <a:spLocks noGrp="1"/>
          </p:cNvSpPr>
          <p:nvPr>
            <p:ph type="subTitle" idx="1"/>
          </p:nvPr>
        </p:nvSpPr>
        <p:spPr>
          <a:xfrm>
            <a:off x="0" y="4509120"/>
            <a:ext cx="8458200" cy="1546440"/>
          </a:xfrm>
        </p:spPr>
        <p:txBody>
          <a:bodyPr>
            <a:normAutofit fontScale="92500" lnSpcReduction="10000"/>
          </a:bodyPr>
          <a:lstStyle/>
          <a:p>
            <a:r>
              <a:rPr lang="en-US" dirty="0" err="1" smtClean="0">
                <a:solidFill>
                  <a:schemeClr val="accent3">
                    <a:lumMod val="75000"/>
                  </a:schemeClr>
                </a:solidFill>
              </a:rPr>
              <a:t>Unité</a:t>
            </a:r>
            <a:r>
              <a:rPr lang="en-US" dirty="0" smtClean="0">
                <a:solidFill>
                  <a:schemeClr val="accent3">
                    <a:lumMod val="75000"/>
                  </a:schemeClr>
                </a:solidFill>
              </a:rPr>
              <a:t> </a:t>
            </a:r>
            <a:r>
              <a:rPr lang="en-US" dirty="0">
                <a:solidFill>
                  <a:schemeClr val="accent3">
                    <a:lumMod val="75000"/>
                  </a:schemeClr>
                </a:solidFill>
              </a:rPr>
              <a:t>3.1</a:t>
            </a:r>
          </a:p>
          <a:p>
            <a:r>
              <a:rPr lang="en-US" dirty="0" err="1" smtClean="0">
                <a:solidFill>
                  <a:schemeClr val="accent3">
                    <a:lumMod val="75000"/>
                  </a:schemeClr>
                </a:solidFill>
              </a:rPr>
              <a:t>Compétences-clé</a:t>
            </a:r>
            <a:r>
              <a:rPr lang="en-US" dirty="0" smtClean="0">
                <a:solidFill>
                  <a:schemeClr val="accent3">
                    <a:lumMod val="75000"/>
                  </a:schemeClr>
                </a:solidFill>
              </a:rPr>
              <a:t> et </a:t>
            </a:r>
            <a:r>
              <a:rPr lang="en-US" dirty="0" err="1" smtClean="0">
                <a:solidFill>
                  <a:schemeClr val="accent3">
                    <a:lumMod val="75000"/>
                  </a:schemeClr>
                </a:solidFill>
              </a:rPr>
              <a:t>résultats</a:t>
            </a:r>
            <a:r>
              <a:rPr lang="en-US" dirty="0" smtClean="0">
                <a:solidFill>
                  <a:schemeClr val="accent3">
                    <a:lumMod val="75000"/>
                  </a:schemeClr>
                </a:solidFill>
              </a:rPr>
              <a:t> pour les </a:t>
            </a:r>
            <a:r>
              <a:rPr lang="en-US" dirty="0" err="1" smtClean="0">
                <a:solidFill>
                  <a:schemeClr val="accent3">
                    <a:lumMod val="75000"/>
                  </a:schemeClr>
                </a:solidFill>
              </a:rPr>
              <a:t>jeunes</a:t>
            </a:r>
            <a:r>
              <a:rPr lang="en-US" dirty="0" smtClean="0">
                <a:solidFill>
                  <a:schemeClr val="accent3">
                    <a:lumMod val="75000"/>
                  </a:schemeClr>
                </a:solidFill>
              </a:rPr>
              <a:t> qui participant à des </a:t>
            </a:r>
            <a:r>
              <a:rPr lang="en-US" dirty="0" err="1" smtClean="0">
                <a:solidFill>
                  <a:schemeClr val="accent3">
                    <a:lumMod val="75000"/>
                  </a:schemeClr>
                </a:solidFill>
              </a:rPr>
              <a:t>mobilités</a:t>
            </a:r>
            <a:r>
              <a:rPr lang="en-US" dirty="0" smtClean="0">
                <a:solidFill>
                  <a:schemeClr val="accent3">
                    <a:lumMod val="75000"/>
                  </a:schemeClr>
                </a:solidFill>
              </a:rPr>
              <a:t> EFP</a:t>
            </a:r>
            <a:endParaRPr lang="el-GR" dirty="0">
              <a:solidFill>
                <a:schemeClr val="accent3">
                  <a:lumMod val="75000"/>
                </a:schemeClr>
              </a:solidFill>
            </a:endParaRPr>
          </a:p>
        </p:txBody>
      </p:sp>
    </p:spTree>
    <p:extLst>
      <p:ext uri="{BB962C8B-B14F-4D97-AF65-F5344CB8AC3E}">
        <p14:creationId xmlns:p14="http://schemas.microsoft.com/office/powerpoint/2010/main" val="2566993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71893A8-B3A1-4405-98F6-ABB651BC0AF7}"/>
              </a:ext>
            </a:extLst>
          </p:cNvPr>
          <p:cNvSpPr>
            <a:spLocks noGrp="1"/>
          </p:cNvSpPr>
          <p:nvPr>
            <p:ph idx="1"/>
          </p:nvPr>
        </p:nvSpPr>
        <p:spPr>
          <a:xfrm>
            <a:off x="457200" y="1600200"/>
            <a:ext cx="7643192" cy="4421087"/>
          </a:xfrm>
        </p:spPr>
        <p:txBody>
          <a:bodyPr>
            <a:normAutofit/>
          </a:bodyPr>
          <a:lstStyle/>
          <a:p>
            <a:pPr marL="0" lvl="0" indent="0" eaLnBrk="0" fontAlgn="base" hangingPunct="0">
              <a:spcBef>
                <a:spcPct val="0"/>
              </a:spcBef>
              <a:spcAft>
                <a:spcPct val="0"/>
              </a:spcAft>
              <a:buNone/>
            </a:pPr>
            <a:r>
              <a:rPr lang="fr-FR" altLang="fr-FR" sz="2800" dirty="0">
                <a:solidFill>
                  <a:schemeClr val="tx2"/>
                </a:solidFill>
                <a:latin typeface="Arial Unicode MS" panose="020B0604020202020204" pitchFamily="34" charset="-128"/>
              </a:rPr>
              <a:t>De telles expériences sont extrêmement précieuses car elles peuvent avoir un impact positif sur: </a:t>
            </a:r>
            <a:endParaRPr lang="fr-FR" altLang="fr-FR" sz="2800" dirty="0" smtClean="0">
              <a:solidFill>
                <a:schemeClr val="tx2"/>
              </a:solidFill>
              <a:latin typeface="Arial Unicode MS" panose="020B0604020202020204" pitchFamily="34" charset="-128"/>
            </a:endParaRPr>
          </a:p>
          <a:p>
            <a:pPr lvl="0" eaLnBrk="0" fontAlgn="base" hangingPunct="0">
              <a:spcBef>
                <a:spcPct val="0"/>
              </a:spcBef>
              <a:spcAft>
                <a:spcPct val="0"/>
              </a:spcAft>
              <a:buFontTx/>
              <a:buChar char="-"/>
            </a:pPr>
            <a:r>
              <a:rPr lang="fr-FR" altLang="fr-FR" sz="2800" dirty="0" smtClean="0">
                <a:solidFill>
                  <a:schemeClr val="tx1"/>
                </a:solidFill>
                <a:latin typeface="Arial Unicode MS" panose="020B0604020202020204" pitchFamily="34" charset="-128"/>
              </a:rPr>
              <a:t>le </a:t>
            </a:r>
            <a:r>
              <a:rPr lang="fr-FR" altLang="fr-FR" sz="2800" dirty="0">
                <a:solidFill>
                  <a:schemeClr val="tx1"/>
                </a:solidFill>
                <a:latin typeface="Arial Unicode MS" panose="020B0604020202020204" pitchFamily="34" charset="-128"/>
              </a:rPr>
              <a:t>développement de compétences et d'attitudes précieuses pour la vie </a:t>
            </a:r>
            <a:endParaRPr lang="fr-FR" altLang="fr-FR" sz="2800" dirty="0" smtClean="0">
              <a:solidFill>
                <a:schemeClr val="tx1"/>
              </a:solidFill>
              <a:latin typeface="Arial Unicode MS" panose="020B0604020202020204" pitchFamily="34" charset="-128"/>
            </a:endParaRPr>
          </a:p>
          <a:p>
            <a:pPr lvl="0" eaLnBrk="0" fontAlgn="base" hangingPunct="0">
              <a:spcBef>
                <a:spcPct val="0"/>
              </a:spcBef>
              <a:spcAft>
                <a:spcPct val="0"/>
              </a:spcAft>
              <a:buFontTx/>
              <a:buChar char="-"/>
            </a:pPr>
            <a:r>
              <a:rPr lang="fr-FR" altLang="fr-FR" sz="2800" dirty="0" smtClean="0">
                <a:solidFill>
                  <a:schemeClr val="tx1"/>
                </a:solidFill>
                <a:latin typeface="Arial Unicode MS" panose="020B0604020202020204" pitchFamily="34" charset="-128"/>
              </a:rPr>
              <a:t>l'acquisition </a:t>
            </a:r>
            <a:r>
              <a:rPr lang="fr-FR" altLang="fr-FR" sz="2800" dirty="0">
                <a:solidFill>
                  <a:schemeClr val="tx1"/>
                </a:solidFill>
                <a:latin typeface="Arial Unicode MS" panose="020B0604020202020204" pitchFamily="34" charset="-128"/>
              </a:rPr>
              <a:t>de compétences, de connaissances et d'expériences pertinentes pour le développement professionnel </a:t>
            </a:r>
            <a:endParaRPr lang="fr-FR" altLang="fr-FR" sz="2800" dirty="0" smtClean="0">
              <a:solidFill>
                <a:schemeClr val="tx1"/>
              </a:solidFill>
              <a:latin typeface="Arial Unicode MS" panose="020B0604020202020204" pitchFamily="34" charset="-128"/>
            </a:endParaRPr>
          </a:p>
          <a:p>
            <a:pPr lvl="0" eaLnBrk="0" fontAlgn="base" hangingPunct="0">
              <a:spcBef>
                <a:spcPct val="0"/>
              </a:spcBef>
              <a:spcAft>
                <a:spcPct val="0"/>
              </a:spcAft>
              <a:buFontTx/>
              <a:buChar char="-"/>
            </a:pPr>
            <a:r>
              <a:rPr lang="fr-FR" altLang="fr-FR" sz="2800" dirty="0" smtClean="0">
                <a:solidFill>
                  <a:schemeClr val="tx1"/>
                </a:solidFill>
                <a:latin typeface="Arial Unicode MS" panose="020B0604020202020204" pitchFamily="34" charset="-128"/>
              </a:rPr>
              <a:t>aspects </a:t>
            </a:r>
            <a:r>
              <a:rPr lang="fr-FR" altLang="fr-FR" sz="2800" dirty="0">
                <a:solidFill>
                  <a:schemeClr val="tx1"/>
                </a:solidFill>
                <a:latin typeface="Arial Unicode MS" panose="020B0604020202020204" pitchFamily="34" charset="-128"/>
              </a:rPr>
              <a:t>de la personnalité et de la maturité d'un individu</a:t>
            </a:r>
            <a:r>
              <a:rPr lang="fr-FR" altLang="fr-FR" sz="2000" dirty="0">
                <a:solidFill>
                  <a:schemeClr val="tx1"/>
                </a:solidFill>
              </a:rPr>
              <a:t> </a:t>
            </a:r>
            <a:endParaRPr lang="fr-FR" altLang="fr-FR" sz="5400" dirty="0">
              <a:solidFill>
                <a:schemeClr val="tx1"/>
              </a:solidFill>
              <a:latin typeface="Arial" panose="020B0604020202020204" pitchFamily="34" charset="0"/>
            </a:endParaRPr>
          </a:p>
        </p:txBody>
      </p:sp>
      <p:sp>
        <p:nvSpPr>
          <p:cNvPr id="7" name="Title 1">
            <a:extLst>
              <a:ext uri="{FF2B5EF4-FFF2-40B4-BE49-F238E27FC236}">
                <a16:creationId xmlns:a16="http://schemas.microsoft.com/office/drawing/2014/main" xmlns="" id="{1A2B4E73-F537-4D60-B91A-DDDE059D2C25}"/>
              </a:ext>
            </a:extLst>
          </p:cNvPr>
          <p:cNvSpPr>
            <a:spLocks noGrp="1"/>
          </p:cNvSpPr>
          <p:nvPr>
            <p:ph type="title"/>
          </p:nvPr>
        </p:nvSpPr>
        <p:spPr>
          <a:xfrm>
            <a:off x="11440" y="-17252"/>
            <a:ext cx="6958608" cy="1498178"/>
          </a:xfrm>
        </p:spPr>
        <p:txBody>
          <a:bodyPr>
            <a:normAutofit fontScale="90000"/>
          </a:bodyPr>
          <a:lstStyle/>
          <a:p>
            <a:r>
              <a:rPr lang="en-GB" dirty="0" err="1"/>
              <a:t>Pourquoi</a:t>
            </a:r>
            <a:r>
              <a:rPr lang="en-GB" dirty="0"/>
              <a:t> </a:t>
            </a:r>
            <a:r>
              <a:rPr lang="en-GB" dirty="0" err="1"/>
              <a:t>prendre</a:t>
            </a:r>
            <a:r>
              <a:rPr lang="en-GB" dirty="0"/>
              <a:t> part à un programme de </a:t>
            </a:r>
            <a:r>
              <a:rPr lang="en-GB" dirty="0" err="1"/>
              <a:t>mobilité</a:t>
            </a:r>
            <a:r>
              <a:rPr lang="en-GB" dirty="0"/>
              <a:t>?</a:t>
            </a:r>
            <a:endParaRPr lang="en-GB" dirty="0"/>
          </a:p>
        </p:txBody>
      </p:sp>
    </p:spTree>
    <p:extLst>
      <p:ext uri="{BB962C8B-B14F-4D97-AF65-F5344CB8AC3E}">
        <p14:creationId xmlns:p14="http://schemas.microsoft.com/office/powerpoint/2010/main" val="256037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71893A8-B3A1-4405-98F6-ABB651BC0AF7}"/>
              </a:ext>
            </a:extLst>
          </p:cNvPr>
          <p:cNvSpPr>
            <a:spLocks noGrp="1"/>
          </p:cNvSpPr>
          <p:nvPr>
            <p:ph idx="1"/>
          </p:nvPr>
        </p:nvSpPr>
        <p:spPr>
          <a:xfrm>
            <a:off x="443539" y="1428020"/>
            <a:ext cx="7643192" cy="3124944"/>
          </a:xfrm>
        </p:spPr>
        <p:txBody>
          <a:bodyPr>
            <a:normAutofit fontScale="92500" lnSpcReduction="10000"/>
          </a:bodyPr>
          <a:lstStyle/>
          <a:p>
            <a:pPr marL="0" lvl="0" indent="0" eaLnBrk="0" fontAlgn="base" hangingPunct="0">
              <a:spcBef>
                <a:spcPct val="0"/>
              </a:spcBef>
              <a:spcAft>
                <a:spcPct val="0"/>
              </a:spcAft>
              <a:buNone/>
            </a:pPr>
            <a:r>
              <a:rPr lang="fr-FR" altLang="fr-FR" dirty="0">
                <a:solidFill>
                  <a:schemeClr val="tx2"/>
                </a:solidFill>
                <a:latin typeface="Arial Unicode MS" panose="020B0604020202020204" pitchFamily="34" charset="-128"/>
              </a:rPr>
              <a:t>Alors, comment pouvons-nous </a:t>
            </a:r>
            <a:endParaRPr lang="fr-FR" altLang="fr-FR" dirty="0" smtClean="0">
              <a:solidFill>
                <a:schemeClr val="tx2"/>
              </a:solidFill>
              <a:latin typeface="Arial Unicode MS" panose="020B0604020202020204" pitchFamily="34" charset="-128"/>
            </a:endParaRPr>
          </a:p>
          <a:p>
            <a:pPr lvl="0" eaLnBrk="0" fontAlgn="base" hangingPunct="0">
              <a:spcBef>
                <a:spcPct val="0"/>
              </a:spcBef>
              <a:spcAft>
                <a:spcPct val="0"/>
              </a:spcAft>
              <a:buFontTx/>
              <a:buChar char="-"/>
            </a:pPr>
            <a:r>
              <a:rPr lang="fr-FR" altLang="fr-FR" dirty="0" smtClean="0">
                <a:solidFill>
                  <a:schemeClr val="tx1"/>
                </a:solidFill>
                <a:latin typeface="Arial Unicode MS" panose="020B0604020202020204" pitchFamily="34" charset="-128"/>
              </a:rPr>
              <a:t>valider </a:t>
            </a:r>
            <a:r>
              <a:rPr lang="fr-FR" altLang="fr-FR" dirty="0">
                <a:solidFill>
                  <a:schemeClr val="tx1"/>
                </a:solidFill>
                <a:latin typeface="Arial Unicode MS" panose="020B0604020202020204" pitchFamily="34" charset="-128"/>
              </a:rPr>
              <a:t>ces expériences? </a:t>
            </a:r>
            <a:endParaRPr lang="fr-FR" altLang="fr-FR" dirty="0" smtClean="0">
              <a:solidFill>
                <a:schemeClr val="tx1"/>
              </a:solidFill>
              <a:latin typeface="Arial Unicode MS" panose="020B0604020202020204" pitchFamily="34" charset="-128"/>
            </a:endParaRPr>
          </a:p>
          <a:p>
            <a:pPr lvl="0" eaLnBrk="0" fontAlgn="base" hangingPunct="0">
              <a:spcBef>
                <a:spcPct val="0"/>
              </a:spcBef>
              <a:spcAft>
                <a:spcPct val="0"/>
              </a:spcAft>
              <a:buFontTx/>
              <a:buChar char="-"/>
            </a:pPr>
            <a:r>
              <a:rPr lang="fr-FR" altLang="fr-FR" dirty="0" smtClean="0">
                <a:solidFill>
                  <a:schemeClr val="tx1"/>
                </a:solidFill>
                <a:latin typeface="Arial Unicode MS" panose="020B0604020202020204" pitchFamily="34" charset="-128"/>
              </a:rPr>
              <a:t>reconnaître </a:t>
            </a:r>
            <a:r>
              <a:rPr lang="fr-FR" altLang="fr-FR" dirty="0">
                <a:solidFill>
                  <a:schemeClr val="tx1"/>
                </a:solidFill>
                <a:latin typeface="Arial Unicode MS" panose="020B0604020202020204" pitchFamily="34" charset="-128"/>
              </a:rPr>
              <a:t>les avantages qu'ils apportent à l'apprentissage et au développement des jeunes? </a:t>
            </a:r>
            <a:endParaRPr lang="fr-FR" altLang="fr-FR" dirty="0" smtClean="0">
              <a:solidFill>
                <a:schemeClr val="tx1"/>
              </a:solidFill>
              <a:latin typeface="Arial Unicode MS" panose="020B0604020202020204" pitchFamily="34" charset="-128"/>
            </a:endParaRPr>
          </a:p>
          <a:p>
            <a:pPr lvl="0" eaLnBrk="0" fontAlgn="base" hangingPunct="0">
              <a:spcBef>
                <a:spcPct val="0"/>
              </a:spcBef>
              <a:spcAft>
                <a:spcPct val="0"/>
              </a:spcAft>
              <a:buFontTx/>
              <a:buChar char="-"/>
            </a:pPr>
            <a:r>
              <a:rPr lang="fr-FR" altLang="fr-FR" dirty="0" smtClean="0">
                <a:solidFill>
                  <a:schemeClr val="tx1"/>
                </a:solidFill>
                <a:latin typeface="Arial Unicode MS" panose="020B0604020202020204" pitchFamily="34" charset="-128"/>
              </a:rPr>
              <a:t>les </a:t>
            </a:r>
            <a:r>
              <a:rPr lang="fr-FR" altLang="fr-FR" dirty="0">
                <a:solidFill>
                  <a:schemeClr val="tx1"/>
                </a:solidFill>
                <a:latin typeface="Arial Unicode MS" panose="020B0604020202020204" pitchFamily="34" charset="-128"/>
              </a:rPr>
              <a:t>intégrer dans l'évaluation du parcours d'apprentissage du jeune?</a:t>
            </a:r>
            <a:r>
              <a:rPr lang="fr-FR" altLang="fr-FR" sz="2400" dirty="0">
                <a:solidFill>
                  <a:schemeClr val="tx1"/>
                </a:solidFill>
              </a:rPr>
              <a:t> </a:t>
            </a:r>
            <a:endParaRPr lang="fr-FR" altLang="fr-FR" sz="6000" dirty="0">
              <a:solidFill>
                <a:schemeClr val="tx1"/>
              </a:solidFill>
              <a:latin typeface="Arial" panose="020B0604020202020204" pitchFamily="34" charset="0"/>
            </a:endParaRPr>
          </a:p>
          <a:p>
            <a:pPr marL="0" indent="0">
              <a:buNone/>
            </a:pPr>
            <a:endParaRPr lang="en-GB" dirty="0"/>
          </a:p>
        </p:txBody>
      </p:sp>
      <p:sp>
        <p:nvSpPr>
          <p:cNvPr id="7" name="Title 1">
            <a:extLst>
              <a:ext uri="{FF2B5EF4-FFF2-40B4-BE49-F238E27FC236}">
                <a16:creationId xmlns:a16="http://schemas.microsoft.com/office/drawing/2014/main" xmlns="" id="{1A2B4E73-F537-4D60-B91A-DDDE059D2C25}"/>
              </a:ext>
            </a:extLst>
          </p:cNvPr>
          <p:cNvSpPr>
            <a:spLocks noGrp="1"/>
          </p:cNvSpPr>
          <p:nvPr>
            <p:ph type="title"/>
          </p:nvPr>
        </p:nvSpPr>
        <p:spPr>
          <a:xfrm>
            <a:off x="11440" y="-17252"/>
            <a:ext cx="6958608" cy="1498178"/>
          </a:xfrm>
        </p:spPr>
        <p:txBody>
          <a:bodyPr>
            <a:normAutofit fontScale="90000"/>
          </a:bodyPr>
          <a:lstStyle/>
          <a:p>
            <a:r>
              <a:rPr lang="en-GB" dirty="0" err="1"/>
              <a:t>Pourquoi</a:t>
            </a:r>
            <a:r>
              <a:rPr lang="en-GB" dirty="0"/>
              <a:t> </a:t>
            </a:r>
            <a:r>
              <a:rPr lang="en-GB" dirty="0" err="1"/>
              <a:t>prendre</a:t>
            </a:r>
            <a:r>
              <a:rPr lang="en-GB" dirty="0"/>
              <a:t> part à un programme de </a:t>
            </a:r>
            <a:r>
              <a:rPr lang="en-GB" dirty="0" err="1"/>
              <a:t>mobilité</a:t>
            </a:r>
            <a:r>
              <a:rPr lang="en-GB" dirty="0"/>
              <a:t>?</a:t>
            </a:r>
            <a:endParaRPr lang="en-GB" dirty="0"/>
          </a:p>
        </p:txBody>
      </p:sp>
      <p:pic>
        <p:nvPicPr>
          <p:cNvPr id="4" name="Picture 3">
            <a:extLst>
              <a:ext uri="{FF2B5EF4-FFF2-40B4-BE49-F238E27FC236}">
                <a16:creationId xmlns:a16="http://schemas.microsoft.com/office/drawing/2014/main" xmlns="" id="{822F49BD-8C80-4ED0-8C13-75EA75C169B5}"/>
              </a:ext>
            </a:extLst>
          </p:cNvPr>
          <p:cNvPicPr>
            <a:picLocks noChangeAspect="1"/>
          </p:cNvPicPr>
          <p:nvPr/>
        </p:nvPicPr>
        <p:blipFill>
          <a:blip r:embed="rId3"/>
          <a:stretch>
            <a:fillRect/>
          </a:stretch>
        </p:blipFill>
        <p:spPr>
          <a:xfrm>
            <a:off x="6862595" y="4725144"/>
            <a:ext cx="1224136" cy="1169160"/>
          </a:xfrm>
          <a:prstGeom prst="rect">
            <a:avLst/>
          </a:prstGeom>
        </p:spPr>
      </p:pic>
      <p:pic>
        <p:nvPicPr>
          <p:cNvPr id="5" name="Picture 4">
            <a:extLst>
              <a:ext uri="{FF2B5EF4-FFF2-40B4-BE49-F238E27FC236}">
                <a16:creationId xmlns:a16="http://schemas.microsoft.com/office/drawing/2014/main" xmlns="" id="{20E7A346-9D67-4A64-B10A-48A99F5F04F1}"/>
              </a:ext>
            </a:extLst>
          </p:cNvPr>
          <p:cNvPicPr>
            <a:picLocks noChangeAspect="1"/>
          </p:cNvPicPr>
          <p:nvPr/>
        </p:nvPicPr>
        <p:blipFill>
          <a:blip r:embed="rId4"/>
          <a:stretch>
            <a:fillRect/>
          </a:stretch>
        </p:blipFill>
        <p:spPr>
          <a:xfrm>
            <a:off x="5148064" y="4712546"/>
            <a:ext cx="1588005" cy="1156561"/>
          </a:xfrm>
          <a:prstGeom prst="rect">
            <a:avLst/>
          </a:prstGeom>
        </p:spPr>
      </p:pic>
      <p:pic>
        <p:nvPicPr>
          <p:cNvPr id="6" name="Picture 5">
            <a:extLst>
              <a:ext uri="{FF2B5EF4-FFF2-40B4-BE49-F238E27FC236}">
                <a16:creationId xmlns:a16="http://schemas.microsoft.com/office/drawing/2014/main" xmlns="" id="{E6775024-8A72-498E-A6EA-55A44A49A5A6}"/>
              </a:ext>
            </a:extLst>
          </p:cNvPr>
          <p:cNvPicPr>
            <a:picLocks noChangeAspect="1"/>
          </p:cNvPicPr>
          <p:nvPr/>
        </p:nvPicPr>
        <p:blipFill>
          <a:blip r:embed="rId5"/>
          <a:stretch>
            <a:fillRect/>
          </a:stretch>
        </p:blipFill>
        <p:spPr>
          <a:xfrm>
            <a:off x="3279685" y="4725144"/>
            <a:ext cx="1741853" cy="1156562"/>
          </a:xfrm>
          <a:prstGeom prst="rect">
            <a:avLst/>
          </a:prstGeom>
        </p:spPr>
      </p:pic>
      <p:pic>
        <p:nvPicPr>
          <p:cNvPr id="8" name="Picture 7">
            <a:extLst>
              <a:ext uri="{FF2B5EF4-FFF2-40B4-BE49-F238E27FC236}">
                <a16:creationId xmlns:a16="http://schemas.microsoft.com/office/drawing/2014/main" xmlns="" id="{B448E7CE-6CC7-4BEC-B4F8-130A6A5122A1}"/>
              </a:ext>
            </a:extLst>
          </p:cNvPr>
          <p:cNvPicPr>
            <a:picLocks noChangeAspect="1"/>
          </p:cNvPicPr>
          <p:nvPr/>
        </p:nvPicPr>
        <p:blipFill>
          <a:blip r:embed="rId6"/>
          <a:stretch>
            <a:fillRect/>
          </a:stretch>
        </p:blipFill>
        <p:spPr>
          <a:xfrm>
            <a:off x="1742806" y="4737742"/>
            <a:ext cx="1410353" cy="1156562"/>
          </a:xfrm>
          <a:prstGeom prst="rect">
            <a:avLst/>
          </a:prstGeom>
        </p:spPr>
      </p:pic>
      <p:pic>
        <p:nvPicPr>
          <p:cNvPr id="9" name="Picture 8">
            <a:extLst>
              <a:ext uri="{FF2B5EF4-FFF2-40B4-BE49-F238E27FC236}">
                <a16:creationId xmlns:a16="http://schemas.microsoft.com/office/drawing/2014/main" xmlns="" id="{8B7E94B1-8CA6-4326-B473-7E467D8BECB4}"/>
              </a:ext>
            </a:extLst>
          </p:cNvPr>
          <p:cNvPicPr>
            <a:picLocks noChangeAspect="1"/>
          </p:cNvPicPr>
          <p:nvPr/>
        </p:nvPicPr>
        <p:blipFill>
          <a:blip r:embed="rId7"/>
          <a:stretch>
            <a:fillRect/>
          </a:stretch>
        </p:blipFill>
        <p:spPr>
          <a:xfrm>
            <a:off x="131924" y="4755560"/>
            <a:ext cx="1484356" cy="1169160"/>
          </a:xfrm>
          <a:prstGeom prst="rect">
            <a:avLst/>
          </a:prstGeom>
        </p:spPr>
      </p:pic>
    </p:spTree>
    <p:extLst>
      <p:ext uri="{BB962C8B-B14F-4D97-AF65-F5344CB8AC3E}">
        <p14:creationId xmlns:p14="http://schemas.microsoft.com/office/powerpoint/2010/main" val="324589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Passons</a:t>
            </a:r>
            <a:r>
              <a:rPr lang="en-US" dirty="0" smtClean="0"/>
              <a:t> à </a:t>
            </a:r>
            <a:r>
              <a:rPr lang="en-US" dirty="0" err="1" smtClean="0"/>
              <a:t>l’activité</a:t>
            </a:r>
            <a:r>
              <a:rPr lang="en-US" dirty="0" smtClean="0"/>
              <a:t>!</a:t>
            </a:r>
            <a:endParaRPr lang="el-GR" dirty="0"/>
          </a:p>
        </p:txBody>
      </p:sp>
      <p:sp>
        <p:nvSpPr>
          <p:cNvPr id="3" name="TextBox 2"/>
          <p:cNvSpPr txBox="1"/>
          <p:nvPr/>
        </p:nvSpPr>
        <p:spPr>
          <a:xfrm>
            <a:off x="739074" y="1663640"/>
            <a:ext cx="7200800" cy="2677656"/>
          </a:xfrm>
          <a:prstGeom prst="rect">
            <a:avLst/>
          </a:prstGeom>
          <a:solidFill>
            <a:schemeClr val="tx1">
              <a:lumMod val="40000"/>
              <a:lumOff val="60000"/>
            </a:schemeClr>
          </a:solidFill>
          <a:ln w="19050">
            <a:solidFill>
              <a:schemeClr val="tx1"/>
            </a:solidFill>
          </a:ln>
        </p:spPr>
        <p:txBody>
          <a:bodyPr wrap="square" rtlCol="0">
            <a:spAutoFit/>
          </a:bodyPr>
          <a:lstStyle/>
          <a:p>
            <a:r>
              <a:rPr lang="en-US" sz="2400" b="1" dirty="0" smtClean="0"/>
              <a:t>ACTIVITE NUMERO: </a:t>
            </a:r>
            <a:r>
              <a:rPr lang="en-US" sz="2400" b="1" dirty="0"/>
              <a:t>3.1.3</a:t>
            </a:r>
          </a:p>
          <a:p>
            <a:endParaRPr lang="en-US" sz="2400" b="1" dirty="0"/>
          </a:p>
          <a:p>
            <a:r>
              <a:rPr lang="en-US" sz="2400" b="1" dirty="0" smtClean="0"/>
              <a:t>TITRE ACTIITE: </a:t>
            </a:r>
            <a:r>
              <a:rPr lang="en-US" sz="2400" b="1" dirty="0" err="1" smtClean="0"/>
              <a:t>Comprendre</a:t>
            </a:r>
            <a:r>
              <a:rPr lang="en-US" sz="2400" b="1" dirty="0" smtClean="0"/>
              <a:t> </a:t>
            </a:r>
            <a:r>
              <a:rPr lang="en-US" sz="2400" b="1" dirty="0" err="1" smtClean="0"/>
              <a:t>l’apprentissage</a:t>
            </a:r>
            <a:r>
              <a:rPr lang="en-US" sz="2400" b="1" dirty="0" smtClean="0"/>
              <a:t> </a:t>
            </a:r>
            <a:r>
              <a:rPr lang="en-US" sz="2400" b="1" dirty="0" err="1" smtClean="0"/>
              <a:t>formel</a:t>
            </a:r>
            <a:r>
              <a:rPr lang="en-US" sz="2400" b="1" dirty="0" smtClean="0"/>
              <a:t>, non-</a:t>
            </a:r>
            <a:r>
              <a:rPr lang="en-US" sz="2400" b="1" dirty="0" err="1" smtClean="0"/>
              <a:t>formel</a:t>
            </a:r>
            <a:r>
              <a:rPr lang="en-US" sz="2400" b="1" dirty="0" smtClean="0"/>
              <a:t> et </a:t>
            </a:r>
            <a:r>
              <a:rPr lang="en-US" sz="2400" b="1" dirty="0" err="1" smtClean="0"/>
              <a:t>informel</a:t>
            </a:r>
            <a:endParaRPr lang="en-US" sz="2400" b="1" dirty="0"/>
          </a:p>
          <a:p>
            <a:endParaRPr lang="en-US" sz="2400" b="1" dirty="0"/>
          </a:p>
          <a:p>
            <a:r>
              <a:rPr lang="en-US" sz="2400" b="1" dirty="0" smtClean="0"/>
              <a:t>DUREE: </a:t>
            </a:r>
            <a:r>
              <a:rPr lang="en-US" sz="2400" b="1" dirty="0"/>
              <a:t>15 minutes</a:t>
            </a:r>
          </a:p>
          <a:p>
            <a:endParaRPr lang="en-US" sz="2400" b="1" dirty="0"/>
          </a:p>
        </p:txBody>
      </p:sp>
    </p:spTree>
    <p:extLst>
      <p:ext uri="{BB962C8B-B14F-4D97-AF65-F5344CB8AC3E}">
        <p14:creationId xmlns:p14="http://schemas.microsoft.com/office/powerpoint/2010/main" val="3626472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smtClean="0"/>
              <a:t>Rappelons</a:t>
            </a:r>
            <a:r>
              <a:rPr lang="en-GB" dirty="0" smtClean="0"/>
              <a:t> le </a:t>
            </a:r>
            <a:r>
              <a:rPr lang="en-GB" dirty="0" err="1" smtClean="0"/>
              <a:t>contexte</a:t>
            </a:r>
            <a:endParaRPr lang="en-GB" dirty="0"/>
          </a:p>
        </p:txBody>
      </p:sp>
      <p:sp>
        <p:nvSpPr>
          <p:cNvPr id="3" name="Content Placeholder 2"/>
          <p:cNvSpPr>
            <a:spLocks noGrp="1"/>
          </p:cNvSpPr>
          <p:nvPr>
            <p:ph idx="1"/>
          </p:nvPr>
        </p:nvSpPr>
        <p:spPr/>
        <p:txBody>
          <a:bodyPr>
            <a:normAutofit fontScale="85000" lnSpcReduction="10000"/>
          </a:bodyPr>
          <a:lstStyle/>
          <a:p>
            <a:r>
              <a:rPr lang="fr-FR" dirty="0"/>
              <a:t>Le but est que les jeunes participant aux programmes de mobilité acquièrent</a:t>
            </a:r>
            <a:r>
              <a:rPr lang="en-GB" dirty="0"/>
              <a:t> </a:t>
            </a:r>
            <a:r>
              <a:rPr lang="fr-FR" dirty="0"/>
              <a:t>de nouvelles connaissances.</a:t>
            </a:r>
          </a:p>
          <a:p>
            <a:r>
              <a:rPr lang="fr-FR" dirty="0"/>
              <a:t>Une partie de cette connaissance est directement liée à leur connaissance professionnelle et à leurs compétences et elles seront évaluées formellement</a:t>
            </a:r>
            <a:r>
              <a:rPr lang="en-GB" dirty="0"/>
              <a:t>.</a:t>
            </a:r>
          </a:p>
          <a:p>
            <a:r>
              <a:rPr lang="fr-FR" dirty="0"/>
              <a:t>Une autre partie de cette connaissance est liée au contexte social, culturel et linguistique où ils se trouvent. Ce type de connaissance peut être évaluée informellement ou non-formellement</a:t>
            </a:r>
            <a:r>
              <a:rPr lang="en-GB" dirty="0"/>
              <a:t>.  </a:t>
            </a:r>
            <a:endParaRPr lang="en-GB" dirty="0"/>
          </a:p>
        </p:txBody>
      </p:sp>
    </p:spTree>
    <p:extLst>
      <p:ext uri="{BB962C8B-B14F-4D97-AF65-F5344CB8AC3E}">
        <p14:creationId xmlns:p14="http://schemas.microsoft.com/office/powerpoint/2010/main" val="3738138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192688" cy="1143000"/>
          </a:xfrm>
        </p:spPr>
        <p:txBody>
          <a:bodyPr>
            <a:normAutofit/>
          </a:bodyPr>
          <a:lstStyle/>
          <a:p>
            <a:r>
              <a:rPr lang="en-US" dirty="0" err="1" smtClean="0"/>
              <a:t>Apprentissage</a:t>
            </a:r>
            <a:r>
              <a:rPr lang="en-US" dirty="0" smtClean="0"/>
              <a:t> </a:t>
            </a:r>
            <a:r>
              <a:rPr lang="en-US" dirty="0" err="1" smtClean="0"/>
              <a:t>formel</a:t>
            </a:r>
            <a:endParaRPr lang="el-GR" dirty="0"/>
          </a:p>
        </p:txBody>
      </p:sp>
      <p:sp>
        <p:nvSpPr>
          <p:cNvPr id="3" name="Content Placeholder 2"/>
          <p:cNvSpPr>
            <a:spLocks noGrp="1"/>
          </p:cNvSpPr>
          <p:nvPr>
            <p:ph idx="1"/>
          </p:nvPr>
        </p:nvSpPr>
        <p:spPr>
          <a:xfrm>
            <a:off x="33802" y="1143000"/>
            <a:ext cx="4349476" cy="3337978"/>
          </a:xfrm>
        </p:spPr>
        <p:txBody>
          <a:bodyPr>
            <a:normAutofit fontScale="77500" lnSpcReduction="20000"/>
          </a:bodyPr>
          <a:lstStyle/>
          <a:p>
            <a:r>
              <a:rPr lang="fr-FR" dirty="0"/>
              <a:t>Des programmes </a:t>
            </a:r>
            <a:r>
              <a:rPr lang="fr-FR" dirty="0" smtClean="0"/>
              <a:t>d’études </a:t>
            </a:r>
            <a:r>
              <a:rPr lang="fr-FR" dirty="0"/>
              <a:t>structurés, qui fournissent un curriculum explicite, comme les programmes de l’Enseignement et la Formation Professionnels ou les programmes professionnels, sont un </a:t>
            </a:r>
            <a:r>
              <a:rPr lang="fr-FR" dirty="0">
                <a:solidFill>
                  <a:schemeClr val="tx1"/>
                </a:solidFill>
              </a:rPr>
              <a:t>exemple de </a:t>
            </a:r>
            <a:r>
              <a:rPr lang="fr-FR" sz="3600" b="1" dirty="0">
                <a:solidFill>
                  <a:schemeClr val="tx1"/>
                </a:solidFill>
              </a:rPr>
              <a:t>APPRENTISSAGE FORMEL</a:t>
            </a:r>
            <a:r>
              <a:rPr lang="fr-FR" dirty="0" smtClean="0"/>
              <a:t>.</a:t>
            </a:r>
            <a:endParaRPr lang="fr-FR" dirty="0"/>
          </a:p>
        </p:txBody>
      </p:sp>
      <p:pic>
        <p:nvPicPr>
          <p:cNvPr id="5" name="Picture 4">
            <a:extLst>
              <a:ext uri="{FF2B5EF4-FFF2-40B4-BE49-F238E27FC236}">
                <a16:creationId xmlns:a16="http://schemas.microsoft.com/office/drawing/2014/main" xmlns="" id="{8E2D83DE-166C-4CA3-A8C1-DBB0ABE71904}"/>
              </a:ext>
            </a:extLst>
          </p:cNvPr>
          <p:cNvPicPr>
            <a:picLocks noChangeAspect="1"/>
          </p:cNvPicPr>
          <p:nvPr/>
        </p:nvPicPr>
        <p:blipFill>
          <a:blip r:embed="rId2"/>
          <a:stretch>
            <a:fillRect/>
          </a:stretch>
        </p:blipFill>
        <p:spPr>
          <a:xfrm>
            <a:off x="4372894" y="1427735"/>
            <a:ext cx="4100071" cy="2731197"/>
          </a:xfrm>
          <a:prstGeom prst="rect">
            <a:avLst/>
          </a:prstGeom>
        </p:spPr>
      </p:pic>
      <p:sp>
        <p:nvSpPr>
          <p:cNvPr id="6" name="Rectangle 5">
            <a:extLst>
              <a:ext uri="{FF2B5EF4-FFF2-40B4-BE49-F238E27FC236}">
                <a16:creationId xmlns:a16="http://schemas.microsoft.com/office/drawing/2014/main" xmlns="" id="{D48D2E09-7518-46DC-865A-4F60E3ECA774}"/>
              </a:ext>
            </a:extLst>
          </p:cNvPr>
          <p:cNvSpPr/>
          <p:nvPr/>
        </p:nvSpPr>
        <p:spPr>
          <a:xfrm>
            <a:off x="33802" y="4480978"/>
            <a:ext cx="8498638" cy="1877437"/>
          </a:xfrm>
          <a:prstGeom prst="rect">
            <a:avLst/>
          </a:prstGeom>
        </p:spPr>
        <p:txBody>
          <a:bodyPr wrap="square">
            <a:spAutoFit/>
          </a:bodyPr>
          <a:lstStyle/>
          <a:p>
            <a:pPr lvl="0">
              <a:spcBef>
                <a:spcPct val="20000"/>
              </a:spcBef>
            </a:pPr>
            <a:r>
              <a:rPr lang="fr-FR" sz="2800" dirty="0">
                <a:solidFill>
                  <a:schemeClr val="tx2"/>
                </a:solidFill>
              </a:rPr>
              <a:t>Dans </a:t>
            </a:r>
            <a:r>
              <a:rPr lang="fr-FR" sz="2800" dirty="0"/>
              <a:t>l’</a:t>
            </a:r>
            <a:r>
              <a:rPr lang="fr-FR" sz="3200" b="1" dirty="0"/>
              <a:t>APPRENTISSAGE FORMEL</a:t>
            </a:r>
            <a:r>
              <a:rPr lang="fr-FR" sz="2800" dirty="0">
                <a:solidFill>
                  <a:schemeClr val="tx2"/>
                </a:solidFill>
              </a:rPr>
              <a:t>, les compétences acquises sont évaluées à travers plusieurs types d’évaluation, par exemple un test, un examen ou une série d’exercices pratiques</a:t>
            </a:r>
            <a:r>
              <a:rPr lang="en-US" sz="2800" dirty="0">
                <a:solidFill>
                  <a:schemeClr val="tx2"/>
                </a:solidFill>
              </a:rPr>
              <a:t>. </a:t>
            </a:r>
            <a:r>
              <a:rPr lang="fr-FR" sz="2800" dirty="0">
                <a:solidFill>
                  <a:schemeClr val="tx2"/>
                </a:solidFill>
              </a:rPr>
              <a:t>Il est </a:t>
            </a:r>
            <a:r>
              <a:rPr lang="fr-FR" sz="2800" dirty="0" smtClean="0">
                <a:solidFill>
                  <a:schemeClr val="tx2"/>
                </a:solidFill>
              </a:rPr>
              <a:t>certifié.</a:t>
            </a:r>
            <a:endParaRPr lang="en-US" sz="2800" dirty="0">
              <a:solidFill>
                <a:schemeClr val="tx2"/>
              </a:solidFill>
            </a:endParaRPr>
          </a:p>
        </p:txBody>
      </p:sp>
    </p:spTree>
    <p:extLst>
      <p:ext uri="{BB962C8B-B14F-4D97-AF65-F5344CB8AC3E}">
        <p14:creationId xmlns:p14="http://schemas.microsoft.com/office/powerpoint/2010/main" val="4280526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192688" cy="1143000"/>
          </a:xfrm>
        </p:spPr>
        <p:txBody>
          <a:bodyPr>
            <a:normAutofit fontScale="90000"/>
          </a:bodyPr>
          <a:lstStyle/>
          <a:p>
            <a:r>
              <a:rPr lang="en-US" dirty="0" err="1" smtClean="0"/>
              <a:t>Apprentissage</a:t>
            </a:r>
            <a:r>
              <a:rPr lang="en-US" dirty="0" smtClean="0"/>
              <a:t> </a:t>
            </a:r>
            <a:r>
              <a:rPr lang="en-US" dirty="0" err="1" smtClean="0"/>
              <a:t>informel</a:t>
            </a:r>
            <a:endParaRPr lang="el-GR" dirty="0"/>
          </a:p>
        </p:txBody>
      </p:sp>
      <p:sp>
        <p:nvSpPr>
          <p:cNvPr id="3" name="Content Placeholder 2"/>
          <p:cNvSpPr>
            <a:spLocks noGrp="1"/>
          </p:cNvSpPr>
          <p:nvPr>
            <p:ph idx="1"/>
          </p:nvPr>
        </p:nvSpPr>
        <p:spPr>
          <a:xfrm>
            <a:off x="-13034" y="980728"/>
            <a:ext cx="8075240" cy="1800200"/>
          </a:xfrm>
        </p:spPr>
        <p:txBody>
          <a:bodyPr>
            <a:normAutofit fontScale="85000" lnSpcReduction="10000"/>
          </a:bodyPr>
          <a:lstStyle/>
          <a:p>
            <a:r>
              <a:rPr lang="fr-FR" dirty="0"/>
              <a:t>Les compétences et les connaissances qu’on acquière pendant nos activités </a:t>
            </a:r>
            <a:r>
              <a:rPr lang="en-US" dirty="0"/>
              <a:t>et </a:t>
            </a:r>
            <a:r>
              <a:rPr lang="en-US" dirty="0" err="1"/>
              <a:t>expériences</a:t>
            </a:r>
            <a:r>
              <a:rPr lang="en-US" dirty="0"/>
              <a:t> </a:t>
            </a:r>
            <a:r>
              <a:rPr lang="fr-FR" dirty="0"/>
              <a:t>quotidiennes</a:t>
            </a:r>
            <a:r>
              <a:rPr lang="en-US" dirty="0"/>
              <a:t>, y </a:t>
            </a:r>
            <a:r>
              <a:rPr lang="fr-FR" dirty="0"/>
              <a:t>compris</a:t>
            </a:r>
            <a:r>
              <a:rPr lang="en-US" dirty="0"/>
              <a:t> le travail, la vie </a:t>
            </a:r>
            <a:r>
              <a:rPr lang="en-US" dirty="0" err="1"/>
              <a:t>en</a:t>
            </a:r>
            <a:r>
              <a:rPr lang="en-US" dirty="0"/>
              <a:t> </a:t>
            </a:r>
            <a:r>
              <a:rPr lang="fr-FR" dirty="0"/>
              <a:t>famille</a:t>
            </a:r>
            <a:r>
              <a:rPr lang="en-US" dirty="0"/>
              <a:t> </a:t>
            </a:r>
            <a:r>
              <a:rPr lang="fr-FR" dirty="0"/>
              <a:t>ou le temps libre est</a:t>
            </a:r>
            <a:r>
              <a:rPr lang="en-US" dirty="0"/>
              <a:t> </a:t>
            </a:r>
            <a:r>
              <a:rPr lang="en-US" sz="3600" b="1" dirty="0">
                <a:solidFill>
                  <a:schemeClr val="tx1"/>
                </a:solidFill>
              </a:rPr>
              <a:t>APPRENTISSAGE INFORMEL</a:t>
            </a:r>
            <a:r>
              <a:rPr lang="en-US" dirty="0" smtClean="0">
                <a:solidFill>
                  <a:schemeClr val="tx1"/>
                </a:solidFill>
              </a:rPr>
              <a:t>.</a:t>
            </a:r>
            <a:endParaRPr lang="en-US" dirty="0">
              <a:solidFill>
                <a:schemeClr val="tx1"/>
              </a:solidFill>
            </a:endParaRPr>
          </a:p>
        </p:txBody>
      </p:sp>
      <p:pic>
        <p:nvPicPr>
          <p:cNvPr id="4" name="Picture 3">
            <a:extLst>
              <a:ext uri="{FF2B5EF4-FFF2-40B4-BE49-F238E27FC236}">
                <a16:creationId xmlns:a16="http://schemas.microsoft.com/office/drawing/2014/main" xmlns="" id="{B70A4E6A-BE90-42C7-A9AD-C277AD0F6F78}"/>
              </a:ext>
            </a:extLst>
          </p:cNvPr>
          <p:cNvPicPr>
            <a:picLocks noChangeAspect="1"/>
          </p:cNvPicPr>
          <p:nvPr/>
        </p:nvPicPr>
        <p:blipFill>
          <a:blip r:embed="rId2"/>
          <a:stretch>
            <a:fillRect/>
          </a:stretch>
        </p:blipFill>
        <p:spPr>
          <a:xfrm>
            <a:off x="108549" y="2829099"/>
            <a:ext cx="3810000" cy="2533650"/>
          </a:xfrm>
          <a:prstGeom prst="rect">
            <a:avLst/>
          </a:prstGeom>
        </p:spPr>
      </p:pic>
      <p:sp>
        <p:nvSpPr>
          <p:cNvPr id="5" name="Rectangle 4">
            <a:extLst>
              <a:ext uri="{FF2B5EF4-FFF2-40B4-BE49-F238E27FC236}">
                <a16:creationId xmlns:a16="http://schemas.microsoft.com/office/drawing/2014/main" xmlns="" id="{89A0CA08-DD1A-40BB-B722-276AE3097149}"/>
              </a:ext>
            </a:extLst>
          </p:cNvPr>
          <p:cNvSpPr/>
          <p:nvPr/>
        </p:nvSpPr>
        <p:spPr>
          <a:xfrm>
            <a:off x="4024586" y="2492896"/>
            <a:ext cx="4435846" cy="4154984"/>
          </a:xfrm>
          <a:prstGeom prst="rect">
            <a:avLst/>
          </a:prstGeom>
        </p:spPr>
        <p:txBody>
          <a:bodyPr wrap="square">
            <a:spAutoFit/>
          </a:bodyPr>
          <a:lstStyle/>
          <a:p>
            <a:r>
              <a:rPr lang="fr-FR" sz="2800" dirty="0">
                <a:solidFill>
                  <a:schemeClr val="tx2"/>
                </a:solidFill>
              </a:rPr>
              <a:t>L’apprentissage qui n’a pas un contenu fixe, ou qui ne nécessite pas d’un certain nombre d’heures ou instructions est</a:t>
            </a:r>
            <a:r>
              <a:rPr lang="en-GB" sz="2800" dirty="0">
                <a:solidFill>
                  <a:schemeClr val="tx2"/>
                </a:solidFill>
              </a:rPr>
              <a:t> </a:t>
            </a:r>
            <a:r>
              <a:rPr lang="en-US" sz="2800" b="1" dirty="0">
                <a:solidFill>
                  <a:schemeClr val="accent6">
                    <a:lumMod val="75000"/>
                  </a:schemeClr>
                </a:solidFill>
              </a:rPr>
              <a:t>APPRENTISSAGE INFORMEL</a:t>
            </a:r>
            <a:r>
              <a:rPr lang="en-GB" sz="2000" dirty="0">
                <a:solidFill>
                  <a:schemeClr val="tx2"/>
                </a:solidFill>
              </a:rPr>
              <a:t>. </a:t>
            </a:r>
            <a:endParaRPr lang="en-GB" sz="2000" dirty="0" smtClean="0">
              <a:solidFill>
                <a:schemeClr val="tx2"/>
              </a:solidFill>
            </a:endParaRPr>
          </a:p>
          <a:p>
            <a:r>
              <a:rPr lang="fr-FR" sz="2400" dirty="0" smtClean="0">
                <a:solidFill>
                  <a:schemeClr val="tx2"/>
                </a:solidFill>
              </a:rPr>
              <a:t>Généralement</a:t>
            </a:r>
            <a:r>
              <a:rPr lang="fr-FR" sz="2400" dirty="0">
                <a:solidFill>
                  <a:schemeClr val="tx2"/>
                </a:solidFill>
              </a:rPr>
              <a:t>, il n’amène pas à une certification. Il est souvent décrit comme ‘apprentissage accidentel</a:t>
            </a:r>
            <a:r>
              <a:rPr lang="en-GB" sz="2400" dirty="0">
                <a:solidFill>
                  <a:schemeClr val="tx2"/>
                </a:solidFill>
              </a:rPr>
              <a:t>’.</a:t>
            </a:r>
            <a:endParaRPr lang="en-US" sz="2400" dirty="0">
              <a:solidFill>
                <a:schemeClr val="tx2"/>
              </a:solidFill>
            </a:endParaRPr>
          </a:p>
        </p:txBody>
      </p:sp>
    </p:spTree>
    <p:extLst>
      <p:ext uri="{BB962C8B-B14F-4D97-AF65-F5344CB8AC3E}">
        <p14:creationId xmlns:p14="http://schemas.microsoft.com/office/powerpoint/2010/main" val="750435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192688" cy="1143000"/>
          </a:xfrm>
        </p:spPr>
        <p:txBody>
          <a:bodyPr>
            <a:normAutofit fontScale="90000"/>
          </a:bodyPr>
          <a:lstStyle/>
          <a:p>
            <a:r>
              <a:rPr lang="en-US" dirty="0" err="1" smtClean="0"/>
              <a:t>Apprentissage</a:t>
            </a:r>
            <a:r>
              <a:rPr lang="en-US" dirty="0" smtClean="0"/>
              <a:t> non-</a:t>
            </a:r>
            <a:r>
              <a:rPr lang="en-US" dirty="0" err="1" smtClean="0"/>
              <a:t>formel</a:t>
            </a:r>
            <a:endParaRPr lang="el-GR" dirty="0"/>
          </a:p>
        </p:txBody>
      </p:sp>
      <p:sp>
        <p:nvSpPr>
          <p:cNvPr id="3" name="Content Placeholder 2"/>
          <p:cNvSpPr>
            <a:spLocks noGrp="1"/>
          </p:cNvSpPr>
          <p:nvPr>
            <p:ph idx="1"/>
          </p:nvPr>
        </p:nvSpPr>
        <p:spPr>
          <a:xfrm>
            <a:off x="246278" y="4605164"/>
            <a:ext cx="8280920" cy="1816503"/>
          </a:xfrm>
        </p:spPr>
        <p:txBody>
          <a:bodyPr>
            <a:normAutofit lnSpcReduction="10000"/>
          </a:bodyPr>
          <a:lstStyle/>
          <a:p>
            <a:pPr marL="0" lvl="0" indent="0" eaLnBrk="0" fontAlgn="base" hangingPunct="0">
              <a:spcBef>
                <a:spcPct val="0"/>
              </a:spcBef>
              <a:spcAft>
                <a:spcPct val="0"/>
              </a:spcAft>
              <a:buNone/>
            </a:pPr>
            <a:r>
              <a:rPr lang="fr-FR" altLang="fr-FR" sz="2400" dirty="0">
                <a:solidFill>
                  <a:schemeClr val="tx2"/>
                </a:solidFill>
                <a:latin typeface="Arial Unicode MS" panose="020B0604020202020204" pitchFamily="34" charset="-128"/>
              </a:rPr>
              <a:t>Les avantages non prévus, les compétences et les connaissances que les apprenants peuvent acquérir, tels que l'amour pour un sujet ou des compétences telles que la confiance en soi, sont des indicateurs de </a:t>
            </a:r>
            <a:r>
              <a:rPr lang="fr-FR" altLang="fr-FR" sz="2400" dirty="0">
                <a:solidFill>
                  <a:schemeClr val="tx1"/>
                </a:solidFill>
                <a:latin typeface="Arial Unicode MS" panose="020B0604020202020204" pitchFamily="34" charset="-128"/>
              </a:rPr>
              <a:t>l'apprentissage non formel.</a:t>
            </a:r>
            <a:r>
              <a:rPr lang="fr-FR" altLang="fr-FR" sz="1800" dirty="0">
                <a:solidFill>
                  <a:schemeClr val="tx1"/>
                </a:solidFill>
              </a:rPr>
              <a:t> </a:t>
            </a:r>
            <a:endParaRPr lang="fr-FR" altLang="fr-FR" sz="4800" dirty="0">
              <a:solidFill>
                <a:schemeClr val="tx1"/>
              </a:solidFill>
              <a:latin typeface="Arial" panose="020B0604020202020204" pitchFamily="34" charset="0"/>
            </a:endParaRPr>
          </a:p>
        </p:txBody>
      </p:sp>
      <p:sp>
        <p:nvSpPr>
          <p:cNvPr id="5" name="Rectangle 4">
            <a:extLst>
              <a:ext uri="{FF2B5EF4-FFF2-40B4-BE49-F238E27FC236}">
                <a16:creationId xmlns:a16="http://schemas.microsoft.com/office/drawing/2014/main" xmlns="" id="{C67E32AA-3087-43D4-9C4E-B21EBC6A67E6}"/>
              </a:ext>
            </a:extLst>
          </p:cNvPr>
          <p:cNvSpPr/>
          <p:nvPr/>
        </p:nvSpPr>
        <p:spPr>
          <a:xfrm>
            <a:off x="3995936" y="1258501"/>
            <a:ext cx="4290226" cy="3170099"/>
          </a:xfrm>
          <a:prstGeom prst="rect">
            <a:avLst/>
          </a:prstGeom>
        </p:spPr>
        <p:txBody>
          <a:bodyPr wrap="square">
            <a:spAutoFit/>
          </a:bodyPr>
          <a:lstStyle/>
          <a:p>
            <a:r>
              <a:rPr lang="fr-FR" sz="1400" dirty="0" smtClean="0"/>
              <a:t> </a:t>
            </a:r>
            <a:r>
              <a:rPr lang="fr-FR" dirty="0"/>
              <a:t>l’</a:t>
            </a:r>
            <a:r>
              <a:rPr lang="fr-FR" sz="2000" dirty="0">
                <a:solidFill>
                  <a:schemeClr val="accent3">
                    <a:lumMod val="50000"/>
                  </a:schemeClr>
                </a:solidFill>
              </a:rPr>
              <a:t>APPRENTISSAGE </a:t>
            </a:r>
            <a:r>
              <a:rPr lang="fr-FR" sz="2000" dirty="0" smtClean="0">
                <a:solidFill>
                  <a:schemeClr val="accent3">
                    <a:lumMod val="50000"/>
                  </a:schemeClr>
                </a:solidFill>
              </a:rPr>
              <a:t>NON FORMEL</a:t>
            </a:r>
            <a:r>
              <a:rPr lang="fr-FR" dirty="0" smtClean="0">
                <a:solidFill>
                  <a:schemeClr val="tx2"/>
                </a:solidFill>
              </a:rPr>
              <a:t> </a:t>
            </a:r>
            <a:r>
              <a:rPr lang="fr-FR" dirty="0">
                <a:solidFill>
                  <a:schemeClr val="tx2"/>
                </a:solidFill>
              </a:rPr>
              <a:t>peut être structuré et s'accompagner d'objectifs mais, le plus souvent, il s'effectue en dehors des établissements officiels: dans des ateliers, des séminaires ou lors de cours organisés par des organisations de la société civile, sur le lieu de travail ou même au travers d'activités sportives.</a:t>
            </a:r>
          </a:p>
          <a:p>
            <a:r>
              <a:rPr lang="fr-FR" b="1" dirty="0">
                <a:solidFill>
                  <a:schemeClr val="tx2"/>
                </a:solidFill>
              </a:rPr>
              <a:t>L'apprentissage peut se faire de votre propre initiative ou être le résultat de la pratique d'autres activités.</a:t>
            </a:r>
            <a:endParaRPr lang="fr-FR" b="1" dirty="0">
              <a:solidFill>
                <a:schemeClr val="tx2"/>
              </a:solidFill>
            </a:endParaRPr>
          </a:p>
        </p:txBody>
      </p:sp>
      <p:pic>
        <p:nvPicPr>
          <p:cNvPr id="6" name="Picture 5">
            <a:extLst>
              <a:ext uri="{FF2B5EF4-FFF2-40B4-BE49-F238E27FC236}">
                <a16:creationId xmlns:a16="http://schemas.microsoft.com/office/drawing/2014/main" xmlns="" id="{FC4F9A9B-9431-4E30-A57C-E2E3EB7E8186}"/>
              </a:ext>
            </a:extLst>
          </p:cNvPr>
          <p:cNvPicPr>
            <a:picLocks noChangeAspect="1"/>
          </p:cNvPicPr>
          <p:nvPr/>
        </p:nvPicPr>
        <p:blipFill>
          <a:blip r:embed="rId2"/>
          <a:stretch>
            <a:fillRect/>
          </a:stretch>
        </p:blipFill>
        <p:spPr>
          <a:xfrm>
            <a:off x="409405" y="1350343"/>
            <a:ext cx="3586531" cy="2869224"/>
          </a:xfrm>
          <a:prstGeom prst="rect">
            <a:avLst/>
          </a:prstGeom>
        </p:spPr>
      </p:pic>
    </p:spTree>
    <p:extLst>
      <p:ext uri="{BB962C8B-B14F-4D97-AF65-F5344CB8AC3E}">
        <p14:creationId xmlns:p14="http://schemas.microsoft.com/office/powerpoint/2010/main" val="2459522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419ABF-1350-4B71-A824-5B9217B1321A}"/>
              </a:ext>
            </a:extLst>
          </p:cNvPr>
          <p:cNvSpPr>
            <a:spLocks noGrp="1"/>
          </p:cNvSpPr>
          <p:nvPr>
            <p:ph type="title"/>
          </p:nvPr>
        </p:nvSpPr>
        <p:spPr>
          <a:xfrm>
            <a:off x="683568" y="-99392"/>
            <a:ext cx="5915000" cy="1143000"/>
          </a:xfrm>
        </p:spPr>
        <p:txBody>
          <a:bodyPr/>
          <a:lstStyle/>
          <a:p>
            <a:r>
              <a:rPr lang="en-GB" dirty="0" smtClean="0"/>
              <a:t>A </a:t>
            </a:r>
            <a:r>
              <a:rPr lang="en-GB" dirty="0" err="1" smtClean="0"/>
              <a:t>vous</a:t>
            </a:r>
            <a:r>
              <a:rPr lang="en-GB" dirty="0" smtClean="0"/>
              <a:t>!</a:t>
            </a:r>
            <a:endParaRPr lang="en-GB" dirty="0"/>
          </a:p>
        </p:txBody>
      </p:sp>
      <p:sp>
        <p:nvSpPr>
          <p:cNvPr id="3" name="Content Placeholder 2">
            <a:extLst>
              <a:ext uri="{FF2B5EF4-FFF2-40B4-BE49-F238E27FC236}">
                <a16:creationId xmlns:a16="http://schemas.microsoft.com/office/drawing/2014/main" xmlns="" id="{A787A486-9FAD-47DF-8060-5C47B7279400}"/>
              </a:ext>
            </a:extLst>
          </p:cNvPr>
          <p:cNvSpPr>
            <a:spLocks noGrp="1"/>
          </p:cNvSpPr>
          <p:nvPr>
            <p:ph idx="1"/>
          </p:nvPr>
        </p:nvSpPr>
        <p:spPr>
          <a:xfrm>
            <a:off x="155994" y="846115"/>
            <a:ext cx="7008294" cy="864823"/>
          </a:xfrm>
        </p:spPr>
        <p:txBody>
          <a:bodyPr>
            <a:normAutofit fontScale="62500" lnSpcReduction="20000"/>
          </a:bodyPr>
          <a:lstStyle/>
          <a:p>
            <a:pPr marL="0" lvl="0" indent="0" eaLnBrk="0" fontAlgn="base" hangingPunct="0">
              <a:spcBef>
                <a:spcPct val="0"/>
              </a:spcBef>
              <a:spcAft>
                <a:spcPct val="0"/>
              </a:spcAft>
              <a:buNone/>
            </a:pPr>
            <a:r>
              <a:rPr lang="fr-FR" altLang="fr-FR" dirty="0">
                <a:solidFill>
                  <a:schemeClr val="tx2"/>
                </a:solidFill>
                <a:latin typeface="Arial Unicode MS" panose="020B0604020202020204" pitchFamily="34" charset="-128"/>
              </a:rPr>
              <a:t>Parmi les exemples suivants, quels sont ceux d'apprentissage formel, informel ou non formel? Pouvez-vous expliquer pourquoi?</a:t>
            </a:r>
            <a:r>
              <a:rPr lang="fr-FR" altLang="fr-FR" sz="2400" dirty="0">
                <a:solidFill>
                  <a:schemeClr val="tx2"/>
                </a:solidFill>
              </a:rPr>
              <a:t> </a:t>
            </a:r>
            <a:endParaRPr lang="fr-FR" altLang="fr-FR" sz="6000" dirty="0">
              <a:solidFill>
                <a:schemeClr val="tx2"/>
              </a:solidFill>
              <a:latin typeface="Arial" panose="020B0604020202020204" pitchFamily="34" charset="0"/>
            </a:endParaRPr>
          </a:p>
        </p:txBody>
      </p:sp>
      <p:sp>
        <p:nvSpPr>
          <p:cNvPr id="5" name="Content Placeholder 2">
            <a:extLst>
              <a:ext uri="{FF2B5EF4-FFF2-40B4-BE49-F238E27FC236}">
                <a16:creationId xmlns:a16="http://schemas.microsoft.com/office/drawing/2014/main" xmlns="" id="{99E57576-8C9B-43ED-95D1-2D5A1DDB21CC}"/>
              </a:ext>
            </a:extLst>
          </p:cNvPr>
          <p:cNvSpPr txBox="1">
            <a:spLocks/>
          </p:cNvSpPr>
          <p:nvPr/>
        </p:nvSpPr>
        <p:spPr>
          <a:xfrm>
            <a:off x="83987" y="2586681"/>
            <a:ext cx="5424117" cy="469775"/>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800" dirty="0" smtClean="0">
                <a:solidFill>
                  <a:schemeClr val="tx1"/>
                </a:solidFill>
              </a:rPr>
              <a:t>Lire un article sur </a:t>
            </a:r>
            <a:r>
              <a:rPr lang="en-GB" sz="2800" dirty="0" err="1" smtClean="0">
                <a:solidFill>
                  <a:schemeClr val="tx1"/>
                </a:solidFill>
              </a:rPr>
              <a:t>l’Iraq</a:t>
            </a:r>
            <a:endParaRPr lang="en-GB" sz="2800" dirty="0">
              <a:solidFill>
                <a:schemeClr val="tx1"/>
              </a:solidFill>
            </a:endParaRPr>
          </a:p>
        </p:txBody>
      </p:sp>
      <p:sp>
        <p:nvSpPr>
          <p:cNvPr id="6" name="Content Placeholder 2">
            <a:extLst>
              <a:ext uri="{FF2B5EF4-FFF2-40B4-BE49-F238E27FC236}">
                <a16:creationId xmlns:a16="http://schemas.microsoft.com/office/drawing/2014/main" xmlns="" id="{97589A19-AD5E-4A38-8A74-77192E32562F}"/>
              </a:ext>
            </a:extLst>
          </p:cNvPr>
          <p:cNvSpPr txBox="1">
            <a:spLocks/>
          </p:cNvSpPr>
          <p:nvPr/>
        </p:nvSpPr>
        <p:spPr>
          <a:xfrm>
            <a:off x="83987" y="3133761"/>
            <a:ext cx="5040560" cy="469775"/>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800" dirty="0" err="1" smtClean="0">
                <a:solidFill>
                  <a:schemeClr val="tx1"/>
                </a:solidFill>
              </a:rPr>
              <a:t>Prendre</a:t>
            </a:r>
            <a:r>
              <a:rPr lang="en-GB" sz="2800" dirty="0" smtClean="0">
                <a:solidFill>
                  <a:schemeClr val="tx1"/>
                </a:solidFill>
              </a:rPr>
              <a:t> </a:t>
            </a:r>
            <a:r>
              <a:rPr lang="en-GB" sz="2800" dirty="0" err="1" smtClean="0">
                <a:solidFill>
                  <a:schemeClr val="tx1"/>
                </a:solidFill>
              </a:rPr>
              <a:t>soin</a:t>
            </a:r>
            <a:r>
              <a:rPr lang="en-GB" sz="2800" dirty="0" smtClean="0">
                <a:solidFill>
                  <a:schemeClr val="tx1"/>
                </a:solidFill>
              </a:rPr>
              <a:t> </a:t>
            </a:r>
            <a:r>
              <a:rPr lang="en-GB" sz="2800" dirty="0" err="1" smtClean="0">
                <a:solidFill>
                  <a:schemeClr val="tx1"/>
                </a:solidFill>
              </a:rPr>
              <a:t>d’une</a:t>
            </a:r>
            <a:r>
              <a:rPr lang="en-GB" sz="2800" dirty="0" smtClean="0">
                <a:solidFill>
                  <a:schemeClr val="tx1"/>
                </a:solidFill>
              </a:rPr>
              <a:t> </a:t>
            </a:r>
            <a:r>
              <a:rPr lang="en-GB" sz="2800" dirty="0" err="1" smtClean="0">
                <a:solidFill>
                  <a:schemeClr val="tx1"/>
                </a:solidFill>
              </a:rPr>
              <a:t>personne</a:t>
            </a:r>
            <a:r>
              <a:rPr lang="en-GB" sz="2800" dirty="0" smtClean="0">
                <a:solidFill>
                  <a:schemeClr val="tx1"/>
                </a:solidFill>
              </a:rPr>
              <a:t> </a:t>
            </a:r>
            <a:r>
              <a:rPr lang="en-GB" sz="2800" dirty="0" err="1" smtClean="0">
                <a:solidFill>
                  <a:schemeClr val="tx1"/>
                </a:solidFill>
              </a:rPr>
              <a:t>âgée</a:t>
            </a:r>
            <a:endParaRPr lang="en-GB" sz="2800" dirty="0">
              <a:solidFill>
                <a:schemeClr val="tx1"/>
              </a:solidFill>
            </a:endParaRPr>
          </a:p>
        </p:txBody>
      </p:sp>
      <p:sp>
        <p:nvSpPr>
          <p:cNvPr id="7" name="Content Placeholder 2">
            <a:extLst>
              <a:ext uri="{FF2B5EF4-FFF2-40B4-BE49-F238E27FC236}">
                <a16:creationId xmlns:a16="http://schemas.microsoft.com/office/drawing/2014/main" xmlns="" id="{8C6E15E9-BBDB-416E-9175-7618F34E8FF7}"/>
              </a:ext>
            </a:extLst>
          </p:cNvPr>
          <p:cNvSpPr txBox="1">
            <a:spLocks/>
          </p:cNvSpPr>
          <p:nvPr/>
        </p:nvSpPr>
        <p:spPr>
          <a:xfrm>
            <a:off x="83987" y="3680841"/>
            <a:ext cx="5040560" cy="469775"/>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800" dirty="0" err="1" smtClean="0">
                <a:solidFill>
                  <a:schemeClr val="tx1"/>
                </a:solidFill>
              </a:rPr>
              <a:t>Prendre</a:t>
            </a:r>
            <a:r>
              <a:rPr lang="en-GB" sz="2800" dirty="0" smtClean="0">
                <a:solidFill>
                  <a:schemeClr val="tx1"/>
                </a:solidFill>
              </a:rPr>
              <a:t> un </a:t>
            </a:r>
            <a:r>
              <a:rPr lang="en-GB" sz="2800" dirty="0" err="1" smtClean="0">
                <a:solidFill>
                  <a:schemeClr val="tx1"/>
                </a:solidFill>
              </a:rPr>
              <a:t>cours</a:t>
            </a:r>
            <a:r>
              <a:rPr lang="en-GB" sz="2800" dirty="0" smtClean="0">
                <a:solidFill>
                  <a:schemeClr val="tx1"/>
                </a:solidFill>
              </a:rPr>
              <a:t> de couture</a:t>
            </a:r>
            <a:endParaRPr lang="en-GB" sz="2800" dirty="0">
              <a:solidFill>
                <a:schemeClr val="tx1"/>
              </a:solidFill>
            </a:endParaRPr>
          </a:p>
        </p:txBody>
      </p:sp>
      <p:sp>
        <p:nvSpPr>
          <p:cNvPr id="8" name="Content Placeholder 2">
            <a:extLst>
              <a:ext uri="{FF2B5EF4-FFF2-40B4-BE49-F238E27FC236}">
                <a16:creationId xmlns:a16="http://schemas.microsoft.com/office/drawing/2014/main" xmlns="" id="{011CBAC6-62DE-4A05-8EF7-5EF14F343A5B}"/>
              </a:ext>
            </a:extLst>
          </p:cNvPr>
          <p:cNvSpPr txBox="1">
            <a:spLocks/>
          </p:cNvSpPr>
          <p:nvPr/>
        </p:nvSpPr>
        <p:spPr>
          <a:xfrm>
            <a:off x="83987" y="4249168"/>
            <a:ext cx="5424116" cy="469775"/>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800" dirty="0" err="1">
                <a:solidFill>
                  <a:schemeClr val="tx1"/>
                </a:solidFill>
              </a:rPr>
              <a:t>E</a:t>
            </a:r>
            <a:r>
              <a:rPr lang="en-GB" sz="2800" dirty="0" err="1" smtClean="0">
                <a:solidFill>
                  <a:schemeClr val="tx1"/>
                </a:solidFill>
              </a:rPr>
              <a:t>tudier</a:t>
            </a:r>
            <a:r>
              <a:rPr lang="en-GB" sz="2800" dirty="0" smtClean="0">
                <a:solidFill>
                  <a:schemeClr val="tx1"/>
                </a:solidFill>
              </a:rPr>
              <a:t> la </a:t>
            </a:r>
            <a:r>
              <a:rPr lang="en-GB" sz="2800" dirty="0" err="1" smtClean="0">
                <a:solidFill>
                  <a:schemeClr val="tx1"/>
                </a:solidFill>
              </a:rPr>
              <a:t>théorie</a:t>
            </a:r>
            <a:r>
              <a:rPr lang="en-GB" sz="2800" dirty="0" smtClean="0">
                <a:solidFill>
                  <a:schemeClr val="tx1"/>
                </a:solidFill>
              </a:rPr>
              <a:t> du </a:t>
            </a:r>
            <a:r>
              <a:rPr lang="en-GB" sz="2800" dirty="0" err="1" smtClean="0">
                <a:solidFill>
                  <a:schemeClr val="tx1"/>
                </a:solidFill>
              </a:rPr>
              <a:t>permis</a:t>
            </a:r>
            <a:r>
              <a:rPr lang="en-GB" sz="2800" dirty="0" smtClean="0">
                <a:solidFill>
                  <a:schemeClr val="tx1"/>
                </a:solidFill>
              </a:rPr>
              <a:t> de </a:t>
            </a:r>
            <a:r>
              <a:rPr lang="en-GB" sz="2800" dirty="0" err="1" smtClean="0">
                <a:solidFill>
                  <a:schemeClr val="tx1"/>
                </a:solidFill>
              </a:rPr>
              <a:t>conduire</a:t>
            </a:r>
            <a:endParaRPr lang="en-GB" sz="2800" dirty="0">
              <a:solidFill>
                <a:schemeClr val="tx1"/>
              </a:solidFill>
            </a:endParaRPr>
          </a:p>
        </p:txBody>
      </p:sp>
      <p:sp>
        <p:nvSpPr>
          <p:cNvPr id="9" name="Content Placeholder 2">
            <a:extLst>
              <a:ext uri="{FF2B5EF4-FFF2-40B4-BE49-F238E27FC236}">
                <a16:creationId xmlns:a16="http://schemas.microsoft.com/office/drawing/2014/main" xmlns="" id="{E2830D10-4388-45C4-B6F2-76E9EFF55E3A}"/>
              </a:ext>
            </a:extLst>
          </p:cNvPr>
          <p:cNvSpPr txBox="1">
            <a:spLocks/>
          </p:cNvSpPr>
          <p:nvPr/>
        </p:nvSpPr>
        <p:spPr>
          <a:xfrm>
            <a:off x="83987" y="4796248"/>
            <a:ext cx="5040560" cy="469775"/>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800" dirty="0" err="1" smtClean="0">
                <a:solidFill>
                  <a:schemeClr val="tx1"/>
                </a:solidFill>
              </a:rPr>
              <a:t>S’inscrire</a:t>
            </a:r>
            <a:r>
              <a:rPr lang="en-GB" sz="2800" dirty="0" smtClean="0">
                <a:solidFill>
                  <a:schemeClr val="tx1"/>
                </a:solidFill>
              </a:rPr>
              <a:t> au club de natation</a:t>
            </a:r>
            <a:endParaRPr lang="en-GB" sz="2800" dirty="0">
              <a:solidFill>
                <a:schemeClr val="tx1"/>
              </a:solidFill>
            </a:endParaRPr>
          </a:p>
        </p:txBody>
      </p:sp>
      <p:sp>
        <p:nvSpPr>
          <p:cNvPr id="10" name="Content Placeholder 2">
            <a:extLst>
              <a:ext uri="{FF2B5EF4-FFF2-40B4-BE49-F238E27FC236}">
                <a16:creationId xmlns:a16="http://schemas.microsoft.com/office/drawing/2014/main" xmlns="" id="{52F9457E-A038-4A96-B3D9-ACF6EDB7297E}"/>
              </a:ext>
            </a:extLst>
          </p:cNvPr>
          <p:cNvSpPr txBox="1">
            <a:spLocks/>
          </p:cNvSpPr>
          <p:nvPr/>
        </p:nvSpPr>
        <p:spPr>
          <a:xfrm>
            <a:off x="83987" y="5343328"/>
            <a:ext cx="5040560" cy="469775"/>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800" dirty="0" err="1" smtClean="0">
                <a:solidFill>
                  <a:schemeClr val="tx1"/>
                </a:solidFill>
              </a:rPr>
              <a:t>Réparer</a:t>
            </a:r>
            <a:r>
              <a:rPr lang="en-GB" sz="2800" dirty="0" smtClean="0">
                <a:solidFill>
                  <a:schemeClr val="tx1"/>
                </a:solidFill>
              </a:rPr>
              <a:t> son </a:t>
            </a:r>
            <a:r>
              <a:rPr lang="en-GB" sz="2800" dirty="0" err="1" smtClean="0">
                <a:solidFill>
                  <a:schemeClr val="tx1"/>
                </a:solidFill>
              </a:rPr>
              <a:t>pneu</a:t>
            </a:r>
            <a:r>
              <a:rPr lang="en-GB" sz="2800" dirty="0" smtClean="0">
                <a:solidFill>
                  <a:schemeClr val="tx1"/>
                </a:solidFill>
              </a:rPr>
              <a:t> de </a:t>
            </a:r>
            <a:r>
              <a:rPr lang="en-GB" sz="2800" dirty="0" err="1" smtClean="0">
                <a:solidFill>
                  <a:schemeClr val="tx1"/>
                </a:solidFill>
              </a:rPr>
              <a:t>vélo</a:t>
            </a:r>
            <a:endParaRPr lang="en-GB" sz="2800" dirty="0">
              <a:solidFill>
                <a:schemeClr val="tx1"/>
              </a:solidFill>
            </a:endParaRPr>
          </a:p>
        </p:txBody>
      </p:sp>
      <p:sp>
        <p:nvSpPr>
          <p:cNvPr id="11" name="Content Placeholder 2">
            <a:extLst>
              <a:ext uri="{FF2B5EF4-FFF2-40B4-BE49-F238E27FC236}">
                <a16:creationId xmlns:a16="http://schemas.microsoft.com/office/drawing/2014/main" xmlns="" id="{9D0F63AC-17EB-47E4-8409-0F96046D2A56}"/>
              </a:ext>
            </a:extLst>
          </p:cNvPr>
          <p:cNvSpPr txBox="1">
            <a:spLocks/>
          </p:cNvSpPr>
          <p:nvPr/>
        </p:nvSpPr>
        <p:spPr>
          <a:xfrm>
            <a:off x="83987" y="5890409"/>
            <a:ext cx="5040560" cy="469775"/>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800" dirty="0" err="1" smtClean="0">
                <a:solidFill>
                  <a:schemeClr val="tx1"/>
                </a:solidFill>
              </a:rPr>
              <a:t>Mettre</a:t>
            </a:r>
            <a:r>
              <a:rPr lang="en-GB" sz="2800" dirty="0" smtClean="0">
                <a:solidFill>
                  <a:schemeClr val="tx1"/>
                </a:solidFill>
              </a:rPr>
              <a:t> à jour </a:t>
            </a:r>
            <a:r>
              <a:rPr lang="en-GB" sz="2800" dirty="0" err="1" smtClean="0">
                <a:solidFill>
                  <a:schemeClr val="tx1"/>
                </a:solidFill>
              </a:rPr>
              <a:t>sa</a:t>
            </a:r>
            <a:r>
              <a:rPr lang="en-GB" sz="2800" dirty="0" smtClean="0">
                <a:solidFill>
                  <a:schemeClr val="tx1"/>
                </a:solidFill>
              </a:rPr>
              <a:t> page Facebook</a:t>
            </a:r>
            <a:endParaRPr lang="en-GB" sz="2800" dirty="0">
              <a:solidFill>
                <a:schemeClr val="tx1"/>
              </a:solidFill>
            </a:endParaRPr>
          </a:p>
        </p:txBody>
      </p:sp>
      <p:sp>
        <p:nvSpPr>
          <p:cNvPr id="13" name="Content Placeholder 2">
            <a:extLst>
              <a:ext uri="{FF2B5EF4-FFF2-40B4-BE49-F238E27FC236}">
                <a16:creationId xmlns:a16="http://schemas.microsoft.com/office/drawing/2014/main" xmlns="" id="{C12A6B99-BC8A-4413-A912-51D827D0BECC}"/>
              </a:ext>
            </a:extLst>
          </p:cNvPr>
          <p:cNvSpPr txBox="1">
            <a:spLocks/>
          </p:cNvSpPr>
          <p:nvPr/>
        </p:nvSpPr>
        <p:spPr>
          <a:xfrm>
            <a:off x="83987" y="1753559"/>
            <a:ext cx="5256582" cy="75581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eaLnBrk="0" fontAlgn="base" hangingPunct="0">
              <a:spcBef>
                <a:spcPct val="0"/>
              </a:spcBef>
              <a:spcAft>
                <a:spcPct val="0"/>
              </a:spcAft>
              <a:buNone/>
            </a:pPr>
            <a:r>
              <a:rPr lang="fr-FR" altLang="fr-FR" sz="2600" dirty="0">
                <a:solidFill>
                  <a:schemeClr val="tx1"/>
                </a:solidFill>
              </a:rPr>
              <a:t>Étudier un cours en hygiène alimentaire </a:t>
            </a:r>
          </a:p>
        </p:txBody>
      </p:sp>
      <p:sp>
        <p:nvSpPr>
          <p:cNvPr id="14" name="Content Placeholder 2">
            <a:extLst>
              <a:ext uri="{FF2B5EF4-FFF2-40B4-BE49-F238E27FC236}">
                <a16:creationId xmlns:a16="http://schemas.microsoft.com/office/drawing/2014/main" xmlns="" id="{E2613954-C048-4214-925C-E088FDED2537}"/>
              </a:ext>
            </a:extLst>
          </p:cNvPr>
          <p:cNvSpPr txBox="1">
            <a:spLocks/>
          </p:cNvSpPr>
          <p:nvPr/>
        </p:nvSpPr>
        <p:spPr>
          <a:xfrm>
            <a:off x="5340570" y="1772816"/>
            <a:ext cx="2975846" cy="578818"/>
          </a:xfrm>
          <a:prstGeom prst="rect">
            <a:avLst/>
          </a:prstGeom>
          <a:solidFill>
            <a:schemeClr val="accent6">
              <a:lumMod val="20000"/>
              <a:lumOff val="80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600" dirty="0" smtClean="0">
                <a:solidFill>
                  <a:schemeClr val="accent6">
                    <a:lumMod val="50000"/>
                  </a:schemeClr>
                </a:solidFill>
              </a:rPr>
              <a:t>FORMEL - Qualification</a:t>
            </a:r>
            <a:endParaRPr lang="en-GB" sz="1600" dirty="0">
              <a:solidFill>
                <a:schemeClr val="accent6">
                  <a:lumMod val="50000"/>
                </a:schemeClr>
              </a:solidFill>
            </a:endParaRPr>
          </a:p>
        </p:txBody>
      </p:sp>
      <p:sp>
        <p:nvSpPr>
          <p:cNvPr id="15" name="Content Placeholder 2">
            <a:extLst>
              <a:ext uri="{FF2B5EF4-FFF2-40B4-BE49-F238E27FC236}">
                <a16:creationId xmlns:a16="http://schemas.microsoft.com/office/drawing/2014/main" xmlns="" id="{F21C0ACC-2122-4AF4-80A4-DC688C6F6E84}"/>
              </a:ext>
            </a:extLst>
          </p:cNvPr>
          <p:cNvSpPr txBox="1">
            <a:spLocks/>
          </p:cNvSpPr>
          <p:nvPr/>
        </p:nvSpPr>
        <p:spPr>
          <a:xfrm>
            <a:off x="5249538" y="2395098"/>
            <a:ext cx="3822456" cy="573690"/>
          </a:xfrm>
          <a:prstGeom prst="rect">
            <a:avLst/>
          </a:prstGeom>
          <a:solidFill>
            <a:schemeClr val="tx1">
              <a:lumMod val="20000"/>
              <a:lumOff val="80000"/>
            </a:schemeClr>
          </a:solidFill>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altLang="fr-FR" sz="2100" dirty="0">
                <a:solidFill>
                  <a:schemeClr val="accent6">
                    <a:lumMod val="50000"/>
                  </a:schemeClr>
                </a:solidFill>
              </a:rPr>
              <a:t>Une activité autogérée où la connaissance est acquise </a:t>
            </a:r>
            <a:r>
              <a:rPr lang="fr-FR" altLang="fr-FR" sz="2100" dirty="0" smtClean="0">
                <a:solidFill>
                  <a:schemeClr val="accent6">
                    <a:lumMod val="50000"/>
                  </a:schemeClr>
                </a:solidFill>
              </a:rPr>
              <a:t>de façon INFORMELLE</a:t>
            </a:r>
            <a:endParaRPr lang="fr-FR" altLang="fr-FR" sz="2100" dirty="0">
              <a:solidFill>
                <a:schemeClr val="accent6">
                  <a:lumMod val="50000"/>
                </a:schemeClr>
              </a:solidFill>
            </a:endParaRPr>
          </a:p>
          <a:p>
            <a:pPr marL="0" indent="0">
              <a:buFont typeface="Arial" pitchFamily="34" charset="0"/>
              <a:buNone/>
            </a:pPr>
            <a:endParaRPr lang="en-GB" sz="1600" dirty="0">
              <a:solidFill>
                <a:schemeClr val="accent6">
                  <a:lumMod val="50000"/>
                </a:schemeClr>
              </a:solidFill>
            </a:endParaRPr>
          </a:p>
        </p:txBody>
      </p:sp>
      <p:sp>
        <p:nvSpPr>
          <p:cNvPr id="16" name="Content Placeholder 2">
            <a:extLst>
              <a:ext uri="{FF2B5EF4-FFF2-40B4-BE49-F238E27FC236}">
                <a16:creationId xmlns:a16="http://schemas.microsoft.com/office/drawing/2014/main" xmlns="" id="{53692237-69DC-4F67-AD15-39EC7FDC228E}"/>
              </a:ext>
            </a:extLst>
          </p:cNvPr>
          <p:cNvSpPr txBox="1">
            <a:spLocks/>
          </p:cNvSpPr>
          <p:nvPr/>
        </p:nvSpPr>
        <p:spPr>
          <a:xfrm>
            <a:off x="5340569" y="2996952"/>
            <a:ext cx="3731425" cy="7835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altLang="fr-FR" sz="1600" dirty="0">
                <a:solidFill>
                  <a:schemeClr val="accent6">
                    <a:lumMod val="50000"/>
                  </a:schemeClr>
                </a:solidFill>
              </a:rPr>
              <a:t>Une activité autogérée où la connaissance est acquise de façon INFORMELLE</a:t>
            </a:r>
          </a:p>
          <a:p>
            <a:pPr marL="0" indent="0">
              <a:buFont typeface="Arial" pitchFamily="34" charset="0"/>
              <a:buNone/>
            </a:pPr>
            <a:endParaRPr lang="en-GB" sz="1600" dirty="0">
              <a:solidFill>
                <a:schemeClr val="accent6">
                  <a:lumMod val="50000"/>
                </a:schemeClr>
              </a:solidFill>
            </a:endParaRPr>
          </a:p>
        </p:txBody>
      </p:sp>
      <p:sp>
        <p:nvSpPr>
          <p:cNvPr id="17" name="Content Placeholder 2">
            <a:extLst>
              <a:ext uri="{FF2B5EF4-FFF2-40B4-BE49-F238E27FC236}">
                <a16:creationId xmlns:a16="http://schemas.microsoft.com/office/drawing/2014/main" xmlns="" id="{4383535A-AC9D-4148-A20B-F7E481E1DD15}"/>
              </a:ext>
            </a:extLst>
          </p:cNvPr>
          <p:cNvSpPr txBox="1">
            <a:spLocks/>
          </p:cNvSpPr>
          <p:nvPr/>
        </p:nvSpPr>
        <p:spPr>
          <a:xfrm>
            <a:off x="4355977" y="3573016"/>
            <a:ext cx="4788024" cy="573691"/>
          </a:xfrm>
          <a:prstGeom prst="rect">
            <a:avLst/>
          </a:prstGeom>
          <a:solidFill>
            <a:schemeClr val="accent6">
              <a:lumMod val="20000"/>
              <a:lumOff val="8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eaLnBrk="0" fontAlgn="base" hangingPunct="0">
              <a:spcBef>
                <a:spcPct val="0"/>
              </a:spcBef>
              <a:spcAft>
                <a:spcPct val="0"/>
              </a:spcAft>
              <a:buNone/>
            </a:pPr>
            <a:r>
              <a:rPr lang="fr-FR" altLang="fr-FR" sz="1600" dirty="0">
                <a:solidFill>
                  <a:schemeClr val="accent6">
                    <a:lumMod val="50000"/>
                  </a:schemeClr>
                </a:solidFill>
              </a:rPr>
              <a:t>Une situation d'apprentissage structurée où les progrès sont évalués NON FORMELLEMENT. </a:t>
            </a:r>
          </a:p>
        </p:txBody>
      </p:sp>
      <p:sp>
        <p:nvSpPr>
          <p:cNvPr id="18" name="Content Placeholder 2">
            <a:extLst>
              <a:ext uri="{FF2B5EF4-FFF2-40B4-BE49-F238E27FC236}">
                <a16:creationId xmlns:a16="http://schemas.microsoft.com/office/drawing/2014/main" xmlns="" id="{4DF10A0A-12B4-497A-9550-F8BE5A1CC90F}"/>
              </a:ext>
            </a:extLst>
          </p:cNvPr>
          <p:cNvSpPr txBox="1">
            <a:spLocks/>
          </p:cNvSpPr>
          <p:nvPr/>
        </p:nvSpPr>
        <p:spPr>
          <a:xfrm>
            <a:off x="5174090" y="4223462"/>
            <a:ext cx="3897904" cy="573690"/>
          </a:xfrm>
          <a:prstGeom prst="rect">
            <a:avLst/>
          </a:prstGeom>
          <a:solidFill>
            <a:schemeClr val="tx1">
              <a:lumMod val="20000"/>
              <a:lumOff val="8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eaLnBrk="0" fontAlgn="base" hangingPunct="0">
              <a:spcBef>
                <a:spcPct val="0"/>
              </a:spcBef>
              <a:spcAft>
                <a:spcPct val="0"/>
              </a:spcAft>
              <a:buNone/>
            </a:pPr>
            <a:r>
              <a:rPr lang="fr-FR" altLang="fr-FR" sz="1600" dirty="0">
                <a:solidFill>
                  <a:schemeClr val="accent6">
                    <a:lumMod val="50000"/>
                  </a:schemeClr>
                </a:solidFill>
              </a:rPr>
              <a:t>Une activité autogérée avec une évaluation FORMELLE à la fin du processus </a:t>
            </a:r>
          </a:p>
        </p:txBody>
      </p:sp>
      <p:sp>
        <p:nvSpPr>
          <p:cNvPr id="19" name="Content Placeholder 2">
            <a:extLst>
              <a:ext uri="{FF2B5EF4-FFF2-40B4-BE49-F238E27FC236}">
                <a16:creationId xmlns:a16="http://schemas.microsoft.com/office/drawing/2014/main" xmlns="" id="{21195029-0F77-494D-ACB7-B08AC2BE8C46}"/>
              </a:ext>
            </a:extLst>
          </p:cNvPr>
          <p:cNvSpPr txBox="1">
            <a:spLocks/>
          </p:cNvSpPr>
          <p:nvPr/>
        </p:nvSpPr>
        <p:spPr>
          <a:xfrm>
            <a:off x="3995936" y="4725144"/>
            <a:ext cx="5148064" cy="7835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eaLnBrk="0" fontAlgn="base" hangingPunct="0">
              <a:spcBef>
                <a:spcPct val="0"/>
              </a:spcBef>
              <a:spcAft>
                <a:spcPct val="0"/>
              </a:spcAft>
              <a:buNone/>
            </a:pPr>
            <a:r>
              <a:rPr lang="fr-FR" altLang="fr-FR" sz="1600" dirty="0">
                <a:solidFill>
                  <a:schemeClr val="accent6">
                    <a:lumMod val="50000"/>
                  </a:schemeClr>
                </a:solidFill>
              </a:rPr>
              <a:t>La jouissance et l'appréciation d'un mode de vie sain est un apprentissage NON-FORMEL </a:t>
            </a:r>
          </a:p>
        </p:txBody>
      </p:sp>
      <p:sp>
        <p:nvSpPr>
          <p:cNvPr id="20" name="Content Placeholder 2">
            <a:extLst>
              <a:ext uri="{FF2B5EF4-FFF2-40B4-BE49-F238E27FC236}">
                <a16:creationId xmlns:a16="http://schemas.microsoft.com/office/drawing/2014/main" xmlns="" id="{945345E5-C1FD-42B9-94A4-F9F0EFA1BCAB}"/>
              </a:ext>
            </a:extLst>
          </p:cNvPr>
          <p:cNvSpPr txBox="1">
            <a:spLocks/>
          </p:cNvSpPr>
          <p:nvPr/>
        </p:nvSpPr>
        <p:spPr>
          <a:xfrm>
            <a:off x="3995936" y="5346038"/>
            <a:ext cx="4922569" cy="554920"/>
          </a:xfrm>
          <a:prstGeom prst="rect">
            <a:avLst/>
          </a:prstGeom>
          <a:solidFill>
            <a:schemeClr val="accent6">
              <a:lumMod val="20000"/>
              <a:lumOff val="8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eaLnBrk="0" fontAlgn="base" hangingPunct="0">
              <a:spcBef>
                <a:spcPct val="0"/>
              </a:spcBef>
              <a:spcAft>
                <a:spcPct val="0"/>
              </a:spcAft>
              <a:buNone/>
            </a:pPr>
            <a:r>
              <a:rPr lang="fr-FR" altLang="fr-FR" sz="1600" dirty="0">
                <a:solidFill>
                  <a:schemeClr val="accent6">
                    <a:lumMod val="50000"/>
                  </a:schemeClr>
                </a:solidFill>
              </a:rPr>
              <a:t>Le développement INFORMEL d'une compétence, peut-être appris à partir d'un livret ou «enseignant». </a:t>
            </a:r>
          </a:p>
        </p:txBody>
      </p:sp>
      <p:sp>
        <p:nvSpPr>
          <p:cNvPr id="21" name="Content Placeholder 2">
            <a:extLst>
              <a:ext uri="{FF2B5EF4-FFF2-40B4-BE49-F238E27FC236}">
                <a16:creationId xmlns:a16="http://schemas.microsoft.com/office/drawing/2014/main" xmlns="" id="{4B9A6EA1-E5BC-4F25-9D8C-050EC4A1EF5C}"/>
              </a:ext>
            </a:extLst>
          </p:cNvPr>
          <p:cNvSpPr txBox="1">
            <a:spLocks/>
          </p:cNvSpPr>
          <p:nvPr/>
        </p:nvSpPr>
        <p:spPr>
          <a:xfrm>
            <a:off x="4572001" y="5980973"/>
            <a:ext cx="4432410" cy="554920"/>
          </a:xfrm>
          <a:prstGeom prst="rect">
            <a:avLst/>
          </a:prstGeom>
          <a:solidFill>
            <a:schemeClr val="tx1">
              <a:lumMod val="20000"/>
              <a:lumOff val="8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eaLnBrk="0" fontAlgn="base" hangingPunct="0">
              <a:spcBef>
                <a:spcPct val="0"/>
              </a:spcBef>
              <a:spcAft>
                <a:spcPct val="0"/>
              </a:spcAft>
              <a:buNone/>
            </a:pPr>
            <a:r>
              <a:rPr lang="fr-FR" altLang="fr-FR" sz="1600" dirty="0">
                <a:solidFill>
                  <a:schemeClr val="accent6">
                    <a:lumMod val="50000"/>
                  </a:schemeClr>
                </a:solidFill>
              </a:rPr>
              <a:t>Une opportunité d'acquérir des compétences et des connaissances de manière informelle</a:t>
            </a:r>
          </a:p>
        </p:txBody>
      </p:sp>
    </p:spTree>
    <p:extLst>
      <p:ext uri="{BB962C8B-B14F-4D97-AF65-F5344CB8AC3E}">
        <p14:creationId xmlns:p14="http://schemas.microsoft.com/office/powerpoint/2010/main" val="185200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3" grpId="0"/>
      <p:bldP spid="14" grpId="0" animBg="1"/>
      <p:bldP spid="15" grpId="0" animBg="1"/>
      <p:bldP spid="16" grpId="0"/>
      <p:bldP spid="17" grpId="0" animBg="1"/>
      <p:bldP spid="18" grpId="0" animBg="1"/>
      <p:bldP spid="19" grpId="0"/>
      <p:bldP spid="20"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Passons</a:t>
            </a:r>
            <a:r>
              <a:rPr lang="en-US" dirty="0" smtClean="0"/>
              <a:t> à </a:t>
            </a:r>
            <a:r>
              <a:rPr lang="en-US" dirty="0" err="1" smtClean="0"/>
              <a:t>l’activité</a:t>
            </a:r>
            <a:endParaRPr lang="el-GR" dirty="0"/>
          </a:p>
        </p:txBody>
      </p:sp>
      <p:sp>
        <p:nvSpPr>
          <p:cNvPr id="3" name="TextBox 2"/>
          <p:cNvSpPr txBox="1"/>
          <p:nvPr/>
        </p:nvSpPr>
        <p:spPr>
          <a:xfrm>
            <a:off x="739074" y="1663640"/>
            <a:ext cx="7200800" cy="2308324"/>
          </a:xfrm>
          <a:prstGeom prst="rect">
            <a:avLst/>
          </a:prstGeom>
          <a:solidFill>
            <a:schemeClr val="tx1">
              <a:lumMod val="40000"/>
              <a:lumOff val="60000"/>
            </a:schemeClr>
          </a:solidFill>
          <a:ln w="19050">
            <a:solidFill>
              <a:schemeClr val="tx1"/>
            </a:solidFill>
          </a:ln>
        </p:spPr>
        <p:txBody>
          <a:bodyPr wrap="square" rtlCol="0">
            <a:spAutoFit/>
          </a:bodyPr>
          <a:lstStyle/>
          <a:p>
            <a:r>
              <a:rPr lang="en-US" sz="2400" b="1" dirty="0" smtClean="0"/>
              <a:t>ACTIVITE NUMERO: </a:t>
            </a:r>
            <a:r>
              <a:rPr lang="en-US" sz="2400" b="1" dirty="0"/>
              <a:t>3.1.4</a:t>
            </a:r>
          </a:p>
          <a:p>
            <a:endParaRPr lang="en-US" sz="2400" b="1" dirty="0"/>
          </a:p>
          <a:p>
            <a:r>
              <a:rPr lang="en-US" sz="2400" b="1" dirty="0" smtClean="0"/>
              <a:t>TITRE ACTIVITE: </a:t>
            </a:r>
            <a:r>
              <a:rPr lang="fr-FR" sz="2400" b="1" dirty="0" smtClean="0"/>
              <a:t>Evaluer l’apprentissage informel</a:t>
            </a:r>
            <a:endParaRPr lang="en-US" sz="2400" b="1" dirty="0"/>
          </a:p>
          <a:p>
            <a:endParaRPr lang="en-US" sz="2400" b="1" dirty="0"/>
          </a:p>
          <a:p>
            <a:r>
              <a:rPr lang="en-US" sz="2400" b="1" dirty="0" smtClean="0"/>
              <a:t>DUREE: </a:t>
            </a:r>
            <a:r>
              <a:rPr lang="en-US" sz="2400" b="1" dirty="0"/>
              <a:t>40 minutes</a:t>
            </a:r>
          </a:p>
          <a:p>
            <a:endParaRPr lang="en-US" sz="2400" b="1" dirty="0"/>
          </a:p>
        </p:txBody>
      </p:sp>
    </p:spTree>
    <p:extLst>
      <p:ext uri="{BB962C8B-B14F-4D97-AF65-F5344CB8AC3E}">
        <p14:creationId xmlns:p14="http://schemas.microsoft.com/office/powerpoint/2010/main" val="1714971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940"/>
            <a:ext cx="6876256" cy="1143000"/>
          </a:xfrm>
        </p:spPr>
        <p:txBody>
          <a:bodyPr>
            <a:normAutofit fontScale="90000"/>
          </a:bodyPr>
          <a:lstStyle/>
          <a:p>
            <a:r>
              <a:rPr lang="en-GB" dirty="0" err="1" smtClean="0"/>
              <a:t>Evaluer</a:t>
            </a:r>
            <a:r>
              <a:rPr lang="en-GB" dirty="0" smtClean="0"/>
              <a:t> </a:t>
            </a:r>
            <a:r>
              <a:rPr lang="en-GB" dirty="0" err="1" smtClean="0"/>
              <a:t>l’apprentissage</a:t>
            </a:r>
            <a:r>
              <a:rPr lang="en-GB" dirty="0" smtClean="0"/>
              <a:t> </a:t>
            </a:r>
            <a:r>
              <a:rPr lang="en-GB" dirty="0" err="1" smtClean="0"/>
              <a:t>informel</a:t>
            </a:r>
            <a:endParaRPr lang="en-GB" dirty="0"/>
          </a:p>
        </p:txBody>
      </p:sp>
      <p:sp>
        <p:nvSpPr>
          <p:cNvPr id="3" name="Content Placeholder 2"/>
          <p:cNvSpPr>
            <a:spLocks noGrp="1"/>
          </p:cNvSpPr>
          <p:nvPr>
            <p:ph idx="1"/>
          </p:nvPr>
        </p:nvSpPr>
        <p:spPr>
          <a:xfrm>
            <a:off x="467544" y="1211003"/>
            <a:ext cx="7643192" cy="5386349"/>
          </a:xfrm>
        </p:spPr>
        <p:txBody>
          <a:bodyPr>
            <a:normAutofit/>
          </a:bodyPr>
          <a:lstStyle/>
          <a:p>
            <a:pPr marL="0" lvl="0" indent="0" eaLnBrk="0" fontAlgn="base" hangingPunct="0">
              <a:spcBef>
                <a:spcPct val="0"/>
              </a:spcBef>
              <a:spcAft>
                <a:spcPct val="0"/>
              </a:spcAft>
              <a:buNone/>
            </a:pPr>
            <a:r>
              <a:rPr lang="fr-FR" altLang="fr-FR" sz="2800" dirty="0">
                <a:solidFill>
                  <a:schemeClr val="tx2"/>
                </a:solidFill>
                <a:latin typeface="Arial Unicode MS" panose="020B0604020202020204" pitchFamily="34" charset="-128"/>
              </a:rPr>
              <a:t>Nous avons discuté de l'apprentissage formel, informel et non formel. </a:t>
            </a:r>
            <a:endParaRPr lang="fr-FR" altLang="fr-FR" sz="2800" dirty="0" smtClean="0">
              <a:solidFill>
                <a:schemeClr val="tx2"/>
              </a:solidFill>
              <a:latin typeface="Arial Unicode MS" panose="020B0604020202020204" pitchFamily="34" charset="-128"/>
            </a:endParaRPr>
          </a:p>
          <a:p>
            <a:pPr marL="0" lvl="0" indent="0" eaLnBrk="0" fontAlgn="base" hangingPunct="0">
              <a:spcBef>
                <a:spcPct val="0"/>
              </a:spcBef>
              <a:spcAft>
                <a:spcPct val="0"/>
              </a:spcAft>
              <a:buNone/>
            </a:pPr>
            <a:endParaRPr lang="fr-FR" altLang="fr-FR" sz="2800" dirty="0">
              <a:solidFill>
                <a:schemeClr val="tx2"/>
              </a:solidFill>
              <a:latin typeface="Arial Unicode MS" panose="020B0604020202020204" pitchFamily="34" charset="-128"/>
            </a:endParaRPr>
          </a:p>
          <a:p>
            <a:pPr marL="0" lvl="0" indent="0" eaLnBrk="0" fontAlgn="base" hangingPunct="0">
              <a:spcBef>
                <a:spcPct val="0"/>
              </a:spcBef>
              <a:spcAft>
                <a:spcPct val="0"/>
              </a:spcAft>
              <a:buNone/>
            </a:pPr>
            <a:r>
              <a:rPr lang="fr-FR" altLang="fr-FR" sz="2800" dirty="0" smtClean="0">
                <a:solidFill>
                  <a:schemeClr val="tx2"/>
                </a:solidFill>
                <a:latin typeface="Arial Unicode MS" panose="020B0604020202020204" pitchFamily="34" charset="-128"/>
              </a:rPr>
              <a:t>Il </a:t>
            </a:r>
            <a:r>
              <a:rPr lang="fr-FR" altLang="fr-FR" sz="2800" dirty="0">
                <a:solidFill>
                  <a:schemeClr val="tx2"/>
                </a:solidFill>
                <a:latin typeface="Arial Unicode MS" panose="020B0604020202020204" pitchFamily="34" charset="-128"/>
              </a:rPr>
              <a:t>existe également des moyens formels et informels d'évaluer l'apprentissage. </a:t>
            </a:r>
            <a:endParaRPr lang="fr-FR" altLang="fr-FR" sz="2800" dirty="0" smtClean="0">
              <a:solidFill>
                <a:schemeClr val="tx2"/>
              </a:solidFill>
              <a:latin typeface="Arial Unicode MS" panose="020B0604020202020204" pitchFamily="34" charset="-128"/>
            </a:endParaRPr>
          </a:p>
          <a:p>
            <a:pPr marL="0" lvl="0" indent="0" eaLnBrk="0" fontAlgn="base" hangingPunct="0">
              <a:spcBef>
                <a:spcPct val="0"/>
              </a:spcBef>
              <a:spcAft>
                <a:spcPct val="0"/>
              </a:spcAft>
              <a:buNone/>
            </a:pPr>
            <a:r>
              <a:rPr lang="fr-FR" altLang="fr-FR" sz="2800" dirty="0" smtClean="0">
                <a:solidFill>
                  <a:schemeClr val="tx1"/>
                </a:solidFill>
                <a:latin typeface="Arial Unicode MS" panose="020B0604020202020204" pitchFamily="34" charset="-128"/>
              </a:rPr>
              <a:t>- L'évaluation </a:t>
            </a:r>
            <a:r>
              <a:rPr lang="fr-FR" altLang="fr-FR" sz="2800" dirty="0">
                <a:solidFill>
                  <a:schemeClr val="tx1"/>
                </a:solidFill>
                <a:latin typeface="Arial Unicode MS" panose="020B0604020202020204" pitchFamily="34" charset="-128"/>
              </a:rPr>
              <a:t>formelle impliquera une sorte de test standardisé. </a:t>
            </a:r>
            <a:endParaRPr lang="fr-FR" altLang="fr-FR" sz="2800" dirty="0" smtClean="0">
              <a:solidFill>
                <a:schemeClr val="tx1"/>
              </a:solidFill>
              <a:latin typeface="Arial Unicode MS" panose="020B0604020202020204" pitchFamily="34" charset="-128"/>
            </a:endParaRPr>
          </a:p>
          <a:p>
            <a:pPr marL="0" lvl="0" indent="0" eaLnBrk="0" fontAlgn="base" hangingPunct="0">
              <a:spcBef>
                <a:spcPct val="0"/>
              </a:spcBef>
              <a:spcAft>
                <a:spcPct val="0"/>
              </a:spcAft>
              <a:buNone/>
            </a:pPr>
            <a:r>
              <a:rPr lang="fr-FR" altLang="fr-FR" sz="2800" dirty="0" smtClean="0">
                <a:solidFill>
                  <a:schemeClr val="tx1"/>
                </a:solidFill>
                <a:latin typeface="Arial Unicode MS" panose="020B0604020202020204" pitchFamily="34" charset="-128"/>
              </a:rPr>
              <a:t>- L'évaluation </a:t>
            </a:r>
            <a:r>
              <a:rPr lang="fr-FR" altLang="fr-FR" sz="2800" dirty="0">
                <a:solidFill>
                  <a:schemeClr val="tx1"/>
                </a:solidFill>
                <a:latin typeface="Arial Unicode MS" panose="020B0604020202020204" pitchFamily="34" charset="-128"/>
              </a:rPr>
              <a:t>informelle est également utilisée dans de nombreux pays européens pour évaluer l'apprentissage.</a:t>
            </a:r>
            <a:r>
              <a:rPr lang="fr-FR" altLang="fr-FR" sz="2000" dirty="0">
                <a:solidFill>
                  <a:schemeClr val="tx1"/>
                </a:solidFill>
              </a:rPr>
              <a:t> </a:t>
            </a:r>
            <a:endParaRPr lang="fr-FR" altLang="fr-FR" sz="5400" dirty="0">
              <a:solidFill>
                <a:schemeClr val="tx1"/>
              </a:solidFill>
              <a:latin typeface="Arial" panose="020B0604020202020204" pitchFamily="34" charset="0"/>
            </a:endParaRPr>
          </a:p>
          <a:p>
            <a:endParaRPr lang="en-GB" dirty="0"/>
          </a:p>
        </p:txBody>
      </p:sp>
    </p:spTree>
    <p:extLst>
      <p:ext uri="{BB962C8B-B14F-4D97-AF65-F5344CB8AC3E}">
        <p14:creationId xmlns:p14="http://schemas.microsoft.com/office/powerpoint/2010/main" val="3547483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Introduction</a:t>
            </a:r>
            <a:endParaRPr lang="en-GB" dirty="0"/>
          </a:p>
        </p:txBody>
      </p:sp>
      <p:sp>
        <p:nvSpPr>
          <p:cNvPr id="3" name="Content Placeholder 2"/>
          <p:cNvSpPr>
            <a:spLocks noGrp="1"/>
          </p:cNvSpPr>
          <p:nvPr>
            <p:ph idx="1"/>
          </p:nvPr>
        </p:nvSpPr>
        <p:spPr/>
        <p:txBody>
          <a:bodyPr>
            <a:normAutofit/>
          </a:bodyPr>
          <a:lstStyle/>
          <a:p>
            <a:pPr marL="0" lvl="0" indent="0" eaLnBrk="0" fontAlgn="base" hangingPunct="0">
              <a:spcBef>
                <a:spcPct val="0"/>
              </a:spcBef>
              <a:spcAft>
                <a:spcPct val="0"/>
              </a:spcAft>
              <a:buNone/>
            </a:pPr>
            <a:r>
              <a:rPr lang="fr-FR" altLang="fr-FR" sz="2800" dirty="0">
                <a:solidFill>
                  <a:schemeClr val="tx2"/>
                </a:solidFill>
                <a:latin typeface="Arial Unicode MS" panose="020B0604020202020204" pitchFamily="34" charset="-128"/>
              </a:rPr>
              <a:t>Ce module vise à aider les prestataires et </a:t>
            </a:r>
            <a:r>
              <a:rPr lang="fr-FR" altLang="fr-FR" sz="2800" dirty="0" smtClean="0">
                <a:solidFill>
                  <a:schemeClr val="tx2"/>
                </a:solidFill>
                <a:latin typeface="Arial Unicode MS" panose="020B0604020202020204" pitchFamily="34" charset="-128"/>
              </a:rPr>
              <a:t>professionnels </a:t>
            </a:r>
            <a:r>
              <a:rPr lang="fr-FR" altLang="fr-FR" sz="2800" dirty="0">
                <a:solidFill>
                  <a:schemeClr val="tx2"/>
                </a:solidFill>
                <a:latin typeface="Arial Unicode MS" panose="020B0604020202020204" pitchFamily="34" charset="-128"/>
              </a:rPr>
              <a:t>de l'EFP à valoriser les expériences d'EFP interculturelles par la connaissance et l'utilisation d'une gamme d'outils et de méthodologies appropriés permettant de </a:t>
            </a:r>
            <a:r>
              <a:rPr lang="fr-FR" altLang="fr-FR" sz="2800" b="1" dirty="0">
                <a:solidFill>
                  <a:schemeClr val="tx1"/>
                </a:solidFill>
                <a:latin typeface="Arial Unicode MS" panose="020B0604020202020204" pitchFamily="34" charset="-128"/>
              </a:rPr>
              <a:t>reconnaître, évaluer et valider </a:t>
            </a:r>
            <a:r>
              <a:rPr lang="fr-FR" altLang="fr-FR" sz="2800" dirty="0">
                <a:solidFill>
                  <a:schemeClr val="tx2"/>
                </a:solidFill>
                <a:latin typeface="Arial Unicode MS" panose="020B0604020202020204" pitchFamily="34" charset="-128"/>
              </a:rPr>
              <a:t>les expériences, apprentissages et réalisations des jeunes </a:t>
            </a:r>
            <a:r>
              <a:rPr lang="fr-FR" altLang="fr-FR" sz="2800" dirty="0" smtClean="0">
                <a:solidFill>
                  <a:schemeClr val="tx2"/>
                </a:solidFill>
                <a:latin typeface="Arial Unicode MS" panose="020B0604020202020204" pitchFamily="34" charset="-128"/>
              </a:rPr>
              <a:t>participants </a:t>
            </a:r>
            <a:r>
              <a:rPr lang="fr-FR" altLang="fr-FR" sz="2800" dirty="0">
                <a:solidFill>
                  <a:schemeClr val="tx2"/>
                </a:solidFill>
                <a:latin typeface="Arial Unicode MS" panose="020B0604020202020204" pitchFamily="34" charset="-128"/>
              </a:rPr>
              <a:t>dans les mobilités interculturelles.</a:t>
            </a:r>
            <a:r>
              <a:rPr lang="fr-FR" altLang="fr-FR" sz="2000" dirty="0">
                <a:solidFill>
                  <a:schemeClr val="tx2"/>
                </a:solidFill>
              </a:rPr>
              <a:t> </a:t>
            </a:r>
            <a:endParaRPr lang="fr-FR" altLang="fr-FR" sz="5400" dirty="0">
              <a:solidFill>
                <a:schemeClr val="tx2"/>
              </a:solidFill>
              <a:latin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912732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940"/>
            <a:ext cx="6876256" cy="1143000"/>
          </a:xfrm>
        </p:spPr>
        <p:txBody>
          <a:bodyPr>
            <a:normAutofit fontScale="90000"/>
          </a:bodyPr>
          <a:lstStyle/>
          <a:p>
            <a:r>
              <a:rPr lang="en-GB" dirty="0" err="1"/>
              <a:t>Evaluer</a:t>
            </a:r>
            <a:r>
              <a:rPr lang="en-GB" dirty="0"/>
              <a:t> </a:t>
            </a:r>
            <a:r>
              <a:rPr lang="en-GB" dirty="0" err="1"/>
              <a:t>l’apprentissage</a:t>
            </a:r>
            <a:r>
              <a:rPr lang="en-GB" dirty="0"/>
              <a:t> </a:t>
            </a:r>
            <a:r>
              <a:rPr lang="en-GB" dirty="0" err="1"/>
              <a:t>informel</a:t>
            </a:r>
            <a:endParaRPr lang="en-GB" dirty="0"/>
          </a:p>
        </p:txBody>
      </p:sp>
      <p:sp>
        <p:nvSpPr>
          <p:cNvPr id="3" name="Content Placeholder 2"/>
          <p:cNvSpPr>
            <a:spLocks noGrp="1"/>
          </p:cNvSpPr>
          <p:nvPr>
            <p:ph idx="1"/>
          </p:nvPr>
        </p:nvSpPr>
        <p:spPr>
          <a:xfrm>
            <a:off x="467544" y="1211003"/>
            <a:ext cx="7643192" cy="5386349"/>
          </a:xfrm>
        </p:spPr>
        <p:txBody>
          <a:bodyPr>
            <a:normAutofit lnSpcReduction="10000"/>
          </a:bodyPr>
          <a:lstStyle/>
          <a:p>
            <a:pPr lvl="0" eaLnBrk="0" fontAlgn="base" hangingPunct="0">
              <a:spcBef>
                <a:spcPct val="0"/>
              </a:spcBef>
              <a:spcAft>
                <a:spcPct val="0"/>
              </a:spcAft>
              <a:buFontTx/>
              <a:buChar char="-"/>
            </a:pPr>
            <a:r>
              <a:rPr lang="fr-FR" altLang="fr-FR" dirty="0" smtClean="0">
                <a:solidFill>
                  <a:schemeClr val="tx1"/>
                </a:solidFill>
                <a:latin typeface="Arial Unicode MS" panose="020B0604020202020204" pitchFamily="34" charset="-128"/>
              </a:rPr>
              <a:t>L'évaluation </a:t>
            </a:r>
            <a:r>
              <a:rPr lang="fr-FR" altLang="fr-FR" dirty="0">
                <a:solidFill>
                  <a:schemeClr val="tx1"/>
                </a:solidFill>
                <a:latin typeface="Arial Unicode MS" panose="020B0604020202020204" pitchFamily="34" charset="-128"/>
              </a:rPr>
              <a:t>pour l'apprentissage </a:t>
            </a:r>
            <a:r>
              <a:rPr lang="fr-FR" altLang="fr-FR" dirty="0">
                <a:solidFill>
                  <a:schemeClr val="tx2"/>
                </a:solidFill>
                <a:latin typeface="Arial Unicode MS" panose="020B0604020202020204" pitchFamily="34" charset="-128"/>
              </a:rPr>
              <a:t>est un système de suivi continu (et immédiat) de l'apprentissage et du progrès. </a:t>
            </a:r>
            <a:endParaRPr lang="fr-FR" altLang="fr-FR" dirty="0" smtClean="0">
              <a:solidFill>
                <a:schemeClr val="tx2"/>
              </a:solidFill>
              <a:latin typeface="Arial Unicode MS" panose="020B0604020202020204" pitchFamily="34" charset="-128"/>
            </a:endParaRPr>
          </a:p>
          <a:p>
            <a:pPr lvl="0" eaLnBrk="0" fontAlgn="base" hangingPunct="0">
              <a:spcBef>
                <a:spcPct val="0"/>
              </a:spcBef>
              <a:spcAft>
                <a:spcPct val="0"/>
              </a:spcAft>
              <a:buFontTx/>
              <a:buChar char="-"/>
            </a:pPr>
            <a:r>
              <a:rPr lang="fr-FR" altLang="fr-FR" dirty="0" smtClean="0">
                <a:solidFill>
                  <a:schemeClr val="tx2"/>
                </a:solidFill>
                <a:latin typeface="Arial Unicode MS" panose="020B0604020202020204" pitchFamily="34" charset="-128"/>
              </a:rPr>
              <a:t>Il </a:t>
            </a:r>
            <a:r>
              <a:rPr lang="fr-FR" altLang="fr-FR" dirty="0">
                <a:solidFill>
                  <a:schemeClr val="tx2"/>
                </a:solidFill>
                <a:latin typeface="Arial Unicode MS" panose="020B0604020202020204" pitchFamily="34" charset="-128"/>
              </a:rPr>
              <a:t>est souvent utilisé parallèlement à </a:t>
            </a:r>
            <a:r>
              <a:rPr lang="fr-FR" altLang="fr-FR" dirty="0">
                <a:solidFill>
                  <a:schemeClr val="tx1"/>
                </a:solidFill>
                <a:latin typeface="Arial Unicode MS" panose="020B0604020202020204" pitchFamily="34" charset="-128"/>
              </a:rPr>
              <a:t>l'auto-évaluation et à l'évaluation par les pairs. </a:t>
            </a:r>
            <a:endParaRPr lang="fr-FR" altLang="fr-FR" dirty="0" smtClean="0">
              <a:solidFill>
                <a:schemeClr val="tx1"/>
              </a:solidFill>
              <a:latin typeface="Arial Unicode MS" panose="020B0604020202020204" pitchFamily="34" charset="-128"/>
            </a:endParaRPr>
          </a:p>
          <a:p>
            <a:pPr lvl="0" eaLnBrk="0" fontAlgn="base" hangingPunct="0">
              <a:spcBef>
                <a:spcPct val="0"/>
              </a:spcBef>
              <a:spcAft>
                <a:spcPct val="0"/>
              </a:spcAft>
              <a:buFontTx/>
              <a:buChar char="-"/>
            </a:pPr>
            <a:r>
              <a:rPr lang="fr-FR" altLang="fr-FR" dirty="0" smtClean="0">
                <a:solidFill>
                  <a:schemeClr val="tx2"/>
                </a:solidFill>
                <a:latin typeface="Arial Unicode MS" panose="020B0604020202020204" pitchFamily="34" charset="-128"/>
              </a:rPr>
              <a:t>Ces </a:t>
            </a:r>
            <a:r>
              <a:rPr lang="fr-FR" altLang="fr-FR" dirty="0">
                <a:solidFill>
                  <a:schemeClr val="tx2"/>
                </a:solidFill>
                <a:latin typeface="Arial Unicode MS" panose="020B0604020202020204" pitchFamily="34" charset="-128"/>
              </a:rPr>
              <a:t>deux méthodes sont des méthodes </a:t>
            </a:r>
            <a:r>
              <a:rPr lang="fr-FR" altLang="fr-FR" dirty="0">
                <a:solidFill>
                  <a:schemeClr val="tx1"/>
                </a:solidFill>
                <a:latin typeface="Arial Unicode MS" panose="020B0604020202020204" pitchFamily="34" charset="-128"/>
              </a:rPr>
              <a:t>d'évaluation informelles. </a:t>
            </a:r>
            <a:endParaRPr lang="fr-FR" altLang="fr-FR" dirty="0" smtClean="0">
              <a:solidFill>
                <a:schemeClr val="tx1"/>
              </a:solidFill>
              <a:latin typeface="Arial Unicode MS" panose="020B0604020202020204" pitchFamily="34" charset="-128"/>
            </a:endParaRPr>
          </a:p>
          <a:p>
            <a:pPr lvl="0" eaLnBrk="0" fontAlgn="base" hangingPunct="0">
              <a:spcBef>
                <a:spcPct val="0"/>
              </a:spcBef>
              <a:spcAft>
                <a:spcPct val="0"/>
              </a:spcAft>
              <a:buFontTx/>
              <a:buChar char="-"/>
            </a:pPr>
            <a:r>
              <a:rPr lang="fr-FR" altLang="fr-FR" dirty="0" smtClean="0">
                <a:solidFill>
                  <a:schemeClr val="tx2"/>
                </a:solidFill>
                <a:latin typeface="Arial Unicode MS" panose="020B0604020202020204" pitchFamily="34" charset="-128"/>
              </a:rPr>
              <a:t>Le </a:t>
            </a:r>
            <a:r>
              <a:rPr lang="fr-FR" altLang="fr-FR" dirty="0">
                <a:solidFill>
                  <a:schemeClr val="tx2"/>
                </a:solidFill>
                <a:latin typeface="Arial Unicode MS" panose="020B0604020202020204" pitchFamily="34" charset="-128"/>
              </a:rPr>
              <a:t>diagramme de la diapositive suivante l'explique plus clairement.</a:t>
            </a:r>
            <a:r>
              <a:rPr lang="fr-FR" altLang="fr-FR" sz="2400" dirty="0">
                <a:solidFill>
                  <a:schemeClr val="tx2"/>
                </a:solidFill>
              </a:rPr>
              <a:t> </a:t>
            </a:r>
            <a:endParaRPr lang="fr-FR" altLang="fr-FR" sz="6000" dirty="0">
              <a:solidFill>
                <a:schemeClr val="tx2"/>
              </a:solidFill>
              <a:latin typeface="Arial" panose="020B0604020202020204" pitchFamily="34" charset="0"/>
            </a:endParaRPr>
          </a:p>
        </p:txBody>
      </p:sp>
    </p:spTree>
    <p:extLst>
      <p:ext uri="{BB962C8B-B14F-4D97-AF65-F5344CB8AC3E}">
        <p14:creationId xmlns:p14="http://schemas.microsoft.com/office/powerpoint/2010/main" val="1113742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5444"/>
            <a:ext cx="8064896" cy="1143000"/>
          </a:xfrm>
        </p:spPr>
        <p:txBody>
          <a:bodyPr>
            <a:normAutofit fontScale="90000"/>
          </a:bodyPr>
          <a:lstStyle/>
          <a:p>
            <a:pPr algn="l"/>
            <a:r>
              <a:rPr lang="en-GB" dirty="0" smtClean="0"/>
              <a:t>Evaluation </a:t>
            </a:r>
            <a:r>
              <a:rPr lang="en-GB" dirty="0" err="1" smtClean="0"/>
              <a:t>d’apprentissage</a:t>
            </a:r>
            <a:r>
              <a:rPr lang="en-GB" dirty="0" smtClean="0"/>
              <a:t> : </a:t>
            </a:r>
            <a:r>
              <a:rPr lang="en-GB" b="1" dirty="0" smtClean="0"/>
              <a:t>POUR- DE-EN</a:t>
            </a:r>
            <a:endParaRPr lang="en-GB" b="1" dirty="0"/>
          </a:p>
        </p:txBody>
      </p:sp>
      <p:sp>
        <p:nvSpPr>
          <p:cNvPr id="3" name="Content Placeholder 2"/>
          <p:cNvSpPr>
            <a:spLocks noGrp="1"/>
          </p:cNvSpPr>
          <p:nvPr>
            <p:ph idx="1"/>
          </p:nvPr>
        </p:nvSpPr>
        <p:spPr>
          <a:xfrm>
            <a:off x="0" y="3444356"/>
            <a:ext cx="1738536" cy="964703"/>
          </a:xfrm>
          <a:solidFill>
            <a:schemeClr val="accent6">
              <a:lumMod val="60000"/>
              <a:lumOff val="40000"/>
            </a:schemeClr>
          </a:solidFill>
          <a:ln>
            <a:solidFill>
              <a:schemeClr val="accent3">
                <a:lumMod val="50000"/>
              </a:schemeClr>
            </a:solidFill>
          </a:ln>
        </p:spPr>
        <p:txBody>
          <a:bodyPr>
            <a:normAutofit lnSpcReduction="10000"/>
          </a:bodyPr>
          <a:lstStyle/>
          <a:p>
            <a:pPr marL="0" indent="0" algn="ctr">
              <a:buNone/>
            </a:pPr>
            <a:r>
              <a:rPr lang="en-GB" sz="2000" b="1" dirty="0" smtClean="0">
                <a:solidFill>
                  <a:schemeClr val="accent3">
                    <a:lumMod val="50000"/>
                  </a:schemeClr>
                </a:solidFill>
              </a:rPr>
              <a:t>EVALUATION D’APPRENTISSAGE</a:t>
            </a:r>
            <a:endParaRPr lang="en-GB" sz="2000" b="1" dirty="0">
              <a:solidFill>
                <a:schemeClr val="accent3">
                  <a:lumMod val="50000"/>
                </a:schemeClr>
              </a:solidFill>
            </a:endParaRPr>
          </a:p>
        </p:txBody>
      </p:sp>
      <p:sp>
        <p:nvSpPr>
          <p:cNvPr id="7" name="Content Placeholder 2"/>
          <p:cNvSpPr txBox="1">
            <a:spLocks/>
          </p:cNvSpPr>
          <p:nvPr/>
        </p:nvSpPr>
        <p:spPr>
          <a:xfrm>
            <a:off x="3637680" y="1600200"/>
            <a:ext cx="4896544" cy="1264455"/>
          </a:xfrm>
          <a:prstGeom prst="rect">
            <a:avLst/>
          </a:prstGeom>
          <a:solidFill>
            <a:schemeClr val="accent6">
              <a:lumMod val="60000"/>
              <a:lumOff val="40000"/>
            </a:schemeClr>
          </a:solidFill>
          <a:ln>
            <a:solidFill>
              <a:schemeClr val="accent3">
                <a:lumMod val="50000"/>
              </a:schemeClr>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eaLnBrk="0" fontAlgn="base" hangingPunct="0">
              <a:spcBef>
                <a:spcPct val="0"/>
              </a:spcBef>
              <a:spcAft>
                <a:spcPct val="0"/>
              </a:spcAft>
              <a:buNone/>
            </a:pPr>
            <a:r>
              <a:rPr lang="fr-FR" altLang="fr-FR" sz="1800" dirty="0">
                <a:solidFill>
                  <a:schemeClr val="tx1"/>
                </a:solidFill>
                <a:latin typeface="Arial Unicode MS" panose="020B0604020202020204" pitchFamily="34" charset="-128"/>
              </a:rPr>
              <a:t>ÉVALUATION SOMMATIVE (FORMELLE) Résume l'acquisition de l'apprenant à un moment donné; il fournit un instantané de l'étape que l'apprenant a atteinte.</a:t>
            </a:r>
            <a:r>
              <a:rPr lang="fr-FR" altLang="fr-FR" sz="1400" dirty="0">
                <a:solidFill>
                  <a:schemeClr val="tx1"/>
                </a:solidFill>
              </a:rPr>
              <a:t> </a:t>
            </a:r>
            <a:endParaRPr lang="fr-FR" altLang="fr-FR" sz="4000" dirty="0">
              <a:solidFill>
                <a:schemeClr val="tx1"/>
              </a:solidFill>
              <a:latin typeface="Arial" panose="020B0604020202020204" pitchFamily="34" charset="0"/>
            </a:endParaRPr>
          </a:p>
        </p:txBody>
      </p:sp>
      <p:sp>
        <p:nvSpPr>
          <p:cNvPr id="8" name="Content Placeholder 2"/>
          <p:cNvSpPr txBox="1">
            <a:spLocks/>
          </p:cNvSpPr>
          <p:nvPr/>
        </p:nvSpPr>
        <p:spPr>
          <a:xfrm>
            <a:off x="3644636" y="3056266"/>
            <a:ext cx="4896544" cy="1740886"/>
          </a:xfrm>
          <a:prstGeom prst="rect">
            <a:avLst/>
          </a:prstGeom>
          <a:solidFill>
            <a:schemeClr val="accent6">
              <a:lumMod val="60000"/>
              <a:lumOff val="40000"/>
            </a:schemeClr>
          </a:solidFill>
          <a:ln>
            <a:solidFill>
              <a:schemeClr val="accent3">
                <a:lumMod val="50000"/>
              </a:schemeClr>
            </a:solidFill>
          </a:ln>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eaLnBrk="0" fontAlgn="base" hangingPunct="0">
              <a:spcBef>
                <a:spcPct val="0"/>
              </a:spcBef>
              <a:spcAft>
                <a:spcPct val="0"/>
              </a:spcAft>
              <a:buNone/>
            </a:pPr>
            <a:r>
              <a:rPr lang="fr-FR" altLang="fr-FR" sz="1800" dirty="0">
                <a:solidFill>
                  <a:schemeClr val="tx1"/>
                </a:solidFill>
                <a:latin typeface="Arial Unicode MS" panose="020B0604020202020204" pitchFamily="34" charset="-128"/>
              </a:rPr>
              <a:t>ÉVALUATION FORMATIVE (INFORMELLE) Évaluer les progrès de l'apprenant vers l'atteinte d'un but ou d'un objectif d'apprentissage précis. Il donne à l'enseignant une rétroaction immédiate et lui permet de modifier, de revoir ou de redéfinir le contenu et la livraison.</a:t>
            </a:r>
            <a:r>
              <a:rPr lang="fr-FR" altLang="fr-FR" sz="1400" dirty="0">
                <a:solidFill>
                  <a:schemeClr val="tx1"/>
                </a:solidFill>
              </a:rPr>
              <a:t> </a:t>
            </a:r>
            <a:endParaRPr lang="fr-FR" altLang="fr-FR" sz="4000" dirty="0">
              <a:solidFill>
                <a:schemeClr val="tx1"/>
              </a:solidFill>
              <a:latin typeface="Arial" panose="020B0604020202020204" pitchFamily="34" charset="0"/>
            </a:endParaRPr>
          </a:p>
        </p:txBody>
      </p:sp>
      <p:sp>
        <p:nvSpPr>
          <p:cNvPr id="9" name="Content Placeholder 2"/>
          <p:cNvSpPr txBox="1">
            <a:spLocks/>
          </p:cNvSpPr>
          <p:nvPr/>
        </p:nvSpPr>
        <p:spPr>
          <a:xfrm>
            <a:off x="3644636" y="4941168"/>
            <a:ext cx="4896544" cy="1440160"/>
          </a:xfrm>
          <a:prstGeom prst="rect">
            <a:avLst/>
          </a:prstGeom>
          <a:solidFill>
            <a:schemeClr val="accent6">
              <a:lumMod val="60000"/>
              <a:lumOff val="40000"/>
            </a:schemeClr>
          </a:solidFill>
          <a:ln>
            <a:solidFill>
              <a:schemeClr val="accent3">
                <a:lumMod val="50000"/>
              </a:schemeClr>
            </a:solidFill>
          </a:ln>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eaLnBrk="0" fontAlgn="base" hangingPunct="0">
              <a:spcBef>
                <a:spcPct val="0"/>
              </a:spcBef>
              <a:spcAft>
                <a:spcPct val="0"/>
              </a:spcAft>
              <a:buNone/>
            </a:pPr>
            <a:r>
              <a:rPr lang="fr-FR" altLang="fr-FR" sz="1800" dirty="0">
                <a:solidFill>
                  <a:schemeClr val="tx1"/>
                </a:solidFill>
                <a:latin typeface="Arial Unicode MS" panose="020B0604020202020204" pitchFamily="34" charset="-128"/>
              </a:rPr>
              <a:t>ÉVALUATION AUTO / </a:t>
            </a:r>
            <a:r>
              <a:rPr lang="fr-FR" altLang="fr-FR" sz="1800" dirty="0" smtClean="0">
                <a:solidFill>
                  <a:schemeClr val="tx1"/>
                </a:solidFill>
                <a:latin typeface="Arial Unicode MS" panose="020B0604020202020204" pitchFamily="34" charset="-128"/>
              </a:rPr>
              <a:t>PAR LES PAIRS </a:t>
            </a:r>
            <a:r>
              <a:rPr lang="fr-FR" altLang="fr-FR" sz="1800" dirty="0">
                <a:solidFill>
                  <a:schemeClr val="tx1"/>
                </a:solidFill>
                <a:latin typeface="Arial Unicode MS" panose="020B0604020202020204" pitchFamily="34" charset="-128"/>
              </a:rPr>
              <a:t>(INFORMELLE) En réfléchissant à leur propre travail, les apprenants développent des capacités de réflexion critique et un </a:t>
            </a:r>
            <a:r>
              <a:rPr lang="fr-FR" altLang="fr-FR" sz="1800" dirty="0" err="1">
                <a:solidFill>
                  <a:schemeClr val="tx1"/>
                </a:solidFill>
                <a:latin typeface="Arial Unicode MS" panose="020B0604020202020204" pitchFamily="34" charset="-128"/>
              </a:rPr>
              <a:t>méta-langage</a:t>
            </a:r>
            <a:r>
              <a:rPr lang="fr-FR" altLang="fr-FR" sz="1800" dirty="0">
                <a:solidFill>
                  <a:schemeClr val="tx1"/>
                </a:solidFill>
                <a:latin typeface="Arial Unicode MS" panose="020B0604020202020204" pitchFamily="34" charset="-128"/>
              </a:rPr>
              <a:t> pour discuter de leurs progrès personnels et de ceux de leurs pairs de manière constructive.</a:t>
            </a:r>
            <a:r>
              <a:rPr lang="fr-FR" altLang="fr-FR" sz="1400" dirty="0">
                <a:solidFill>
                  <a:schemeClr val="tx1"/>
                </a:solidFill>
              </a:rPr>
              <a:t> </a:t>
            </a:r>
            <a:endParaRPr lang="fr-FR" altLang="fr-FR" sz="4000" dirty="0">
              <a:solidFill>
                <a:schemeClr val="tx1"/>
              </a:solidFill>
              <a:latin typeface="Arial" panose="020B0604020202020204" pitchFamily="34" charset="0"/>
            </a:endParaRPr>
          </a:p>
        </p:txBody>
      </p:sp>
      <p:sp>
        <p:nvSpPr>
          <p:cNvPr id="10" name="TextBox 9"/>
          <p:cNvSpPr txBox="1"/>
          <p:nvPr/>
        </p:nvSpPr>
        <p:spPr>
          <a:xfrm>
            <a:off x="2385298" y="1940039"/>
            <a:ext cx="864096" cy="584775"/>
          </a:xfrm>
          <a:prstGeom prst="rect">
            <a:avLst/>
          </a:prstGeom>
          <a:solidFill>
            <a:schemeClr val="accent3">
              <a:lumMod val="75000"/>
            </a:schemeClr>
          </a:solidFill>
        </p:spPr>
        <p:txBody>
          <a:bodyPr wrap="square" rtlCol="0">
            <a:spAutoFit/>
          </a:bodyPr>
          <a:lstStyle/>
          <a:p>
            <a:pPr algn="ctr"/>
            <a:r>
              <a:rPr lang="en-GB" sz="3200" dirty="0" smtClean="0">
                <a:solidFill>
                  <a:schemeClr val="bg1"/>
                </a:solidFill>
              </a:rPr>
              <a:t>DE</a:t>
            </a:r>
            <a:endParaRPr lang="en-GB" sz="3200" dirty="0">
              <a:solidFill>
                <a:schemeClr val="bg1"/>
              </a:solidFill>
            </a:endParaRPr>
          </a:p>
        </p:txBody>
      </p:sp>
      <p:sp>
        <p:nvSpPr>
          <p:cNvPr id="11" name="TextBox 10"/>
          <p:cNvSpPr txBox="1"/>
          <p:nvPr/>
        </p:nvSpPr>
        <p:spPr>
          <a:xfrm>
            <a:off x="2385298" y="3634321"/>
            <a:ext cx="864096" cy="1077218"/>
          </a:xfrm>
          <a:prstGeom prst="rect">
            <a:avLst/>
          </a:prstGeom>
          <a:solidFill>
            <a:schemeClr val="accent3">
              <a:lumMod val="75000"/>
            </a:schemeClr>
          </a:solidFill>
        </p:spPr>
        <p:txBody>
          <a:bodyPr wrap="square" rtlCol="0">
            <a:spAutoFit/>
          </a:bodyPr>
          <a:lstStyle/>
          <a:p>
            <a:pPr algn="ctr"/>
            <a:r>
              <a:rPr lang="en-GB" sz="3200" dirty="0" smtClean="0">
                <a:solidFill>
                  <a:schemeClr val="bg1"/>
                </a:solidFill>
              </a:rPr>
              <a:t>POUR</a:t>
            </a:r>
            <a:endParaRPr lang="en-GB" sz="3200" dirty="0">
              <a:solidFill>
                <a:schemeClr val="bg1"/>
              </a:solidFill>
            </a:endParaRPr>
          </a:p>
        </p:txBody>
      </p:sp>
      <p:sp>
        <p:nvSpPr>
          <p:cNvPr id="12" name="TextBox 11"/>
          <p:cNvSpPr txBox="1"/>
          <p:nvPr/>
        </p:nvSpPr>
        <p:spPr>
          <a:xfrm>
            <a:off x="2385298" y="5368860"/>
            <a:ext cx="864096" cy="584775"/>
          </a:xfrm>
          <a:prstGeom prst="rect">
            <a:avLst/>
          </a:prstGeom>
          <a:solidFill>
            <a:schemeClr val="accent3">
              <a:lumMod val="75000"/>
            </a:schemeClr>
          </a:solidFill>
        </p:spPr>
        <p:txBody>
          <a:bodyPr wrap="square" rtlCol="0">
            <a:spAutoFit/>
          </a:bodyPr>
          <a:lstStyle/>
          <a:p>
            <a:pPr algn="ctr"/>
            <a:r>
              <a:rPr lang="en-GB" sz="3200" dirty="0" smtClean="0">
                <a:solidFill>
                  <a:schemeClr val="bg1"/>
                </a:solidFill>
              </a:rPr>
              <a:t>EN</a:t>
            </a:r>
            <a:endParaRPr lang="en-GB" sz="3200" dirty="0">
              <a:solidFill>
                <a:schemeClr val="bg1"/>
              </a:solidFill>
            </a:endParaRPr>
          </a:p>
        </p:txBody>
      </p:sp>
      <p:cxnSp>
        <p:nvCxnSpPr>
          <p:cNvPr id="14" name="Straight Arrow Connector 13"/>
          <p:cNvCxnSpPr/>
          <p:nvPr/>
        </p:nvCxnSpPr>
        <p:spPr>
          <a:xfrm flipV="1">
            <a:off x="1187624" y="2348880"/>
            <a:ext cx="1197674" cy="1080120"/>
          </a:xfrm>
          <a:prstGeom prst="straightConnector1">
            <a:avLst/>
          </a:prstGeom>
          <a:ln w="5715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12" idx="1"/>
          </p:cNvCxnSpPr>
          <p:nvPr/>
        </p:nvCxnSpPr>
        <p:spPr>
          <a:xfrm>
            <a:off x="1187624" y="4466767"/>
            <a:ext cx="1197674" cy="1194481"/>
          </a:xfrm>
          <a:prstGeom prst="straightConnector1">
            <a:avLst/>
          </a:prstGeom>
          <a:ln w="5715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3" idx="3"/>
            <a:endCxn id="11" idx="1"/>
          </p:cNvCxnSpPr>
          <p:nvPr/>
        </p:nvCxnSpPr>
        <p:spPr>
          <a:xfrm>
            <a:off x="1738536" y="3926708"/>
            <a:ext cx="646762" cy="246222"/>
          </a:xfrm>
          <a:prstGeom prst="straightConnector1">
            <a:avLst/>
          </a:prstGeom>
          <a:ln w="5715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275856" y="2232426"/>
            <a:ext cx="371991" cy="1"/>
          </a:xfrm>
          <a:prstGeom prst="straightConnector1">
            <a:avLst/>
          </a:prstGeom>
          <a:ln w="5715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272645" y="3902910"/>
            <a:ext cx="371991" cy="1"/>
          </a:xfrm>
          <a:prstGeom prst="straightConnector1">
            <a:avLst/>
          </a:prstGeom>
          <a:ln w="5715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270931" y="5661246"/>
            <a:ext cx="371991" cy="1"/>
          </a:xfrm>
          <a:prstGeom prst="straightConnector1">
            <a:avLst/>
          </a:prstGeom>
          <a:ln w="5715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9333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56069F-5421-4652-A23F-CEEBB0CF5EEC}"/>
              </a:ext>
            </a:extLst>
          </p:cNvPr>
          <p:cNvSpPr>
            <a:spLocks noGrp="1"/>
          </p:cNvSpPr>
          <p:nvPr>
            <p:ph type="title"/>
          </p:nvPr>
        </p:nvSpPr>
        <p:spPr>
          <a:xfrm>
            <a:off x="539552" y="177922"/>
            <a:ext cx="6552728" cy="1143000"/>
          </a:xfrm>
        </p:spPr>
        <p:txBody>
          <a:bodyPr>
            <a:normAutofit fontScale="90000"/>
          </a:bodyPr>
          <a:lstStyle/>
          <a:p>
            <a:r>
              <a:rPr lang="en-GB" dirty="0" err="1" smtClean="0"/>
              <a:t>Evaluer</a:t>
            </a:r>
            <a:r>
              <a:rPr lang="en-GB" dirty="0" smtClean="0"/>
              <a:t> </a:t>
            </a:r>
            <a:r>
              <a:rPr lang="en-GB" dirty="0" err="1" smtClean="0"/>
              <a:t>l’apprentissage</a:t>
            </a:r>
            <a:r>
              <a:rPr lang="en-GB" dirty="0" smtClean="0"/>
              <a:t> </a:t>
            </a:r>
            <a:r>
              <a:rPr lang="en-GB" dirty="0" smtClean="0"/>
              <a:t>: </a:t>
            </a:r>
            <a:r>
              <a:rPr lang="en-GB" b="1" dirty="0" err="1" smtClean="0"/>
              <a:t>outils</a:t>
            </a:r>
            <a:endParaRPr lang="en-GB" b="1" dirty="0"/>
          </a:p>
        </p:txBody>
      </p:sp>
      <p:sp>
        <p:nvSpPr>
          <p:cNvPr id="3" name="Content Placeholder 2">
            <a:extLst>
              <a:ext uri="{FF2B5EF4-FFF2-40B4-BE49-F238E27FC236}">
                <a16:creationId xmlns:a16="http://schemas.microsoft.com/office/drawing/2014/main" xmlns="" id="{BD2D6947-BEF6-40E9-A927-0DBADC1E811A}"/>
              </a:ext>
            </a:extLst>
          </p:cNvPr>
          <p:cNvSpPr>
            <a:spLocks noGrp="1"/>
          </p:cNvSpPr>
          <p:nvPr>
            <p:ph idx="1"/>
          </p:nvPr>
        </p:nvSpPr>
        <p:spPr>
          <a:xfrm>
            <a:off x="457200" y="1340768"/>
            <a:ext cx="7643192" cy="4896544"/>
          </a:xfrm>
        </p:spPr>
        <p:txBody>
          <a:bodyPr>
            <a:normAutofit lnSpcReduction="10000"/>
          </a:bodyPr>
          <a:lstStyle/>
          <a:p>
            <a:pPr marL="0" lvl="0" indent="0" eaLnBrk="0" fontAlgn="base" hangingPunct="0">
              <a:spcBef>
                <a:spcPct val="0"/>
              </a:spcBef>
              <a:spcAft>
                <a:spcPct val="0"/>
              </a:spcAft>
              <a:buNone/>
            </a:pPr>
            <a:r>
              <a:rPr lang="fr-FR" altLang="fr-FR" sz="2800" dirty="0">
                <a:solidFill>
                  <a:schemeClr val="tx2"/>
                </a:solidFill>
                <a:latin typeface="Arial Unicode MS" panose="020B0604020202020204" pitchFamily="34" charset="-128"/>
              </a:rPr>
              <a:t>Choisir les bons outils d'évaluation pour votre programme est au centre de la mesure des résultats d'apprentissage pour les jeunes sur les mobilités interculturelles. </a:t>
            </a:r>
            <a:endParaRPr lang="fr-FR" altLang="fr-FR" sz="2800" dirty="0" smtClean="0">
              <a:solidFill>
                <a:schemeClr val="tx2"/>
              </a:solidFill>
              <a:latin typeface="Arial Unicode MS" panose="020B0604020202020204" pitchFamily="34" charset="-128"/>
            </a:endParaRPr>
          </a:p>
          <a:p>
            <a:pPr marL="0" lvl="0" indent="0" eaLnBrk="0" fontAlgn="base" hangingPunct="0">
              <a:spcBef>
                <a:spcPct val="0"/>
              </a:spcBef>
              <a:spcAft>
                <a:spcPct val="0"/>
              </a:spcAft>
              <a:buNone/>
            </a:pPr>
            <a:endParaRPr lang="fr-FR" altLang="fr-FR" sz="2800" dirty="0" smtClean="0">
              <a:solidFill>
                <a:schemeClr val="tx2"/>
              </a:solidFill>
              <a:latin typeface="Arial Unicode MS" panose="020B0604020202020204" pitchFamily="34" charset="-128"/>
            </a:endParaRPr>
          </a:p>
          <a:p>
            <a:pPr marL="0" lvl="0" indent="0" eaLnBrk="0" fontAlgn="base" hangingPunct="0">
              <a:spcBef>
                <a:spcPct val="0"/>
              </a:spcBef>
              <a:spcAft>
                <a:spcPct val="0"/>
              </a:spcAft>
              <a:buNone/>
            </a:pPr>
            <a:r>
              <a:rPr lang="fr-FR" altLang="fr-FR" sz="2800" dirty="0" smtClean="0">
                <a:solidFill>
                  <a:schemeClr val="tx2"/>
                </a:solidFill>
                <a:latin typeface="Arial Unicode MS" panose="020B0604020202020204" pitchFamily="34" charset="-128"/>
              </a:rPr>
              <a:t>L'apprenant </a:t>
            </a:r>
            <a:r>
              <a:rPr lang="fr-FR" altLang="fr-FR" sz="2800" dirty="0">
                <a:solidFill>
                  <a:schemeClr val="tx2"/>
                </a:solidFill>
                <a:latin typeface="Arial Unicode MS" panose="020B0604020202020204" pitchFamily="34" charset="-128"/>
              </a:rPr>
              <a:t>sera responsable de l'évaluation. </a:t>
            </a:r>
            <a:endParaRPr lang="fr-FR" altLang="fr-FR" sz="2800" dirty="0" smtClean="0">
              <a:solidFill>
                <a:schemeClr val="tx2"/>
              </a:solidFill>
              <a:latin typeface="Arial Unicode MS" panose="020B0604020202020204" pitchFamily="34" charset="-128"/>
            </a:endParaRPr>
          </a:p>
          <a:p>
            <a:pPr marL="0" lvl="0" indent="0" eaLnBrk="0" fontAlgn="base" hangingPunct="0">
              <a:spcBef>
                <a:spcPct val="0"/>
              </a:spcBef>
              <a:spcAft>
                <a:spcPct val="0"/>
              </a:spcAft>
              <a:buNone/>
            </a:pPr>
            <a:endParaRPr lang="fr-FR" altLang="fr-FR" sz="2800" dirty="0" smtClean="0">
              <a:solidFill>
                <a:schemeClr val="tx2"/>
              </a:solidFill>
              <a:latin typeface="Arial Unicode MS" panose="020B0604020202020204" pitchFamily="34" charset="-128"/>
            </a:endParaRPr>
          </a:p>
          <a:p>
            <a:pPr marL="0" lvl="0" indent="0" eaLnBrk="0" fontAlgn="base" hangingPunct="0">
              <a:spcBef>
                <a:spcPct val="0"/>
              </a:spcBef>
              <a:spcAft>
                <a:spcPct val="0"/>
              </a:spcAft>
              <a:buNone/>
            </a:pPr>
            <a:r>
              <a:rPr lang="fr-FR" altLang="fr-FR" sz="2800" b="1" dirty="0" smtClean="0">
                <a:solidFill>
                  <a:schemeClr val="tx1"/>
                </a:solidFill>
                <a:latin typeface="Arial Unicode MS" panose="020B0604020202020204" pitchFamily="34" charset="-128"/>
              </a:rPr>
              <a:t>Pour </a:t>
            </a:r>
            <a:r>
              <a:rPr lang="fr-FR" altLang="fr-FR" sz="2800" b="1" dirty="0">
                <a:solidFill>
                  <a:schemeClr val="tx1"/>
                </a:solidFill>
                <a:latin typeface="Arial Unicode MS" panose="020B0604020202020204" pitchFamily="34" charset="-128"/>
              </a:rPr>
              <a:t>cette raison, </a:t>
            </a:r>
            <a:r>
              <a:rPr lang="fr-FR" altLang="fr-FR" sz="2800" b="1" dirty="0" smtClean="0">
                <a:solidFill>
                  <a:schemeClr val="tx1"/>
                </a:solidFill>
                <a:latin typeface="Arial Unicode MS" panose="020B0604020202020204" pitchFamily="34" charset="-128"/>
              </a:rPr>
              <a:t>le choix des </a:t>
            </a:r>
            <a:r>
              <a:rPr lang="fr-FR" altLang="fr-FR" sz="2800" b="1" dirty="0">
                <a:solidFill>
                  <a:schemeClr val="tx1"/>
                </a:solidFill>
                <a:latin typeface="Arial Unicode MS" panose="020B0604020202020204" pitchFamily="34" charset="-128"/>
              </a:rPr>
              <a:t>outils qui documentent les expériences ainsi que les outils incorporant une certaine forme d'auto-évaluation ou d'évaluation par les pairs </a:t>
            </a:r>
            <a:r>
              <a:rPr lang="fr-FR" altLang="fr-FR" sz="2800" b="1" dirty="0" smtClean="0">
                <a:solidFill>
                  <a:schemeClr val="tx1"/>
                </a:solidFill>
                <a:latin typeface="Arial Unicode MS" panose="020B0604020202020204" pitchFamily="34" charset="-128"/>
              </a:rPr>
              <a:t>est primordial</a:t>
            </a:r>
            <a:endParaRPr lang="fr-FR" altLang="fr-FR" sz="5400" b="1" dirty="0">
              <a:solidFill>
                <a:schemeClr val="tx1"/>
              </a:solidFill>
              <a:latin typeface="Arial" panose="020B0604020202020204" pitchFamily="34" charset="0"/>
            </a:endParaRPr>
          </a:p>
        </p:txBody>
      </p:sp>
    </p:spTree>
    <p:extLst>
      <p:ext uri="{BB962C8B-B14F-4D97-AF65-F5344CB8AC3E}">
        <p14:creationId xmlns:p14="http://schemas.microsoft.com/office/powerpoint/2010/main" val="497541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60337"/>
            <a:ext cx="5915000" cy="1143000"/>
          </a:xfrm>
        </p:spPr>
        <p:txBody>
          <a:bodyPr>
            <a:normAutofit/>
          </a:bodyPr>
          <a:lstStyle/>
          <a:p>
            <a:r>
              <a:rPr lang="en-GB" dirty="0" err="1" smtClean="0"/>
              <a:t>Choisir</a:t>
            </a:r>
            <a:r>
              <a:rPr lang="en-GB" dirty="0" smtClean="0"/>
              <a:t> le bon </a:t>
            </a:r>
            <a:r>
              <a:rPr lang="en-GB" dirty="0" err="1" smtClean="0"/>
              <a:t>outil</a:t>
            </a:r>
            <a:endParaRPr lang="en-GB" dirty="0"/>
          </a:p>
        </p:txBody>
      </p:sp>
      <p:sp>
        <p:nvSpPr>
          <p:cNvPr id="3" name="Content Placeholder 2"/>
          <p:cNvSpPr>
            <a:spLocks noGrp="1"/>
          </p:cNvSpPr>
          <p:nvPr>
            <p:ph idx="1"/>
          </p:nvPr>
        </p:nvSpPr>
        <p:spPr>
          <a:xfrm>
            <a:off x="395536" y="1555171"/>
            <a:ext cx="3766140" cy="4322101"/>
          </a:xfrm>
          <a:solidFill>
            <a:schemeClr val="tx1">
              <a:lumMod val="20000"/>
              <a:lumOff val="80000"/>
            </a:schemeClr>
          </a:solidFill>
        </p:spPr>
        <p:txBody>
          <a:bodyPr>
            <a:noAutofit/>
          </a:bodyPr>
          <a:lstStyle/>
          <a:p>
            <a:pPr marL="0" indent="0">
              <a:buNone/>
            </a:pPr>
            <a:r>
              <a:rPr lang="en-GB" sz="2800" b="1" dirty="0" smtClean="0"/>
              <a:t>OUTILS</a:t>
            </a:r>
            <a:endParaRPr lang="en-GB" sz="2800" b="1" dirty="0"/>
          </a:p>
          <a:p>
            <a:pPr marL="0" indent="0">
              <a:buNone/>
            </a:pPr>
            <a:r>
              <a:rPr lang="en-GB" sz="2800" dirty="0" err="1" smtClean="0"/>
              <a:t>Apports</a:t>
            </a:r>
            <a:r>
              <a:rPr lang="en-GB" sz="2800" dirty="0" smtClean="0"/>
              <a:t> </a:t>
            </a:r>
            <a:r>
              <a:rPr lang="en-GB" sz="2800" dirty="0" err="1" smtClean="0"/>
              <a:t>réguliers</a:t>
            </a:r>
            <a:r>
              <a:rPr lang="en-GB" sz="2800" dirty="0" smtClean="0"/>
              <a:t>, </a:t>
            </a:r>
            <a:r>
              <a:rPr lang="en-GB" sz="2800" dirty="0" err="1" smtClean="0"/>
              <a:t>écriture</a:t>
            </a:r>
            <a:r>
              <a:rPr lang="en-GB" sz="2800" dirty="0" smtClean="0"/>
              <a:t>:</a:t>
            </a:r>
            <a:endParaRPr lang="en-GB" sz="2800" dirty="0"/>
          </a:p>
          <a:p>
            <a:r>
              <a:rPr lang="en-GB" sz="2800" dirty="0" smtClean="0"/>
              <a:t>Journal</a:t>
            </a:r>
            <a:endParaRPr lang="en-GB" sz="2800" dirty="0"/>
          </a:p>
          <a:p>
            <a:r>
              <a:rPr lang="en-GB" sz="2800" dirty="0" smtClean="0"/>
              <a:t>Blog</a:t>
            </a:r>
            <a:endParaRPr lang="en-GB" sz="2800" dirty="0"/>
          </a:p>
        </p:txBody>
      </p:sp>
      <p:sp>
        <p:nvSpPr>
          <p:cNvPr id="5" name="Content Placeholder 2">
            <a:extLst>
              <a:ext uri="{FF2B5EF4-FFF2-40B4-BE49-F238E27FC236}">
                <a16:creationId xmlns:a16="http://schemas.microsoft.com/office/drawing/2014/main" xmlns="" id="{74428649-EAC5-490E-A403-CEB628D0C643}"/>
              </a:ext>
            </a:extLst>
          </p:cNvPr>
          <p:cNvSpPr txBox="1">
            <a:spLocks/>
          </p:cNvSpPr>
          <p:nvPr/>
        </p:nvSpPr>
        <p:spPr>
          <a:xfrm>
            <a:off x="4287737" y="1565383"/>
            <a:ext cx="3766140" cy="4322101"/>
          </a:xfrm>
          <a:prstGeom prst="rect">
            <a:avLst/>
          </a:prstGeom>
          <a:solidFill>
            <a:schemeClr val="accent6">
              <a:lumMod val="20000"/>
              <a:lumOff val="80000"/>
            </a:schemeClr>
          </a:solidFill>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800" b="1" dirty="0" smtClean="0">
                <a:solidFill>
                  <a:schemeClr val="tx2"/>
                </a:solidFill>
              </a:rPr>
              <a:t>FONCTIONNEMENT</a:t>
            </a:r>
            <a:endParaRPr lang="en-GB" sz="2800" b="1" dirty="0">
              <a:solidFill>
                <a:schemeClr val="tx2"/>
              </a:solidFill>
            </a:endParaRPr>
          </a:p>
          <a:p>
            <a:pPr marL="0" lvl="0" indent="0" eaLnBrk="0" fontAlgn="base" hangingPunct="0">
              <a:spcBef>
                <a:spcPct val="0"/>
              </a:spcBef>
              <a:spcAft>
                <a:spcPct val="0"/>
              </a:spcAft>
              <a:buNone/>
            </a:pPr>
            <a:r>
              <a:rPr lang="fr-FR" altLang="fr-FR" sz="3000" dirty="0"/>
              <a:t>Les apprenants tiennent un registre de leurs expériences. Cette activité est complétée à la discrétion de l'apprenant - cela peut être plusieurs fois par jour si nécessaire. L'important est de capturer de nouvelles expériences et situations. </a:t>
            </a:r>
          </a:p>
        </p:txBody>
      </p:sp>
    </p:spTree>
    <p:extLst>
      <p:ext uri="{BB962C8B-B14F-4D97-AF65-F5344CB8AC3E}">
        <p14:creationId xmlns:p14="http://schemas.microsoft.com/office/powerpoint/2010/main" val="3642601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60337"/>
            <a:ext cx="5915000" cy="1143000"/>
          </a:xfrm>
        </p:spPr>
        <p:txBody>
          <a:bodyPr>
            <a:normAutofit/>
          </a:bodyPr>
          <a:lstStyle/>
          <a:p>
            <a:r>
              <a:rPr lang="en-GB" dirty="0" err="1"/>
              <a:t>Choisir</a:t>
            </a:r>
            <a:r>
              <a:rPr lang="en-GB" dirty="0"/>
              <a:t> le bon </a:t>
            </a:r>
            <a:r>
              <a:rPr lang="en-GB" dirty="0" err="1"/>
              <a:t>outil</a:t>
            </a:r>
            <a:endParaRPr lang="en-GB" dirty="0"/>
          </a:p>
        </p:txBody>
      </p:sp>
      <p:sp>
        <p:nvSpPr>
          <p:cNvPr id="3" name="Content Placeholder 2"/>
          <p:cNvSpPr>
            <a:spLocks noGrp="1"/>
          </p:cNvSpPr>
          <p:nvPr>
            <p:ph idx="1"/>
          </p:nvPr>
        </p:nvSpPr>
        <p:spPr>
          <a:xfrm>
            <a:off x="395536" y="1555171"/>
            <a:ext cx="3766140" cy="4322101"/>
          </a:xfrm>
          <a:solidFill>
            <a:schemeClr val="tx1">
              <a:lumMod val="20000"/>
              <a:lumOff val="80000"/>
            </a:schemeClr>
          </a:solidFill>
        </p:spPr>
        <p:txBody>
          <a:bodyPr>
            <a:noAutofit/>
          </a:bodyPr>
          <a:lstStyle/>
          <a:p>
            <a:pPr marL="0" indent="0">
              <a:buNone/>
            </a:pPr>
            <a:r>
              <a:rPr lang="en-GB" sz="2800" b="1" dirty="0"/>
              <a:t>OUTILS</a:t>
            </a:r>
          </a:p>
          <a:p>
            <a:pPr marL="0" indent="0">
              <a:buNone/>
            </a:pPr>
            <a:r>
              <a:rPr lang="en-GB" sz="2800" dirty="0" err="1"/>
              <a:t>Apports</a:t>
            </a:r>
            <a:r>
              <a:rPr lang="en-GB" sz="2800" dirty="0"/>
              <a:t> </a:t>
            </a:r>
            <a:r>
              <a:rPr lang="en-GB" sz="2800" dirty="0" err="1"/>
              <a:t>réguliers</a:t>
            </a:r>
            <a:r>
              <a:rPr lang="en-GB" sz="2800" dirty="0"/>
              <a:t>, </a:t>
            </a:r>
            <a:r>
              <a:rPr lang="en-GB" sz="2800" dirty="0" err="1"/>
              <a:t>écriture</a:t>
            </a:r>
            <a:r>
              <a:rPr lang="en-GB" sz="2800" dirty="0"/>
              <a:t>:</a:t>
            </a:r>
          </a:p>
          <a:p>
            <a:r>
              <a:rPr lang="en-GB" sz="2800" dirty="0"/>
              <a:t>Journal</a:t>
            </a:r>
          </a:p>
          <a:p>
            <a:r>
              <a:rPr lang="en-GB" sz="2800" dirty="0"/>
              <a:t>Blog</a:t>
            </a:r>
            <a:endParaRPr lang="en-GB" sz="2800" dirty="0"/>
          </a:p>
        </p:txBody>
      </p:sp>
      <p:sp>
        <p:nvSpPr>
          <p:cNvPr id="5" name="Content Placeholder 2">
            <a:extLst>
              <a:ext uri="{FF2B5EF4-FFF2-40B4-BE49-F238E27FC236}">
                <a16:creationId xmlns:a16="http://schemas.microsoft.com/office/drawing/2014/main" xmlns="" id="{74428649-EAC5-490E-A403-CEB628D0C643}"/>
              </a:ext>
            </a:extLst>
          </p:cNvPr>
          <p:cNvSpPr txBox="1">
            <a:spLocks/>
          </p:cNvSpPr>
          <p:nvPr/>
        </p:nvSpPr>
        <p:spPr>
          <a:xfrm>
            <a:off x="4355976" y="1555171"/>
            <a:ext cx="3766140" cy="4322101"/>
          </a:xfrm>
          <a:prstGeom prst="rect">
            <a:avLst/>
          </a:prstGeom>
          <a:solidFill>
            <a:schemeClr val="accent6">
              <a:lumMod val="20000"/>
              <a:lumOff val="80000"/>
            </a:schemeClr>
          </a:solidFill>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b="1" dirty="0" smtClean="0">
                <a:solidFill>
                  <a:schemeClr val="accent6">
                    <a:lumMod val="50000"/>
                  </a:schemeClr>
                </a:solidFill>
              </a:rPr>
              <a:t>AVANTAGES</a:t>
            </a:r>
            <a:endParaRPr lang="en-GB" b="1" dirty="0">
              <a:solidFill>
                <a:schemeClr val="accent6">
                  <a:lumMod val="50000"/>
                </a:schemeClr>
              </a:solidFill>
            </a:endParaRPr>
          </a:p>
          <a:p>
            <a:pPr lvl="0" eaLnBrk="0" fontAlgn="base" hangingPunct="0">
              <a:spcBef>
                <a:spcPct val="0"/>
              </a:spcBef>
              <a:spcAft>
                <a:spcPct val="0"/>
              </a:spcAft>
              <a:buFontTx/>
              <a:buChar char="-"/>
            </a:pPr>
            <a:r>
              <a:rPr lang="fr-FR" altLang="fr-FR" dirty="0" smtClean="0">
                <a:solidFill>
                  <a:schemeClr val="tx1"/>
                </a:solidFill>
              </a:rPr>
              <a:t>Pas </a:t>
            </a:r>
            <a:r>
              <a:rPr lang="fr-FR" altLang="fr-FR" dirty="0">
                <a:solidFill>
                  <a:schemeClr val="tx1"/>
                </a:solidFill>
              </a:rPr>
              <a:t>besoin de distinguer les expériences et activités professionnelles et non professionnelles </a:t>
            </a:r>
            <a:endParaRPr lang="fr-FR" altLang="fr-FR" dirty="0" smtClean="0">
              <a:solidFill>
                <a:schemeClr val="tx1"/>
              </a:solidFill>
            </a:endParaRPr>
          </a:p>
          <a:p>
            <a:pPr lvl="0" eaLnBrk="0" fontAlgn="base" hangingPunct="0">
              <a:spcBef>
                <a:spcPct val="0"/>
              </a:spcBef>
              <a:spcAft>
                <a:spcPct val="0"/>
              </a:spcAft>
              <a:buFontTx/>
              <a:buChar char="-"/>
            </a:pPr>
            <a:r>
              <a:rPr lang="fr-FR" altLang="fr-FR" dirty="0" smtClean="0">
                <a:solidFill>
                  <a:schemeClr val="tx1"/>
                </a:solidFill>
              </a:rPr>
              <a:t>L'apprenant </a:t>
            </a:r>
            <a:r>
              <a:rPr lang="fr-FR" altLang="fr-FR" dirty="0">
                <a:solidFill>
                  <a:schemeClr val="tx1"/>
                </a:solidFill>
              </a:rPr>
              <a:t>entreprend cela aussi souvent que nécessaire </a:t>
            </a:r>
            <a:endParaRPr lang="fr-FR" altLang="fr-FR" dirty="0" smtClean="0">
              <a:solidFill>
                <a:schemeClr val="tx1"/>
              </a:solidFill>
            </a:endParaRPr>
          </a:p>
          <a:p>
            <a:pPr lvl="0" eaLnBrk="0" fontAlgn="base" hangingPunct="0">
              <a:spcBef>
                <a:spcPct val="0"/>
              </a:spcBef>
              <a:spcAft>
                <a:spcPct val="0"/>
              </a:spcAft>
              <a:buFontTx/>
              <a:buChar char="-"/>
            </a:pPr>
            <a:r>
              <a:rPr lang="fr-FR" altLang="fr-FR" dirty="0" smtClean="0">
                <a:solidFill>
                  <a:schemeClr val="tx1"/>
                </a:solidFill>
              </a:rPr>
              <a:t>De </a:t>
            </a:r>
            <a:r>
              <a:rPr lang="fr-FR" altLang="fr-FR" dirty="0">
                <a:solidFill>
                  <a:schemeClr val="tx1"/>
                </a:solidFill>
              </a:rPr>
              <a:t>nombreux modèles à choisir, disponibles auprès des organismes d'évaluation et de qualification, des universités, etc.</a:t>
            </a:r>
            <a:r>
              <a:rPr lang="fr-FR" altLang="fr-FR" sz="2400" dirty="0">
                <a:solidFill>
                  <a:schemeClr val="tx1"/>
                </a:solidFill>
              </a:rPr>
              <a:t> </a:t>
            </a:r>
            <a:endParaRPr lang="fr-FR" altLang="fr-FR" sz="6000" dirty="0">
              <a:solidFill>
                <a:schemeClr val="tx1"/>
              </a:solidFill>
            </a:endParaRPr>
          </a:p>
          <a:p>
            <a:endParaRPr lang="en-GB" dirty="0"/>
          </a:p>
        </p:txBody>
      </p:sp>
    </p:spTree>
    <p:extLst>
      <p:ext uri="{BB962C8B-B14F-4D97-AF65-F5344CB8AC3E}">
        <p14:creationId xmlns:p14="http://schemas.microsoft.com/office/powerpoint/2010/main" val="216291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355"/>
            <a:ext cx="5915000" cy="1143000"/>
          </a:xfrm>
        </p:spPr>
        <p:txBody>
          <a:bodyPr>
            <a:normAutofit/>
          </a:bodyPr>
          <a:lstStyle/>
          <a:p>
            <a:r>
              <a:rPr lang="en-GB" dirty="0" err="1"/>
              <a:t>Choisir</a:t>
            </a:r>
            <a:r>
              <a:rPr lang="en-GB" dirty="0"/>
              <a:t> le bon </a:t>
            </a:r>
            <a:r>
              <a:rPr lang="en-GB" dirty="0" err="1"/>
              <a:t>outil</a:t>
            </a:r>
            <a:endParaRPr lang="en-GB" dirty="0"/>
          </a:p>
        </p:txBody>
      </p:sp>
      <p:sp>
        <p:nvSpPr>
          <p:cNvPr id="3" name="Content Placeholder 2"/>
          <p:cNvSpPr>
            <a:spLocks noGrp="1"/>
          </p:cNvSpPr>
          <p:nvPr>
            <p:ph idx="1"/>
          </p:nvPr>
        </p:nvSpPr>
        <p:spPr>
          <a:xfrm>
            <a:off x="395536" y="1268760"/>
            <a:ext cx="3766140" cy="3960439"/>
          </a:xfrm>
          <a:solidFill>
            <a:schemeClr val="tx1">
              <a:lumMod val="20000"/>
              <a:lumOff val="80000"/>
            </a:schemeClr>
          </a:solidFill>
        </p:spPr>
        <p:txBody>
          <a:bodyPr>
            <a:noAutofit/>
          </a:bodyPr>
          <a:lstStyle/>
          <a:p>
            <a:pPr marL="0" indent="0">
              <a:buNone/>
            </a:pPr>
            <a:r>
              <a:rPr lang="en-GB" sz="2800" b="1" dirty="0"/>
              <a:t>OUTILS</a:t>
            </a:r>
          </a:p>
          <a:p>
            <a:pPr marL="0" indent="0">
              <a:buNone/>
            </a:pPr>
            <a:r>
              <a:rPr lang="en-GB" sz="2800" dirty="0" err="1"/>
              <a:t>Apports</a:t>
            </a:r>
            <a:r>
              <a:rPr lang="en-GB" sz="2800" dirty="0"/>
              <a:t> </a:t>
            </a:r>
            <a:r>
              <a:rPr lang="en-GB" sz="2800" dirty="0" err="1"/>
              <a:t>réguliers</a:t>
            </a:r>
            <a:r>
              <a:rPr lang="en-GB" sz="2800" dirty="0"/>
              <a:t>, </a:t>
            </a:r>
            <a:r>
              <a:rPr lang="en-GB" sz="2800" dirty="0" err="1"/>
              <a:t>écriture</a:t>
            </a:r>
            <a:r>
              <a:rPr lang="en-GB" sz="2800" dirty="0"/>
              <a:t>:</a:t>
            </a:r>
          </a:p>
          <a:p>
            <a:r>
              <a:rPr lang="en-GB" sz="2800" dirty="0"/>
              <a:t>Journal</a:t>
            </a:r>
          </a:p>
          <a:p>
            <a:r>
              <a:rPr lang="en-GB" sz="2800" dirty="0"/>
              <a:t>Blog</a:t>
            </a:r>
            <a:endParaRPr lang="en-GB" sz="2800" dirty="0"/>
          </a:p>
        </p:txBody>
      </p:sp>
      <p:sp>
        <p:nvSpPr>
          <p:cNvPr id="5" name="Content Placeholder 2">
            <a:extLst>
              <a:ext uri="{FF2B5EF4-FFF2-40B4-BE49-F238E27FC236}">
                <a16:creationId xmlns:a16="http://schemas.microsoft.com/office/drawing/2014/main" xmlns="" id="{74428649-EAC5-490E-A403-CEB628D0C643}"/>
              </a:ext>
            </a:extLst>
          </p:cNvPr>
          <p:cNvSpPr txBox="1">
            <a:spLocks/>
          </p:cNvSpPr>
          <p:nvPr/>
        </p:nvSpPr>
        <p:spPr>
          <a:xfrm>
            <a:off x="4258826" y="1309221"/>
            <a:ext cx="3766140" cy="3960439"/>
          </a:xfrm>
          <a:prstGeom prst="rect">
            <a:avLst/>
          </a:prstGeom>
          <a:solidFill>
            <a:schemeClr val="accent6">
              <a:lumMod val="20000"/>
              <a:lumOff val="80000"/>
            </a:schemeClr>
          </a:solidFill>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4400" b="1" dirty="0" smtClean="0">
                <a:solidFill>
                  <a:schemeClr val="accent6">
                    <a:lumMod val="50000"/>
                  </a:schemeClr>
                </a:solidFill>
              </a:rPr>
              <a:t>CHALLENGES</a:t>
            </a:r>
            <a:endParaRPr lang="en-GB" sz="4400" b="1" dirty="0">
              <a:solidFill>
                <a:schemeClr val="accent6">
                  <a:lumMod val="50000"/>
                </a:schemeClr>
              </a:solidFill>
            </a:endParaRPr>
          </a:p>
          <a:p>
            <a:pPr lvl="0" eaLnBrk="0" fontAlgn="base" hangingPunct="0">
              <a:spcBef>
                <a:spcPct val="0"/>
              </a:spcBef>
              <a:spcAft>
                <a:spcPct val="0"/>
              </a:spcAft>
              <a:buFontTx/>
              <a:buChar char="-"/>
            </a:pPr>
            <a:r>
              <a:rPr lang="fr-FR" altLang="fr-FR" sz="4000" dirty="0" smtClean="0">
                <a:solidFill>
                  <a:schemeClr val="tx1"/>
                </a:solidFill>
              </a:rPr>
              <a:t>Les </a:t>
            </a:r>
            <a:r>
              <a:rPr lang="fr-FR" altLang="fr-FR" sz="4000" dirty="0">
                <a:solidFill>
                  <a:schemeClr val="tx1"/>
                </a:solidFill>
              </a:rPr>
              <a:t>apprenants doivent compléter le journal régulièrement et suffisamment pour qu'une évaluation des progrès soit faite </a:t>
            </a:r>
            <a:endParaRPr lang="fr-FR" altLang="fr-FR" sz="4000" dirty="0">
              <a:solidFill>
                <a:schemeClr val="tx1"/>
              </a:solidFill>
            </a:endParaRPr>
          </a:p>
          <a:p>
            <a:pPr lvl="0" eaLnBrk="0" fontAlgn="base" hangingPunct="0">
              <a:spcBef>
                <a:spcPct val="0"/>
              </a:spcBef>
              <a:spcAft>
                <a:spcPct val="0"/>
              </a:spcAft>
              <a:buFontTx/>
              <a:buChar char="-"/>
            </a:pPr>
            <a:r>
              <a:rPr lang="fr-FR" altLang="fr-FR" sz="4000" dirty="0" smtClean="0">
                <a:solidFill>
                  <a:schemeClr val="tx1"/>
                </a:solidFill>
              </a:rPr>
              <a:t>Les </a:t>
            </a:r>
            <a:r>
              <a:rPr lang="fr-FR" altLang="fr-FR" sz="4000" dirty="0">
                <a:solidFill>
                  <a:schemeClr val="tx1"/>
                </a:solidFill>
              </a:rPr>
              <a:t>apprenants doivent gérer le processus de manière à avoir un accès maximal à leur journal, mais à éviter qu'il soit égaré ou supprimé </a:t>
            </a:r>
          </a:p>
        </p:txBody>
      </p:sp>
      <p:sp>
        <p:nvSpPr>
          <p:cNvPr id="4" name="TextBox 3">
            <a:extLst>
              <a:ext uri="{FF2B5EF4-FFF2-40B4-BE49-F238E27FC236}">
                <a16:creationId xmlns:a16="http://schemas.microsoft.com/office/drawing/2014/main" xmlns="" id="{F26B2AB0-0298-45E2-9AC2-D2B2CF041634}"/>
              </a:ext>
            </a:extLst>
          </p:cNvPr>
          <p:cNvSpPr txBox="1"/>
          <p:nvPr/>
        </p:nvSpPr>
        <p:spPr>
          <a:xfrm>
            <a:off x="395536" y="5356314"/>
            <a:ext cx="7726580" cy="800219"/>
          </a:xfrm>
          <a:prstGeom prst="rect">
            <a:avLst/>
          </a:prstGeom>
          <a:solidFill>
            <a:schemeClr val="bg1">
              <a:lumMod val="85000"/>
            </a:schemeClr>
          </a:solidFill>
        </p:spPr>
        <p:txBody>
          <a:bodyPr wrap="square" rtlCol="0">
            <a:spAutoFit/>
          </a:bodyPr>
          <a:lstStyle/>
          <a:p>
            <a:r>
              <a:rPr lang="en-GB" sz="2800" dirty="0" err="1" smtClean="0">
                <a:solidFill>
                  <a:schemeClr val="tx2"/>
                </a:solidFill>
              </a:rPr>
              <a:t>Astuces</a:t>
            </a:r>
            <a:r>
              <a:rPr lang="en-GB" sz="2800" dirty="0" smtClean="0">
                <a:solidFill>
                  <a:schemeClr val="tx2"/>
                </a:solidFill>
              </a:rPr>
              <a:t> </a:t>
            </a:r>
            <a:r>
              <a:rPr lang="en-GB" sz="2800" dirty="0" err="1" smtClean="0">
                <a:solidFill>
                  <a:schemeClr val="tx2"/>
                </a:solidFill>
              </a:rPr>
              <a:t>supplémentaires</a:t>
            </a:r>
            <a:r>
              <a:rPr lang="en-GB" sz="2800" dirty="0" smtClean="0">
                <a:solidFill>
                  <a:schemeClr val="tx2"/>
                </a:solidFill>
              </a:rPr>
              <a:t> </a:t>
            </a:r>
            <a:r>
              <a:rPr lang="en-GB" dirty="0" smtClean="0">
                <a:hlinkClick r:id="rId2"/>
              </a:rPr>
              <a:t>https</a:t>
            </a:r>
            <a:r>
              <a:rPr lang="en-GB" dirty="0">
                <a:hlinkClick r:id="rId2"/>
              </a:rPr>
              <a:t>://www.youtube.com/watch?time_continue=28&amp;v=EyxT91mJnVk</a:t>
            </a:r>
            <a:r>
              <a:rPr lang="en-GB" dirty="0"/>
              <a:t> </a:t>
            </a:r>
          </a:p>
        </p:txBody>
      </p:sp>
    </p:spTree>
    <p:extLst>
      <p:ext uri="{BB962C8B-B14F-4D97-AF65-F5344CB8AC3E}">
        <p14:creationId xmlns:p14="http://schemas.microsoft.com/office/powerpoint/2010/main" val="19710264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60337"/>
            <a:ext cx="5915000" cy="1143000"/>
          </a:xfrm>
        </p:spPr>
        <p:txBody>
          <a:bodyPr>
            <a:normAutofit/>
          </a:bodyPr>
          <a:lstStyle/>
          <a:p>
            <a:r>
              <a:rPr lang="en-GB" dirty="0" err="1"/>
              <a:t>Choisir</a:t>
            </a:r>
            <a:r>
              <a:rPr lang="en-GB" dirty="0"/>
              <a:t> le bon </a:t>
            </a:r>
            <a:r>
              <a:rPr lang="en-GB" dirty="0" err="1"/>
              <a:t>outil</a:t>
            </a:r>
            <a:endParaRPr lang="en-GB" dirty="0"/>
          </a:p>
        </p:txBody>
      </p:sp>
      <p:sp>
        <p:nvSpPr>
          <p:cNvPr id="3" name="Content Placeholder 2"/>
          <p:cNvSpPr>
            <a:spLocks noGrp="1"/>
          </p:cNvSpPr>
          <p:nvPr>
            <p:ph idx="1"/>
          </p:nvPr>
        </p:nvSpPr>
        <p:spPr>
          <a:xfrm>
            <a:off x="395536" y="1555171"/>
            <a:ext cx="3766140" cy="4322101"/>
          </a:xfrm>
          <a:solidFill>
            <a:schemeClr val="tx1">
              <a:lumMod val="20000"/>
              <a:lumOff val="80000"/>
            </a:schemeClr>
          </a:solidFill>
        </p:spPr>
        <p:txBody>
          <a:bodyPr>
            <a:noAutofit/>
          </a:bodyPr>
          <a:lstStyle/>
          <a:p>
            <a:pPr marL="0" indent="0">
              <a:buNone/>
            </a:pPr>
            <a:r>
              <a:rPr lang="en-GB" sz="2800" b="1" dirty="0" smtClean="0"/>
              <a:t>OUTILS:</a:t>
            </a:r>
            <a:endParaRPr lang="en-GB" sz="2800" b="1" dirty="0"/>
          </a:p>
          <a:p>
            <a:pPr marL="0" indent="0">
              <a:buNone/>
            </a:pPr>
            <a:r>
              <a:rPr lang="en-GB" sz="2800" dirty="0"/>
              <a:t>E-portfolio</a:t>
            </a:r>
          </a:p>
        </p:txBody>
      </p:sp>
      <p:sp>
        <p:nvSpPr>
          <p:cNvPr id="5" name="Content Placeholder 2">
            <a:extLst>
              <a:ext uri="{FF2B5EF4-FFF2-40B4-BE49-F238E27FC236}">
                <a16:creationId xmlns:a16="http://schemas.microsoft.com/office/drawing/2014/main" xmlns="" id="{74428649-EAC5-490E-A403-CEB628D0C643}"/>
              </a:ext>
            </a:extLst>
          </p:cNvPr>
          <p:cNvSpPr txBox="1">
            <a:spLocks/>
          </p:cNvSpPr>
          <p:nvPr/>
        </p:nvSpPr>
        <p:spPr>
          <a:xfrm>
            <a:off x="4355976" y="1555171"/>
            <a:ext cx="3766140" cy="4322101"/>
          </a:xfrm>
          <a:prstGeom prst="rect">
            <a:avLst/>
          </a:prstGeom>
          <a:solidFill>
            <a:schemeClr val="accent6">
              <a:lumMod val="20000"/>
              <a:lumOff val="80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800" b="1" dirty="0" err="1" smtClean="0">
                <a:solidFill>
                  <a:schemeClr val="tx2"/>
                </a:solidFill>
              </a:rPr>
              <a:t>Qu’est-ce</a:t>
            </a:r>
            <a:r>
              <a:rPr lang="en-GB" sz="2800" b="1" dirty="0" smtClean="0">
                <a:solidFill>
                  <a:schemeClr val="tx2"/>
                </a:solidFill>
              </a:rPr>
              <a:t>?</a:t>
            </a:r>
            <a:endParaRPr lang="en-GB" sz="2800" b="1" dirty="0">
              <a:solidFill>
                <a:schemeClr val="tx2"/>
              </a:solidFill>
            </a:endParaRPr>
          </a:p>
          <a:p>
            <a:pPr marL="0" lvl="0" indent="0" eaLnBrk="0" fontAlgn="base" hangingPunct="0">
              <a:spcBef>
                <a:spcPct val="0"/>
              </a:spcBef>
              <a:spcAft>
                <a:spcPct val="0"/>
              </a:spcAft>
              <a:buNone/>
            </a:pPr>
            <a:r>
              <a:rPr lang="fr-FR" altLang="fr-FR" sz="2400" dirty="0">
                <a:solidFill>
                  <a:schemeClr val="tx1"/>
                </a:solidFill>
                <a:latin typeface="Arial Unicode MS" panose="020B0604020202020204" pitchFamily="34" charset="-128"/>
              </a:rPr>
              <a:t>Un document électronique multimédia multi-fichiers qui enregistre les preuves d'apprentissage et les réalisations comme un journal</a:t>
            </a:r>
            <a:r>
              <a:rPr lang="fr-FR" altLang="fr-FR" sz="1800" dirty="0">
                <a:solidFill>
                  <a:schemeClr val="tx1"/>
                </a:solidFill>
              </a:rPr>
              <a:t> </a:t>
            </a:r>
            <a:endParaRPr lang="fr-FR" altLang="fr-FR" sz="4800" dirty="0">
              <a:solidFill>
                <a:schemeClr val="tx1"/>
              </a:solidFill>
              <a:latin typeface="Arial" panose="020B0604020202020204" pitchFamily="34" charset="0"/>
            </a:endParaRPr>
          </a:p>
        </p:txBody>
      </p:sp>
    </p:spTree>
    <p:extLst>
      <p:ext uri="{BB962C8B-B14F-4D97-AF65-F5344CB8AC3E}">
        <p14:creationId xmlns:p14="http://schemas.microsoft.com/office/powerpoint/2010/main" val="31005393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60337"/>
            <a:ext cx="5915000" cy="1143000"/>
          </a:xfrm>
        </p:spPr>
        <p:txBody>
          <a:bodyPr>
            <a:normAutofit/>
          </a:bodyPr>
          <a:lstStyle/>
          <a:p>
            <a:r>
              <a:rPr lang="en-GB" dirty="0" err="1"/>
              <a:t>Choisir</a:t>
            </a:r>
            <a:r>
              <a:rPr lang="en-GB" dirty="0"/>
              <a:t> le bon </a:t>
            </a:r>
            <a:r>
              <a:rPr lang="en-GB" dirty="0" err="1"/>
              <a:t>outil</a:t>
            </a:r>
            <a:endParaRPr lang="en-GB" dirty="0"/>
          </a:p>
        </p:txBody>
      </p:sp>
      <p:sp>
        <p:nvSpPr>
          <p:cNvPr id="3" name="Content Placeholder 2"/>
          <p:cNvSpPr>
            <a:spLocks noGrp="1"/>
          </p:cNvSpPr>
          <p:nvPr>
            <p:ph idx="1"/>
          </p:nvPr>
        </p:nvSpPr>
        <p:spPr>
          <a:xfrm>
            <a:off x="395536" y="1555171"/>
            <a:ext cx="3456384" cy="4322101"/>
          </a:xfrm>
          <a:solidFill>
            <a:schemeClr val="tx1">
              <a:lumMod val="20000"/>
              <a:lumOff val="80000"/>
            </a:schemeClr>
          </a:solidFill>
        </p:spPr>
        <p:txBody>
          <a:bodyPr>
            <a:noAutofit/>
          </a:bodyPr>
          <a:lstStyle/>
          <a:p>
            <a:pPr marL="0" indent="0">
              <a:buNone/>
            </a:pPr>
            <a:r>
              <a:rPr lang="en-GB" sz="2800" b="1" dirty="0" smtClean="0"/>
              <a:t>OUTILS:</a:t>
            </a:r>
            <a:endParaRPr lang="en-GB" sz="2800" b="1" dirty="0"/>
          </a:p>
          <a:p>
            <a:pPr marL="0" indent="0">
              <a:buNone/>
            </a:pPr>
            <a:r>
              <a:rPr lang="en-GB" sz="2800" dirty="0"/>
              <a:t>E-portfolio</a:t>
            </a:r>
          </a:p>
        </p:txBody>
      </p:sp>
      <p:sp>
        <p:nvSpPr>
          <p:cNvPr id="5" name="Content Placeholder 2">
            <a:extLst>
              <a:ext uri="{FF2B5EF4-FFF2-40B4-BE49-F238E27FC236}">
                <a16:creationId xmlns:a16="http://schemas.microsoft.com/office/drawing/2014/main" xmlns="" id="{74428649-EAC5-490E-A403-CEB628D0C643}"/>
              </a:ext>
            </a:extLst>
          </p:cNvPr>
          <p:cNvSpPr txBox="1">
            <a:spLocks/>
          </p:cNvSpPr>
          <p:nvPr/>
        </p:nvSpPr>
        <p:spPr>
          <a:xfrm>
            <a:off x="3995936" y="1555171"/>
            <a:ext cx="4392488" cy="5142492"/>
          </a:xfrm>
          <a:prstGeom prst="rect">
            <a:avLst/>
          </a:prstGeom>
          <a:solidFill>
            <a:schemeClr val="accent6">
              <a:lumMod val="20000"/>
              <a:lumOff val="80000"/>
            </a:schemeClr>
          </a:solidFill>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b="1" dirty="0" smtClean="0">
                <a:solidFill>
                  <a:schemeClr val="accent6">
                    <a:lumMod val="50000"/>
                  </a:schemeClr>
                </a:solidFill>
              </a:rPr>
              <a:t>AVANTAGES</a:t>
            </a:r>
            <a:endParaRPr lang="en-GB" sz="2400" b="1" dirty="0">
              <a:solidFill>
                <a:schemeClr val="accent6">
                  <a:lumMod val="50000"/>
                </a:schemeClr>
              </a:solidFill>
            </a:endParaRPr>
          </a:p>
          <a:p>
            <a:pPr lvl="0" eaLnBrk="0" fontAlgn="base" hangingPunct="0">
              <a:spcBef>
                <a:spcPct val="0"/>
              </a:spcBef>
              <a:spcAft>
                <a:spcPct val="0"/>
              </a:spcAft>
              <a:buFontTx/>
              <a:buChar char="-"/>
            </a:pPr>
            <a:r>
              <a:rPr lang="fr-FR" altLang="fr-FR" sz="2400" dirty="0" smtClean="0">
                <a:solidFill>
                  <a:schemeClr val="tx1"/>
                </a:solidFill>
                <a:latin typeface="Arial Unicode MS" panose="020B0604020202020204" pitchFamily="34" charset="-128"/>
              </a:rPr>
              <a:t>Peut </a:t>
            </a:r>
            <a:r>
              <a:rPr lang="fr-FR" altLang="fr-FR" sz="2400" dirty="0">
                <a:solidFill>
                  <a:schemeClr val="tx1"/>
                </a:solidFill>
                <a:latin typeface="Arial Unicode MS" panose="020B0604020202020204" pitchFamily="34" charset="-128"/>
              </a:rPr>
              <a:t>contenir du texte, des images, des clips vidéo, des hyperliens, des publications sur les réseaux sociaux, des entrées de blog, etc. </a:t>
            </a:r>
            <a:endParaRPr lang="fr-FR" altLang="fr-FR" sz="2400" dirty="0" smtClean="0">
              <a:solidFill>
                <a:schemeClr val="tx1"/>
              </a:solidFill>
              <a:latin typeface="Arial Unicode MS" panose="020B0604020202020204" pitchFamily="34" charset="-128"/>
            </a:endParaRPr>
          </a:p>
          <a:p>
            <a:pPr lvl="0" eaLnBrk="0" fontAlgn="base" hangingPunct="0">
              <a:spcBef>
                <a:spcPct val="0"/>
              </a:spcBef>
              <a:spcAft>
                <a:spcPct val="0"/>
              </a:spcAft>
              <a:buFontTx/>
              <a:buChar char="-"/>
            </a:pPr>
            <a:r>
              <a:rPr lang="fr-FR" altLang="fr-FR" sz="2400" dirty="0" smtClean="0">
                <a:solidFill>
                  <a:schemeClr val="tx1"/>
                </a:solidFill>
                <a:latin typeface="Arial Unicode MS" panose="020B0604020202020204" pitchFamily="34" charset="-128"/>
              </a:rPr>
              <a:t>Ne </a:t>
            </a:r>
            <a:r>
              <a:rPr lang="fr-FR" altLang="fr-FR" sz="2400" dirty="0">
                <a:solidFill>
                  <a:schemeClr val="tx1"/>
                </a:solidFill>
                <a:latin typeface="Arial Unicode MS" panose="020B0604020202020204" pitchFamily="34" charset="-128"/>
              </a:rPr>
              <a:t>pas trop compter sur des compétences d'écriture étendues </a:t>
            </a:r>
            <a:endParaRPr lang="fr-FR" altLang="fr-FR" sz="2400" dirty="0" smtClean="0">
              <a:solidFill>
                <a:schemeClr val="tx1"/>
              </a:solidFill>
              <a:latin typeface="Arial Unicode MS" panose="020B0604020202020204" pitchFamily="34" charset="-128"/>
            </a:endParaRPr>
          </a:p>
          <a:p>
            <a:pPr lvl="0" eaLnBrk="0" fontAlgn="base" hangingPunct="0">
              <a:spcBef>
                <a:spcPct val="0"/>
              </a:spcBef>
              <a:spcAft>
                <a:spcPct val="0"/>
              </a:spcAft>
              <a:buFontTx/>
              <a:buChar char="-"/>
            </a:pPr>
            <a:r>
              <a:rPr lang="fr-FR" altLang="fr-FR" sz="2400" dirty="0" smtClean="0">
                <a:solidFill>
                  <a:schemeClr val="tx1"/>
                </a:solidFill>
                <a:latin typeface="Arial Unicode MS" panose="020B0604020202020204" pitchFamily="34" charset="-128"/>
              </a:rPr>
              <a:t>Favorise </a:t>
            </a:r>
            <a:r>
              <a:rPr lang="fr-FR" altLang="fr-FR" sz="2400" dirty="0">
                <a:solidFill>
                  <a:schemeClr val="tx1"/>
                </a:solidFill>
                <a:latin typeface="Arial Unicode MS" panose="020B0604020202020204" pitchFamily="34" charset="-128"/>
              </a:rPr>
              <a:t>les compétences de pensée critique </a:t>
            </a:r>
            <a:endParaRPr lang="fr-FR" altLang="fr-FR" sz="2400" dirty="0" smtClean="0">
              <a:solidFill>
                <a:schemeClr val="tx1"/>
              </a:solidFill>
              <a:latin typeface="Arial Unicode MS" panose="020B0604020202020204" pitchFamily="34" charset="-128"/>
            </a:endParaRPr>
          </a:p>
          <a:p>
            <a:pPr lvl="0" eaLnBrk="0" fontAlgn="base" hangingPunct="0">
              <a:spcBef>
                <a:spcPct val="0"/>
              </a:spcBef>
              <a:spcAft>
                <a:spcPct val="0"/>
              </a:spcAft>
              <a:buFontTx/>
              <a:buChar char="-"/>
            </a:pPr>
            <a:r>
              <a:rPr lang="fr-FR" altLang="fr-FR" sz="2400" dirty="0" smtClean="0">
                <a:solidFill>
                  <a:schemeClr val="tx1"/>
                </a:solidFill>
                <a:latin typeface="Arial Unicode MS" panose="020B0604020202020204" pitchFamily="34" charset="-128"/>
              </a:rPr>
              <a:t>L'apprentissage </a:t>
            </a:r>
            <a:r>
              <a:rPr lang="fr-FR" altLang="fr-FR" sz="2400" dirty="0">
                <a:solidFill>
                  <a:schemeClr val="tx1"/>
                </a:solidFill>
                <a:latin typeface="Arial Unicode MS" panose="020B0604020202020204" pitchFamily="34" charset="-128"/>
              </a:rPr>
              <a:t>antérieur et l'apprentissage tout au long de la vie peuvent être inclus ainsi que l'apprentissage en cours permet un dialogue virtuel avec le professeur / tuteur ou l'instructeur</a:t>
            </a:r>
            <a:r>
              <a:rPr lang="fr-FR" altLang="fr-FR" sz="1800" dirty="0">
                <a:solidFill>
                  <a:schemeClr val="tx1"/>
                </a:solidFill>
              </a:rPr>
              <a:t> </a:t>
            </a:r>
            <a:endParaRPr lang="fr-FR" altLang="fr-FR" sz="4800" dirty="0">
              <a:solidFill>
                <a:schemeClr val="tx1"/>
              </a:solidFill>
              <a:latin typeface="Arial" panose="020B0604020202020204" pitchFamily="34" charset="0"/>
            </a:endParaRPr>
          </a:p>
        </p:txBody>
      </p:sp>
    </p:spTree>
    <p:extLst>
      <p:ext uri="{BB962C8B-B14F-4D97-AF65-F5344CB8AC3E}">
        <p14:creationId xmlns:p14="http://schemas.microsoft.com/office/powerpoint/2010/main" val="11738986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7384"/>
            <a:ext cx="5915000" cy="1143000"/>
          </a:xfrm>
        </p:spPr>
        <p:txBody>
          <a:bodyPr>
            <a:normAutofit/>
          </a:bodyPr>
          <a:lstStyle/>
          <a:p>
            <a:r>
              <a:rPr lang="en-GB" dirty="0" err="1"/>
              <a:t>Choisir</a:t>
            </a:r>
            <a:r>
              <a:rPr lang="en-GB" dirty="0"/>
              <a:t> le bon </a:t>
            </a:r>
            <a:r>
              <a:rPr lang="en-GB" dirty="0" err="1"/>
              <a:t>outil</a:t>
            </a:r>
            <a:endParaRPr lang="en-GB" dirty="0"/>
          </a:p>
        </p:txBody>
      </p:sp>
      <p:sp>
        <p:nvSpPr>
          <p:cNvPr id="3" name="Content Placeholder 2"/>
          <p:cNvSpPr>
            <a:spLocks noGrp="1"/>
          </p:cNvSpPr>
          <p:nvPr>
            <p:ph idx="1"/>
          </p:nvPr>
        </p:nvSpPr>
        <p:spPr>
          <a:xfrm>
            <a:off x="442920" y="1367450"/>
            <a:ext cx="3528392" cy="4034069"/>
          </a:xfrm>
          <a:solidFill>
            <a:schemeClr val="tx1">
              <a:lumMod val="20000"/>
              <a:lumOff val="80000"/>
            </a:schemeClr>
          </a:solidFill>
        </p:spPr>
        <p:txBody>
          <a:bodyPr>
            <a:noAutofit/>
          </a:bodyPr>
          <a:lstStyle/>
          <a:p>
            <a:pPr marL="0" indent="0">
              <a:buNone/>
            </a:pPr>
            <a:r>
              <a:rPr lang="en-GB" sz="2800" b="1" dirty="0" smtClean="0"/>
              <a:t>OUTILS:</a:t>
            </a:r>
            <a:endParaRPr lang="en-GB" sz="2800" b="1" dirty="0"/>
          </a:p>
          <a:p>
            <a:pPr marL="0" indent="0">
              <a:buNone/>
            </a:pPr>
            <a:r>
              <a:rPr lang="en-GB" sz="2800" dirty="0"/>
              <a:t>E-portfolio</a:t>
            </a:r>
          </a:p>
        </p:txBody>
      </p:sp>
      <p:sp>
        <p:nvSpPr>
          <p:cNvPr id="5" name="Content Placeholder 2">
            <a:extLst>
              <a:ext uri="{FF2B5EF4-FFF2-40B4-BE49-F238E27FC236}">
                <a16:creationId xmlns:a16="http://schemas.microsoft.com/office/drawing/2014/main" xmlns="" id="{74428649-EAC5-490E-A403-CEB628D0C643}"/>
              </a:ext>
            </a:extLst>
          </p:cNvPr>
          <p:cNvSpPr txBox="1">
            <a:spLocks/>
          </p:cNvSpPr>
          <p:nvPr/>
        </p:nvSpPr>
        <p:spPr>
          <a:xfrm>
            <a:off x="4115328" y="1367450"/>
            <a:ext cx="4054172" cy="4034069"/>
          </a:xfrm>
          <a:prstGeom prst="rect">
            <a:avLst/>
          </a:prstGeom>
          <a:solidFill>
            <a:schemeClr val="accent6">
              <a:lumMod val="20000"/>
              <a:lumOff val="80000"/>
            </a:schemeClr>
          </a:solidFill>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b="1" dirty="0" smtClean="0">
                <a:solidFill>
                  <a:schemeClr val="accent6">
                    <a:lumMod val="50000"/>
                  </a:schemeClr>
                </a:solidFill>
              </a:rPr>
              <a:t>CHALLENGES</a:t>
            </a:r>
            <a:endParaRPr lang="en-GB" sz="2400" b="1" dirty="0">
              <a:solidFill>
                <a:schemeClr val="accent6">
                  <a:lumMod val="50000"/>
                </a:schemeClr>
              </a:solidFill>
            </a:endParaRPr>
          </a:p>
          <a:p>
            <a:pPr lvl="0" eaLnBrk="0" fontAlgn="base" hangingPunct="0">
              <a:spcBef>
                <a:spcPct val="0"/>
              </a:spcBef>
              <a:spcAft>
                <a:spcPct val="0"/>
              </a:spcAft>
              <a:buFontTx/>
              <a:buChar char="-"/>
            </a:pPr>
            <a:r>
              <a:rPr lang="fr-FR" altLang="fr-FR" sz="2400" dirty="0" smtClean="0">
                <a:solidFill>
                  <a:schemeClr val="tx1"/>
                </a:solidFill>
                <a:latin typeface="Arial Unicode MS" panose="020B0604020202020204" pitchFamily="34" charset="-128"/>
              </a:rPr>
              <a:t>La </a:t>
            </a:r>
            <a:r>
              <a:rPr lang="fr-FR" altLang="fr-FR" sz="2400" dirty="0">
                <a:solidFill>
                  <a:schemeClr val="tx1"/>
                </a:solidFill>
                <a:latin typeface="Arial Unicode MS" panose="020B0604020202020204" pitchFamily="34" charset="-128"/>
              </a:rPr>
              <a:t>structure, le format et le contenu du portfolio électronique doivent être étroitement liés au plan d'apprentissage ou au programme d'études.  </a:t>
            </a:r>
            <a:endParaRPr lang="fr-FR" altLang="fr-FR" sz="2400" dirty="0" smtClean="0">
              <a:solidFill>
                <a:schemeClr val="tx1"/>
              </a:solidFill>
              <a:latin typeface="Arial Unicode MS" panose="020B0604020202020204" pitchFamily="34" charset="-128"/>
            </a:endParaRPr>
          </a:p>
          <a:p>
            <a:pPr lvl="0" eaLnBrk="0" fontAlgn="base" hangingPunct="0">
              <a:spcBef>
                <a:spcPct val="0"/>
              </a:spcBef>
              <a:spcAft>
                <a:spcPct val="0"/>
              </a:spcAft>
              <a:buFontTx/>
              <a:buChar char="-"/>
            </a:pPr>
            <a:r>
              <a:rPr lang="fr-FR" altLang="fr-FR" sz="2400" dirty="0" smtClean="0">
                <a:solidFill>
                  <a:schemeClr val="tx1"/>
                </a:solidFill>
                <a:latin typeface="Arial Unicode MS" panose="020B0604020202020204" pitchFamily="34" charset="-128"/>
              </a:rPr>
              <a:t>Les </a:t>
            </a:r>
            <a:r>
              <a:rPr lang="fr-FR" altLang="fr-FR" sz="2400" dirty="0">
                <a:solidFill>
                  <a:schemeClr val="tx1"/>
                </a:solidFill>
                <a:latin typeface="Arial Unicode MS" panose="020B0604020202020204" pitchFamily="34" charset="-128"/>
              </a:rPr>
              <a:t>apprenants doivent «acheter» et documenter leurs études / travaux / expériences dans le format convenu</a:t>
            </a:r>
            <a:r>
              <a:rPr lang="fr-FR" altLang="fr-FR" sz="1800" dirty="0">
                <a:solidFill>
                  <a:schemeClr val="tx1"/>
                </a:solidFill>
              </a:rPr>
              <a:t> </a:t>
            </a:r>
            <a:endParaRPr lang="fr-FR" altLang="fr-FR" sz="4800" dirty="0">
              <a:solidFill>
                <a:schemeClr val="tx1"/>
              </a:solidFill>
              <a:latin typeface="Arial" panose="020B0604020202020204" pitchFamily="34" charset="0"/>
            </a:endParaRPr>
          </a:p>
        </p:txBody>
      </p:sp>
      <p:sp>
        <p:nvSpPr>
          <p:cNvPr id="6" name="TextBox 5">
            <a:extLst>
              <a:ext uri="{FF2B5EF4-FFF2-40B4-BE49-F238E27FC236}">
                <a16:creationId xmlns:a16="http://schemas.microsoft.com/office/drawing/2014/main" xmlns="" id="{F10FED70-0C77-46EB-A276-6A104448442C}"/>
              </a:ext>
            </a:extLst>
          </p:cNvPr>
          <p:cNvSpPr txBox="1"/>
          <p:nvPr/>
        </p:nvSpPr>
        <p:spPr>
          <a:xfrm>
            <a:off x="427315" y="5408933"/>
            <a:ext cx="7726580" cy="800219"/>
          </a:xfrm>
          <a:prstGeom prst="rect">
            <a:avLst/>
          </a:prstGeom>
          <a:solidFill>
            <a:schemeClr val="bg1">
              <a:lumMod val="85000"/>
            </a:schemeClr>
          </a:solidFill>
        </p:spPr>
        <p:txBody>
          <a:bodyPr wrap="square" rtlCol="0">
            <a:spAutoFit/>
          </a:bodyPr>
          <a:lstStyle/>
          <a:p>
            <a:r>
              <a:rPr lang="en-GB" sz="2800" dirty="0" err="1" smtClean="0">
                <a:solidFill>
                  <a:schemeClr val="tx2"/>
                </a:solidFill>
              </a:rPr>
              <a:t>Astuces</a:t>
            </a:r>
            <a:r>
              <a:rPr lang="en-GB" sz="2800" dirty="0" smtClean="0">
                <a:solidFill>
                  <a:schemeClr val="tx2"/>
                </a:solidFill>
              </a:rPr>
              <a:t> </a:t>
            </a:r>
            <a:r>
              <a:rPr lang="en-GB" sz="2800" dirty="0" err="1" smtClean="0">
                <a:solidFill>
                  <a:schemeClr val="tx2"/>
                </a:solidFill>
              </a:rPr>
              <a:t>supplémentaires</a:t>
            </a:r>
            <a:endParaRPr lang="en-GB" sz="2800" dirty="0">
              <a:solidFill>
                <a:schemeClr val="tx2"/>
              </a:solidFill>
            </a:endParaRPr>
          </a:p>
          <a:p>
            <a:r>
              <a:rPr lang="en-GB" dirty="0">
                <a:hlinkClick r:id="rId2"/>
              </a:rPr>
              <a:t>https://www.youtube.com/watch?time_continue=54&amp;v=YZsfvBqBrcY</a:t>
            </a:r>
            <a:r>
              <a:rPr lang="en-GB" dirty="0"/>
              <a:t>  </a:t>
            </a:r>
          </a:p>
        </p:txBody>
      </p:sp>
    </p:spTree>
    <p:extLst>
      <p:ext uri="{BB962C8B-B14F-4D97-AF65-F5344CB8AC3E}">
        <p14:creationId xmlns:p14="http://schemas.microsoft.com/office/powerpoint/2010/main" val="4186685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236E8B-C1B7-451E-8B8F-464D07C6416F}"/>
              </a:ext>
            </a:extLst>
          </p:cNvPr>
          <p:cNvSpPr>
            <a:spLocks noGrp="1"/>
          </p:cNvSpPr>
          <p:nvPr>
            <p:ph type="title"/>
          </p:nvPr>
        </p:nvSpPr>
        <p:spPr>
          <a:xfrm>
            <a:off x="0" y="274638"/>
            <a:ext cx="6588224" cy="1143000"/>
          </a:xfrm>
        </p:spPr>
        <p:txBody>
          <a:bodyPr>
            <a:normAutofit fontScale="90000"/>
          </a:bodyPr>
          <a:lstStyle/>
          <a:p>
            <a:r>
              <a:rPr lang="en-GB" dirty="0" err="1" smtClean="0"/>
              <a:t>Outils</a:t>
            </a:r>
            <a:r>
              <a:rPr lang="en-GB" dirty="0" smtClean="0"/>
              <a:t> </a:t>
            </a:r>
            <a:r>
              <a:rPr lang="en-GB" dirty="0" err="1" smtClean="0"/>
              <a:t>d’évalaution</a:t>
            </a:r>
            <a:r>
              <a:rPr lang="en-GB" dirty="0" smtClean="0"/>
              <a:t> </a:t>
            </a:r>
            <a:r>
              <a:rPr lang="en-GB" dirty="0" err="1" smtClean="0"/>
              <a:t>informel</a:t>
            </a:r>
            <a:endParaRPr lang="en-GB" dirty="0"/>
          </a:p>
        </p:txBody>
      </p:sp>
      <p:sp>
        <p:nvSpPr>
          <p:cNvPr id="3" name="Content Placeholder 2">
            <a:extLst>
              <a:ext uri="{FF2B5EF4-FFF2-40B4-BE49-F238E27FC236}">
                <a16:creationId xmlns:a16="http://schemas.microsoft.com/office/drawing/2014/main" xmlns="" id="{EDE724CC-38C7-4EF3-A0D0-212DCE3F5B37}"/>
              </a:ext>
            </a:extLst>
          </p:cNvPr>
          <p:cNvSpPr>
            <a:spLocks noGrp="1"/>
          </p:cNvSpPr>
          <p:nvPr>
            <p:ph idx="1"/>
          </p:nvPr>
        </p:nvSpPr>
        <p:spPr/>
        <p:txBody>
          <a:bodyPr>
            <a:normAutofit fontScale="85000" lnSpcReduction="20000"/>
          </a:bodyPr>
          <a:lstStyle/>
          <a:p>
            <a:pPr marL="0" lvl="0" indent="0" eaLnBrk="0" fontAlgn="base" hangingPunct="0">
              <a:spcBef>
                <a:spcPct val="0"/>
              </a:spcBef>
              <a:spcAft>
                <a:spcPct val="0"/>
              </a:spcAft>
              <a:buNone/>
            </a:pPr>
            <a:r>
              <a:rPr lang="fr-FR" altLang="fr-FR" dirty="0" smtClean="0">
                <a:solidFill>
                  <a:schemeClr val="tx1"/>
                </a:solidFill>
                <a:latin typeface="Arial Unicode MS" panose="020B0604020202020204" pitchFamily="34" charset="-128"/>
              </a:rPr>
              <a:t>Les </a:t>
            </a:r>
            <a:r>
              <a:rPr lang="fr-FR" altLang="fr-FR" dirty="0">
                <a:solidFill>
                  <a:schemeClr val="tx1"/>
                </a:solidFill>
                <a:latin typeface="Arial Unicode MS" panose="020B0604020202020204" pitchFamily="34" charset="-128"/>
              </a:rPr>
              <a:t>outils considérés jusqu'à présent ont inclus des stratégies et des activités dirigées par les </a:t>
            </a:r>
            <a:r>
              <a:rPr lang="fr-FR" altLang="fr-FR" dirty="0" smtClean="0">
                <a:solidFill>
                  <a:schemeClr val="tx1"/>
                </a:solidFill>
                <a:latin typeface="Arial Unicode MS" panose="020B0604020202020204" pitchFamily="34" charset="-128"/>
              </a:rPr>
              <a:t>apprenants.</a:t>
            </a:r>
          </a:p>
          <a:p>
            <a:pPr lvl="0" eaLnBrk="0" fontAlgn="base" hangingPunct="0">
              <a:spcBef>
                <a:spcPct val="0"/>
              </a:spcBef>
              <a:spcAft>
                <a:spcPct val="0"/>
              </a:spcAft>
              <a:buFontTx/>
              <a:buChar char="-"/>
            </a:pPr>
            <a:r>
              <a:rPr lang="fr-FR" altLang="fr-FR" dirty="0" smtClean="0">
                <a:solidFill>
                  <a:schemeClr val="tx2"/>
                </a:solidFill>
                <a:latin typeface="Arial Unicode MS" panose="020B0604020202020204" pitchFamily="34" charset="-128"/>
              </a:rPr>
              <a:t>Les </a:t>
            </a:r>
            <a:r>
              <a:rPr lang="fr-FR" altLang="fr-FR" dirty="0">
                <a:solidFill>
                  <a:schemeClr val="tx2"/>
                </a:solidFill>
                <a:latin typeface="Arial Unicode MS" panose="020B0604020202020204" pitchFamily="34" charset="-128"/>
              </a:rPr>
              <a:t>concepteurs et les planificateurs de programmes d'EFP souhaiteront également utiliser des outils d'évaluation qui sont davantage </a:t>
            </a:r>
            <a:r>
              <a:rPr lang="fr-FR" altLang="fr-FR" b="1" dirty="0">
                <a:solidFill>
                  <a:schemeClr val="tx2"/>
                </a:solidFill>
                <a:latin typeface="Arial Unicode MS" panose="020B0604020202020204" pitchFamily="34" charset="-128"/>
              </a:rPr>
              <a:t>dirigés par un tuteur. </a:t>
            </a:r>
            <a:endParaRPr lang="fr-FR" altLang="fr-FR" b="1" dirty="0" smtClean="0">
              <a:solidFill>
                <a:schemeClr val="tx2"/>
              </a:solidFill>
              <a:latin typeface="Arial Unicode MS" panose="020B0604020202020204" pitchFamily="34" charset="-128"/>
            </a:endParaRPr>
          </a:p>
          <a:p>
            <a:pPr lvl="0" eaLnBrk="0" fontAlgn="base" hangingPunct="0">
              <a:spcBef>
                <a:spcPct val="0"/>
              </a:spcBef>
              <a:spcAft>
                <a:spcPct val="0"/>
              </a:spcAft>
              <a:buFontTx/>
              <a:buChar char="-"/>
            </a:pPr>
            <a:r>
              <a:rPr lang="fr-FR" altLang="fr-FR" dirty="0" smtClean="0">
                <a:solidFill>
                  <a:schemeClr val="tx2"/>
                </a:solidFill>
                <a:latin typeface="Arial Unicode MS" panose="020B0604020202020204" pitchFamily="34" charset="-128"/>
              </a:rPr>
              <a:t>Les </a:t>
            </a:r>
            <a:r>
              <a:rPr lang="fr-FR" altLang="fr-FR" dirty="0">
                <a:solidFill>
                  <a:schemeClr val="tx2"/>
                </a:solidFill>
                <a:latin typeface="Arial Unicode MS" panose="020B0604020202020204" pitchFamily="34" charset="-128"/>
              </a:rPr>
              <a:t>évaluations dirigées par un tuteur peuvent être utilisées par l'organisation de l'EFP et ses partenaires pour évaluer l'apprentissage et les comportements des jeunes participant à des mobilités interculturelles.</a:t>
            </a:r>
            <a:r>
              <a:rPr lang="fr-FR" altLang="fr-FR" sz="2400" dirty="0">
                <a:solidFill>
                  <a:schemeClr val="tx2"/>
                </a:solidFill>
              </a:rPr>
              <a:t> </a:t>
            </a:r>
            <a:endParaRPr lang="fr-FR" altLang="fr-FR" sz="6000" dirty="0">
              <a:solidFill>
                <a:schemeClr val="tx2"/>
              </a:solidFill>
              <a:latin typeface="Arial" panose="020B0604020202020204" pitchFamily="34" charset="0"/>
            </a:endParaRPr>
          </a:p>
        </p:txBody>
      </p:sp>
    </p:spTree>
    <p:extLst>
      <p:ext uri="{BB962C8B-B14F-4D97-AF65-F5344CB8AC3E}">
        <p14:creationId xmlns:p14="http://schemas.microsoft.com/office/powerpoint/2010/main" val="740432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smtClean="0"/>
              <a:t>Présentation</a:t>
            </a:r>
            <a:r>
              <a:rPr lang="en-GB" dirty="0" smtClean="0"/>
              <a:t> du module 3</a:t>
            </a:r>
            <a:endParaRPr lang="en-GB" dirty="0"/>
          </a:p>
        </p:txBody>
      </p:sp>
      <p:graphicFrame>
        <p:nvGraphicFramePr>
          <p:cNvPr id="6" name="Content Placeholder 3"/>
          <p:cNvGraphicFramePr>
            <a:graphicFrameLocks/>
          </p:cNvGraphicFramePr>
          <p:nvPr>
            <p:extLst/>
          </p:nvPr>
        </p:nvGraphicFramePr>
        <p:xfrm>
          <a:off x="263631" y="1554481"/>
          <a:ext cx="8030329" cy="4571682"/>
        </p:xfrm>
        <a:graphic>
          <a:graphicData uri="http://schemas.openxmlformats.org/drawingml/2006/table">
            <a:tbl>
              <a:tblPr firstRow="1" bandRow="1">
                <a:tableStyleId>{F2DE63D5-997A-4646-A377-4702673A728D}</a:tableStyleId>
              </a:tblPr>
              <a:tblGrid>
                <a:gridCol w="1615281">
                  <a:extLst>
                    <a:ext uri="{9D8B030D-6E8A-4147-A177-3AD203B41FA5}">
                      <a16:colId xmlns:a16="http://schemas.microsoft.com/office/drawing/2014/main" xmlns="" val="244180809"/>
                    </a:ext>
                  </a:extLst>
                </a:gridCol>
                <a:gridCol w="6415048">
                  <a:extLst>
                    <a:ext uri="{9D8B030D-6E8A-4147-A177-3AD203B41FA5}">
                      <a16:colId xmlns:a16="http://schemas.microsoft.com/office/drawing/2014/main" xmlns="" val="312969265"/>
                    </a:ext>
                  </a:extLst>
                </a:gridCol>
              </a:tblGrid>
              <a:tr h="476217">
                <a:tc>
                  <a:txBody>
                    <a:bodyPr/>
                    <a:lstStyle/>
                    <a:p>
                      <a:r>
                        <a:rPr lang="en-GB" sz="2400" b="1" dirty="0" err="1" smtClean="0"/>
                        <a:t>Unité</a:t>
                      </a:r>
                      <a:endParaRPr lang="en-GB" sz="2400" b="1" dirty="0"/>
                    </a:p>
                  </a:txBody>
                  <a:tcPr/>
                </a:tc>
                <a:tc>
                  <a:txBody>
                    <a:bodyPr/>
                    <a:lstStyle/>
                    <a:p>
                      <a:r>
                        <a:rPr lang="en-GB" sz="2400" dirty="0" err="1" smtClean="0"/>
                        <a:t>Objectifs</a:t>
                      </a:r>
                      <a:r>
                        <a:rPr lang="en-GB" sz="2400" baseline="0" dirty="0" smtClean="0"/>
                        <a:t> de la séance</a:t>
                      </a:r>
                      <a:endParaRPr lang="en-GB" sz="2400" dirty="0"/>
                    </a:p>
                  </a:txBody>
                  <a:tcPr/>
                </a:tc>
                <a:extLst>
                  <a:ext uri="{0D108BD9-81ED-4DB2-BD59-A6C34878D82A}">
                    <a16:rowId xmlns:a16="http://schemas.microsoft.com/office/drawing/2014/main" xmlns="" val="2080337734"/>
                  </a:ext>
                </a:extLst>
              </a:tr>
              <a:tr h="1238164">
                <a:tc>
                  <a:txBody>
                    <a:bodyPr/>
                    <a:lstStyle/>
                    <a:p>
                      <a:pPr algn="l"/>
                      <a:r>
                        <a:rPr lang="en-GB" sz="2400" b="1" dirty="0" err="1" smtClean="0">
                          <a:solidFill>
                            <a:schemeClr val="bg1"/>
                          </a:solidFill>
                        </a:rPr>
                        <a:t>Unité</a:t>
                      </a:r>
                      <a:r>
                        <a:rPr lang="en-GB" sz="2400" b="1" dirty="0" smtClean="0">
                          <a:solidFill>
                            <a:schemeClr val="bg1"/>
                          </a:solidFill>
                        </a:rPr>
                        <a:t> </a:t>
                      </a:r>
                      <a:r>
                        <a:rPr lang="en-GB" sz="2400" b="1" dirty="0">
                          <a:solidFill>
                            <a:schemeClr val="bg1"/>
                          </a:solidFill>
                        </a:rPr>
                        <a:t>3.1</a:t>
                      </a:r>
                    </a:p>
                  </a:txBody>
                  <a:tcPr anchor="ctr">
                    <a:solidFill>
                      <a:schemeClr val="accent3"/>
                    </a:solidFill>
                  </a:tcPr>
                </a:tc>
                <a:tc>
                  <a:txBody>
                    <a:bodyPr/>
                    <a:lstStyle/>
                    <a:p>
                      <a:pPr algn="l"/>
                      <a:r>
                        <a:rPr lang="fr-FR" sz="2400" noProof="0" dirty="0" smtClean="0">
                          <a:solidFill>
                            <a:schemeClr val="tx1"/>
                          </a:solidFill>
                        </a:rPr>
                        <a:t>Les compétences-clé</a:t>
                      </a:r>
                      <a:r>
                        <a:rPr lang="fr-FR" sz="2400" baseline="0" noProof="0" dirty="0" smtClean="0">
                          <a:solidFill>
                            <a:schemeClr val="tx1"/>
                          </a:solidFill>
                        </a:rPr>
                        <a:t> </a:t>
                      </a:r>
                      <a:r>
                        <a:rPr lang="fr-FR" sz="2400" noProof="0" dirty="0" smtClean="0">
                          <a:solidFill>
                            <a:schemeClr val="tx1"/>
                          </a:solidFill>
                        </a:rPr>
                        <a:t>et résultats pour les jeunes qui participent</a:t>
                      </a:r>
                      <a:r>
                        <a:rPr lang="fr-FR" sz="2400" baseline="0" noProof="0" dirty="0" smtClean="0">
                          <a:solidFill>
                            <a:schemeClr val="tx1"/>
                          </a:solidFill>
                        </a:rPr>
                        <a:t> </a:t>
                      </a:r>
                      <a:r>
                        <a:rPr lang="fr-FR" sz="2400" noProof="0" dirty="0" smtClean="0">
                          <a:solidFill>
                            <a:schemeClr val="tx1"/>
                          </a:solidFill>
                        </a:rPr>
                        <a:t>aux programmes de mobilité interculturelle</a:t>
                      </a:r>
                      <a:endParaRPr lang="fr-FR" sz="2400" b="0" kern="1200" noProof="0" dirty="0">
                        <a:solidFill>
                          <a:schemeClr val="tx1"/>
                        </a:solidFill>
                        <a:effectLst/>
                        <a:latin typeface="+mn-lt"/>
                        <a:ea typeface="+mn-ea"/>
                        <a:cs typeface="+mn-cs"/>
                      </a:endParaRPr>
                    </a:p>
                  </a:txBody>
                  <a:tcPr anchor="ctr"/>
                </a:tc>
                <a:extLst>
                  <a:ext uri="{0D108BD9-81ED-4DB2-BD59-A6C34878D82A}">
                    <a16:rowId xmlns:a16="http://schemas.microsoft.com/office/drawing/2014/main" xmlns="" val="1433455634"/>
                  </a:ext>
                </a:extLst>
              </a:tr>
              <a:tr h="1619137">
                <a:tc>
                  <a:txBody>
                    <a:bodyPr/>
                    <a:lstStyle/>
                    <a:p>
                      <a:pPr algn="l"/>
                      <a:r>
                        <a:rPr lang="en-GB" sz="2400" b="1" dirty="0" err="1" smtClean="0">
                          <a:solidFill>
                            <a:schemeClr val="bg1"/>
                          </a:solidFill>
                        </a:rPr>
                        <a:t>Unité</a:t>
                      </a:r>
                      <a:r>
                        <a:rPr lang="en-GB" sz="2400" b="1" dirty="0" smtClean="0">
                          <a:solidFill>
                            <a:schemeClr val="bg1"/>
                          </a:solidFill>
                        </a:rPr>
                        <a:t> </a:t>
                      </a:r>
                      <a:r>
                        <a:rPr lang="en-GB" sz="2400" b="1" dirty="0">
                          <a:solidFill>
                            <a:schemeClr val="bg1"/>
                          </a:solidFill>
                        </a:rPr>
                        <a:t>3.2</a:t>
                      </a:r>
                    </a:p>
                  </a:txBody>
                  <a:tcPr anchor="c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kern="1200" noProof="0" dirty="0" smtClean="0">
                          <a:effectLst/>
                        </a:rPr>
                        <a:t>Révision, auto-évaluation et évaluation des expériences</a:t>
                      </a:r>
                      <a:r>
                        <a:rPr lang="fr-FR" sz="2400" kern="1200" baseline="0" noProof="0" dirty="0" smtClean="0">
                          <a:effectLst/>
                        </a:rPr>
                        <a:t> des jeunes participant aux mobilités, y compris leur formation et les résultats. </a:t>
                      </a:r>
                      <a:r>
                        <a:rPr lang="fr-FR" sz="2400" kern="1200" noProof="0" dirty="0" smtClean="0">
                          <a:effectLst/>
                        </a:rPr>
                        <a:t> </a:t>
                      </a:r>
                      <a:endParaRPr lang="fr-FR" sz="2400" b="0" kern="1200" noProof="0" dirty="0">
                        <a:solidFill>
                          <a:schemeClr val="dk1"/>
                        </a:solidFill>
                        <a:effectLst/>
                        <a:latin typeface="+mn-lt"/>
                        <a:ea typeface="+mn-ea"/>
                        <a:cs typeface="+mn-cs"/>
                      </a:endParaRPr>
                    </a:p>
                  </a:txBody>
                  <a:tcPr anchor="ctr"/>
                </a:tc>
                <a:extLst>
                  <a:ext uri="{0D108BD9-81ED-4DB2-BD59-A6C34878D82A}">
                    <a16:rowId xmlns:a16="http://schemas.microsoft.com/office/drawing/2014/main" xmlns="" val="3135988591"/>
                  </a:ext>
                </a:extLst>
              </a:tr>
              <a:tr h="1238164">
                <a:tc>
                  <a:txBody>
                    <a:bodyPr/>
                    <a:lstStyle/>
                    <a:p>
                      <a:pPr algn="l"/>
                      <a:r>
                        <a:rPr lang="en-GB" sz="2400" b="1" dirty="0" err="1" smtClean="0">
                          <a:solidFill>
                            <a:schemeClr val="bg1"/>
                          </a:solidFill>
                        </a:rPr>
                        <a:t>Unité</a:t>
                      </a:r>
                      <a:r>
                        <a:rPr lang="en-GB" sz="2400" b="1" dirty="0" smtClean="0">
                          <a:solidFill>
                            <a:schemeClr val="bg1"/>
                          </a:solidFill>
                        </a:rPr>
                        <a:t> </a:t>
                      </a:r>
                      <a:r>
                        <a:rPr lang="en-GB" sz="2400" b="1" dirty="0">
                          <a:solidFill>
                            <a:schemeClr val="bg1"/>
                          </a:solidFill>
                        </a:rPr>
                        <a:t>3.3</a:t>
                      </a:r>
                    </a:p>
                  </a:txBody>
                  <a:tcPr anchor="c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kern="1200" noProof="0" dirty="0" smtClean="0">
                          <a:effectLst/>
                        </a:rPr>
                        <a:t>Utiliser des programmes</a:t>
                      </a:r>
                      <a:r>
                        <a:rPr lang="fr-FR" sz="2400" kern="1200" baseline="0" noProof="0" dirty="0" smtClean="0">
                          <a:effectLst/>
                        </a:rPr>
                        <a:t> ou</a:t>
                      </a:r>
                      <a:r>
                        <a:rPr lang="en-GB" sz="2400" kern="1200" baseline="0" dirty="0" smtClean="0">
                          <a:effectLst/>
                        </a:rPr>
                        <a:t> </a:t>
                      </a:r>
                      <a:r>
                        <a:rPr lang="fr-FR" sz="2400" kern="1200" baseline="0" noProof="0" dirty="0" smtClean="0">
                          <a:effectLst/>
                        </a:rPr>
                        <a:t>méthodologies</a:t>
                      </a:r>
                      <a:r>
                        <a:rPr lang="en-GB" sz="2400" kern="1200" baseline="0" dirty="0" smtClean="0">
                          <a:effectLst/>
                        </a:rPr>
                        <a:t> </a:t>
                      </a:r>
                      <a:r>
                        <a:rPr lang="fr-FR" sz="2400" kern="1200" baseline="0" noProof="0" dirty="0" smtClean="0">
                          <a:effectLst/>
                        </a:rPr>
                        <a:t>d’accréditation pour reconnaitre et valider l’apprentissage</a:t>
                      </a:r>
                      <a:r>
                        <a:rPr lang="en-GB" sz="2400" kern="1200" baseline="0" dirty="0" smtClean="0">
                          <a:effectLst/>
                        </a:rPr>
                        <a:t>. </a:t>
                      </a:r>
                      <a:endParaRPr lang="en-GB" sz="2400" b="0" kern="1200" dirty="0">
                        <a:solidFill>
                          <a:schemeClr val="dk1"/>
                        </a:solidFill>
                        <a:effectLst/>
                        <a:latin typeface="+mn-lt"/>
                        <a:ea typeface="+mn-ea"/>
                        <a:cs typeface="+mn-cs"/>
                      </a:endParaRPr>
                    </a:p>
                  </a:txBody>
                  <a:tcPr anchor="ctr"/>
                </a:tc>
                <a:extLst>
                  <a:ext uri="{0D108BD9-81ED-4DB2-BD59-A6C34878D82A}">
                    <a16:rowId xmlns:a16="http://schemas.microsoft.com/office/drawing/2014/main" xmlns="" val="3201305373"/>
                  </a:ext>
                </a:extLst>
              </a:tr>
            </a:tbl>
          </a:graphicData>
        </a:graphic>
      </p:graphicFrame>
    </p:spTree>
    <p:extLst>
      <p:ext uri="{BB962C8B-B14F-4D97-AF65-F5344CB8AC3E}">
        <p14:creationId xmlns:p14="http://schemas.microsoft.com/office/powerpoint/2010/main" val="25209138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236E8B-C1B7-451E-8B8F-464D07C6416F}"/>
              </a:ext>
            </a:extLst>
          </p:cNvPr>
          <p:cNvSpPr>
            <a:spLocks noGrp="1"/>
          </p:cNvSpPr>
          <p:nvPr>
            <p:ph type="title"/>
          </p:nvPr>
        </p:nvSpPr>
        <p:spPr>
          <a:xfrm>
            <a:off x="0" y="274638"/>
            <a:ext cx="6588224" cy="1143000"/>
          </a:xfrm>
        </p:spPr>
        <p:txBody>
          <a:bodyPr>
            <a:normAutofit fontScale="90000"/>
          </a:bodyPr>
          <a:lstStyle/>
          <a:p>
            <a:r>
              <a:rPr lang="en-GB" dirty="0" err="1"/>
              <a:t>Outils</a:t>
            </a:r>
            <a:r>
              <a:rPr lang="en-GB" dirty="0"/>
              <a:t> </a:t>
            </a:r>
            <a:r>
              <a:rPr lang="en-GB" dirty="0" err="1"/>
              <a:t>d’évalaution</a:t>
            </a:r>
            <a:r>
              <a:rPr lang="en-GB" dirty="0"/>
              <a:t> </a:t>
            </a:r>
            <a:r>
              <a:rPr lang="en-GB" dirty="0" err="1"/>
              <a:t>informel</a:t>
            </a:r>
            <a:endParaRPr lang="en-GB" dirty="0"/>
          </a:p>
        </p:txBody>
      </p:sp>
      <p:sp>
        <p:nvSpPr>
          <p:cNvPr id="3" name="Content Placeholder 2">
            <a:extLst>
              <a:ext uri="{FF2B5EF4-FFF2-40B4-BE49-F238E27FC236}">
                <a16:creationId xmlns:a16="http://schemas.microsoft.com/office/drawing/2014/main" xmlns="" id="{EDE724CC-38C7-4EF3-A0D0-212DCE3F5B37}"/>
              </a:ext>
            </a:extLst>
          </p:cNvPr>
          <p:cNvSpPr>
            <a:spLocks noGrp="1"/>
          </p:cNvSpPr>
          <p:nvPr>
            <p:ph idx="1"/>
          </p:nvPr>
        </p:nvSpPr>
        <p:spPr>
          <a:xfrm>
            <a:off x="395536" y="1268760"/>
            <a:ext cx="7643192" cy="5112568"/>
          </a:xfrm>
        </p:spPr>
        <p:txBody>
          <a:bodyPr>
            <a:normAutofit lnSpcReduction="10000"/>
          </a:bodyPr>
          <a:lstStyle/>
          <a:p>
            <a:pPr marL="0" lvl="0" indent="0" eaLnBrk="0" fontAlgn="base" hangingPunct="0">
              <a:spcBef>
                <a:spcPct val="0"/>
              </a:spcBef>
              <a:spcAft>
                <a:spcPct val="0"/>
              </a:spcAft>
              <a:buNone/>
            </a:pPr>
            <a:r>
              <a:rPr lang="fr-FR" altLang="fr-FR" sz="2800" dirty="0">
                <a:solidFill>
                  <a:schemeClr val="tx2"/>
                </a:solidFill>
              </a:rPr>
              <a:t>Le formateur vous donnera un tableau décrivant plusieurs méthodes d'évaluation informelle. Dans vos groupes, discutez des méthodes qui pourraient être les plus utiles ou pertinentes pour votre organisation. </a:t>
            </a:r>
            <a:endParaRPr lang="fr-FR" altLang="fr-FR" sz="2800" dirty="0" smtClean="0">
              <a:solidFill>
                <a:schemeClr val="tx2"/>
              </a:solidFill>
            </a:endParaRPr>
          </a:p>
          <a:p>
            <a:pPr marL="0" lvl="0" indent="0" eaLnBrk="0" fontAlgn="base" hangingPunct="0">
              <a:spcBef>
                <a:spcPct val="0"/>
              </a:spcBef>
              <a:spcAft>
                <a:spcPct val="0"/>
              </a:spcAft>
              <a:buNone/>
            </a:pPr>
            <a:r>
              <a:rPr lang="fr-FR" altLang="fr-FR" sz="2800" dirty="0">
                <a:solidFill>
                  <a:schemeClr val="tx2"/>
                </a:solidFill>
              </a:rPr>
              <a:t>P</a:t>
            </a:r>
            <a:r>
              <a:rPr lang="fr-FR" altLang="fr-FR" sz="2800" dirty="0" smtClean="0">
                <a:solidFill>
                  <a:schemeClr val="tx2"/>
                </a:solidFill>
              </a:rPr>
              <a:t>rendre </a:t>
            </a:r>
            <a:r>
              <a:rPr lang="fr-FR" altLang="fr-FR" sz="2800" dirty="0">
                <a:solidFill>
                  <a:schemeClr val="tx2"/>
                </a:solidFill>
              </a:rPr>
              <a:t>en considération</a:t>
            </a:r>
            <a:r>
              <a:rPr lang="fr-FR" altLang="fr-FR" sz="2800" dirty="0" smtClean="0">
                <a:solidFill>
                  <a:schemeClr val="tx2"/>
                </a:solidFill>
              </a:rPr>
              <a:t>:</a:t>
            </a:r>
          </a:p>
          <a:p>
            <a:pPr marL="0" lvl="0" indent="0" eaLnBrk="0" fontAlgn="base" hangingPunct="0">
              <a:spcBef>
                <a:spcPct val="0"/>
              </a:spcBef>
              <a:spcAft>
                <a:spcPct val="0"/>
              </a:spcAft>
              <a:buNone/>
            </a:pPr>
            <a:r>
              <a:rPr lang="fr-FR" altLang="fr-FR" sz="2800" dirty="0" smtClean="0">
                <a:solidFill>
                  <a:schemeClr val="tx2"/>
                </a:solidFill>
              </a:rPr>
              <a:t>- si </a:t>
            </a:r>
            <a:r>
              <a:rPr lang="fr-FR" altLang="fr-FR" sz="2800" dirty="0">
                <a:solidFill>
                  <a:schemeClr val="tx2"/>
                </a:solidFill>
              </a:rPr>
              <a:t>l'évaluation doit être faite dans le cadre professionnel ou un lieu de travail les compétences, aptitudes, connaissances ou comportements dont vous avez besoin pour évaluer comment les données d'évaluation que vous collectez s'intègrent au programme d'études global.</a:t>
            </a:r>
            <a:r>
              <a:rPr lang="fr-FR" altLang="fr-FR" sz="2000" dirty="0">
                <a:solidFill>
                  <a:schemeClr val="tx2"/>
                </a:solidFill>
              </a:rPr>
              <a:t> </a:t>
            </a:r>
            <a:endParaRPr lang="fr-FR" altLang="fr-FR" sz="5400" dirty="0">
              <a:solidFill>
                <a:schemeClr val="tx2"/>
              </a:solidFill>
            </a:endParaRPr>
          </a:p>
          <a:p>
            <a:endParaRPr lang="en-GB" dirty="0"/>
          </a:p>
        </p:txBody>
      </p:sp>
    </p:spTree>
    <p:extLst>
      <p:ext uri="{BB962C8B-B14F-4D97-AF65-F5344CB8AC3E}">
        <p14:creationId xmlns:p14="http://schemas.microsoft.com/office/powerpoint/2010/main" val="21136711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11560" y="1700808"/>
            <a:ext cx="6865937" cy="3853036"/>
          </a:xfrm>
          <a:prstGeom prst="rect">
            <a:avLst/>
          </a:prstGeom>
        </p:spPr>
      </p:pic>
      <p:sp>
        <p:nvSpPr>
          <p:cNvPr id="3" name="ZoneTexte 2"/>
          <p:cNvSpPr txBox="1"/>
          <p:nvPr/>
        </p:nvSpPr>
        <p:spPr>
          <a:xfrm>
            <a:off x="2267744" y="620688"/>
            <a:ext cx="2304256" cy="707886"/>
          </a:xfrm>
          <a:prstGeom prst="rect">
            <a:avLst/>
          </a:prstGeom>
          <a:noFill/>
        </p:spPr>
        <p:txBody>
          <a:bodyPr wrap="square" rtlCol="0">
            <a:spAutoFit/>
          </a:bodyPr>
          <a:lstStyle/>
          <a:p>
            <a:r>
              <a:rPr lang="en-GB" sz="4000" dirty="0" smtClean="0">
                <a:solidFill>
                  <a:schemeClr val="tx2">
                    <a:lumMod val="50000"/>
                  </a:schemeClr>
                </a:solidFill>
                <a:latin typeface="+mj-lt"/>
                <a:ea typeface="+mj-ea"/>
                <a:cs typeface="+mj-cs"/>
              </a:rPr>
              <a:t>Pause!</a:t>
            </a:r>
            <a:endParaRPr lang="fr-FR" sz="4000" dirty="0">
              <a:solidFill>
                <a:schemeClr val="tx2">
                  <a:lumMod val="50000"/>
                </a:schemeClr>
              </a:solidFill>
              <a:latin typeface="+mj-lt"/>
              <a:ea typeface="+mj-ea"/>
              <a:cs typeface="+mj-cs"/>
            </a:endParaRPr>
          </a:p>
        </p:txBody>
      </p:sp>
    </p:spTree>
    <p:extLst>
      <p:ext uri="{BB962C8B-B14F-4D97-AF65-F5344CB8AC3E}">
        <p14:creationId xmlns:p14="http://schemas.microsoft.com/office/powerpoint/2010/main" val="12777875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Passons</a:t>
            </a:r>
            <a:r>
              <a:rPr lang="en-US" dirty="0" smtClean="0"/>
              <a:t> à </a:t>
            </a:r>
            <a:r>
              <a:rPr lang="en-US" dirty="0" err="1" smtClean="0"/>
              <a:t>l’activité</a:t>
            </a:r>
            <a:r>
              <a:rPr lang="en-US" dirty="0" smtClean="0"/>
              <a:t>!</a:t>
            </a:r>
            <a:endParaRPr lang="el-GR" dirty="0"/>
          </a:p>
        </p:txBody>
      </p:sp>
      <p:sp>
        <p:nvSpPr>
          <p:cNvPr id="3" name="TextBox 2"/>
          <p:cNvSpPr txBox="1"/>
          <p:nvPr/>
        </p:nvSpPr>
        <p:spPr>
          <a:xfrm>
            <a:off x="739074" y="1663640"/>
            <a:ext cx="7200800" cy="3416320"/>
          </a:xfrm>
          <a:prstGeom prst="rect">
            <a:avLst/>
          </a:prstGeom>
          <a:solidFill>
            <a:schemeClr val="tx1">
              <a:lumMod val="40000"/>
              <a:lumOff val="60000"/>
            </a:schemeClr>
          </a:solidFill>
          <a:ln w="19050">
            <a:solidFill>
              <a:schemeClr val="tx1"/>
            </a:solidFill>
          </a:ln>
        </p:spPr>
        <p:txBody>
          <a:bodyPr wrap="square" rtlCol="0">
            <a:spAutoFit/>
          </a:bodyPr>
          <a:lstStyle/>
          <a:p>
            <a:r>
              <a:rPr lang="en-US" sz="2400" b="1" dirty="0" smtClean="0"/>
              <a:t>ACTIVITE NUMERO: </a:t>
            </a:r>
            <a:r>
              <a:rPr lang="en-US" sz="2400" b="1" dirty="0"/>
              <a:t>3.1.5</a:t>
            </a:r>
          </a:p>
          <a:p>
            <a:endParaRPr lang="en-US" sz="2400" b="1" dirty="0"/>
          </a:p>
          <a:p>
            <a:r>
              <a:rPr lang="en-US" sz="2400" b="1" dirty="0" smtClean="0"/>
              <a:t>TITRE ACTIVITE: </a:t>
            </a:r>
            <a:r>
              <a:rPr lang="fr-FR" altLang="fr-FR" sz="2400" b="1" dirty="0" smtClean="0"/>
              <a:t>Comment </a:t>
            </a:r>
            <a:r>
              <a:rPr lang="fr-FR" altLang="fr-FR" sz="2400" b="1" dirty="0"/>
              <a:t>les organisations d'EFP peuvent-elles préparer les apprenants à une évaluation des apprentissages tirés d'une mobilité interculturelle? </a:t>
            </a:r>
          </a:p>
          <a:p>
            <a:endParaRPr lang="en-US" sz="2400" b="1" dirty="0"/>
          </a:p>
          <a:p>
            <a:endParaRPr lang="en-US" sz="2400" b="1" dirty="0"/>
          </a:p>
          <a:p>
            <a:r>
              <a:rPr lang="en-US" sz="2400" b="1" dirty="0" smtClean="0"/>
              <a:t>DUREE: </a:t>
            </a:r>
            <a:r>
              <a:rPr lang="en-US" sz="2400" b="1" dirty="0"/>
              <a:t>40 minutes</a:t>
            </a:r>
          </a:p>
          <a:p>
            <a:endParaRPr lang="en-US" sz="2400" b="1" dirty="0"/>
          </a:p>
        </p:txBody>
      </p:sp>
    </p:spTree>
    <p:extLst>
      <p:ext uri="{BB962C8B-B14F-4D97-AF65-F5344CB8AC3E}">
        <p14:creationId xmlns:p14="http://schemas.microsoft.com/office/powerpoint/2010/main" val="5887055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7452320" cy="1728192"/>
          </a:xfrm>
        </p:spPr>
        <p:txBody>
          <a:bodyPr>
            <a:normAutofit/>
          </a:bodyPr>
          <a:lstStyle/>
          <a:p>
            <a:r>
              <a:rPr lang="en-GB" dirty="0" err="1" smtClean="0"/>
              <a:t>Préparer</a:t>
            </a:r>
            <a:r>
              <a:rPr lang="en-GB" dirty="0" smtClean="0"/>
              <a:t> </a:t>
            </a:r>
            <a:r>
              <a:rPr lang="en-GB" dirty="0" err="1" smtClean="0"/>
              <a:t>es</a:t>
            </a:r>
            <a:r>
              <a:rPr lang="en-GB" dirty="0" smtClean="0"/>
              <a:t> </a:t>
            </a:r>
            <a:r>
              <a:rPr lang="en-GB" dirty="0" err="1" smtClean="0"/>
              <a:t>apprenants</a:t>
            </a:r>
            <a:r>
              <a:rPr lang="en-GB" dirty="0" smtClean="0"/>
              <a:t> à </a:t>
            </a:r>
            <a:r>
              <a:rPr lang="en-GB" dirty="0" err="1" smtClean="0"/>
              <a:t>l’évaluation</a:t>
            </a:r>
            <a:endParaRPr lang="en-GB" dirty="0"/>
          </a:p>
        </p:txBody>
      </p:sp>
      <p:sp>
        <p:nvSpPr>
          <p:cNvPr id="3" name="Content Placeholder 2"/>
          <p:cNvSpPr>
            <a:spLocks noGrp="1"/>
          </p:cNvSpPr>
          <p:nvPr>
            <p:ph idx="1"/>
          </p:nvPr>
        </p:nvSpPr>
        <p:spPr>
          <a:xfrm>
            <a:off x="395536" y="1667385"/>
            <a:ext cx="7643192" cy="4176463"/>
          </a:xfrm>
        </p:spPr>
        <p:txBody>
          <a:bodyPr>
            <a:normAutofit/>
          </a:bodyPr>
          <a:lstStyle/>
          <a:p>
            <a:pPr marL="0" lvl="0" indent="0" eaLnBrk="0" fontAlgn="base" hangingPunct="0">
              <a:spcBef>
                <a:spcPct val="0"/>
              </a:spcBef>
              <a:spcAft>
                <a:spcPct val="0"/>
              </a:spcAft>
              <a:buNone/>
            </a:pPr>
            <a:r>
              <a:rPr lang="fr-FR" altLang="fr-FR" sz="3000" dirty="0"/>
              <a:t>Alors que les organisations d'EFP ne peuvent pas anticiper exactement ce que les apprenants peuvent expérimenter dans n'importe quelle situation, ils peuvent </a:t>
            </a:r>
            <a:r>
              <a:rPr lang="fr-FR" altLang="fr-FR" sz="3000" dirty="0">
                <a:solidFill>
                  <a:schemeClr val="tx1"/>
                </a:solidFill>
              </a:rPr>
              <a:t>préparer les apprenants </a:t>
            </a:r>
            <a:r>
              <a:rPr lang="fr-FR" altLang="fr-FR" sz="3000" dirty="0" smtClean="0">
                <a:solidFill>
                  <a:schemeClr val="tx1"/>
                </a:solidFill>
              </a:rPr>
              <a:t>à prendre conscience </a:t>
            </a:r>
            <a:r>
              <a:rPr lang="fr-FR" altLang="fr-FR" sz="3000" dirty="0"/>
              <a:t>des nouvelles expériences et des situations qu'ils peuvent rencontrer documenter ces expériences pour réflexion et évaluation ultérieures </a:t>
            </a:r>
          </a:p>
          <a:p>
            <a:pPr marL="514350" indent="-514350"/>
            <a:endParaRPr lang="en-GB" dirty="0"/>
          </a:p>
        </p:txBody>
      </p:sp>
    </p:spTree>
    <p:extLst>
      <p:ext uri="{BB962C8B-B14F-4D97-AF65-F5344CB8AC3E}">
        <p14:creationId xmlns:p14="http://schemas.microsoft.com/office/powerpoint/2010/main" val="33054577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7452320" cy="1728192"/>
          </a:xfrm>
        </p:spPr>
        <p:txBody>
          <a:bodyPr>
            <a:normAutofit/>
          </a:bodyPr>
          <a:lstStyle/>
          <a:p>
            <a:r>
              <a:rPr lang="en-GB" dirty="0" err="1"/>
              <a:t>Préparer</a:t>
            </a:r>
            <a:r>
              <a:rPr lang="en-GB" dirty="0"/>
              <a:t> </a:t>
            </a:r>
            <a:r>
              <a:rPr lang="en-GB" dirty="0" smtClean="0"/>
              <a:t>les </a:t>
            </a:r>
            <a:r>
              <a:rPr lang="en-GB" dirty="0" err="1"/>
              <a:t>apprenants</a:t>
            </a:r>
            <a:r>
              <a:rPr lang="en-GB" dirty="0"/>
              <a:t> à </a:t>
            </a:r>
            <a:r>
              <a:rPr lang="en-GB" dirty="0" err="1"/>
              <a:t>l’évaluation</a:t>
            </a:r>
            <a:endParaRPr lang="en-GB" dirty="0"/>
          </a:p>
        </p:txBody>
      </p:sp>
      <p:sp>
        <p:nvSpPr>
          <p:cNvPr id="3" name="Content Placeholder 2"/>
          <p:cNvSpPr>
            <a:spLocks noGrp="1"/>
          </p:cNvSpPr>
          <p:nvPr>
            <p:ph idx="1"/>
          </p:nvPr>
        </p:nvSpPr>
        <p:spPr>
          <a:xfrm>
            <a:off x="395536" y="1628800"/>
            <a:ext cx="7643192" cy="4857959"/>
          </a:xfrm>
        </p:spPr>
        <p:txBody>
          <a:bodyPr>
            <a:normAutofit fontScale="92500" lnSpcReduction="20000"/>
          </a:bodyPr>
          <a:lstStyle/>
          <a:p>
            <a:pPr marL="0" lvl="0" indent="0" eaLnBrk="0" fontAlgn="base" hangingPunct="0">
              <a:spcBef>
                <a:spcPct val="0"/>
              </a:spcBef>
              <a:spcAft>
                <a:spcPct val="0"/>
              </a:spcAft>
              <a:buNone/>
            </a:pPr>
            <a:r>
              <a:rPr lang="fr-FR" altLang="fr-FR" dirty="0"/>
              <a:t>Afin d'évaluer l'apprentissage issu des nouvelles expériences des jeunes, les professionnels de l'EFP devront définir une «</a:t>
            </a:r>
            <a:r>
              <a:rPr lang="fr-FR" altLang="fr-FR" dirty="0">
                <a:solidFill>
                  <a:schemeClr val="tx1"/>
                </a:solidFill>
              </a:rPr>
              <a:t>base de référence</a:t>
            </a:r>
            <a:r>
              <a:rPr lang="fr-FR" altLang="fr-FR" dirty="0"/>
              <a:t>» décrivant où se trouve le jeune </a:t>
            </a:r>
            <a:r>
              <a:rPr lang="fr-FR" altLang="fr-FR" dirty="0">
                <a:solidFill>
                  <a:schemeClr val="tx1"/>
                </a:solidFill>
              </a:rPr>
              <a:t>avant</a:t>
            </a:r>
            <a:r>
              <a:rPr lang="fr-FR" altLang="fr-FR" dirty="0"/>
              <a:t> une mobilité afin d'évaluer comment cet apprenant change après l'expérience de mobilité. </a:t>
            </a:r>
            <a:endParaRPr lang="fr-FR" altLang="fr-FR" dirty="0" smtClean="0"/>
          </a:p>
          <a:p>
            <a:pPr marL="0" lvl="0" indent="0" eaLnBrk="0" fontAlgn="base" hangingPunct="0">
              <a:spcBef>
                <a:spcPct val="0"/>
              </a:spcBef>
              <a:spcAft>
                <a:spcPct val="0"/>
              </a:spcAft>
              <a:buNone/>
            </a:pPr>
            <a:endParaRPr lang="fr-FR" altLang="fr-FR" dirty="0"/>
          </a:p>
          <a:p>
            <a:pPr marL="0" lvl="0" indent="0" eaLnBrk="0" fontAlgn="base" hangingPunct="0">
              <a:spcBef>
                <a:spcPct val="0"/>
              </a:spcBef>
              <a:spcAft>
                <a:spcPct val="0"/>
              </a:spcAft>
              <a:buNone/>
            </a:pPr>
            <a:r>
              <a:rPr lang="fr-FR" altLang="fr-FR" dirty="0" smtClean="0"/>
              <a:t>Nous </a:t>
            </a:r>
            <a:r>
              <a:rPr lang="fr-FR" altLang="fr-FR" dirty="0"/>
              <a:t>examinerons deux outils qui pourraient être utiles aux professionnels de l'EFP qui établissent des «bases de référence» avant que leurs apprenants ne s'engagent dans des mobilités interculturelles. </a:t>
            </a:r>
          </a:p>
          <a:p>
            <a:pPr marL="0" indent="0">
              <a:buNone/>
            </a:pPr>
            <a:endParaRPr lang="en-GB" dirty="0"/>
          </a:p>
        </p:txBody>
      </p:sp>
    </p:spTree>
    <p:extLst>
      <p:ext uri="{BB962C8B-B14F-4D97-AF65-F5344CB8AC3E}">
        <p14:creationId xmlns:p14="http://schemas.microsoft.com/office/powerpoint/2010/main" val="10133341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E59687-E758-4869-A42E-FFB9355947A9}"/>
              </a:ext>
            </a:extLst>
          </p:cNvPr>
          <p:cNvSpPr>
            <a:spLocks noGrp="1"/>
          </p:cNvSpPr>
          <p:nvPr>
            <p:ph type="title"/>
          </p:nvPr>
        </p:nvSpPr>
        <p:spPr/>
        <p:txBody>
          <a:bodyPr/>
          <a:lstStyle/>
          <a:p>
            <a:r>
              <a:rPr lang="en-GB" dirty="0" err="1" smtClean="0"/>
              <a:t>L’Outil</a:t>
            </a:r>
            <a:r>
              <a:rPr lang="en-GB" dirty="0" smtClean="0"/>
              <a:t> ATTITUDE: </a:t>
            </a:r>
            <a:r>
              <a:rPr lang="en-GB" dirty="0"/>
              <a:t>1</a:t>
            </a:r>
          </a:p>
        </p:txBody>
      </p:sp>
      <p:sp>
        <p:nvSpPr>
          <p:cNvPr id="3" name="Content Placeholder 2">
            <a:extLst>
              <a:ext uri="{FF2B5EF4-FFF2-40B4-BE49-F238E27FC236}">
                <a16:creationId xmlns:a16="http://schemas.microsoft.com/office/drawing/2014/main" xmlns="" id="{4FA09D19-F8FF-4087-9AE0-3D59DCBB8BF4}"/>
              </a:ext>
            </a:extLst>
          </p:cNvPr>
          <p:cNvSpPr>
            <a:spLocks noGrp="1"/>
          </p:cNvSpPr>
          <p:nvPr>
            <p:ph idx="1"/>
          </p:nvPr>
        </p:nvSpPr>
        <p:spPr/>
        <p:txBody>
          <a:bodyPr>
            <a:normAutofit/>
          </a:bodyPr>
          <a:lstStyle/>
          <a:p>
            <a:r>
              <a:rPr lang="en-GB" dirty="0" smtClean="0"/>
              <a:t>C</a:t>
            </a:r>
            <a:r>
              <a:rPr lang="fr-FR" dirty="0" err="1" smtClean="0"/>
              <a:t>onçu</a:t>
            </a:r>
            <a:r>
              <a:rPr lang="fr-FR" dirty="0" smtClean="0"/>
              <a:t> </a:t>
            </a:r>
            <a:r>
              <a:rPr lang="fr-FR" dirty="0"/>
              <a:t>pour aider les professionnels de EFP à évaluer l’importance de nombreuses </a:t>
            </a:r>
            <a:r>
              <a:rPr lang="fr-FR" dirty="0">
                <a:solidFill>
                  <a:schemeClr val="tx1"/>
                </a:solidFill>
              </a:rPr>
              <a:t>expériences</a:t>
            </a:r>
            <a:r>
              <a:rPr lang="fr-FR" dirty="0"/>
              <a:t> ou </a:t>
            </a:r>
            <a:r>
              <a:rPr lang="fr-FR" dirty="0">
                <a:solidFill>
                  <a:schemeClr val="tx1"/>
                </a:solidFill>
              </a:rPr>
              <a:t>situations</a:t>
            </a:r>
            <a:r>
              <a:rPr lang="fr-FR" dirty="0"/>
              <a:t> qu’un jeune peut rencontrer pendant une mobilité.</a:t>
            </a:r>
          </a:p>
          <a:p>
            <a:r>
              <a:rPr lang="fr-FR" dirty="0"/>
              <a:t>Lire attentivement les expériences / les situations  et décider si elles ont besoin de quelques modifications ou si vous voulez en ajouter d’autres</a:t>
            </a:r>
          </a:p>
          <a:p>
            <a:pPr marL="0" indent="0">
              <a:buNone/>
            </a:pPr>
            <a:endParaRPr lang="en-GB" dirty="0"/>
          </a:p>
        </p:txBody>
      </p:sp>
    </p:spTree>
    <p:extLst>
      <p:ext uri="{BB962C8B-B14F-4D97-AF65-F5344CB8AC3E}">
        <p14:creationId xmlns:p14="http://schemas.microsoft.com/office/powerpoint/2010/main" val="22422690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E59687-E758-4869-A42E-FFB9355947A9}"/>
              </a:ext>
            </a:extLst>
          </p:cNvPr>
          <p:cNvSpPr>
            <a:spLocks noGrp="1"/>
          </p:cNvSpPr>
          <p:nvPr>
            <p:ph type="title"/>
          </p:nvPr>
        </p:nvSpPr>
        <p:spPr/>
        <p:txBody>
          <a:bodyPr/>
          <a:lstStyle/>
          <a:p>
            <a:r>
              <a:rPr lang="en-GB" dirty="0" err="1"/>
              <a:t>L’Outil</a:t>
            </a:r>
            <a:r>
              <a:rPr lang="en-GB" dirty="0"/>
              <a:t> ATTITUDE : </a:t>
            </a:r>
            <a:r>
              <a:rPr lang="en-GB" dirty="0"/>
              <a:t>2</a:t>
            </a:r>
          </a:p>
        </p:txBody>
      </p:sp>
      <p:sp>
        <p:nvSpPr>
          <p:cNvPr id="3" name="Content Placeholder 2">
            <a:extLst>
              <a:ext uri="{FF2B5EF4-FFF2-40B4-BE49-F238E27FC236}">
                <a16:creationId xmlns:a16="http://schemas.microsoft.com/office/drawing/2014/main" xmlns="" id="{4FA09D19-F8FF-4087-9AE0-3D59DCBB8BF4}"/>
              </a:ext>
            </a:extLst>
          </p:cNvPr>
          <p:cNvSpPr>
            <a:spLocks noGrp="1"/>
          </p:cNvSpPr>
          <p:nvPr>
            <p:ph idx="1"/>
          </p:nvPr>
        </p:nvSpPr>
        <p:spPr/>
        <p:txBody>
          <a:bodyPr/>
          <a:lstStyle/>
          <a:p>
            <a:r>
              <a:rPr lang="fr-FR" dirty="0"/>
              <a:t>Discuter et clarifier les instructions d’utilisation de cet outil. Faites attention :</a:t>
            </a:r>
          </a:p>
          <a:p>
            <a:pPr lvl="1"/>
            <a:r>
              <a:rPr lang="fr-FR" sz="3200" dirty="0"/>
              <a:t>Au système de notation des actions</a:t>
            </a:r>
          </a:p>
          <a:p>
            <a:pPr lvl="1"/>
            <a:r>
              <a:rPr lang="fr-FR" sz="3200" dirty="0"/>
              <a:t>Le sens des points plus hauts ou plus bas </a:t>
            </a:r>
            <a:endParaRPr lang="en-GB" sz="3200" dirty="0"/>
          </a:p>
          <a:p>
            <a:r>
              <a:rPr lang="fr-FR" dirty="0"/>
              <a:t>Discuter sur comment vous pouvez vous servir de cet outil dans votre organisation afin de construire le profil d’un élève.  </a:t>
            </a:r>
          </a:p>
          <a:p>
            <a:pPr marL="0" indent="0">
              <a:buNone/>
            </a:pPr>
            <a:endParaRPr lang="en-GB" dirty="0"/>
          </a:p>
        </p:txBody>
      </p:sp>
    </p:spTree>
    <p:extLst>
      <p:ext uri="{BB962C8B-B14F-4D97-AF65-F5344CB8AC3E}">
        <p14:creationId xmlns:p14="http://schemas.microsoft.com/office/powerpoint/2010/main" val="26433301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E59687-E758-4869-A42E-FFB9355947A9}"/>
              </a:ext>
            </a:extLst>
          </p:cNvPr>
          <p:cNvSpPr>
            <a:spLocks noGrp="1"/>
          </p:cNvSpPr>
          <p:nvPr>
            <p:ph type="title"/>
          </p:nvPr>
        </p:nvSpPr>
        <p:spPr/>
        <p:txBody>
          <a:bodyPr/>
          <a:lstStyle/>
          <a:p>
            <a:r>
              <a:rPr lang="en-GB" dirty="0" err="1"/>
              <a:t>L’Outil</a:t>
            </a:r>
            <a:r>
              <a:rPr lang="en-GB" dirty="0"/>
              <a:t> ATTITUDE : </a:t>
            </a:r>
            <a:r>
              <a:rPr lang="en-GB" dirty="0"/>
              <a:t>3</a:t>
            </a:r>
          </a:p>
        </p:txBody>
      </p:sp>
      <p:sp>
        <p:nvSpPr>
          <p:cNvPr id="3" name="Content Placeholder 2">
            <a:extLst>
              <a:ext uri="{FF2B5EF4-FFF2-40B4-BE49-F238E27FC236}">
                <a16:creationId xmlns:a16="http://schemas.microsoft.com/office/drawing/2014/main" xmlns="" id="{4FA09D19-F8FF-4087-9AE0-3D59DCBB8BF4}"/>
              </a:ext>
            </a:extLst>
          </p:cNvPr>
          <p:cNvSpPr>
            <a:spLocks noGrp="1"/>
          </p:cNvSpPr>
          <p:nvPr>
            <p:ph idx="1"/>
          </p:nvPr>
        </p:nvSpPr>
        <p:spPr>
          <a:xfrm>
            <a:off x="467544" y="1268760"/>
            <a:ext cx="7643192" cy="4968552"/>
          </a:xfrm>
        </p:spPr>
        <p:txBody>
          <a:bodyPr>
            <a:normAutofit/>
          </a:bodyPr>
          <a:lstStyle/>
          <a:p>
            <a:pPr marL="0" lvl="0" indent="0" eaLnBrk="0" fontAlgn="base" hangingPunct="0">
              <a:spcBef>
                <a:spcPct val="0"/>
              </a:spcBef>
              <a:spcAft>
                <a:spcPct val="0"/>
              </a:spcAft>
              <a:buNone/>
            </a:pPr>
            <a:r>
              <a:rPr lang="fr-FR" altLang="fr-FR" dirty="0"/>
              <a:t>Maintenant, regardez le système de notation. </a:t>
            </a:r>
            <a:endParaRPr lang="fr-FR" altLang="fr-FR" dirty="0" smtClean="0"/>
          </a:p>
          <a:p>
            <a:pPr marL="0" lvl="0" indent="0" eaLnBrk="0" fontAlgn="base" hangingPunct="0">
              <a:spcBef>
                <a:spcPct val="0"/>
              </a:spcBef>
              <a:spcAft>
                <a:spcPct val="0"/>
              </a:spcAft>
              <a:buNone/>
            </a:pPr>
            <a:endParaRPr lang="fr-FR" altLang="fr-FR" dirty="0"/>
          </a:p>
          <a:p>
            <a:pPr marL="0" lvl="0" indent="0" eaLnBrk="0" fontAlgn="base" hangingPunct="0">
              <a:spcBef>
                <a:spcPct val="0"/>
              </a:spcBef>
              <a:spcAft>
                <a:spcPct val="0"/>
              </a:spcAft>
              <a:buNone/>
            </a:pPr>
            <a:r>
              <a:rPr lang="fr-FR" altLang="fr-FR" dirty="0" smtClean="0"/>
              <a:t>L'ensemble </a:t>
            </a:r>
            <a:r>
              <a:rPr lang="fr-FR" altLang="fr-FR" dirty="0"/>
              <a:t>des numéros sur le côté gauche est à utiliser </a:t>
            </a:r>
            <a:r>
              <a:rPr lang="fr-FR" altLang="fr-FR" dirty="0">
                <a:solidFill>
                  <a:schemeClr val="tx1"/>
                </a:solidFill>
              </a:rPr>
              <a:t>AVANT</a:t>
            </a:r>
            <a:r>
              <a:rPr lang="fr-FR" altLang="fr-FR" dirty="0"/>
              <a:t> qu'une mobilité ait lieu. </a:t>
            </a:r>
            <a:endParaRPr lang="fr-FR" altLang="fr-FR" dirty="0" smtClean="0"/>
          </a:p>
          <a:p>
            <a:pPr marL="0" lvl="0" indent="0" eaLnBrk="0" fontAlgn="base" hangingPunct="0">
              <a:spcBef>
                <a:spcPct val="0"/>
              </a:spcBef>
              <a:spcAft>
                <a:spcPct val="0"/>
              </a:spcAft>
              <a:buNone/>
            </a:pPr>
            <a:endParaRPr lang="fr-FR" altLang="fr-FR" dirty="0"/>
          </a:p>
          <a:p>
            <a:pPr marL="0" lvl="0" indent="0" eaLnBrk="0" fontAlgn="base" hangingPunct="0">
              <a:spcBef>
                <a:spcPct val="0"/>
              </a:spcBef>
              <a:spcAft>
                <a:spcPct val="0"/>
              </a:spcAft>
              <a:buNone/>
            </a:pPr>
            <a:r>
              <a:rPr lang="fr-FR" altLang="fr-FR" dirty="0" smtClean="0"/>
              <a:t>Les </a:t>
            </a:r>
            <a:r>
              <a:rPr lang="fr-FR" altLang="fr-FR" dirty="0"/>
              <a:t>jeunes doivent s'</a:t>
            </a:r>
            <a:r>
              <a:rPr lang="fr-FR" altLang="fr-FR" dirty="0" err="1"/>
              <a:t>auto-évaluer</a:t>
            </a:r>
            <a:r>
              <a:rPr lang="fr-FR" altLang="fr-FR" dirty="0"/>
              <a:t> en s'imaginant sur une mobilité interculturelle. Ils décident de l'importance qu'ils accordent à chaque situation / expérience. </a:t>
            </a:r>
          </a:p>
          <a:p>
            <a:endParaRPr lang="en-GB" dirty="0"/>
          </a:p>
        </p:txBody>
      </p:sp>
    </p:spTree>
    <p:extLst>
      <p:ext uri="{BB962C8B-B14F-4D97-AF65-F5344CB8AC3E}">
        <p14:creationId xmlns:p14="http://schemas.microsoft.com/office/powerpoint/2010/main" val="27629789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E59687-E758-4869-A42E-FFB9355947A9}"/>
              </a:ext>
            </a:extLst>
          </p:cNvPr>
          <p:cNvSpPr>
            <a:spLocks noGrp="1"/>
          </p:cNvSpPr>
          <p:nvPr>
            <p:ph type="title"/>
          </p:nvPr>
        </p:nvSpPr>
        <p:spPr/>
        <p:txBody>
          <a:bodyPr/>
          <a:lstStyle/>
          <a:p>
            <a:r>
              <a:rPr lang="en-GB" dirty="0" err="1"/>
              <a:t>L’Outil</a:t>
            </a:r>
            <a:r>
              <a:rPr lang="en-GB" dirty="0"/>
              <a:t> ATTITUDE : </a:t>
            </a:r>
            <a:r>
              <a:rPr lang="en-GB" dirty="0"/>
              <a:t>4</a:t>
            </a:r>
          </a:p>
        </p:txBody>
      </p:sp>
      <p:sp>
        <p:nvSpPr>
          <p:cNvPr id="3" name="Content Placeholder 2">
            <a:extLst>
              <a:ext uri="{FF2B5EF4-FFF2-40B4-BE49-F238E27FC236}">
                <a16:creationId xmlns:a16="http://schemas.microsoft.com/office/drawing/2014/main" xmlns="" id="{4FA09D19-F8FF-4087-9AE0-3D59DCBB8BF4}"/>
              </a:ext>
            </a:extLst>
          </p:cNvPr>
          <p:cNvSpPr>
            <a:spLocks noGrp="1"/>
          </p:cNvSpPr>
          <p:nvPr>
            <p:ph idx="1"/>
          </p:nvPr>
        </p:nvSpPr>
        <p:spPr>
          <a:xfrm>
            <a:off x="467544" y="1268760"/>
            <a:ext cx="7643192" cy="4968552"/>
          </a:xfrm>
        </p:spPr>
        <p:txBody>
          <a:bodyPr>
            <a:normAutofit/>
          </a:bodyPr>
          <a:lstStyle/>
          <a:p>
            <a:pPr marL="0" lvl="0" indent="0" eaLnBrk="0" fontAlgn="base" hangingPunct="0">
              <a:spcBef>
                <a:spcPct val="0"/>
              </a:spcBef>
              <a:spcAft>
                <a:spcPct val="0"/>
              </a:spcAft>
              <a:buNone/>
            </a:pPr>
            <a:r>
              <a:rPr lang="fr-FR" altLang="fr-FR" dirty="0"/>
              <a:t>Les organisations d'EFP conserveraient les notes de chaque apprenant et disposeraient ainsi d'une indication «de base» de l'attitude de l'apprenant face à la mobilité interculturelle </a:t>
            </a:r>
            <a:r>
              <a:rPr lang="fr-FR" altLang="fr-FR" dirty="0">
                <a:solidFill>
                  <a:schemeClr val="tx1"/>
                </a:solidFill>
              </a:rPr>
              <a:t>à venir</a:t>
            </a:r>
            <a:r>
              <a:rPr lang="fr-FR" altLang="fr-FR" dirty="0"/>
              <a:t>. </a:t>
            </a:r>
            <a:endParaRPr lang="fr-FR" altLang="fr-FR" dirty="0" smtClean="0"/>
          </a:p>
          <a:p>
            <a:pPr marL="0" lvl="0" indent="0" eaLnBrk="0" fontAlgn="base" hangingPunct="0">
              <a:spcBef>
                <a:spcPct val="0"/>
              </a:spcBef>
              <a:spcAft>
                <a:spcPct val="0"/>
              </a:spcAft>
              <a:buNone/>
            </a:pPr>
            <a:endParaRPr lang="fr-FR" altLang="fr-FR" dirty="0"/>
          </a:p>
          <a:p>
            <a:pPr marL="0" lvl="0" indent="0" eaLnBrk="0" fontAlgn="base" hangingPunct="0">
              <a:spcBef>
                <a:spcPct val="0"/>
              </a:spcBef>
              <a:spcAft>
                <a:spcPct val="0"/>
              </a:spcAft>
              <a:buNone/>
            </a:pPr>
            <a:r>
              <a:rPr lang="fr-FR" altLang="fr-FR" dirty="0" smtClean="0"/>
              <a:t>À </a:t>
            </a:r>
            <a:r>
              <a:rPr lang="fr-FR" altLang="fr-FR" dirty="0"/>
              <a:t>leur retour de la mobilité, les apprenants seraient invités à s'</a:t>
            </a:r>
            <a:r>
              <a:rPr lang="fr-FR" altLang="fr-FR" dirty="0" err="1"/>
              <a:t>auto-évaluer</a:t>
            </a:r>
            <a:r>
              <a:rPr lang="fr-FR" altLang="fr-FR" dirty="0"/>
              <a:t>, cette fois en se concentrant sur le côté droit de l'outil. </a:t>
            </a:r>
          </a:p>
          <a:p>
            <a:endParaRPr lang="en-GB" dirty="0"/>
          </a:p>
        </p:txBody>
      </p:sp>
    </p:spTree>
    <p:extLst>
      <p:ext uri="{BB962C8B-B14F-4D97-AF65-F5344CB8AC3E}">
        <p14:creationId xmlns:p14="http://schemas.microsoft.com/office/powerpoint/2010/main" val="9871168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E59687-E758-4869-A42E-FFB9355947A9}"/>
              </a:ext>
            </a:extLst>
          </p:cNvPr>
          <p:cNvSpPr>
            <a:spLocks noGrp="1"/>
          </p:cNvSpPr>
          <p:nvPr>
            <p:ph type="title"/>
          </p:nvPr>
        </p:nvSpPr>
        <p:spPr/>
        <p:txBody>
          <a:bodyPr/>
          <a:lstStyle/>
          <a:p>
            <a:r>
              <a:rPr lang="en-GB" dirty="0" err="1"/>
              <a:t>L’Outil</a:t>
            </a:r>
            <a:r>
              <a:rPr lang="en-GB" dirty="0"/>
              <a:t> ATTITUDE : </a:t>
            </a:r>
            <a:r>
              <a:rPr lang="en-GB" dirty="0"/>
              <a:t>5</a:t>
            </a:r>
          </a:p>
        </p:txBody>
      </p:sp>
      <p:sp>
        <p:nvSpPr>
          <p:cNvPr id="3" name="Content Placeholder 2">
            <a:extLst>
              <a:ext uri="{FF2B5EF4-FFF2-40B4-BE49-F238E27FC236}">
                <a16:creationId xmlns:a16="http://schemas.microsoft.com/office/drawing/2014/main" xmlns="" id="{4FA09D19-F8FF-4087-9AE0-3D59DCBB8BF4}"/>
              </a:ext>
            </a:extLst>
          </p:cNvPr>
          <p:cNvSpPr>
            <a:spLocks noGrp="1"/>
          </p:cNvSpPr>
          <p:nvPr>
            <p:ph idx="1"/>
          </p:nvPr>
        </p:nvSpPr>
        <p:spPr>
          <a:xfrm>
            <a:off x="467544" y="1412776"/>
            <a:ext cx="7643192" cy="3240360"/>
          </a:xfrm>
        </p:spPr>
        <p:txBody>
          <a:bodyPr>
            <a:normAutofit/>
          </a:bodyPr>
          <a:lstStyle/>
          <a:p>
            <a:pPr marL="0" lvl="0" indent="0" eaLnBrk="0" fontAlgn="base" hangingPunct="0">
              <a:spcBef>
                <a:spcPct val="0"/>
              </a:spcBef>
              <a:spcAft>
                <a:spcPct val="0"/>
              </a:spcAft>
              <a:buNone/>
            </a:pPr>
            <a:r>
              <a:rPr lang="fr-FR" altLang="fr-FR" dirty="0"/>
              <a:t>Les professionnels de l'EFP peuvent utiliser les deux séries de scores pour déterminer si les attitudes initiales des jeunes les ont aidés à gérer différentes situations ou expériences au cours de la mobilité.</a:t>
            </a:r>
          </a:p>
          <a:p>
            <a:endParaRPr lang="en-GB" dirty="0"/>
          </a:p>
        </p:txBody>
      </p:sp>
      <p:sp>
        <p:nvSpPr>
          <p:cNvPr id="6" name="Content Placeholder 2">
            <a:extLst>
              <a:ext uri="{FF2B5EF4-FFF2-40B4-BE49-F238E27FC236}">
                <a16:creationId xmlns:a16="http://schemas.microsoft.com/office/drawing/2014/main" xmlns="" id="{3CCF8BA3-79D3-43E1-84E4-AF13DCEF778C}"/>
              </a:ext>
            </a:extLst>
          </p:cNvPr>
          <p:cNvSpPr txBox="1">
            <a:spLocks/>
          </p:cNvSpPr>
          <p:nvPr/>
        </p:nvSpPr>
        <p:spPr>
          <a:xfrm>
            <a:off x="643982" y="4149080"/>
            <a:ext cx="7643192" cy="19442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eaLnBrk="0" fontAlgn="base" hangingPunct="0">
              <a:spcBef>
                <a:spcPct val="0"/>
              </a:spcBef>
              <a:spcAft>
                <a:spcPct val="0"/>
              </a:spcAft>
              <a:buNone/>
            </a:pPr>
            <a:r>
              <a:rPr lang="fr-FR" altLang="fr-FR" dirty="0">
                <a:solidFill>
                  <a:schemeClr val="tx1"/>
                </a:solidFill>
              </a:rPr>
              <a:t>Dans quelle mesure pensez-vous que l'outil Attitude pourrait être utile pour préparer les jeunes à l'évaluation d'une mobilité interculturelle? </a:t>
            </a:r>
          </a:p>
        </p:txBody>
      </p:sp>
    </p:spTree>
    <p:extLst>
      <p:ext uri="{BB962C8B-B14F-4D97-AF65-F5344CB8AC3E}">
        <p14:creationId xmlns:p14="http://schemas.microsoft.com/office/powerpoint/2010/main" val="417981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Evaluation</a:t>
            </a:r>
            <a:endParaRPr lang="el-GR" dirty="0"/>
          </a:p>
        </p:txBody>
      </p:sp>
      <p:sp>
        <p:nvSpPr>
          <p:cNvPr id="3" name="Content Placeholder 2"/>
          <p:cNvSpPr>
            <a:spLocks noGrp="1"/>
          </p:cNvSpPr>
          <p:nvPr>
            <p:ph sz="half" idx="2"/>
          </p:nvPr>
        </p:nvSpPr>
        <p:spPr/>
        <p:txBody>
          <a:bodyPr>
            <a:normAutofit/>
          </a:bodyPr>
          <a:lstStyle/>
          <a:p>
            <a:pPr marL="0" lvl="0" indent="0" eaLnBrk="0" fontAlgn="base" hangingPunct="0">
              <a:spcBef>
                <a:spcPct val="0"/>
              </a:spcBef>
              <a:spcAft>
                <a:spcPct val="0"/>
              </a:spcAft>
              <a:buNone/>
            </a:pPr>
            <a:r>
              <a:rPr lang="fr-FR" altLang="fr-FR" sz="3200" dirty="0">
                <a:solidFill>
                  <a:schemeClr val="tx2"/>
                </a:solidFill>
                <a:latin typeface="Arial Unicode MS" panose="020B0604020202020204" pitchFamily="34" charset="-128"/>
              </a:rPr>
              <a:t>L'évaluation de ce module est largement informelle et </a:t>
            </a:r>
            <a:r>
              <a:rPr lang="fr-FR" altLang="fr-FR" sz="3200" dirty="0" smtClean="0">
                <a:solidFill>
                  <a:schemeClr val="tx2"/>
                </a:solidFill>
                <a:latin typeface="Arial Unicode MS" panose="020B0604020202020204" pitchFamily="34" charset="-128"/>
              </a:rPr>
              <a:t>sous forme d’auto-évaluation </a:t>
            </a:r>
          </a:p>
          <a:p>
            <a:pPr marL="0" lvl="0" indent="0" eaLnBrk="0" fontAlgn="base" hangingPunct="0">
              <a:spcBef>
                <a:spcPct val="0"/>
              </a:spcBef>
              <a:spcAft>
                <a:spcPct val="0"/>
              </a:spcAft>
              <a:buNone/>
            </a:pPr>
            <a:endParaRPr lang="fr-FR" altLang="fr-FR" sz="3200" dirty="0">
              <a:solidFill>
                <a:schemeClr val="tx2"/>
              </a:solidFill>
              <a:latin typeface="Arial Unicode MS" panose="020B0604020202020204" pitchFamily="34" charset="-128"/>
            </a:endParaRPr>
          </a:p>
          <a:p>
            <a:pPr marL="0" lvl="0" indent="0" eaLnBrk="0" fontAlgn="base" hangingPunct="0">
              <a:spcBef>
                <a:spcPct val="0"/>
              </a:spcBef>
              <a:spcAft>
                <a:spcPct val="0"/>
              </a:spcAft>
              <a:buNone/>
            </a:pPr>
            <a:r>
              <a:rPr lang="fr-FR" altLang="fr-FR" sz="3200" dirty="0" smtClean="0">
                <a:solidFill>
                  <a:schemeClr val="tx2"/>
                </a:solidFill>
                <a:latin typeface="Arial Unicode MS" panose="020B0604020202020204" pitchFamily="34" charset="-128"/>
              </a:rPr>
              <a:t>Observations </a:t>
            </a:r>
            <a:r>
              <a:rPr lang="fr-FR" altLang="fr-FR" sz="3200" dirty="0">
                <a:solidFill>
                  <a:schemeClr val="tx2"/>
                </a:solidFill>
                <a:latin typeface="Arial Unicode MS" panose="020B0604020202020204" pitchFamily="34" charset="-128"/>
              </a:rPr>
              <a:t>des formateurs sur les contributions à la discussion </a:t>
            </a:r>
            <a:endParaRPr lang="fr-FR" altLang="fr-FR" sz="3200" dirty="0" smtClean="0">
              <a:solidFill>
                <a:schemeClr val="tx2"/>
              </a:solidFill>
              <a:latin typeface="Arial Unicode MS" panose="020B0604020202020204" pitchFamily="34" charset="-128"/>
            </a:endParaRPr>
          </a:p>
          <a:p>
            <a:pPr marL="0" lvl="0" indent="0" eaLnBrk="0" fontAlgn="base" hangingPunct="0">
              <a:spcBef>
                <a:spcPct val="0"/>
              </a:spcBef>
              <a:spcAft>
                <a:spcPct val="0"/>
              </a:spcAft>
              <a:buNone/>
            </a:pPr>
            <a:endParaRPr lang="fr-FR" altLang="fr-FR" sz="3200" dirty="0">
              <a:solidFill>
                <a:schemeClr val="tx2"/>
              </a:solidFill>
              <a:latin typeface="Arial Unicode MS" panose="020B0604020202020204" pitchFamily="34" charset="-128"/>
            </a:endParaRPr>
          </a:p>
          <a:p>
            <a:pPr marL="0" lvl="0" indent="0" eaLnBrk="0" fontAlgn="base" hangingPunct="0">
              <a:spcBef>
                <a:spcPct val="0"/>
              </a:spcBef>
              <a:spcAft>
                <a:spcPct val="0"/>
              </a:spcAft>
              <a:buNone/>
            </a:pPr>
            <a:r>
              <a:rPr lang="fr-FR" altLang="fr-FR" sz="3200" dirty="0" smtClean="0">
                <a:solidFill>
                  <a:schemeClr val="tx2"/>
                </a:solidFill>
                <a:latin typeface="Arial Unicode MS" panose="020B0604020202020204" pitchFamily="34" charset="-128"/>
              </a:rPr>
              <a:t>Contributions </a:t>
            </a:r>
            <a:r>
              <a:rPr lang="fr-FR" altLang="fr-FR" sz="3200" dirty="0">
                <a:solidFill>
                  <a:schemeClr val="tx2"/>
                </a:solidFill>
                <a:latin typeface="Arial Unicode MS" panose="020B0604020202020204" pitchFamily="34" charset="-128"/>
              </a:rPr>
              <a:t>à la discussion en ligne</a:t>
            </a:r>
            <a:r>
              <a:rPr lang="fr-FR" altLang="fr-FR" sz="3200" dirty="0">
                <a:solidFill>
                  <a:schemeClr val="tx2"/>
                </a:solidFill>
              </a:rPr>
              <a:t> </a:t>
            </a:r>
            <a:endParaRPr lang="fr-FR" altLang="fr-FR" sz="6000" dirty="0">
              <a:solidFill>
                <a:schemeClr val="tx2"/>
              </a:solidFill>
              <a:latin typeface="Arial" panose="020B0604020202020204" pitchFamily="34" charset="0"/>
            </a:endParaRPr>
          </a:p>
        </p:txBody>
      </p:sp>
    </p:spTree>
    <p:extLst>
      <p:ext uri="{BB962C8B-B14F-4D97-AF65-F5344CB8AC3E}">
        <p14:creationId xmlns:p14="http://schemas.microsoft.com/office/powerpoint/2010/main" val="21809402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E59687-E758-4869-A42E-FFB9355947A9}"/>
              </a:ext>
            </a:extLst>
          </p:cNvPr>
          <p:cNvSpPr>
            <a:spLocks noGrp="1"/>
          </p:cNvSpPr>
          <p:nvPr>
            <p:ph type="title"/>
          </p:nvPr>
        </p:nvSpPr>
        <p:spPr/>
        <p:txBody>
          <a:bodyPr>
            <a:normAutofit fontScale="90000"/>
          </a:bodyPr>
          <a:lstStyle/>
          <a:p>
            <a:r>
              <a:rPr lang="en-GB" dirty="0" err="1" smtClean="0"/>
              <a:t>L’outil</a:t>
            </a:r>
            <a:r>
              <a:rPr lang="en-GB" dirty="0" smtClean="0"/>
              <a:t> MOTIVATION: </a:t>
            </a:r>
            <a:r>
              <a:rPr lang="en-GB" dirty="0"/>
              <a:t>1</a:t>
            </a:r>
          </a:p>
        </p:txBody>
      </p:sp>
      <p:sp>
        <p:nvSpPr>
          <p:cNvPr id="3" name="Content Placeholder 2">
            <a:extLst>
              <a:ext uri="{FF2B5EF4-FFF2-40B4-BE49-F238E27FC236}">
                <a16:creationId xmlns:a16="http://schemas.microsoft.com/office/drawing/2014/main" xmlns="" id="{4FA09D19-F8FF-4087-9AE0-3D59DCBB8BF4}"/>
              </a:ext>
            </a:extLst>
          </p:cNvPr>
          <p:cNvSpPr>
            <a:spLocks noGrp="1"/>
          </p:cNvSpPr>
          <p:nvPr>
            <p:ph idx="1"/>
          </p:nvPr>
        </p:nvSpPr>
        <p:spPr>
          <a:xfrm>
            <a:off x="467544" y="1268760"/>
            <a:ext cx="7643192" cy="4968552"/>
          </a:xfrm>
        </p:spPr>
        <p:txBody>
          <a:bodyPr>
            <a:normAutofit/>
          </a:bodyPr>
          <a:lstStyle/>
          <a:p>
            <a:pPr marL="0" lvl="0" indent="0" eaLnBrk="0" fontAlgn="base" hangingPunct="0">
              <a:spcBef>
                <a:spcPct val="0"/>
              </a:spcBef>
              <a:spcAft>
                <a:spcPct val="0"/>
              </a:spcAft>
              <a:buNone/>
            </a:pPr>
            <a:r>
              <a:rPr lang="fr-FR" altLang="fr-FR" dirty="0"/>
              <a:t>Le formateur vous demandera de revoir l'ensemble des «critères supplémentaires» que vous avez utilisés dans l'unité 2.3 de ce programme et une version vierge de l'outil de motivation. </a:t>
            </a:r>
            <a:endParaRPr lang="fr-FR" altLang="fr-FR" dirty="0" smtClean="0"/>
          </a:p>
          <a:p>
            <a:pPr marL="0" lvl="0" indent="0" eaLnBrk="0" fontAlgn="base" hangingPunct="0">
              <a:spcBef>
                <a:spcPct val="0"/>
              </a:spcBef>
              <a:spcAft>
                <a:spcPct val="0"/>
              </a:spcAft>
              <a:buNone/>
            </a:pPr>
            <a:endParaRPr lang="fr-FR" altLang="fr-FR" dirty="0"/>
          </a:p>
          <a:p>
            <a:pPr marL="0" lvl="0" indent="0" eaLnBrk="0" fontAlgn="base" hangingPunct="0">
              <a:spcBef>
                <a:spcPct val="0"/>
              </a:spcBef>
              <a:spcAft>
                <a:spcPct val="0"/>
              </a:spcAft>
              <a:buNone/>
            </a:pPr>
            <a:r>
              <a:rPr lang="fr-FR" altLang="fr-FR" dirty="0" smtClean="0"/>
              <a:t>Lisez </a:t>
            </a:r>
            <a:r>
              <a:rPr lang="fr-FR" altLang="fr-FR" dirty="0"/>
              <a:t>les critères et déterminez ceux que vous souhaitez que vos apprenants écrivent sur l'outil de motivation.</a:t>
            </a:r>
          </a:p>
          <a:p>
            <a:endParaRPr lang="en-GB" dirty="0"/>
          </a:p>
        </p:txBody>
      </p:sp>
    </p:spTree>
    <p:extLst>
      <p:ext uri="{BB962C8B-B14F-4D97-AF65-F5344CB8AC3E}">
        <p14:creationId xmlns:p14="http://schemas.microsoft.com/office/powerpoint/2010/main" val="30973401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E59687-E758-4869-A42E-FFB9355947A9}"/>
              </a:ext>
            </a:extLst>
          </p:cNvPr>
          <p:cNvSpPr>
            <a:spLocks noGrp="1"/>
          </p:cNvSpPr>
          <p:nvPr>
            <p:ph type="title"/>
          </p:nvPr>
        </p:nvSpPr>
        <p:spPr/>
        <p:txBody>
          <a:bodyPr>
            <a:normAutofit fontScale="90000"/>
          </a:bodyPr>
          <a:lstStyle/>
          <a:p>
            <a:r>
              <a:rPr lang="en-GB" dirty="0" err="1"/>
              <a:t>L’outil</a:t>
            </a:r>
            <a:r>
              <a:rPr lang="en-GB" dirty="0"/>
              <a:t> MOTIVATION : </a:t>
            </a:r>
            <a:r>
              <a:rPr lang="en-GB" dirty="0"/>
              <a:t>2</a:t>
            </a:r>
          </a:p>
        </p:txBody>
      </p:sp>
      <p:sp>
        <p:nvSpPr>
          <p:cNvPr id="3" name="Content Placeholder 2">
            <a:extLst>
              <a:ext uri="{FF2B5EF4-FFF2-40B4-BE49-F238E27FC236}">
                <a16:creationId xmlns:a16="http://schemas.microsoft.com/office/drawing/2014/main" xmlns="" id="{4FA09D19-F8FF-4087-9AE0-3D59DCBB8BF4}"/>
              </a:ext>
            </a:extLst>
          </p:cNvPr>
          <p:cNvSpPr>
            <a:spLocks noGrp="1"/>
          </p:cNvSpPr>
          <p:nvPr>
            <p:ph idx="1"/>
          </p:nvPr>
        </p:nvSpPr>
        <p:spPr>
          <a:xfrm>
            <a:off x="467544" y="1268760"/>
            <a:ext cx="7643192" cy="4968552"/>
          </a:xfrm>
        </p:spPr>
        <p:txBody>
          <a:bodyPr>
            <a:normAutofit/>
          </a:bodyPr>
          <a:lstStyle/>
          <a:p>
            <a:pPr marL="0" lvl="0" indent="0" eaLnBrk="0" fontAlgn="base" hangingPunct="0">
              <a:spcBef>
                <a:spcPct val="0"/>
              </a:spcBef>
              <a:spcAft>
                <a:spcPct val="0"/>
              </a:spcAft>
              <a:buNone/>
            </a:pPr>
            <a:r>
              <a:rPr lang="fr-FR" altLang="fr-FR" dirty="0" smtClean="0"/>
              <a:t>- L'idée </a:t>
            </a:r>
            <a:r>
              <a:rPr lang="fr-FR" altLang="fr-FR" dirty="0"/>
              <a:t>est que les apprenants se </a:t>
            </a:r>
            <a:r>
              <a:rPr lang="fr-FR" altLang="fr-FR" dirty="0" smtClean="0"/>
              <a:t>notent eux-mêmes </a:t>
            </a:r>
            <a:r>
              <a:rPr lang="fr-FR" altLang="fr-FR" dirty="0"/>
              <a:t>selon l'importance qu'ils accordent à cet aspect de la préparation </a:t>
            </a:r>
            <a:r>
              <a:rPr lang="fr-FR" altLang="fr-FR" dirty="0">
                <a:solidFill>
                  <a:schemeClr val="tx1"/>
                </a:solidFill>
              </a:rPr>
              <a:t>avant</a:t>
            </a:r>
            <a:r>
              <a:rPr lang="fr-FR" altLang="fr-FR" dirty="0"/>
              <a:t> leur mobilité interculturelle. </a:t>
            </a:r>
            <a:endParaRPr lang="fr-FR" altLang="fr-FR" dirty="0" smtClean="0"/>
          </a:p>
          <a:p>
            <a:pPr marL="0" lvl="0" indent="0" eaLnBrk="0" fontAlgn="base" hangingPunct="0">
              <a:spcBef>
                <a:spcPct val="0"/>
              </a:spcBef>
              <a:spcAft>
                <a:spcPct val="0"/>
              </a:spcAft>
              <a:buNone/>
            </a:pPr>
            <a:endParaRPr lang="fr-FR" altLang="fr-FR" dirty="0"/>
          </a:p>
          <a:p>
            <a:pPr marL="0" lvl="0" indent="0" eaLnBrk="0" fontAlgn="base" hangingPunct="0">
              <a:spcBef>
                <a:spcPct val="0"/>
              </a:spcBef>
              <a:spcAft>
                <a:spcPct val="0"/>
              </a:spcAft>
              <a:buNone/>
            </a:pPr>
            <a:r>
              <a:rPr lang="fr-FR" altLang="fr-FR" dirty="0" smtClean="0"/>
              <a:t>- La </a:t>
            </a:r>
            <a:r>
              <a:rPr lang="fr-FR" altLang="fr-FR" dirty="0"/>
              <a:t>deuxième colonne de score permet au tuteur d'évaluer les progrès réalisés par l'apprenant </a:t>
            </a:r>
            <a:r>
              <a:rPr lang="fr-FR" altLang="fr-FR" dirty="0">
                <a:solidFill>
                  <a:schemeClr val="tx1"/>
                </a:solidFill>
              </a:rPr>
              <a:t>pendant</a:t>
            </a:r>
            <a:r>
              <a:rPr lang="fr-FR" altLang="fr-FR" dirty="0"/>
              <a:t> la mobilité.</a:t>
            </a:r>
          </a:p>
        </p:txBody>
      </p:sp>
    </p:spTree>
    <p:extLst>
      <p:ext uri="{BB962C8B-B14F-4D97-AF65-F5344CB8AC3E}">
        <p14:creationId xmlns:p14="http://schemas.microsoft.com/office/powerpoint/2010/main" val="36831112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10754"/>
            <a:ext cx="7643192" cy="4046438"/>
          </a:xfrm>
        </p:spPr>
        <p:txBody>
          <a:bodyPr>
            <a:normAutofit lnSpcReduction="10000"/>
          </a:bodyPr>
          <a:lstStyle/>
          <a:p>
            <a:r>
              <a:rPr lang="fr-FR" dirty="0"/>
              <a:t>Cet Outil de Motivation peut être</a:t>
            </a:r>
            <a:r>
              <a:rPr lang="en-GB" dirty="0"/>
              <a:t> </a:t>
            </a:r>
            <a:r>
              <a:rPr lang="fr-FR" dirty="0"/>
              <a:t>utilisé pour créer un point de départ à utiliser </a:t>
            </a:r>
            <a:r>
              <a:rPr lang="en-GB" dirty="0"/>
              <a:t>pour </a:t>
            </a:r>
            <a:r>
              <a:rPr lang="fr-FR" dirty="0"/>
              <a:t>démontrer</a:t>
            </a:r>
            <a:r>
              <a:rPr lang="en-GB" dirty="0"/>
              <a:t> la </a:t>
            </a:r>
            <a:r>
              <a:rPr lang="fr-FR" dirty="0"/>
              <a:t>motivation ou l’attitude</a:t>
            </a:r>
            <a:r>
              <a:rPr lang="en-GB" dirty="0"/>
              <a:t> de </a:t>
            </a:r>
            <a:r>
              <a:rPr lang="fr-FR" dirty="0"/>
              <a:t>l’élève </a:t>
            </a:r>
            <a:r>
              <a:rPr lang="fr-FR" sz="4000" dirty="0">
                <a:solidFill>
                  <a:schemeClr val="tx1"/>
                </a:solidFill>
              </a:rPr>
              <a:t>avant </a:t>
            </a:r>
            <a:r>
              <a:rPr lang="fr-FR" dirty="0"/>
              <a:t>que la mobilité ne commence</a:t>
            </a:r>
            <a:r>
              <a:rPr lang="en-GB" dirty="0"/>
              <a:t>.</a:t>
            </a:r>
          </a:p>
          <a:p>
            <a:r>
              <a:rPr lang="fr-FR" dirty="0"/>
              <a:t>Ce n’est pas le même outil que Attitude, qui est conçu pour être utilisé </a:t>
            </a:r>
            <a:r>
              <a:rPr lang="fr-FR" sz="4000" i="1" dirty="0">
                <a:solidFill>
                  <a:schemeClr val="tx1"/>
                </a:solidFill>
              </a:rPr>
              <a:t>pendant</a:t>
            </a:r>
            <a:r>
              <a:rPr lang="fr-FR" sz="4000" dirty="0">
                <a:solidFill>
                  <a:schemeClr val="tx1"/>
                </a:solidFill>
              </a:rPr>
              <a:t> </a:t>
            </a:r>
            <a:r>
              <a:rPr lang="fr-FR" dirty="0"/>
              <a:t>la mobilité et </a:t>
            </a:r>
            <a:r>
              <a:rPr lang="fr-FR" sz="4000" dirty="0">
                <a:solidFill>
                  <a:schemeClr val="tx1"/>
                </a:solidFill>
              </a:rPr>
              <a:t>après </a:t>
            </a:r>
            <a:r>
              <a:rPr lang="fr-FR" dirty="0"/>
              <a:t>la mobilité</a:t>
            </a:r>
            <a:r>
              <a:rPr lang="en-GB" dirty="0" smtClean="0"/>
              <a:t>.</a:t>
            </a:r>
            <a:endParaRPr lang="en-GB" dirty="0"/>
          </a:p>
          <a:p>
            <a:pPr marL="0" indent="0">
              <a:buNone/>
            </a:pPr>
            <a:endParaRPr lang="en-GB" dirty="0"/>
          </a:p>
        </p:txBody>
      </p:sp>
      <p:sp>
        <p:nvSpPr>
          <p:cNvPr id="6" name="Title 1">
            <a:extLst>
              <a:ext uri="{FF2B5EF4-FFF2-40B4-BE49-F238E27FC236}">
                <a16:creationId xmlns:a16="http://schemas.microsoft.com/office/drawing/2014/main" xmlns="" id="{C49BA050-A63F-4249-982E-D6FCF9A87237}"/>
              </a:ext>
            </a:extLst>
          </p:cNvPr>
          <p:cNvSpPr>
            <a:spLocks noGrp="1"/>
          </p:cNvSpPr>
          <p:nvPr>
            <p:ph type="title"/>
          </p:nvPr>
        </p:nvSpPr>
        <p:spPr>
          <a:xfrm>
            <a:off x="673224" y="44624"/>
            <a:ext cx="5915000" cy="1143000"/>
          </a:xfrm>
        </p:spPr>
        <p:txBody>
          <a:bodyPr>
            <a:normAutofit fontScale="90000"/>
          </a:bodyPr>
          <a:lstStyle/>
          <a:p>
            <a:r>
              <a:rPr lang="en-GB" dirty="0" err="1"/>
              <a:t>L’outil</a:t>
            </a:r>
            <a:r>
              <a:rPr lang="en-GB" dirty="0"/>
              <a:t> MOTIVATION : </a:t>
            </a:r>
            <a:r>
              <a:rPr lang="en-GB" dirty="0"/>
              <a:t>3</a:t>
            </a:r>
          </a:p>
        </p:txBody>
      </p:sp>
      <p:sp>
        <p:nvSpPr>
          <p:cNvPr id="7" name="Content Placeholder 2">
            <a:extLst>
              <a:ext uri="{FF2B5EF4-FFF2-40B4-BE49-F238E27FC236}">
                <a16:creationId xmlns:a16="http://schemas.microsoft.com/office/drawing/2014/main" xmlns="" id="{D61B8E00-383C-43CA-A45C-CFF964B33548}"/>
              </a:ext>
            </a:extLst>
          </p:cNvPr>
          <p:cNvSpPr txBox="1">
            <a:spLocks/>
          </p:cNvSpPr>
          <p:nvPr/>
        </p:nvSpPr>
        <p:spPr>
          <a:xfrm>
            <a:off x="673224" y="5157192"/>
            <a:ext cx="7643192" cy="13681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eaLnBrk="0" fontAlgn="base" hangingPunct="0">
              <a:spcBef>
                <a:spcPct val="0"/>
              </a:spcBef>
              <a:spcAft>
                <a:spcPct val="0"/>
              </a:spcAft>
              <a:buNone/>
            </a:pPr>
            <a:r>
              <a:rPr lang="fr-FR" altLang="fr-FR" sz="2400" dirty="0">
                <a:solidFill>
                  <a:schemeClr val="tx1"/>
                </a:solidFill>
              </a:rPr>
              <a:t>Dans quelle mesure pensez-vous que l'outil de motivation pourrait être utile pour préparer les jeunes à l'évaluation d'une mobilité interculturelle? </a:t>
            </a:r>
          </a:p>
        </p:txBody>
      </p:sp>
    </p:spTree>
    <p:extLst>
      <p:ext uri="{BB962C8B-B14F-4D97-AF65-F5344CB8AC3E}">
        <p14:creationId xmlns:p14="http://schemas.microsoft.com/office/powerpoint/2010/main" val="2547529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Passons</a:t>
            </a:r>
            <a:r>
              <a:rPr lang="en-US" dirty="0" smtClean="0"/>
              <a:t> à </a:t>
            </a:r>
            <a:r>
              <a:rPr lang="en-US" dirty="0" err="1" smtClean="0"/>
              <a:t>l’activité</a:t>
            </a:r>
            <a:endParaRPr lang="el-GR" dirty="0"/>
          </a:p>
        </p:txBody>
      </p:sp>
      <p:sp>
        <p:nvSpPr>
          <p:cNvPr id="3" name="TextBox 2"/>
          <p:cNvSpPr txBox="1"/>
          <p:nvPr/>
        </p:nvSpPr>
        <p:spPr>
          <a:xfrm>
            <a:off x="739074" y="1663640"/>
            <a:ext cx="7200800" cy="3046988"/>
          </a:xfrm>
          <a:prstGeom prst="rect">
            <a:avLst/>
          </a:prstGeom>
          <a:solidFill>
            <a:schemeClr val="tx1">
              <a:lumMod val="40000"/>
              <a:lumOff val="60000"/>
            </a:schemeClr>
          </a:solidFill>
          <a:ln w="19050">
            <a:solidFill>
              <a:schemeClr val="tx1"/>
            </a:solidFill>
          </a:ln>
        </p:spPr>
        <p:txBody>
          <a:bodyPr wrap="square" rtlCol="0">
            <a:spAutoFit/>
          </a:bodyPr>
          <a:lstStyle/>
          <a:p>
            <a:r>
              <a:rPr lang="en-US" sz="2400" b="1" dirty="0" smtClean="0"/>
              <a:t>ACTIVITE NUMERO: </a:t>
            </a:r>
            <a:r>
              <a:rPr lang="en-US" sz="2400" b="1" dirty="0"/>
              <a:t>3.1.6</a:t>
            </a:r>
          </a:p>
          <a:p>
            <a:endParaRPr lang="en-US" sz="2400" b="1" dirty="0"/>
          </a:p>
          <a:p>
            <a:r>
              <a:rPr lang="en-US" sz="2400" b="1" dirty="0" smtClean="0"/>
              <a:t>TITRE ACTIVITE: </a:t>
            </a:r>
            <a:r>
              <a:rPr lang="fr-FR" altLang="fr-FR" sz="2400" b="1" dirty="0"/>
              <a:t>Revoir l'objectif de l'évaluation informelle: idées fausses communes</a:t>
            </a:r>
          </a:p>
          <a:p>
            <a:r>
              <a:rPr lang="en-US" sz="2400" b="1" dirty="0" smtClean="0"/>
              <a:t> </a:t>
            </a:r>
            <a:endParaRPr lang="en-US" sz="2400" b="1" dirty="0"/>
          </a:p>
          <a:p>
            <a:endParaRPr lang="en-US" sz="2400" b="1" dirty="0"/>
          </a:p>
          <a:p>
            <a:r>
              <a:rPr lang="en-US" sz="2400" b="1" dirty="0" smtClean="0"/>
              <a:t>DUREE: </a:t>
            </a:r>
            <a:r>
              <a:rPr lang="en-US" sz="2400" b="1" dirty="0"/>
              <a:t>60 minutes</a:t>
            </a:r>
          </a:p>
          <a:p>
            <a:endParaRPr lang="en-US" sz="2400" b="1" dirty="0"/>
          </a:p>
        </p:txBody>
      </p:sp>
    </p:spTree>
    <p:extLst>
      <p:ext uri="{BB962C8B-B14F-4D97-AF65-F5344CB8AC3E}">
        <p14:creationId xmlns:p14="http://schemas.microsoft.com/office/powerpoint/2010/main" val="20593857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CB5A9C-AA56-43A0-B74D-8DD88927FE2E}"/>
              </a:ext>
            </a:extLst>
          </p:cNvPr>
          <p:cNvSpPr>
            <a:spLocks noGrp="1"/>
          </p:cNvSpPr>
          <p:nvPr>
            <p:ph type="title"/>
          </p:nvPr>
        </p:nvSpPr>
        <p:spPr/>
        <p:txBody>
          <a:bodyPr>
            <a:normAutofit fontScale="90000"/>
          </a:bodyPr>
          <a:lstStyle/>
          <a:p>
            <a:r>
              <a:rPr lang="en-GB" dirty="0" err="1" smtClean="0"/>
              <a:t>Qu’avez-vous</a:t>
            </a:r>
            <a:r>
              <a:rPr lang="en-GB" dirty="0" smtClean="0"/>
              <a:t> </a:t>
            </a:r>
            <a:r>
              <a:rPr lang="en-GB" dirty="0" err="1" smtClean="0"/>
              <a:t>appris</a:t>
            </a:r>
            <a:r>
              <a:rPr lang="en-GB" dirty="0" smtClean="0"/>
              <a:t>?</a:t>
            </a:r>
            <a:endParaRPr lang="en-GB" dirty="0"/>
          </a:p>
        </p:txBody>
      </p:sp>
      <p:sp>
        <p:nvSpPr>
          <p:cNvPr id="3" name="Content Placeholder 2">
            <a:extLst>
              <a:ext uri="{FF2B5EF4-FFF2-40B4-BE49-F238E27FC236}">
                <a16:creationId xmlns:a16="http://schemas.microsoft.com/office/drawing/2014/main" xmlns="" id="{67EE472A-F1AE-4262-9479-DA4C80500F46}"/>
              </a:ext>
            </a:extLst>
          </p:cNvPr>
          <p:cNvSpPr>
            <a:spLocks noGrp="1"/>
          </p:cNvSpPr>
          <p:nvPr>
            <p:ph idx="1"/>
          </p:nvPr>
        </p:nvSpPr>
        <p:spPr/>
        <p:txBody>
          <a:bodyPr>
            <a:normAutofit/>
          </a:bodyPr>
          <a:lstStyle/>
          <a:p>
            <a:pPr marL="0" lvl="0" indent="0" eaLnBrk="0" fontAlgn="base" hangingPunct="0">
              <a:spcBef>
                <a:spcPct val="0"/>
              </a:spcBef>
              <a:spcAft>
                <a:spcPct val="0"/>
              </a:spcAft>
              <a:buNone/>
            </a:pPr>
            <a:r>
              <a:rPr lang="fr-FR" altLang="fr-FR" dirty="0"/>
              <a:t>Vous verrez des idées fausses sur l'évaluation. </a:t>
            </a:r>
            <a:endParaRPr lang="fr-FR" altLang="fr-FR" dirty="0" smtClean="0"/>
          </a:p>
          <a:p>
            <a:pPr marL="0" lvl="0" indent="0" eaLnBrk="0" fontAlgn="base" hangingPunct="0">
              <a:spcBef>
                <a:spcPct val="0"/>
              </a:spcBef>
              <a:spcAft>
                <a:spcPct val="0"/>
              </a:spcAft>
              <a:buNone/>
            </a:pPr>
            <a:endParaRPr lang="fr-FR" altLang="fr-FR" dirty="0"/>
          </a:p>
          <a:p>
            <a:pPr marL="0" lvl="0" indent="0" eaLnBrk="0" fontAlgn="base" hangingPunct="0">
              <a:spcBef>
                <a:spcPct val="0"/>
              </a:spcBef>
              <a:spcAft>
                <a:spcPct val="0"/>
              </a:spcAft>
              <a:buNone/>
            </a:pPr>
            <a:r>
              <a:rPr lang="fr-FR" altLang="fr-FR" dirty="0" smtClean="0"/>
              <a:t>Dans </a:t>
            </a:r>
            <a:r>
              <a:rPr lang="fr-FR" altLang="fr-FR" dirty="0"/>
              <a:t>vos groupes, discutez de chacun et décidez de la pertinence de la planification du contenu d'apprentissage pour un élément interculturel à un programme d'EFP.</a:t>
            </a:r>
          </a:p>
          <a:p>
            <a:endParaRPr lang="en-GB" dirty="0"/>
          </a:p>
        </p:txBody>
      </p:sp>
    </p:spTree>
    <p:extLst>
      <p:ext uri="{BB962C8B-B14F-4D97-AF65-F5344CB8AC3E}">
        <p14:creationId xmlns:p14="http://schemas.microsoft.com/office/powerpoint/2010/main" val="12632212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37525C-0B50-4573-9B70-7E08519E9369}"/>
              </a:ext>
            </a:extLst>
          </p:cNvPr>
          <p:cNvSpPr>
            <a:spLocks noGrp="1"/>
          </p:cNvSpPr>
          <p:nvPr>
            <p:ph type="title"/>
          </p:nvPr>
        </p:nvSpPr>
        <p:spPr/>
        <p:txBody>
          <a:bodyPr/>
          <a:lstStyle/>
          <a:p>
            <a:r>
              <a:rPr lang="en-GB" dirty="0" err="1" smtClean="0"/>
              <a:t>Déclaration</a:t>
            </a:r>
            <a:r>
              <a:rPr lang="en-GB" dirty="0" smtClean="0"/>
              <a:t> 1</a:t>
            </a:r>
            <a:endParaRPr lang="en-GB" dirty="0"/>
          </a:p>
        </p:txBody>
      </p:sp>
      <p:sp>
        <p:nvSpPr>
          <p:cNvPr id="3" name="Content Placeholder 2">
            <a:extLst>
              <a:ext uri="{FF2B5EF4-FFF2-40B4-BE49-F238E27FC236}">
                <a16:creationId xmlns:a16="http://schemas.microsoft.com/office/drawing/2014/main" xmlns="" id="{7C53DDA5-A3ED-4AAD-BCB3-D79A4831F24B}"/>
              </a:ext>
            </a:extLst>
          </p:cNvPr>
          <p:cNvSpPr>
            <a:spLocks noGrp="1"/>
          </p:cNvSpPr>
          <p:nvPr>
            <p:ph idx="1"/>
          </p:nvPr>
        </p:nvSpPr>
        <p:spPr>
          <a:xfrm>
            <a:off x="457200" y="1600201"/>
            <a:ext cx="7643192" cy="676672"/>
          </a:xfrm>
        </p:spPr>
        <p:txBody>
          <a:bodyPr/>
          <a:lstStyle/>
          <a:p>
            <a:pPr marL="0" indent="0">
              <a:buNone/>
            </a:pPr>
            <a:r>
              <a:rPr lang="en-GB" dirty="0" err="1" smtClean="0"/>
              <a:t>Evaluer</a:t>
            </a:r>
            <a:r>
              <a:rPr lang="en-GB" dirty="0" smtClean="0"/>
              <a:t> </a:t>
            </a:r>
            <a:r>
              <a:rPr lang="en-GB" dirty="0" err="1" smtClean="0"/>
              <a:t>est</a:t>
            </a:r>
            <a:r>
              <a:rPr lang="en-GB" dirty="0" smtClean="0"/>
              <a:t> </a:t>
            </a:r>
            <a:r>
              <a:rPr lang="en-GB" dirty="0" err="1" smtClean="0"/>
              <a:t>synonyme</a:t>
            </a:r>
            <a:r>
              <a:rPr lang="en-GB" dirty="0" smtClean="0"/>
              <a:t> de tester </a:t>
            </a:r>
            <a:endParaRPr lang="en-GB" dirty="0"/>
          </a:p>
          <a:p>
            <a:pPr marL="0" indent="0">
              <a:buNone/>
            </a:pPr>
            <a:endParaRPr lang="en-GB" dirty="0"/>
          </a:p>
          <a:p>
            <a:endParaRPr lang="en-GB" dirty="0"/>
          </a:p>
        </p:txBody>
      </p:sp>
      <p:sp>
        <p:nvSpPr>
          <p:cNvPr id="4" name="Rectangle 3">
            <a:extLst>
              <a:ext uri="{FF2B5EF4-FFF2-40B4-BE49-F238E27FC236}">
                <a16:creationId xmlns:a16="http://schemas.microsoft.com/office/drawing/2014/main" xmlns="" id="{D5FD6942-4886-4002-B460-BB24E5E6EAF2}"/>
              </a:ext>
            </a:extLst>
          </p:cNvPr>
          <p:cNvSpPr/>
          <p:nvPr/>
        </p:nvSpPr>
        <p:spPr>
          <a:xfrm>
            <a:off x="438087" y="2276873"/>
            <a:ext cx="8064896" cy="3970318"/>
          </a:xfrm>
          <a:prstGeom prst="rect">
            <a:avLst/>
          </a:prstGeom>
        </p:spPr>
        <p:txBody>
          <a:bodyPr wrap="square">
            <a:spAutoFit/>
          </a:bodyPr>
          <a:lstStyle/>
          <a:p>
            <a:pPr lvl="0" eaLnBrk="0" fontAlgn="base" hangingPunct="0">
              <a:spcBef>
                <a:spcPct val="0"/>
              </a:spcBef>
              <a:spcAft>
                <a:spcPct val="0"/>
              </a:spcAft>
            </a:pPr>
            <a:r>
              <a:rPr lang="fr-FR" altLang="fr-FR" sz="2800" dirty="0">
                <a:latin typeface="Arial Unicode MS" panose="020B0604020202020204" pitchFamily="34" charset="-128"/>
              </a:rPr>
              <a:t>Il y a plusieurs façons d'évaluer un apprenant. Cela inclut les tests formels. Cependant, pour suivre les progrès en cours, un enseignant utilisera une variété d'activités d'évaluation formelles et informelles tout au long du processus d'apprentissage. Les évaluations informelles comprennent des activités telles que l'auto-évaluation, les observations des enseignants ou les dossiers des enseignants.</a:t>
            </a:r>
            <a:r>
              <a:rPr lang="fr-FR" altLang="fr-FR" sz="2000" dirty="0"/>
              <a:t> </a:t>
            </a:r>
            <a:endParaRPr lang="fr-FR" altLang="fr-FR" sz="5400" dirty="0">
              <a:latin typeface="Arial" panose="020B0604020202020204" pitchFamily="34" charset="0"/>
            </a:endParaRPr>
          </a:p>
        </p:txBody>
      </p:sp>
    </p:spTree>
    <p:extLst>
      <p:ext uri="{BB962C8B-B14F-4D97-AF65-F5344CB8AC3E}">
        <p14:creationId xmlns:p14="http://schemas.microsoft.com/office/powerpoint/2010/main" val="121416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37525C-0B50-4573-9B70-7E08519E9369}"/>
              </a:ext>
            </a:extLst>
          </p:cNvPr>
          <p:cNvSpPr>
            <a:spLocks noGrp="1"/>
          </p:cNvSpPr>
          <p:nvPr>
            <p:ph type="title"/>
          </p:nvPr>
        </p:nvSpPr>
        <p:spPr/>
        <p:txBody>
          <a:bodyPr/>
          <a:lstStyle/>
          <a:p>
            <a:r>
              <a:rPr lang="en-GB" dirty="0" err="1" smtClean="0"/>
              <a:t>Déclaration</a:t>
            </a:r>
            <a:r>
              <a:rPr lang="en-GB" dirty="0" smtClean="0"/>
              <a:t> 2</a:t>
            </a:r>
            <a:endParaRPr lang="en-GB" dirty="0"/>
          </a:p>
        </p:txBody>
      </p:sp>
      <p:sp>
        <p:nvSpPr>
          <p:cNvPr id="3" name="Content Placeholder 2">
            <a:extLst>
              <a:ext uri="{FF2B5EF4-FFF2-40B4-BE49-F238E27FC236}">
                <a16:creationId xmlns:a16="http://schemas.microsoft.com/office/drawing/2014/main" xmlns="" id="{7C53DDA5-A3ED-4AAD-BCB3-D79A4831F24B}"/>
              </a:ext>
            </a:extLst>
          </p:cNvPr>
          <p:cNvSpPr>
            <a:spLocks noGrp="1"/>
          </p:cNvSpPr>
          <p:nvPr>
            <p:ph idx="1"/>
          </p:nvPr>
        </p:nvSpPr>
        <p:spPr>
          <a:xfrm>
            <a:off x="457200" y="1340768"/>
            <a:ext cx="7643192" cy="1402431"/>
          </a:xfrm>
        </p:spPr>
        <p:txBody>
          <a:bodyPr>
            <a:normAutofit fontScale="62500" lnSpcReduction="20000"/>
          </a:bodyPr>
          <a:lstStyle/>
          <a:p>
            <a:pPr marL="0" lvl="0" indent="0" eaLnBrk="0" fontAlgn="base" hangingPunct="0">
              <a:spcBef>
                <a:spcPct val="0"/>
              </a:spcBef>
              <a:spcAft>
                <a:spcPct val="0"/>
              </a:spcAft>
              <a:buNone/>
            </a:pPr>
            <a:r>
              <a:rPr lang="fr-FR" altLang="fr-FR" sz="4100" dirty="0"/>
              <a:t>L'évaluation par les pairs (évaluation en tant qu'apprentissage) est juste un groupe d'apprenants qui bavardent ensemble plutôt que d'apprendre quoi que ce soit </a:t>
            </a:r>
          </a:p>
          <a:p>
            <a:pPr marL="0" indent="0">
              <a:buNone/>
            </a:pPr>
            <a:endParaRPr lang="en-GB" dirty="0"/>
          </a:p>
          <a:p>
            <a:endParaRPr lang="en-GB" dirty="0"/>
          </a:p>
        </p:txBody>
      </p:sp>
      <p:sp>
        <p:nvSpPr>
          <p:cNvPr id="4" name="Rectangle 3">
            <a:extLst>
              <a:ext uri="{FF2B5EF4-FFF2-40B4-BE49-F238E27FC236}">
                <a16:creationId xmlns:a16="http://schemas.microsoft.com/office/drawing/2014/main" xmlns="" id="{D5FD6942-4886-4002-B460-BB24E5E6EAF2}"/>
              </a:ext>
            </a:extLst>
          </p:cNvPr>
          <p:cNvSpPr/>
          <p:nvPr/>
        </p:nvSpPr>
        <p:spPr>
          <a:xfrm>
            <a:off x="447673" y="2708920"/>
            <a:ext cx="8064896" cy="3046988"/>
          </a:xfrm>
          <a:prstGeom prst="rect">
            <a:avLst/>
          </a:prstGeom>
        </p:spPr>
        <p:txBody>
          <a:bodyPr wrap="square">
            <a:spAutoFit/>
          </a:bodyPr>
          <a:lstStyle/>
          <a:p>
            <a:pPr lvl="0" eaLnBrk="0" fontAlgn="base" hangingPunct="0">
              <a:spcBef>
                <a:spcPct val="0"/>
              </a:spcBef>
              <a:spcAft>
                <a:spcPct val="0"/>
              </a:spcAft>
            </a:pPr>
            <a:r>
              <a:rPr lang="fr-FR" altLang="fr-FR" sz="2400" dirty="0">
                <a:latin typeface="Arial Unicode MS" panose="020B0604020202020204" pitchFamily="34" charset="-128"/>
              </a:rPr>
              <a:t>L'évaluation par les pairs et la rétroaction ne peuvent avoir lieu que lorsque les apprenants ont une idée claire de ce dont ils discutent et des domaines sur lesquels ils devraient (et ne devraient pas) commenter. Pour ce faire, les apprenants ont besoin d'un ensemble de critères de réussite pour les aider à réfléchir profondément sur le travail devant eux et ainsi donner une rétroaction utile à leurs pairs</a:t>
            </a:r>
            <a:endParaRPr lang="fr-FR" altLang="fr-FR" sz="4800" dirty="0">
              <a:latin typeface="Arial" panose="020B0604020202020204" pitchFamily="34" charset="0"/>
            </a:endParaRPr>
          </a:p>
        </p:txBody>
      </p:sp>
    </p:spTree>
    <p:extLst>
      <p:ext uri="{BB962C8B-B14F-4D97-AF65-F5344CB8AC3E}">
        <p14:creationId xmlns:p14="http://schemas.microsoft.com/office/powerpoint/2010/main" val="2879234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37525C-0B50-4573-9B70-7E08519E9369}"/>
              </a:ext>
            </a:extLst>
          </p:cNvPr>
          <p:cNvSpPr>
            <a:spLocks noGrp="1"/>
          </p:cNvSpPr>
          <p:nvPr>
            <p:ph type="title"/>
          </p:nvPr>
        </p:nvSpPr>
        <p:spPr/>
        <p:txBody>
          <a:bodyPr/>
          <a:lstStyle/>
          <a:p>
            <a:r>
              <a:rPr lang="en-GB" dirty="0" err="1" smtClean="0"/>
              <a:t>Déclaration</a:t>
            </a:r>
            <a:r>
              <a:rPr lang="en-GB" dirty="0" smtClean="0"/>
              <a:t> 3</a:t>
            </a:r>
            <a:endParaRPr lang="en-GB" dirty="0"/>
          </a:p>
        </p:txBody>
      </p:sp>
      <p:sp>
        <p:nvSpPr>
          <p:cNvPr id="3" name="Content Placeholder 2">
            <a:extLst>
              <a:ext uri="{FF2B5EF4-FFF2-40B4-BE49-F238E27FC236}">
                <a16:creationId xmlns:a16="http://schemas.microsoft.com/office/drawing/2014/main" xmlns="" id="{7C53DDA5-A3ED-4AAD-BCB3-D79A4831F24B}"/>
              </a:ext>
            </a:extLst>
          </p:cNvPr>
          <p:cNvSpPr>
            <a:spLocks noGrp="1"/>
          </p:cNvSpPr>
          <p:nvPr>
            <p:ph idx="1"/>
          </p:nvPr>
        </p:nvSpPr>
        <p:spPr>
          <a:xfrm>
            <a:off x="457200" y="1268759"/>
            <a:ext cx="7643192" cy="1512169"/>
          </a:xfrm>
        </p:spPr>
        <p:txBody>
          <a:bodyPr>
            <a:normAutofit/>
          </a:bodyPr>
          <a:lstStyle/>
          <a:p>
            <a:pPr marL="0" lvl="0" indent="0" eaLnBrk="0" fontAlgn="base" hangingPunct="0">
              <a:spcBef>
                <a:spcPct val="0"/>
              </a:spcBef>
              <a:spcAft>
                <a:spcPct val="0"/>
              </a:spcAft>
              <a:buNone/>
            </a:pPr>
            <a:r>
              <a:rPr lang="fr-FR" altLang="fr-FR" sz="2800" dirty="0"/>
              <a:t>L'évaluation devrait être un processus à sens unique: les enseignants donnent aux apprenants des informations sur leur travail</a:t>
            </a:r>
            <a:r>
              <a:rPr lang="fr-FR" altLang="fr-FR" dirty="0">
                <a:solidFill>
                  <a:schemeClr val="tx1"/>
                </a:solidFill>
                <a:latin typeface="Arial Unicode MS" panose="020B0604020202020204" pitchFamily="34" charset="-128"/>
              </a:rPr>
              <a:t>.</a:t>
            </a:r>
            <a:endParaRPr lang="fr-FR" altLang="fr-FR" sz="6000" dirty="0">
              <a:solidFill>
                <a:schemeClr val="tx1"/>
              </a:solidFill>
              <a:latin typeface="Arial" panose="020B0604020202020204" pitchFamily="34" charset="0"/>
            </a:endParaRPr>
          </a:p>
        </p:txBody>
      </p:sp>
      <p:sp>
        <p:nvSpPr>
          <p:cNvPr id="5" name="Rectangle 4">
            <a:extLst>
              <a:ext uri="{FF2B5EF4-FFF2-40B4-BE49-F238E27FC236}">
                <a16:creationId xmlns:a16="http://schemas.microsoft.com/office/drawing/2014/main" xmlns="" id="{E55D429A-4FCF-4303-B918-D1794BE92114}"/>
              </a:ext>
            </a:extLst>
          </p:cNvPr>
          <p:cNvSpPr/>
          <p:nvPr/>
        </p:nvSpPr>
        <p:spPr>
          <a:xfrm>
            <a:off x="457200" y="2696721"/>
            <a:ext cx="7643192" cy="3046988"/>
          </a:xfrm>
          <a:prstGeom prst="rect">
            <a:avLst/>
          </a:prstGeom>
        </p:spPr>
        <p:txBody>
          <a:bodyPr wrap="square">
            <a:spAutoFit/>
          </a:bodyPr>
          <a:lstStyle/>
          <a:p>
            <a:pPr lvl="0" eaLnBrk="0" fontAlgn="base" hangingPunct="0">
              <a:spcBef>
                <a:spcPct val="0"/>
              </a:spcBef>
              <a:spcAft>
                <a:spcPct val="0"/>
              </a:spcAft>
            </a:pPr>
            <a:r>
              <a:rPr lang="fr-FR" altLang="fr-FR" sz="2400" dirty="0">
                <a:latin typeface="Arial Unicode MS" panose="020B0604020202020204" pitchFamily="34" charset="-128"/>
              </a:rPr>
              <a:t>La rétroaction la plus efficace est un dialogue. Les enseignants / tuteurs peuvent en apprendre davantage sur les progrès de leurs apprenants lorsque leurs apprenants jouent un rôle plus actif dans l'évaluation de leur propre performance. Par exemple, grâce à l'auto-évaluation, les apprenants peuvent identifier ce dont ils ont besoin d'aide, puis en discuter avec leur enseignant. </a:t>
            </a:r>
          </a:p>
        </p:txBody>
      </p:sp>
    </p:spTree>
    <p:extLst>
      <p:ext uri="{BB962C8B-B14F-4D97-AF65-F5344CB8AC3E}">
        <p14:creationId xmlns:p14="http://schemas.microsoft.com/office/powerpoint/2010/main" val="140831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Pour </a:t>
            </a:r>
            <a:r>
              <a:rPr lang="en-GB" dirty="0" err="1" smtClean="0"/>
              <a:t>finir</a:t>
            </a:r>
            <a:r>
              <a:rPr lang="en-GB" dirty="0" smtClean="0"/>
              <a:t>: </a:t>
            </a:r>
            <a:r>
              <a:rPr lang="en-GB" dirty="0" err="1" smtClean="0"/>
              <a:t>référez-vous</a:t>
            </a:r>
            <a:r>
              <a:rPr lang="en-GB" dirty="0" smtClean="0"/>
              <a:t> à la production 3</a:t>
            </a:r>
            <a:endParaRPr lang="en-GB" dirty="0"/>
          </a:p>
        </p:txBody>
      </p:sp>
      <p:sp>
        <p:nvSpPr>
          <p:cNvPr id="3" name="Content Placeholder 2"/>
          <p:cNvSpPr>
            <a:spLocks noGrp="1"/>
          </p:cNvSpPr>
          <p:nvPr>
            <p:ph idx="1"/>
          </p:nvPr>
        </p:nvSpPr>
        <p:spPr>
          <a:xfrm>
            <a:off x="611809" y="1628800"/>
            <a:ext cx="7643192" cy="4608512"/>
          </a:xfrm>
        </p:spPr>
        <p:txBody>
          <a:bodyPr>
            <a:normAutofit fontScale="85000" lnSpcReduction="20000"/>
          </a:bodyPr>
          <a:lstStyle/>
          <a:p>
            <a:pPr marL="0" lvl="0" indent="0" eaLnBrk="0" fontAlgn="base" hangingPunct="0">
              <a:spcBef>
                <a:spcPct val="0"/>
              </a:spcBef>
              <a:spcAft>
                <a:spcPct val="0"/>
              </a:spcAft>
              <a:buNone/>
            </a:pPr>
            <a:r>
              <a:rPr lang="fr-FR" altLang="fr-FR" sz="3300" dirty="0"/>
              <a:t>La </a:t>
            </a:r>
            <a:r>
              <a:rPr lang="fr-FR" altLang="fr-FR" sz="3300" dirty="0">
                <a:solidFill>
                  <a:schemeClr val="tx1"/>
                </a:solidFill>
              </a:rPr>
              <a:t>boîte à outils IO3 </a:t>
            </a:r>
            <a:r>
              <a:rPr lang="fr-FR" altLang="fr-FR" sz="3300" dirty="0"/>
              <a:t>a été développée </a:t>
            </a:r>
            <a:r>
              <a:rPr lang="fr-FR" altLang="fr-FR" sz="3300" dirty="0" smtClean="0"/>
              <a:t>dans ce projet. </a:t>
            </a:r>
            <a:r>
              <a:rPr lang="fr-FR" altLang="fr-FR" sz="3300" dirty="0"/>
              <a:t>C'est une analyse </a:t>
            </a:r>
            <a:endParaRPr lang="fr-FR" altLang="fr-FR" sz="3300" dirty="0" smtClean="0"/>
          </a:p>
          <a:p>
            <a:pPr marL="0" lvl="0" indent="0" eaLnBrk="0" fontAlgn="base" hangingPunct="0">
              <a:spcBef>
                <a:spcPct val="0"/>
              </a:spcBef>
              <a:spcAft>
                <a:spcPct val="0"/>
              </a:spcAft>
              <a:buNone/>
            </a:pPr>
            <a:r>
              <a:rPr lang="fr-FR" altLang="fr-FR" sz="3300" dirty="0" smtClean="0"/>
              <a:t>- des besoins </a:t>
            </a:r>
          </a:p>
          <a:p>
            <a:pPr lvl="0" eaLnBrk="0" fontAlgn="base" hangingPunct="0">
              <a:spcBef>
                <a:spcPct val="0"/>
              </a:spcBef>
              <a:spcAft>
                <a:spcPct val="0"/>
              </a:spcAft>
              <a:buFontTx/>
              <a:buChar char="-"/>
            </a:pPr>
            <a:r>
              <a:rPr lang="fr-FR" altLang="fr-FR" sz="3300" dirty="0" smtClean="0"/>
              <a:t>des progrès </a:t>
            </a:r>
            <a:r>
              <a:rPr lang="fr-FR" altLang="fr-FR" sz="3300" dirty="0"/>
              <a:t>réalisés dans le </a:t>
            </a:r>
            <a:r>
              <a:rPr lang="fr-FR" altLang="fr-FR" sz="3300" dirty="0" smtClean="0"/>
              <a:t>développement </a:t>
            </a:r>
            <a:r>
              <a:rPr lang="fr-FR" altLang="fr-FR" sz="3300" dirty="0"/>
              <a:t>des processus de reconnaissance et de validation en Europe </a:t>
            </a:r>
            <a:endParaRPr lang="fr-FR" altLang="fr-FR" sz="3300" dirty="0" smtClean="0"/>
          </a:p>
          <a:p>
            <a:pPr lvl="0" eaLnBrk="0" fontAlgn="base" hangingPunct="0">
              <a:spcBef>
                <a:spcPct val="0"/>
              </a:spcBef>
              <a:spcAft>
                <a:spcPct val="0"/>
              </a:spcAft>
              <a:buFontTx/>
              <a:buChar char="-"/>
            </a:pPr>
            <a:r>
              <a:rPr lang="fr-FR" altLang="fr-FR" sz="3300" dirty="0"/>
              <a:t>d</a:t>
            </a:r>
            <a:r>
              <a:rPr lang="fr-FR" altLang="fr-FR" sz="3300" dirty="0" smtClean="0"/>
              <a:t>es </a:t>
            </a:r>
            <a:r>
              <a:rPr lang="fr-FR" altLang="fr-FR" sz="3300" dirty="0"/>
              <a:t>mesures à prendre par les organisations et les fournisseurs d'EFP pour systématiser la reconnaissance et la validation de l'apprentissage non formel et informel </a:t>
            </a:r>
            <a:endParaRPr lang="fr-FR" altLang="fr-FR" sz="3300" dirty="0" smtClean="0"/>
          </a:p>
          <a:p>
            <a:pPr marL="0" lvl="0" indent="0" eaLnBrk="0" fontAlgn="base" hangingPunct="0">
              <a:spcBef>
                <a:spcPct val="0"/>
              </a:spcBef>
              <a:spcAft>
                <a:spcPct val="0"/>
              </a:spcAft>
              <a:buNone/>
            </a:pPr>
            <a:r>
              <a:rPr lang="fr-FR" altLang="fr-FR" sz="3300" dirty="0" smtClean="0"/>
              <a:t>Il </a:t>
            </a:r>
            <a:r>
              <a:rPr lang="fr-FR" altLang="fr-FR" sz="3300" dirty="0"/>
              <a:t>énumère également divers outils d'évaluation. </a:t>
            </a:r>
            <a:endParaRPr lang="fr-FR" altLang="fr-FR" sz="3300" dirty="0" smtClean="0"/>
          </a:p>
          <a:p>
            <a:pPr marL="0" lvl="0" indent="0" eaLnBrk="0" fontAlgn="base" hangingPunct="0">
              <a:spcBef>
                <a:spcPct val="0"/>
              </a:spcBef>
              <a:spcAft>
                <a:spcPct val="0"/>
              </a:spcAft>
              <a:buNone/>
            </a:pPr>
            <a:r>
              <a:rPr lang="fr-FR" altLang="fr-FR" sz="3300" dirty="0" smtClean="0"/>
              <a:t>Il </a:t>
            </a:r>
            <a:r>
              <a:rPr lang="fr-FR" altLang="fr-FR" sz="3300" dirty="0"/>
              <a:t>est disponible en téléchargement sur: </a:t>
            </a:r>
          </a:p>
          <a:p>
            <a:pPr marL="0" indent="0">
              <a:buNone/>
            </a:pPr>
            <a:r>
              <a:rPr lang="en-GB" sz="1900" dirty="0" smtClean="0">
                <a:hlinkClick r:id="rId2"/>
              </a:rPr>
              <a:t>http</a:t>
            </a:r>
            <a:r>
              <a:rPr lang="en-GB" sz="1900" dirty="0">
                <a:hlinkClick r:id="rId2"/>
              </a:rPr>
              <a:t>://www.intercultural-mobility.eu/en/recognition-of-formal-informal-learning-toolkit/</a:t>
            </a:r>
            <a:r>
              <a:rPr lang="en-GB" sz="1900" dirty="0"/>
              <a:t>   </a:t>
            </a:r>
            <a:endParaRPr lang="en-GB" dirty="0"/>
          </a:p>
        </p:txBody>
      </p:sp>
    </p:spTree>
    <p:extLst>
      <p:ext uri="{BB962C8B-B14F-4D97-AF65-F5344CB8AC3E}">
        <p14:creationId xmlns:p14="http://schemas.microsoft.com/office/powerpoint/2010/main" val="1883734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Passons</a:t>
            </a:r>
            <a:r>
              <a:rPr lang="en-US" dirty="0" smtClean="0"/>
              <a:t> à </a:t>
            </a:r>
            <a:r>
              <a:rPr lang="en-US" dirty="0" err="1" smtClean="0"/>
              <a:t>l’activité</a:t>
            </a:r>
            <a:endParaRPr lang="el-GR" dirty="0"/>
          </a:p>
        </p:txBody>
      </p:sp>
      <p:sp>
        <p:nvSpPr>
          <p:cNvPr id="3" name="TextBox 2"/>
          <p:cNvSpPr txBox="1"/>
          <p:nvPr/>
        </p:nvSpPr>
        <p:spPr>
          <a:xfrm>
            <a:off x="739074" y="1663640"/>
            <a:ext cx="7200800" cy="2677656"/>
          </a:xfrm>
          <a:prstGeom prst="rect">
            <a:avLst/>
          </a:prstGeom>
          <a:solidFill>
            <a:schemeClr val="tx1">
              <a:lumMod val="40000"/>
              <a:lumOff val="60000"/>
            </a:schemeClr>
          </a:solidFill>
          <a:ln w="19050">
            <a:solidFill>
              <a:schemeClr val="tx1"/>
            </a:solidFill>
          </a:ln>
        </p:spPr>
        <p:txBody>
          <a:bodyPr wrap="square" rtlCol="0">
            <a:spAutoFit/>
          </a:bodyPr>
          <a:lstStyle/>
          <a:p>
            <a:r>
              <a:rPr lang="en-US" sz="2400" b="1" dirty="0" smtClean="0"/>
              <a:t>ACTIVITE NUMERO: </a:t>
            </a:r>
            <a:r>
              <a:rPr lang="en-US" sz="2400" b="1" dirty="0"/>
              <a:t>3.1.7</a:t>
            </a:r>
          </a:p>
          <a:p>
            <a:endParaRPr lang="en-US" sz="2400" b="1" dirty="0"/>
          </a:p>
          <a:p>
            <a:r>
              <a:rPr lang="en-US" sz="2400" b="1" dirty="0" smtClean="0"/>
              <a:t>TITRE ACTIVITE: Lectures </a:t>
            </a:r>
            <a:r>
              <a:rPr lang="en-US" sz="2400" b="1" dirty="0" err="1" smtClean="0"/>
              <a:t>supplémentaires</a:t>
            </a:r>
            <a:r>
              <a:rPr lang="en-US" sz="2400" b="1" dirty="0" smtClean="0"/>
              <a:t> et </a:t>
            </a:r>
            <a:r>
              <a:rPr lang="en-US" sz="2400" b="1" dirty="0" err="1" smtClean="0"/>
              <a:t>autoévaluation</a:t>
            </a:r>
            <a:endParaRPr lang="en-US" sz="2400" b="1" dirty="0"/>
          </a:p>
          <a:p>
            <a:endParaRPr lang="en-US" sz="2400" b="1" dirty="0"/>
          </a:p>
          <a:p>
            <a:r>
              <a:rPr lang="en-US" sz="2400" b="1" dirty="0" smtClean="0"/>
              <a:t>DUREE: </a:t>
            </a:r>
            <a:r>
              <a:rPr lang="en-US" sz="2400" b="1" dirty="0"/>
              <a:t>10 minutes</a:t>
            </a:r>
          </a:p>
          <a:p>
            <a:endParaRPr lang="en-US" sz="2400" b="1" dirty="0"/>
          </a:p>
        </p:txBody>
      </p:sp>
    </p:spTree>
    <p:extLst>
      <p:ext uri="{BB962C8B-B14F-4D97-AF65-F5344CB8AC3E}">
        <p14:creationId xmlns:p14="http://schemas.microsoft.com/office/powerpoint/2010/main" val="406731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2452" y="476672"/>
            <a:ext cx="5915000" cy="1143000"/>
          </a:xfrm>
        </p:spPr>
        <p:txBody>
          <a:bodyPr>
            <a:normAutofit fontScale="90000"/>
          </a:bodyPr>
          <a:lstStyle/>
          <a:p>
            <a:r>
              <a:rPr lang="en-US" dirty="0"/>
              <a:t>MODULE 3</a:t>
            </a:r>
            <a:r>
              <a:rPr lang="en-US" dirty="0">
                <a:solidFill>
                  <a:srgbClr val="FF0000"/>
                </a:solidFill>
              </a:rPr>
              <a:t/>
            </a:r>
            <a:br>
              <a:rPr lang="en-US" dirty="0">
                <a:solidFill>
                  <a:srgbClr val="FF0000"/>
                </a:solidFill>
              </a:rPr>
            </a:br>
            <a:r>
              <a:rPr lang="en-US" dirty="0" smtClean="0"/>
              <a:t>UNITE </a:t>
            </a:r>
            <a:r>
              <a:rPr lang="en-US" dirty="0"/>
              <a:t>1</a:t>
            </a:r>
            <a:endParaRPr lang="el-GR" dirty="0">
              <a:solidFill>
                <a:srgbClr val="FF0000"/>
              </a:solidFill>
            </a:endParaRPr>
          </a:p>
        </p:txBody>
      </p:sp>
      <p:graphicFrame>
        <p:nvGraphicFramePr>
          <p:cNvPr id="5" name="Content Placeholder 3"/>
          <p:cNvGraphicFramePr>
            <a:graphicFrameLocks/>
          </p:cNvGraphicFramePr>
          <p:nvPr>
            <p:extLst/>
          </p:nvPr>
        </p:nvGraphicFramePr>
        <p:xfrm>
          <a:off x="251520" y="1599433"/>
          <a:ext cx="8377084" cy="4793226"/>
        </p:xfrm>
        <a:graphic>
          <a:graphicData uri="http://schemas.openxmlformats.org/drawingml/2006/table">
            <a:tbl>
              <a:tblPr firstRow="1" bandRow="1">
                <a:tableStyleId>{F5AB1C69-6EDB-4FF4-983F-18BD219EF322}</a:tableStyleId>
              </a:tblPr>
              <a:tblGrid>
                <a:gridCol w="2331765">
                  <a:extLst>
                    <a:ext uri="{9D8B030D-6E8A-4147-A177-3AD203B41FA5}">
                      <a16:colId xmlns:a16="http://schemas.microsoft.com/office/drawing/2014/main" xmlns="" val="20000"/>
                    </a:ext>
                  </a:extLst>
                </a:gridCol>
                <a:gridCol w="6045319">
                  <a:extLst>
                    <a:ext uri="{9D8B030D-6E8A-4147-A177-3AD203B41FA5}">
                      <a16:colId xmlns:a16="http://schemas.microsoft.com/office/drawing/2014/main" xmlns="" val="20001"/>
                    </a:ext>
                  </a:extLst>
                </a:gridCol>
              </a:tblGrid>
              <a:tr h="9310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err="1" smtClean="0">
                          <a:solidFill>
                            <a:schemeClr val="lt1"/>
                          </a:solidFill>
                          <a:effectLst/>
                          <a:latin typeface="+mn-lt"/>
                          <a:ea typeface="+mn-ea"/>
                          <a:cs typeface="+mn-cs"/>
                        </a:rPr>
                        <a:t>Titre</a:t>
                      </a:r>
                      <a:r>
                        <a:rPr lang="en-US" sz="1800" b="1" kern="1200" baseline="0" dirty="0" smtClean="0">
                          <a:solidFill>
                            <a:schemeClr val="lt1"/>
                          </a:solidFill>
                          <a:effectLst/>
                          <a:latin typeface="+mn-lt"/>
                          <a:ea typeface="+mn-ea"/>
                          <a:cs typeface="+mn-cs"/>
                        </a:rPr>
                        <a:t> du Module</a:t>
                      </a:r>
                      <a:endParaRPr lang="el-GR" sz="1800" b="1" kern="1200" dirty="0">
                        <a:solidFill>
                          <a:schemeClr val="lt1"/>
                        </a:solidFill>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noProof="0" dirty="0" smtClean="0">
                          <a:solidFill>
                            <a:schemeClr val="bg2"/>
                          </a:solidFill>
                        </a:rPr>
                        <a:t>Utiliser des stratégies et outils appropriés pour reconnaître et valider l’expérience des participants aux programmes de mobilité interculturelle</a:t>
                      </a:r>
                      <a:endParaRPr lang="fr-FR" sz="1800" b="1" kern="1200" noProof="0" dirty="0">
                        <a:solidFill>
                          <a:schemeClr val="bg2"/>
                        </a:solidFill>
                        <a:effectLst/>
                        <a:latin typeface="+mn-lt"/>
                        <a:ea typeface="+mn-ea"/>
                        <a:cs typeface="+mn-cs"/>
                      </a:endParaRPr>
                    </a:p>
                  </a:txBody>
                  <a:tcPr/>
                </a:tc>
                <a:extLst>
                  <a:ext uri="{0D108BD9-81ED-4DB2-BD59-A6C34878D82A}">
                    <a16:rowId xmlns:a16="http://schemas.microsoft.com/office/drawing/2014/main" xmlns="" val="10000"/>
                  </a:ext>
                </a:extLst>
              </a:tr>
              <a:tr h="655189">
                <a:tc>
                  <a:txBody>
                    <a:bodyPr/>
                    <a:lstStyle/>
                    <a:p>
                      <a:r>
                        <a:rPr lang="en-GB" sz="1800" b="1" kern="1200" dirty="0" smtClean="0">
                          <a:solidFill>
                            <a:schemeClr val="dk1"/>
                          </a:solidFill>
                          <a:effectLst/>
                          <a:latin typeface="+mn-lt"/>
                          <a:ea typeface="+mn-ea"/>
                          <a:cs typeface="+mn-cs"/>
                        </a:rPr>
                        <a:t>Titre</a:t>
                      </a:r>
                      <a:r>
                        <a:rPr lang="en-GB" sz="1800" b="1" kern="1200" baseline="0" dirty="0" smtClean="0">
                          <a:solidFill>
                            <a:schemeClr val="dk1"/>
                          </a:solidFill>
                          <a:effectLst/>
                          <a:latin typeface="+mn-lt"/>
                          <a:ea typeface="+mn-ea"/>
                          <a:cs typeface="+mn-cs"/>
                        </a:rPr>
                        <a:t> de </a:t>
                      </a:r>
                      <a:r>
                        <a:rPr lang="en-GB" sz="1800" b="1" kern="1200" baseline="0" dirty="0" err="1" smtClean="0">
                          <a:solidFill>
                            <a:schemeClr val="dk1"/>
                          </a:solidFill>
                          <a:effectLst/>
                          <a:latin typeface="+mn-lt"/>
                          <a:ea typeface="+mn-ea"/>
                          <a:cs typeface="+mn-cs"/>
                        </a:rPr>
                        <a:t>l’unité</a:t>
                      </a:r>
                      <a:endParaRPr lang="el-GR" sz="18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800" noProof="0" dirty="0" smtClean="0">
                          <a:solidFill>
                            <a:schemeClr val="tx1"/>
                          </a:solidFill>
                        </a:rPr>
                        <a:t>Les compétences et résultats pour les jeunes qui participent</a:t>
                      </a:r>
                      <a:r>
                        <a:rPr lang="fr-FR" sz="1800" baseline="0" noProof="0" dirty="0" smtClean="0">
                          <a:solidFill>
                            <a:schemeClr val="tx1"/>
                          </a:solidFill>
                        </a:rPr>
                        <a:t> </a:t>
                      </a:r>
                      <a:r>
                        <a:rPr lang="fr-FR" sz="1800" noProof="0" dirty="0" smtClean="0">
                          <a:solidFill>
                            <a:schemeClr val="tx1"/>
                          </a:solidFill>
                        </a:rPr>
                        <a:t>aux programmes de mobilité interculturelle</a:t>
                      </a:r>
                    </a:p>
                  </a:txBody>
                  <a:tcPr/>
                </a:tc>
                <a:extLst>
                  <a:ext uri="{0D108BD9-81ED-4DB2-BD59-A6C34878D82A}">
                    <a16:rowId xmlns:a16="http://schemas.microsoft.com/office/drawing/2014/main" xmlns="" val="10001"/>
                  </a:ext>
                </a:extLst>
              </a:tr>
              <a:tr h="3206978">
                <a:tc>
                  <a:txBody>
                    <a:bodyPr/>
                    <a:lstStyle/>
                    <a:p>
                      <a:r>
                        <a:rPr lang="en-US" sz="1800" dirty="0" err="1" smtClean="0"/>
                        <a:t>Objectifs</a:t>
                      </a:r>
                      <a:r>
                        <a:rPr lang="en-US" sz="1800" dirty="0" smtClean="0"/>
                        <a:t> </a:t>
                      </a:r>
                      <a:r>
                        <a:rPr lang="en-US" sz="1800" dirty="0" smtClean="0"/>
                        <a:t>de la formation</a:t>
                      </a:r>
                      <a:r>
                        <a:rPr lang="en-US" sz="1800" baseline="0" dirty="0" smtClean="0"/>
                        <a:t> </a:t>
                      </a:r>
                      <a:endParaRPr lang="el-GR" sz="1800" dirty="0"/>
                    </a:p>
                  </a:txBody>
                  <a:tcPr/>
                </a:tc>
                <a:tc>
                  <a:txBody>
                    <a:bodyPr/>
                    <a:lstStyle/>
                    <a:p>
                      <a:pPr marL="285750" lvl="0" indent="-285750">
                        <a:buFont typeface="Arial" panose="020B0604020202020204" pitchFamily="34" charset="0"/>
                        <a:buChar char="•"/>
                      </a:pPr>
                      <a:r>
                        <a:rPr lang="fr-FR" sz="2000" kern="1200" dirty="0" smtClean="0">
                          <a:solidFill>
                            <a:schemeClr val="dk1"/>
                          </a:solidFill>
                          <a:effectLst/>
                          <a:latin typeface="+mn-lt"/>
                          <a:ea typeface="+mn-ea"/>
                          <a:cs typeface="+mn-cs"/>
                        </a:rPr>
                        <a:t>Permettre</a:t>
                      </a:r>
                      <a:r>
                        <a:rPr lang="fr-FR" sz="2000" kern="1200" baseline="0" dirty="0" smtClean="0">
                          <a:solidFill>
                            <a:schemeClr val="dk1"/>
                          </a:solidFill>
                          <a:effectLst/>
                          <a:latin typeface="+mn-lt"/>
                          <a:ea typeface="+mn-ea"/>
                          <a:cs typeface="+mn-cs"/>
                        </a:rPr>
                        <a:t> aux organisations et professionnels d’identifier les résultats que les jeunes en mobilité peuvent développer; y compris la connaissance interculturelle, les capacités et les attitudes, ainsi que les résultats liés aux études ou au travail. </a:t>
                      </a:r>
                      <a:endParaRPr lang="en-GB" sz="2000" kern="1200" dirty="0">
                        <a:solidFill>
                          <a:schemeClr val="dk1"/>
                        </a:solidFill>
                        <a:effectLst/>
                        <a:latin typeface="+mn-lt"/>
                        <a:ea typeface="+mn-ea"/>
                        <a:cs typeface="+mn-cs"/>
                      </a:endParaRPr>
                    </a:p>
                    <a:p>
                      <a:pPr marL="285750" lvl="0" indent="-285750">
                        <a:buFont typeface="Arial" panose="020B0604020202020204" pitchFamily="34" charset="0"/>
                        <a:buChar char="•"/>
                      </a:pPr>
                      <a:r>
                        <a:rPr lang="fr-FR" sz="2000" kern="1200" dirty="0" smtClean="0">
                          <a:solidFill>
                            <a:schemeClr val="dk1"/>
                          </a:solidFill>
                          <a:effectLst/>
                          <a:latin typeface="+mn-lt"/>
                          <a:ea typeface="+mn-ea"/>
                          <a:cs typeface="+mn-cs"/>
                        </a:rPr>
                        <a:t>Explorer</a:t>
                      </a:r>
                      <a:r>
                        <a:rPr lang="fr-FR" sz="2000" kern="1200" baseline="0" dirty="0" smtClean="0">
                          <a:solidFill>
                            <a:schemeClr val="dk1"/>
                          </a:solidFill>
                          <a:effectLst/>
                          <a:latin typeface="+mn-lt"/>
                          <a:ea typeface="+mn-ea"/>
                          <a:cs typeface="+mn-cs"/>
                        </a:rPr>
                        <a:t> et comprendre comment les compétences formelles et non formelles peuvent </a:t>
                      </a:r>
                      <a:r>
                        <a:rPr lang="fr-FR" sz="2000" kern="1200" baseline="0" noProof="0" dirty="0" smtClean="0">
                          <a:solidFill>
                            <a:schemeClr val="dk1"/>
                          </a:solidFill>
                          <a:effectLst/>
                          <a:latin typeface="+mn-lt"/>
                          <a:ea typeface="+mn-ea"/>
                          <a:cs typeface="+mn-cs"/>
                        </a:rPr>
                        <a:t>être</a:t>
                      </a:r>
                      <a:r>
                        <a:rPr lang="fr-FR" sz="2000" kern="1200" baseline="0" dirty="0" smtClean="0">
                          <a:solidFill>
                            <a:schemeClr val="dk1"/>
                          </a:solidFill>
                          <a:effectLst/>
                          <a:latin typeface="+mn-lt"/>
                          <a:ea typeface="+mn-ea"/>
                          <a:cs typeface="+mn-cs"/>
                        </a:rPr>
                        <a:t> intégrées au planning et à la gestion des projets.  </a:t>
                      </a:r>
                      <a:endParaRPr lang="el-GR" sz="1800" kern="1200" dirty="0">
                        <a:solidFill>
                          <a:schemeClr val="dk1"/>
                        </a:solidFill>
                        <a:effectLst/>
                        <a:latin typeface="+mn-lt"/>
                        <a:ea typeface="+mn-ea"/>
                        <a:cs typeface="+mn-cs"/>
                      </a:endParaRP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3436497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Lectures </a:t>
            </a:r>
            <a:r>
              <a:rPr lang="en-US" dirty="0" err="1" smtClean="0"/>
              <a:t>supplémentaires</a:t>
            </a:r>
            <a:endParaRPr lang="el-GR" dirty="0"/>
          </a:p>
        </p:txBody>
      </p:sp>
      <p:sp>
        <p:nvSpPr>
          <p:cNvPr id="3" name="Content Placeholder 2"/>
          <p:cNvSpPr>
            <a:spLocks noGrp="1"/>
          </p:cNvSpPr>
          <p:nvPr>
            <p:ph idx="1"/>
          </p:nvPr>
        </p:nvSpPr>
        <p:spPr/>
        <p:txBody>
          <a:bodyPr>
            <a:normAutofit lnSpcReduction="10000"/>
          </a:bodyPr>
          <a:lstStyle/>
          <a:p>
            <a:pPr marL="0" indent="0">
              <a:buNone/>
            </a:pPr>
            <a:r>
              <a:rPr lang="en-GB" sz="2400" dirty="0"/>
              <a:t>Spencer-</a:t>
            </a:r>
            <a:r>
              <a:rPr lang="en-GB" sz="2400" dirty="0" err="1"/>
              <a:t>Oatey</a:t>
            </a:r>
            <a:r>
              <a:rPr lang="en-GB" sz="2400" dirty="0"/>
              <a:t>, H. (2012) Sociocultural adaptation. </a:t>
            </a:r>
            <a:r>
              <a:rPr lang="en-GB" sz="2400" i="1" dirty="0" err="1"/>
              <a:t>GlobalPAD</a:t>
            </a:r>
            <a:r>
              <a:rPr lang="en-GB" sz="2400" i="1" dirty="0"/>
              <a:t> Research Tools. </a:t>
            </a:r>
          </a:p>
          <a:p>
            <a:pPr marL="0" indent="0">
              <a:buNone/>
            </a:pPr>
            <a:r>
              <a:rPr lang="en-GB" sz="2400" dirty="0"/>
              <a:t>Available at </a:t>
            </a:r>
            <a:r>
              <a:rPr lang="en-GB" sz="2400" dirty="0" err="1"/>
              <a:t>GlobalPAD</a:t>
            </a:r>
            <a:r>
              <a:rPr lang="en-GB" sz="2400" dirty="0"/>
              <a:t> Open House </a:t>
            </a:r>
            <a:r>
              <a:rPr lang="en-GB" sz="2400" dirty="0">
                <a:hlinkClick r:id="rId2"/>
              </a:rPr>
              <a:t>http://www2.warwick.ac.uk/fac/soc/al/globalpad/openhouse/reseachskills</a:t>
            </a:r>
            <a:r>
              <a:rPr lang="en-GB" sz="2400" dirty="0"/>
              <a:t> </a:t>
            </a:r>
          </a:p>
          <a:p>
            <a:pPr marL="0" indent="0">
              <a:buNone/>
            </a:pPr>
            <a:endParaRPr lang="en-GB" sz="2400" dirty="0"/>
          </a:p>
          <a:p>
            <a:pPr marL="0" indent="0">
              <a:buNone/>
            </a:pPr>
            <a:r>
              <a:rPr lang="en-GB" sz="2400" dirty="0"/>
              <a:t>Toolkit for Transparency and Recognition of non-formal learning for VET providers. </a:t>
            </a:r>
          </a:p>
          <a:p>
            <a:pPr marL="0" indent="0">
              <a:buNone/>
            </a:pPr>
            <a:r>
              <a:rPr lang="en-GB" sz="2400" dirty="0"/>
              <a:t>Available shortly from Intercultural Mobility Project Website </a:t>
            </a:r>
          </a:p>
          <a:p>
            <a:pPr marL="0" indent="0">
              <a:buNone/>
            </a:pPr>
            <a:r>
              <a:rPr lang="en-GB" sz="2400" dirty="0">
                <a:hlinkClick r:id="rId3"/>
              </a:rPr>
              <a:t>http://www.intercultural-mobility.eu/en/home/</a:t>
            </a:r>
            <a:r>
              <a:rPr lang="en-GB" sz="2400" dirty="0"/>
              <a:t> </a:t>
            </a:r>
          </a:p>
          <a:p>
            <a:pPr marL="0" indent="0">
              <a:buNone/>
            </a:pPr>
            <a:endParaRPr lang="en-GB" sz="2000" dirty="0"/>
          </a:p>
          <a:p>
            <a:pPr marL="0" indent="0">
              <a:buNone/>
            </a:pPr>
            <a:endParaRPr lang="el-GR" sz="2000" dirty="0"/>
          </a:p>
        </p:txBody>
      </p:sp>
    </p:spTree>
    <p:extLst>
      <p:ext uri="{BB962C8B-B14F-4D97-AF65-F5344CB8AC3E}">
        <p14:creationId xmlns:p14="http://schemas.microsoft.com/office/powerpoint/2010/main" val="34445033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Lectures </a:t>
            </a:r>
            <a:r>
              <a:rPr lang="en-US" dirty="0" err="1"/>
              <a:t>supplémentaires</a:t>
            </a:r>
            <a:endParaRPr lang="el-GR" dirty="0"/>
          </a:p>
        </p:txBody>
      </p:sp>
      <p:sp>
        <p:nvSpPr>
          <p:cNvPr id="3" name="Content Placeholder 2"/>
          <p:cNvSpPr>
            <a:spLocks noGrp="1"/>
          </p:cNvSpPr>
          <p:nvPr>
            <p:ph idx="1"/>
          </p:nvPr>
        </p:nvSpPr>
        <p:spPr/>
        <p:txBody>
          <a:bodyPr>
            <a:normAutofit/>
          </a:bodyPr>
          <a:lstStyle/>
          <a:p>
            <a:pPr marL="0" indent="0">
              <a:buNone/>
            </a:pPr>
            <a:r>
              <a:rPr lang="en-GB" sz="2400" dirty="0"/>
              <a:t>Assessment for learning</a:t>
            </a:r>
          </a:p>
          <a:p>
            <a:pPr marL="0" indent="0">
              <a:buNone/>
            </a:pPr>
            <a:r>
              <a:rPr lang="en-GB" sz="2400" dirty="0"/>
              <a:t>Cambridge Assessment website:</a:t>
            </a:r>
          </a:p>
          <a:p>
            <a:pPr marL="0" indent="0">
              <a:buNone/>
            </a:pPr>
            <a:r>
              <a:rPr lang="en-GB" sz="2400" dirty="0">
                <a:hlinkClick r:id="rId2"/>
              </a:rPr>
              <a:t>https://cambridge-community.org.uk/professional-development/gswafl/index.html</a:t>
            </a:r>
            <a:r>
              <a:rPr lang="en-GB" sz="2400" dirty="0"/>
              <a:t> </a:t>
            </a:r>
          </a:p>
          <a:p>
            <a:pPr marL="0" indent="0">
              <a:buNone/>
            </a:pPr>
            <a:endParaRPr lang="en-GB" sz="2400" dirty="0"/>
          </a:p>
          <a:p>
            <a:pPr marL="0" indent="0">
              <a:buNone/>
            </a:pPr>
            <a:r>
              <a:rPr lang="en-GB" sz="2400" dirty="0"/>
              <a:t>Cambridge Assessment suggestions for further reading</a:t>
            </a:r>
          </a:p>
          <a:p>
            <a:pPr marL="0" indent="0">
              <a:buNone/>
            </a:pPr>
            <a:r>
              <a:rPr lang="en-GB" sz="2400" dirty="0">
                <a:hlinkClick r:id="rId3"/>
              </a:rPr>
              <a:t>https://cambridge-community.org.uk/professional-development/gswafl/gswaflHandout.pdf</a:t>
            </a:r>
            <a:r>
              <a:rPr lang="en-GB" sz="2400" dirty="0"/>
              <a:t> </a:t>
            </a:r>
            <a:endParaRPr lang="en-GB" sz="2000" dirty="0"/>
          </a:p>
          <a:p>
            <a:pPr marL="0" indent="0">
              <a:buNone/>
            </a:pPr>
            <a:endParaRPr lang="el-GR" sz="2000" dirty="0"/>
          </a:p>
        </p:txBody>
      </p:sp>
    </p:spTree>
    <p:extLst>
      <p:ext uri="{BB962C8B-B14F-4D97-AF65-F5344CB8AC3E}">
        <p14:creationId xmlns:p14="http://schemas.microsoft.com/office/powerpoint/2010/main" val="27728416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A</a:t>
            </a:r>
            <a:r>
              <a:rPr lang="en-US" dirty="0" err="1" smtClean="0"/>
              <a:t>utoévalaution</a:t>
            </a:r>
            <a:endParaRPr lang="el-GR" dirty="0"/>
          </a:p>
        </p:txBody>
      </p:sp>
      <p:sp>
        <p:nvSpPr>
          <p:cNvPr id="3" name="Content Placeholder 2"/>
          <p:cNvSpPr>
            <a:spLocks noGrp="1"/>
          </p:cNvSpPr>
          <p:nvPr>
            <p:ph sz="half" idx="2"/>
          </p:nvPr>
        </p:nvSpPr>
        <p:spPr>
          <a:xfrm>
            <a:off x="457200" y="1556793"/>
            <a:ext cx="6203032" cy="4569370"/>
          </a:xfrm>
        </p:spPr>
        <p:txBody>
          <a:bodyPr>
            <a:normAutofit/>
          </a:bodyPr>
          <a:lstStyle/>
          <a:p>
            <a:pPr marL="0" indent="0" algn="ctr">
              <a:buNone/>
            </a:pPr>
            <a:endParaRPr lang="en-GB" sz="3200" dirty="0"/>
          </a:p>
          <a:p>
            <a:pPr marL="0" indent="0" algn="ctr">
              <a:buNone/>
            </a:pPr>
            <a:r>
              <a:rPr lang="en-GB" sz="3200" dirty="0" err="1" smtClean="0"/>
              <a:t>Utilisez</a:t>
            </a:r>
            <a:r>
              <a:rPr lang="en-GB" sz="3200" dirty="0" smtClean="0"/>
              <a:t> la fiche </a:t>
            </a:r>
            <a:r>
              <a:rPr lang="en-GB" sz="3200" dirty="0" err="1" smtClean="0"/>
              <a:t>d’évaluation</a:t>
            </a:r>
            <a:r>
              <a:rPr lang="en-GB" sz="3200" dirty="0" smtClean="0"/>
              <a:t> pour faire le point, analyser et </a:t>
            </a:r>
            <a:r>
              <a:rPr lang="en-GB" sz="3200" dirty="0" err="1" smtClean="0"/>
              <a:t>réfléchir</a:t>
            </a:r>
            <a:r>
              <a:rPr lang="en-GB" sz="3200" dirty="0" smtClean="0"/>
              <a:t> à </a:t>
            </a:r>
            <a:r>
              <a:rPr lang="en-GB" sz="3200" dirty="0" err="1" smtClean="0"/>
              <a:t>votre</a:t>
            </a:r>
            <a:r>
              <a:rPr lang="en-GB" sz="3200" dirty="0" smtClean="0"/>
              <a:t> </a:t>
            </a:r>
            <a:r>
              <a:rPr lang="en-GB" sz="3200" dirty="0" err="1" smtClean="0"/>
              <a:t>apprentissage</a:t>
            </a:r>
            <a:r>
              <a:rPr lang="en-GB" sz="3200" dirty="0" smtClean="0"/>
              <a:t> tout au long de </a:t>
            </a:r>
            <a:r>
              <a:rPr lang="en-GB" sz="3200" dirty="0" err="1" smtClean="0"/>
              <a:t>cette</a:t>
            </a:r>
            <a:r>
              <a:rPr lang="en-GB" sz="3200" dirty="0" smtClean="0"/>
              <a:t> </a:t>
            </a:r>
            <a:r>
              <a:rPr lang="en-GB" sz="3200" dirty="0" err="1" smtClean="0"/>
              <a:t>unité</a:t>
            </a:r>
            <a:endParaRPr lang="el-GR" sz="3200" dirty="0"/>
          </a:p>
        </p:txBody>
      </p:sp>
    </p:spTree>
    <p:extLst>
      <p:ext uri="{BB962C8B-B14F-4D97-AF65-F5344CB8AC3E}">
        <p14:creationId xmlns:p14="http://schemas.microsoft.com/office/powerpoint/2010/main" val="7574197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Félicitations</a:t>
            </a:r>
            <a:r>
              <a:rPr lang="en-US" dirty="0" smtClean="0"/>
              <a:t>!</a:t>
            </a:r>
            <a:endParaRPr lang="el-GR" dirty="0"/>
          </a:p>
        </p:txBody>
      </p:sp>
      <p:sp>
        <p:nvSpPr>
          <p:cNvPr id="3" name="Subtitle 2"/>
          <p:cNvSpPr>
            <a:spLocks noGrp="1"/>
          </p:cNvSpPr>
          <p:nvPr>
            <p:ph type="subTitle" idx="1"/>
          </p:nvPr>
        </p:nvSpPr>
        <p:spPr/>
        <p:txBody>
          <a:bodyPr/>
          <a:lstStyle/>
          <a:p>
            <a:r>
              <a:rPr lang="en-US" dirty="0" err="1" smtClean="0">
                <a:solidFill>
                  <a:schemeClr val="tx1">
                    <a:lumMod val="75000"/>
                  </a:schemeClr>
                </a:solidFill>
              </a:rPr>
              <a:t>Vous</a:t>
            </a:r>
            <a:r>
              <a:rPr lang="en-US" dirty="0" smtClean="0">
                <a:solidFill>
                  <a:schemeClr val="tx1">
                    <a:lumMod val="75000"/>
                  </a:schemeClr>
                </a:solidFill>
              </a:rPr>
              <a:t> </a:t>
            </a:r>
            <a:r>
              <a:rPr lang="en-US" dirty="0" err="1" smtClean="0">
                <a:solidFill>
                  <a:schemeClr val="tx1">
                    <a:lumMod val="75000"/>
                  </a:schemeClr>
                </a:solidFill>
              </a:rPr>
              <a:t>avez</a:t>
            </a:r>
            <a:r>
              <a:rPr lang="en-US" dirty="0" smtClean="0">
                <a:solidFill>
                  <a:schemeClr val="tx1">
                    <a:lumMod val="75000"/>
                  </a:schemeClr>
                </a:solidFill>
              </a:rPr>
              <a:t> </a:t>
            </a:r>
            <a:r>
              <a:rPr lang="en-US" dirty="0" err="1" smtClean="0">
                <a:solidFill>
                  <a:schemeClr val="tx1">
                    <a:lumMod val="75000"/>
                  </a:schemeClr>
                </a:solidFill>
              </a:rPr>
              <a:t>terminé</a:t>
            </a:r>
            <a:r>
              <a:rPr lang="en-US" dirty="0" smtClean="0">
                <a:solidFill>
                  <a:schemeClr val="tx1">
                    <a:lumMod val="75000"/>
                  </a:schemeClr>
                </a:solidFill>
              </a:rPr>
              <a:t> </a:t>
            </a:r>
            <a:r>
              <a:rPr lang="en-US" dirty="0" err="1" smtClean="0">
                <a:solidFill>
                  <a:schemeClr val="tx1">
                    <a:lumMod val="75000"/>
                  </a:schemeClr>
                </a:solidFill>
              </a:rPr>
              <a:t>cette</a:t>
            </a:r>
            <a:r>
              <a:rPr lang="en-US" dirty="0" smtClean="0">
                <a:solidFill>
                  <a:schemeClr val="tx1">
                    <a:lumMod val="75000"/>
                  </a:schemeClr>
                </a:solidFill>
              </a:rPr>
              <a:t> unite!</a:t>
            </a:r>
            <a:endParaRPr lang="el-GR" dirty="0">
              <a:solidFill>
                <a:schemeClr val="tx1">
                  <a:lumMod val="75000"/>
                </a:schemeClr>
              </a:solidFill>
            </a:endParaRPr>
          </a:p>
        </p:txBody>
      </p:sp>
    </p:spTree>
    <p:extLst>
      <p:ext uri="{BB962C8B-B14F-4D97-AF65-F5344CB8AC3E}">
        <p14:creationId xmlns:p14="http://schemas.microsoft.com/office/powerpoint/2010/main" val="667528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CONTENU DE L’UNITE</a:t>
            </a:r>
            <a:endParaRPr lang="el-GR" dirty="0"/>
          </a:p>
        </p:txBody>
      </p:sp>
      <p:sp>
        <p:nvSpPr>
          <p:cNvPr id="3" name="TextBox 2"/>
          <p:cNvSpPr txBox="1"/>
          <p:nvPr/>
        </p:nvSpPr>
        <p:spPr>
          <a:xfrm>
            <a:off x="785605" y="1196752"/>
            <a:ext cx="7001278" cy="5262979"/>
          </a:xfrm>
          <a:prstGeom prst="rect">
            <a:avLst/>
          </a:prstGeom>
          <a:solidFill>
            <a:schemeClr val="tx1">
              <a:lumMod val="40000"/>
              <a:lumOff val="60000"/>
            </a:schemeClr>
          </a:solidFill>
          <a:ln w="19050">
            <a:solidFill>
              <a:schemeClr val="tx1"/>
            </a:solidFill>
          </a:ln>
        </p:spPr>
        <p:txBody>
          <a:bodyPr wrap="square" rtlCol="0">
            <a:spAutoFit/>
          </a:bodyPr>
          <a:lstStyle/>
          <a:p>
            <a:pPr lvl="0" eaLnBrk="0" fontAlgn="base" hangingPunct="0">
              <a:spcBef>
                <a:spcPct val="0"/>
              </a:spcBef>
              <a:spcAft>
                <a:spcPct val="0"/>
              </a:spcAft>
            </a:pPr>
            <a:r>
              <a:rPr lang="fr-FR" altLang="fr-FR" sz="2400" dirty="0">
                <a:latin typeface="Arial Unicode MS" panose="020B0604020202020204" pitchFamily="34" charset="-128"/>
              </a:rPr>
              <a:t>Types d'apprentissage qui peuvent être acquis au cours d'une activité de mobilité faisant partie d'un programme d'EFP. </a:t>
            </a:r>
            <a:endParaRPr lang="fr-FR" altLang="fr-FR" sz="2400" dirty="0" smtClean="0">
              <a:latin typeface="Arial Unicode MS" panose="020B0604020202020204" pitchFamily="34" charset="-128"/>
            </a:endParaRPr>
          </a:p>
          <a:p>
            <a:pPr lvl="0" eaLnBrk="0" fontAlgn="base" hangingPunct="0">
              <a:spcBef>
                <a:spcPct val="0"/>
              </a:spcBef>
              <a:spcAft>
                <a:spcPct val="0"/>
              </a:spcAft>
            </a:pPr>
            <a:endParaRPr lang="fr-FR" altLang="fr-FR" sz="2400" dirty="0">
              <a:latin typeface="Arial Unicode MS" panose="020B0604020202020204" pitchFamily="34" charset="-128"/>
            </a:endParaRPr>
          </a:p>
          <a:p>
            <a:pPr lvl="0" eaLnBrk="0" fontAlgn="base" hangingPunct="0">
              <a:spcBef>
                <a:spcPct val="0"/>
              </a:spcBef>
              <a:spcAft>
                <a:spcPct val="0"/>
              </a:spcAft>
            </a:pPr>
            <a:r>
              <a:rPr lang="fr-FR" altLang="fr-FR" sz="2400" dirty="0" smtClean="0">
                <a:latin typeface="Arial Unicode MS" panose="020B0604020202020204" pitchFamily="34" charset="-128"/>
              </a:rPr>
              <a:t>Comment </a:t>
            </a:r>
            <a:r>
              <a:rPr lang="fr-FR" altLang="fr-FR" sz="2400" dirty="0">
                <a:latin typeface="Arial Unicode MS" panose="020B0604020202020204" pitchFamily="34" charset="-128"/>
              </a:rPr>
              <a:t>préparer un jeune à évaluer son apprentissage et son développement pendant une mobilité. </a:t>
            </a:r>
            <a:endParaRPr lang="fr-FR" altLang="fr-FR" sz="2400" dirty="0" smtClean="0">
              <a:latin typeface="Arial Unicode MS" panose="020B0604020202020204" pitchFamily="34" charset="-128"/>
            </a:endParaRPr>
          </a:p>
          <a:p>
            <a:pPr lvl="0" eaLnBrk="0" fontAlgn="base" hangingPunct="0">
              <a:spcBef>
                <a:spcPct val="0"/>
              </a:spcBef>
              <a:spcAft>
                <a:spcPct val="0"/>
              </a:spcAft>
            </a:pPr>
            <a:endParaRPr lang="fr-FR" altLang="fr-FR" sz="2400" dirty="0">
              <a:latin typeface="Arial Unicode MS" panose="020B0604020202020204" pitchFamily="34" charset="-128"/>
            </a:endParaRPr>
          </a:p>
          <a:p>
            <a:pPr lvl="0" eaLnBrk="0" fontAlgn="base" hangingPunct="0">
              <a:spcBef>
                <a:spcPct val="0"/>
              </a:spcBef>
              <a:spcAft>
                <a:spcPct val="0"/>
              </a:spcAft>
            </a:pPr>
            <a:r>
              <a:rPr lang="fr-FR" altLang="fr-FR" sz="2400" dirty="0" smtClean="0">
                <a:latin typeface="Arial Unicode MS" panose="020B0604020202020204" pitchFamily="34" charset="-128"/>
              </a:rPr>
              <a:t>Des </a:t>
            </a:r>
            <a:r>
              <a:rPr lang="fr-FR" altLang="fr-FR" sz="2400" dirty="0">
                <a:latin typeface="Arial Unicode MS" panose="020B0604020202020204" pitchFamily="34" charset="-128"/>
              </a:rPr>
              <a:t>outils pour aider les organisations et les prestataires d'EFP à organiser le dossier d'apprentissage d'un jeune dans un format pouvant être évalué.</a:t>
            </a:r>
            <a:endParaRPr lang="fr-FR" altLang="fr-FR" sz="4800" dirty="0">
              <a:latin typeface="Arial" panose="020B0604020202020204" pitchFamily="34" charset="0"/>
            </a:endParaRPr>
          </a:p>
          <a:p>
            <a:endParaRPr lang="en-GB" sz="2800" b="1" dirty="0"/>
          </a:p>
          <a:p>
            <a:endParaRPr lang="en-GB" sz="2000" b="1" dirty="0"/>
          </a:p>
        </p:txBody>
      </p:sp>
    </p:spTree>
    <p:extLst>
      <p:ext uri="{BB962C8B-B14F-4D97-AF65-F5344CB8AC3E}">
        <p14:creationId xmlns:p14="http://schemas.microsoft.com/office/powerpoint/2010/main" val="1411327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Passons</a:t>
            </a:r>
            <a:r>
              <a:rPr lang="en-US" dirty="0" smtClean="0"/>
              <a:t> à </a:t>
            </a:r>
            <a:r>
              <a:rPr lang="en-US" dirty="0" err="1" smtClean="0"/>
              <a:t>l’activité</a:t>
            </a:r>
            <a:endParaRPr lang="el-GR" dirty="0"/>
          </a:p>
        </p:txBody>
      </p:sp>
      <p:sp>
        <p:nvSpPr>
          <p:cNvPr id="3" name="TextBox 2"/>
          <p:cNvSpPr txBox="1"/>
          <p:nvPr/>
        </p:nvSpPr>
        <p:spPr>
          <a:xfrm>
            <a:off x="739074" y="1663640"/>
            <a:ext cx="7200800" cy="2308324"/>
          </a:xfrm>
          <a:prstGeom prst="rect">
            <a:avLst/>
          </a:prstGeom>
          <a:solidFill>
            <a:schemeClr val="tx1">
              <a:lumMod val="40000"/>
              <a:lumOff val="60000"/>
            </a:schemeClr>
          </a:solidFill>
          <a:ln w="19050">
            <a:solidFill>
              <a:schemeClr val="tx1"/>
            </a:solidFill>
          </a:ln>
        </p:spPr>
        <p:txBody>
          <a:bodyPr wrap="square" rtlCol="0">
            <a:spAutoFit/>
          </a:bodyPr>
          <a:lstStyle/>
          <a:p>
            <a:r>
              <a:rPr lang="en-US" sz="2400" b="1" dirty="0" smtClean="0"/>
              <a:t>ACTIVITE NUMERO: </a:t>
            </a:r>
            <a:r>
              <a:rPr lang="en-US" sz="2400" b="1" dirty="0"/>
              <a:t>3.1.2</a:t>
            </a:r>
          </a:p>
          <a:p>
            <a:endParaRPr lang="en-US" sz="2400" b="1" dirty="0"/>
          </a:p>
          <a:p>
            <a:r>
              <a:rPr lang="en-US" sz="2400" b="1" dirty="0" smtClean="0"/>
              <a:t>TITRE ACTIVITE: </a:t>
            </a:r>
            <a:r>
              <a:rPr lang="en-US" sz="2400" b="1" dirty="0" err="1" smtClean="0"/>
              <a:t>Pourquoi</a:t>
            </a:r>
            <a:r>
              <a:rPr lang="en-US" sz="2400" b="1" dirty="0" smtClean="0"/>
              <a:t> faire </a:t>
            </a:r>
            <a:r>
              <a:rPr lang="en-US" sz="2400" b="1" dirty="0" err="1" smtClean="0"/>
              <a:t>une</a:t>
            </a:r>
            <a:r>
              <a:rPr lang="en-US" sz="2400" b="1" dirty="0" smtClean="0"/>
              <a:t> </a:t>
            </a:r>
            <a:r>
              <a:rPr lang="en-US" sz="2400" b="1" dirty="0" err="1" smtClean="0"/>
              <a:t>mobilité</a:t>
            </a:r>
            <a:r>
              <a:rPr lang="en-US" sz="2400" b="1" dirty="0" smtClean="0"/>
              <a:t>?</a:t>
            </a:r>
            <a:endParaRPr lang="en-US" sz="2400" b="1" dirty="0"/>
          </a:p>
          <a:p>
            <a:endParaRPr lang="en-US" sz="2400" b="1" dirty="0"/>
          </a:p>
          <a:p>
            <a:r>
              <a:rPr lang="en-US" sz="2400" b="1" dirty="0" smtClean="0"/>
              <a:t>DUREE: </a:t>
            </a:r>
            <a:r>
              <a:rPr lang="en-US" sz="2400" b="1" dirty="0"/>
              <a:t>15 minutes</a:t>
            </a:r>
          </a:p>
          <a:p>
            <a:endParaRPr lang="en-US" sz="2400" b="1" dirty="0"/>
          </a:p>
        </p:txBody>
      </p:sp>
    </p:spTree>
    <p:extLst>
      <p:ext uri="{BB962C8B-B14F-4D97-AF65-F5344CB8AC3E}">
        <p14:creationId xmlns:p14="http://schemas.microsoft.com/office/powerpoint/2010/main" val="3188503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18D7E08-2CB3-427F-A739-0B519CA2FA0B}"/>
              </a:ext>
            </a:extLst>
          </p:cNvPr>
          <p:cNvPicPr>
            <a:picLocks noChangeAspect="1"/>
          </p:cNvPicPr>
          <p:nvPr/>
        </p:nvPicPr>
        <p:blipFill>
          <a:blip r:embed="rId2"/>
          <a:stretch>
            <a:fillRect/>
          </a:stretch>
        </p:blipFill>
        <p:spPr>
          <a:xfrm>
            <a:off x="6084168" y="2780928"/>
            <a:ext cx="2095500" cy="1828800"/>
          </a:xfrm>
          <a:prstGeom prst="rect">
            <a:avLst/>
          </a:prstGeom>
        </p:spPr>
      </p:pic>
      <p:sp>
        <p:nvSpPr>
          <p:cNvPr id="2" name="Title 1">
            <a:extLst>
              <a:ext uri="{FF2B5EF4-FFF2-40B4-BE49-F238E27FC236}">
                <a16:creationId xmlns:a16="http://schemas.microsoft.com/office/drawing/2014/main" xmlns="" id="{AD9CEA10-B85C-4553-BE27-64BE6D8C7192}"/>
              </a:ext>
            </a:extLst>
          </p:cNvPr>
          <p:cNvSpPr>
            <a:spLocks noGrp="1"/>
          </p:cNvSpPr>
          <p:nvPr>
            <p:ph type="title"/>
          </p:nvPr>
        </p:nvSpPr>
        <p:spPr>
          <a:xfrm>
            <a:off x="0" y="274638"/>
            <a:ext cx="6958608" cy="1498178"/>
          </a:xfrm>
        </p:spPr>
        <p:txBody>
          <a:bodyPr>
            <a:normAutofit fontScale="90000"/>
          </a:bodyPr>
          <a:lstStyle/>
          <a:p>
            <a:r>
              <a:rPr lang="en-GB" dirty="0" err="1" smtClean="0"/>
              <a:t>Pourquoi</a:t>
            </a:r>
            <a:r>
              <a:rPr lang="en-GB" dirty="0" smtClean="0"/>
              <a:t> </a:t>
            </a:r>
            <a:r>
              <a:rPr lang="en-GB" dirty="0" err="1" smtClean="0"/>
              <a:t>prendre</a:t>
            </a:r>
            <a:r>
              <a:rPr lang="en-GB" dirty="0" smtClean="0"/>
              <a:t> part à un programme de </a:t>
            </a:r>
            <a:r>
              <a:rPr lang="en-GB" dirty="0" err="1" smtClean="0"/>
              <a:t>mobilité</a:t>
            </a:r>
            <a:r>
              <a:rPr lang="en-GB" dirty="0" smtClean="0"/>
              <a:t>?</a:t>
            </a:r>
            <a:endParaRPr lang="en-GB" dirty="0"/>
          </a:p>
        </p:txBody>
      </p:sp>
      <p:grpSp>
        <p:nvGrpSpPr>
          <p:cNvPr id="9" name="Group 8">
            <a:extLst>
              <a:ext uri="{FF2B5EF4-FFF2-40B4-BE49-F238E27FC236}">
                <a16:creationId xmlns:a16="http://schemas.microsoft.com/office/drawing/2014/main" xmlns="" id="{A6E11E64-E1B6-4D1E-BBF0-4C56190DCD8C}"/>
              </a:ext>
            </a:extLst>
          </p:cNvPr>
          <p:cNvGrpSpPr/>
          <p:nvPr/>
        </p:nvGrpSpPr>
        <p:grpSpPr>
          <a:xfrm>
            <a:off x="6374978" y="2420888"/>
            <a:ext cx="1019896" cy="835436"/>
            <a:chOff x="6374978" y="2420888"/>
            <a:chExt cx="1019896" cy="835436"/>
          </a:xfrm>
        </p:grpSpPr>
        <p:sp>
          <p:nvSpPr>
            <p:cNvPr id="6" name="TextBox 5">
              <a:extLst>
                <a:ext uri="{FF2B5EF4-FFF2-40B4-BE49-F238E27FC236}">
                  <a16:creationId xmlns:a16="http://schemas.microsoft.com/office/drawing/2014/main" xmlns="" id="{B4DA408F-CAD0-4E7C-BB70-242216B736A0}"/>
                </a:ext>
              </a:extLst>
            </p:cNvPr>
            <p:cNvSpPr txBox="1"/>
            <p:nvPr/>
          </p:nvSpPr>
          <p:spPr>
            <a:xfrm rot="20867179">
              <a:off x="6374978" y="2486883"/>
              <a:ext cx="360040" cy="769441"/>
            </a:xfrm>
            <a:prstGeom prst="rect">
              <a:avLst/>
            </a:prstGeom>
            <a:noFill/>
          </p:spPr>
          <p:txBody>
            <a:bodyPr wrap="square" rtlCol="0">
              <a:spAutoFit/>
            </a:bodyPr>
            <a:lstStyle/>
            <a:p>
              <a:r>
                <a:rPr lang="en-GB" sz="4400" dirty="0">
                  <a:solidFill>
                    <a:schemeClr val="accent6">
                      <a:lumMod val="50000"/>
                    </a:schemeClr>
                  </a:solidFill>
                </a:rPr>
                <a:t>?</a:t>
              </a:r>
            </a:p>
          </p:txBody>
        </p:sp>
        <p:sp>
          <p:nvSpPr>
            <p:cNvPr id="7" name="TextBox 6">
              <a:extLst>
                <a:ext uri="{FF2B5EF4-FFF2-40B4-BE49-F238E27FC236}">
                  <a16:creationId xmlns:a16="http://schemas.microsoft.com/office/drawing/2014/main" xmlns="" id="{C4BE78A2-39DE-42E5-B6A8-78EC44DF3FDC}"/>
                </a:ext>
              </a:extLst>
            </p:cNvPr>
            <p:cNvSpPr txBox="1"/>
            <p:nvPr/>
          </p:nvSpPr>
          <p:spPr>
            <a:xfrm rot="827966">
              <a:off x="7034834" y="2452723"/>
              <a:ext cx="360040" cy="769441"/>
            </a:xfrm>
            <a:prstGeom prst="rect">
              <a:avLst/>
            </a:prstGeom>
            <a:noFill/>
          </p:spPr>
          <p:txBody>
            <a:bodyPr wrap="square" rtlCol="0">
              <a:spAutoFit/>
            </a:bodyPr>
            <a:lstStyle/>
            <a:p>
              <a:r>
                <a:rPr lang="en-GB" sz="4400" dirty="0">
                  <a:solidFill>
                    <a:schemeClr val="accent6">
                      <a:lumMod val="50000"/>
                    </a:schemeClr>
                  </a:solidFill>
                </a:rPr>
                <a:t>?</a:t>
              </a:r>
            </a:p>
          </p:txBody>
        </p:sp>
        <p:sp>
          <p:nvSpPr>
            <p:cNvPr id="8" name="TextBox 7">
              <a:extLst>
                <a:ext uri="{FF2B5EF4-FFF2-40B4-BE49-F238E27FC236}">
                  <a16:creationId xmlns:a16="http://schemas.microsoft.com/office/drawing/2014/main" xmlns="" id="{9697BA9C-C4BC-4ECD-89C2-EC235B17701D}"/>
                </a:ext>
              </a:extLst>
            </p:cNvPr>
            <p:cNvSpPr txBox="1"/>
            <p:nvPr/>
          </p:nvSpPr>
          <p:spPr>
            <a:xfrm>
              <a:off x="6732240" y="2420888"/>
              <a:ext cx="360040" cy="769441"/>
            </a:xfrm>
            <a:prstGeom prst="rect">
              <a:avLst/>
            </a:prstGeom>
            <a:noFill/>
          </p:spPr>
          <p:txBody>
            <a:bodyPr wrap="square" rtlCol="0">
              <a:spAutoFit/>
            </a:bodyPr>
            <a:lstStyle/>
            <a:p>
              <a:r>
                <a:rPr lang="en-GB" sz="4400" dirty="0">
                  <a:solidFill>
                    <a:schemeClr val="accent6">
                      <a:lumMod val="50000"/>
                    </a:schemeClr>
                  </a:solidFill>
                </a:rPr>
                <a:t>!</a:t>
              </a:r>
            </a:p>
          </p:txBody>
        </p:sp>
      </p:grpSp>
      <p:grpSp>
        <p:nvGrpSpPr>
          <p:cNvPr id="11" name="Group 10">
            <a:extLst>
              <a:ext uri="{FF2B5EF4-FFF2-40B4-BE49-F238E27FC236}">
                <a16:creationId xmlns:a16="http://schemas.microsoft.com/office/drawing/2014/main" xmlns="" id="{38DF3E5D-E5D4-42E6-B277-2EBE8D8EBE3F}"/>
              </a:ext>
            </a:extLst>
          </p:cNvPr>
          <p:cNvGrpSpPr/>
          <p:nvPr/>
        </p:nvGrpSpPr>
        <p:grpSpPr>
          <a:xfrm>
            <a:off x="297573" y="1802502"/>
            <a:ext cx="7586795" cy="4376523"/>
            <a:chOff x="297573" y="1802502"/>
            <a:chExt cx="7586795" cy="4376523"/>
          </a:xfrm>
        </p:grpSpPr>
        <p:sp>
          <p:nvSpPr>
            <p:cNvPr id="3" name="TextBox 2">
              <a:extLst>
                <a:ext uri="{FF2B5EF4-FFF2-40B4-BE49-F238E27FC236}">
                  <a16:creationId xmlns:a16="http://schemas.microsoft.com/office/drawing/2014/main" xmlns="" id="{E8370455-CE06-44E7-87F9-D9FFDAAFDD6F}"/>
                </a:ext>
              </a:extLst>
            </p:cNvPr>
            <p:cNvSpPr txBox="1"/>
            <p:nvPr/>
          </p:nvSpPr>
          <p:spPr>
            <a:xfrm>
              <a:off x="297573" y="1802502"/>
              <a:ext cx="6363461" cy="3046988"/>
            </a:xfrm>
            <a:prstGeom prst="rect">
              <a:avLst/>
            </a:prstGeom>
            <a:noFill/>
          </p:spPr>
          <p:txBody>
            <a:bodyPr wrap="square" rtlCol="0">
              <a:spAutoFit/>
            </a:bodyPr>
            <a:lstStyle/>
            <a:p>
              <a:pPr lvl="0" eaLnBrk="0" fontAlgn="base" hangingPunct="0">
                <a:spcBef>
                  <a:spcPct val="0"/>
                </a:spcBef>
                <a:spcAft>
                  <a:spcPct val="0"/>
                </a:spcAft>
              </a:pPr>
              <a:r>
                <a:rPr lang="fr-FR" altLang="fr-FR" sz="2400" dirty="0">
                  <a:solidFill>
                    <a:schemeClr val="tx2"/>
                  </a:solidFill>
                  <a:latin typeface="Arial Unicode MS" panose="020B0604020202020204" pitchFamily="34" charset="-128"/>
                </a:rPr>
                <a:t>Votre organisation </a:t>
              </a:r>
              <a:r>
                <a:rPr lang="fr-FR" altLang="fr-FR" sz="2400" dirty="0" smtClean="0">
                  <a:solidFill>
                    <a:schemeClr val="tx2"/>
                  </a:solidFill>
                  <a:latin typeface="Arial Unicode MS" panose="020B0604020202020204" pitchFamily="34" charset="-128"/>
                </a:rPr>
                <a:t>décide d'intégrer </a:t>
              </a:r>
              <a:r>
                <a:rPr lang="fr-FR" altLang="fr-FR" sz="2400" dirty="0">
                  <a:solidFill>
                    <a:schemeClr val="tx2"/>
                  </a:solidFill>
                  <a:latin typeface="Arial Unicode MS" panose="020B0604020202020204" pitchFamily="34" charset="-128"/>
                </a:rPr>
                <a:t>une expérience de mobilité interculturelle dans un programme d'EFP qu'elle offre actuellement. </a:t>
              </a:r>
            </a:p>
            <a:p>
              <a:pPr lvl="0" eaLnBrk="0" fontAlgn="base" hangingPunct="0">
                <a:spcBef>
                  <a:spcPct val="0"/>
                </a:spcBef>
                <a:spcAft>
                  <a:spcPct val="0"/>
                </a:spcAft>
              </a:pPr>
              <a:endParaRPr lang="fr-FR" altLang="fr-FR" sz="2400" dirty="0" smtClean="0">
                <a:latin typeface="Arial Unicode MS" panose="020B0604020202020204" pitchFamily="34" charset="-128"/>
              </a:endParaRPr>
            </a:p>
            <a:p>
              <a:pPr marL="457200" lvl="0" indent="-457200" eaLnBrk="0" fontAlgn="base" hangingPunct="0">
                <a:spcBef>
                  <a:spcPct val="0"/>
                </a:spcBef>
                <a:spcAft>
                  <a:spcPct val="0"/>
                </a:spcAft>
                <a:buFontTx/>
                <a:buChar char="-"/>
              </a:pPr>
              <a:r>
                <a:rPr lang="fr-FR" altLang="fr-FR" sz="2400" dirty="0" smtClean="0">
                  <a:latin typeface="Arial Unicode MS" panose="020B0604020202020204" pitchFamily="34" charset="-128"/>
                </a:rPr>
                <a:t>Qu'attendriez-vous </a:t>
              </a:r>
              <a:r>
                <a:rPr lang="fr-FR" altLang="fr-FR" sz="2400" dirty="0">
                  <a:latin typeface="Arial Unicode MS" panose="020B0604020202020204" pitchFamily="34" charset="-128"/>
                </a:rPr>
                <a:t>que les jeunes en retirent? </a:t>
              </a:r>
              <a:endParaRPr lang="fr-FR" altLang="fr-FR" sz="2400" dirty="0" smtClean="0">
                <a:latin typeface="Arial Unicode MS" panose="020B0604020202020204" pitchFamily="34" charset="-128"/>
              </a:endParaRPr>
            </a:p>
            <a:p>
              <a:pPr marL="457200" lvl="0" indent="-457200" eaLnBrk="0" fontAlgn="base" hangingPunct="0">
                <a:spcBef>
                  <a:spcPct val="0"/>
                </a:spcBef>
                <a:spcAft>
                  <a:spcPct val="0"/>
                </a:spcAft>
                <a:buFontTx/>
                <a:buChar char="-"/>
              </a:pPr>
              <a:r>
                <a:rPr lang="fr-FR" altLang="fr-FR" sz="2400" dirty="0" smtClean="0">
                  <a:latin typeface="Arial Unicode MS" panose="020B0604020202020204" pitchFamily="34" charset="-128"/>
                </a:rPr>
                <a:t>Comment </a:t>
              </a:r>
              <a:r>
                <a:rPr lang="fr-FR" altLang="fr-FR" sz="2400" dirty="0">
                  <a:latin typeface="Arial Unicode MS" panose="020B0604020202020204" pitchFamily="34" charset="-128"/>
                </a:rPr>
                <a:t>l'expérience pourrait-elle leur profiter?</a:t>
              </a:r>
              <a:r>
                <a:rPr lang="fr-FR" altLang="fr-FR" dirty="0"/>
                <a:t> </a:t>
              </a:r>
              <a:endParaRPr lang="fr-FR" altLang="fr-FR" sz="4800" dirty="0">
                <a:latin typeface="Arial" panose="020B0604020202020204" pitchFamily="34" charset="0"/>
              </a:endParaRPr>
            </a:p>
          </p:txBody>
        </p:sp>
        <p:sp>
          <p:nvSpPr>
            <p:cNvPr id="10" name="Rectangle 9">
              <a:extLst>
                <a:ext uri="{FF2B5EF4-FFF2-40B4-BE49-F238E27FC236}">
                  <a16:creationId xmlns:a16="http://schemas.microsoft.com/office/drawing/2014/main" xmlns="" id="{171E2DD7-55B4-4ADE-902D-9A0D90D8E457}"/>
                </a:ext>
              </a:extLst>
            </p:cNvPr>
            <p:cNvSpPr/>
            <p:nvPr/>
          </p:nvSpPr>
          <p:spPr>
            <a:xfrm>
              <a:off x="297573" y="5224918"/>
              <a:ext cx="7586795" cy="954107"/>
            </a:xfrm>
            <a:prstGeom prst="rect">
              <a:avLst/>
            </a:prstGeom>
          </p:spPr>
          <p:txBody>
            <a:bodyPr wrap="square">
              <a:spAutoFit/>
            </a:bodyPr>
            <a:lstStyle/>
            <a:p>
              <a:pPr lvl="0" eaLnBrk="0" fontAlgn="base" hangingPunct="0">
                <a:spcBef>
                  <a:spcPct val="0"/>
                </a:spcBef>
                <a:spcAft>
                  <a:spcPct val="0"/>
                </a:spcAft>
              </a:pPr>
              <a:r>
                <a:rPr lang="fr-FR" altLang="fr-FR" sz="2800" dirty="0">
                  <a:solidFill>
                    <a:schemeClr val="tx2"/>
                  </a:solidFill>
                  <a:latin typeface="Arial Unicode MS" panose="020B0604020202020204" pitchFamily="34" charset="-128"/>
                </a:rPr>
                <a:t>Dans vos groupes, générez une liste d'idées répondant à ces deux questions.</a:t>
              </a:r>
              <a:r>
                <a:rPr lang="fr-FR" altLang="fr-FR" sz="2000" dirty="0">
                  <a:solidFill>
                    <a:schemeClr val="tx2"/>
                  </a:solidFill>
                </a:rPr>
                <a:t> </a:t>
              </a:r>
              <a:endParaRPr lang="fr-FR" altLang="fr-FR" sz="5400" dirty="0">
                <a:solidFill>
                  <a:schemeClr val="tx2"/>
                </a:solidFill>
                <a:latin typeface="Arial" panose="020B0604020202020204" pitchFamily="34" charset="0"/>
              </a:endParaRPr>
            </a:p>
          </p:txBody>
        </p:sp>
      </p:grpSp>
    </p:spTree>
    <p:extLst>
      <p:ext uri="{BB962C8B-B14F-4D97-AF65-F5344CB8AC3E}">
        <p14:creationId xmlns:p14="http://schemas.microsoft.com/office/powerpoint/2010/main" val="3071244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71893A8-B3A1-4405-98F6-ABB651BC0AF7}"/>
              </a:ext>
            </a:extLst>
          </p:cNvPr>
          <p:cNvSpPr>
            <a:spLocks noGrp="1"/>
          </p:cNvSpPr>
          <p:nvPr>
            <p:ph idx="1"/>
          </p:nvPr>
        </p:nvSpPr>
        <p:spPr>
          <a:xfrm>
            <a:off x="457200" y="1600201"/>
            <a:ext cx="7643192" cy="748679"/>
          </a:xfrm>
        </p:spPr>
        <p:txBody>
          <a:bodyPr/>
          <a:lstStyle/>
          <a:p>
            <a:pPr marL="0" indent="0">
              <a:buNone/>
            </a:pPr>
            <a:r>
              <a:rPr lang="en-GB" dirty="0" err="1" smtClean="0"/>
              <a:t>Quelques</a:t>
            </a:r>
            <a:r>
              <a:rPr lang="en-GB" dirty="0" smtClean="0"/>
              <a:t> suggestions….</a:t>
            </a:r>
            <a:endParaRPr lang="en-GB" dirty="0"/>
          </a:p>
        </p:txBody>
      </p:sp>
      <p:sp>
        <p:nvSpPr>
          <p:cNvPr id="7" name="Title 1">
            <a:extLst>
              <a:ext uri="{FF2B5EF4-FFF2-40B4-BE49-F238E27FC236}">
                <a16:creationId xmlns:a16="http://schemas.microsoft.com/office/drawing/2014/main" xmlns="" id="{1A2B4E73-F537-4D60-B91A-DDDE059D2C25}"/>
              </a:ext>
            </a:extLst>
          </p:cNvPr>
          <p:cNvSpPr>
            <a:spLocks noGrp="1"/>
          </p:cNvSpPr>
          <p:nvPr>
            <p:ph type="title"/>
          </p:nvPr>
        </p:nvSpPr>
        <p:spPr>
          <a:xfrm>
            <a:off x="11440" y="-17252"/>
            <a:ext cx="6958608" cy="1498178"/>
          </a:xfrm>
        </p:spPr>
        <p:txBody>
          <a:bodyPr>
            <a:normAutofit fontScale="90000"/>
          </a:bodyPr>
          <a:lstStyle/>
          <a:p>
            <a:r>
              <a:rPr lang="en-GB" dirty="0" err="1"/>
              <a:t>Pourquoi</a:t>
            </a:r>
            <a:r>
              <a:rPr lang="en-GB" dirty="0"/>
              <a:t> </a:t>
            </a:r>
            <a:r>
              <a:rPr lang="en-GB" dirty="0" err="1"/>
              <a:t>prendre</a:t>
            </a:r>
            <a:r>
              <a:rPr lang="en-GB" dirty="0"/>
              <a:t> part à un programme de </a:t>
            </a:r>
            <a:r>
              <a:rPr lang="en-GB" dirty="0" err="1"/>
              <a:t>mobilité</a:t>
            </a:r>
            <a:r>
              <a:rPr lang="en-GB" dirty="0"/>
              <a:t>?</a:t>
            </a:r>
            <a:endParaRPr lang="en-GB" dirty="0"/>
          </a:p>
        </p:txBody>
      </p:sp>
      <p:sp>
        <p:nvSpPr>
          <p:cNvPr id="8" name="Rectangle 7">
            <a:extLst>
              <a:ext uri="{FF2B5EF4-FFF2-40B4-BE49-F238E27FC236}">
                <a16:creationId xmlns:a16="http://schemas.microsoft.com/office/drawing/2014/main" xmlns="" id="{4DA465EB-8960-48E8-918F-DE878359940B}"/>
              </a:ext>
            </a:extLst>
          </p:cNvPr>
          <p:cNvSpPr/>
          <p:nvPr/>
        </p:nvSpPr>
        <p:spPr>
          <a:xfrm>
            <a:off x="227652" y="2088431"/>
            <a:ext cx="4051144" cy="3970318"/>
          </a:xfrm>
          <a:prstGeom prst="rect">
            <a:avLst/>
          </a:prstGeom>
        </p:spPr>
        <p:txBody>
          <a:bodyPr wrap="square" numCol="1">
            <a:spAutoFit/>
          </a:bodyPr>
          <a:lstStyle/>
          <a:p>
            <a:pPr marL="285750" lvl="0" indent="-285750" eaLnBrk="0" fontAlgn="base" hangingPunct="0">
              <a:spcBef>
                <a:spcPct val="0"/>
              </a:spcBef>
              <a:spcAft>
                <a:spcPct val="0"/>
              </a:spcAft>
              <a:buFontTx/>
              <a:buChar char="-"/>
            </a:pPr>
            <a:r>
              <a:rPr lang="fr-FR" altLang="fr-FR" dirty="0" smtClean="0">
                <a:latin typeface="Arial Unicode MS" panose="020B0604020202020204" pitchFamily="34" charset="-128"/>
              </a:rPr>
              <a:t>Pour </a:t>
            </a:r>
            <a:r>
              <a:rPr lang="fr-FR" altLang="fr-FR" dirty="0">
                <a:latin typeface="Arial Unicode MS" panose="020B0604020202020204" pitchFamily="34" charset="-128"/>
              </a:rPr>
              <a:t>améliorer leurs compétences de communication </a:t>
            </a:r>
            <a:endParaRPr lang="fr-FR" altLang="fr-FR" dirty="0" smtClean="0">
              <a:latin typeface="Arial Unicode MS" panose="020B0604020202020204" pitchFamily="34" charset="-128"/>
            </a:endParaRPr>
          </a:p>
          <a:p>
            <a:pPr marL="285750" lvl="0" indent="-285750" eaLnBrk="0" fontAlgn="base" hangingPunct="0">
              <a:spcBef>
                <a:spcPct val="0"/>
              </a:spcBef>
              <a:spcAft>
                <a:spcPct val="0"/>
              </a:spcAft>
              <a:buFontTx/>
              <a:buChar char="-"/>
            </a:pPr>
            <a:r>
              <a:rPr lang="fr-FR" altLang="fr-FR" dirty="0">
                <a:latin typeface="Arial Unicode MS" panose="020B0604020202020204" pitchFamily="34" charset="-128"/>
              </a:rPr>
              <a:t>P</a:t>
            </a:r>
            <a:r>
              <a:rPr lang="fr-FR" altLang="fr-FR" dirty="0" smtClean="0">
                <a:latin typeface="Arial Unicode MS" panose="020B0604020202020204" pitchFamily="34" charset="-128"/>
              </a:rPr>
              <a:t>our </a:t>
            </a:r>
            <a:r>
              <a:rPr lang="fr-FR" altLang="fr-FR" dirty="0">
                <a:latin typeface="Arial Unicode MS" panose="020B0604020202020204" pitchFamily="34" charset="-128"/>
              </a:rPr>
              <a:t>améliorer leurs compétences sociales </a:t>
            </a:r>
            <a:endParaRPr lang="fr-FR" altLang="fr-FR" dirty="0" smtClean="0">
              <a:latin typeface="Arial Unicode MS" panose="020B0604020202020204" pitchFamily="34" charset="-128"/>
            </a:endParaRPr>
          </a:p>
          <a:p>
            <a:pPr marL="285750" lvl="0" indent="-285750" eaLnBrk="0" fontAlgn="base" hangingPunct="0">
              <a:spcBef>
                <a:spcPct val="0"/>
              </a:spcBef>
              <a:spcAft>
                <a:spcPct val="0"/>
              </a:spcAft>
              <a:buFontTx/>
              <a:buChar char="-"/>
            </a:pPr>
            <a:r>
              <a:rPr lang="fr-FR" altLang="fr-FR" dirty="0" smtClean="0">
                <a:latin typeface="Arial Unicode MS" panose="020B0604020202020204" pitchFamily="34" charset="-128"/>
              </a:rPr>
              <a:t>Pour </a:t>
            </a:r>
            <a:r>
              <a:rPr lang="fr-FR" altLang="fr-FR" dirty="0">
                <a:latin typeface="Arial Unicode MS" panose="020B0604020202020204" pitchFamily="34" charset="-128"/>
              </a:rPr>
              <a:t>qu'ils rencontrent des personnes de différents pays, cultures et langues </a:t>
            </a:r>
            <a:endParaRPr lang="fr-FR" altLang="fr-FR" dirty="0" smtClean="0">
              <a:latin typeface="Arial Unicode MS" panose="020B0604020202020204" pitchFamily="34" charset="-128"/>
            </a:endParaRPr>
          </a:p>
          <a:p>
            <a:pPr marL="285750" lvl="0" indent="-285750" eaLnBrk="0" fontAlgn="base" hangingPunct="0">
              <a:spcBef>
                <a:spcPct val="0"/>
              </a:spcBef>
              <a:spcAft>
                <a:spcPct val="0"/>
              </a:spcAft>
              <a:buFontTx/>
              <a:buChar char="-"/>
            </a:pPr>
            <a:r>
              <a:rPr lang="fr-FR" altLang="fr-FR" dirty="0" smtClean="0">
                <a:latin typeface="Arial Unicode MS" panose="020B0604020202020204" pitchFamily="34" charset="-128"/>
              </a:rPr>
              <a:t>Pour </a:t>
            </a:r>
            <a:r>
              <a:rPr lang="fr-FR" altLang="fr-FR" dirty="0">
                <a:latin typeface="Arial Unicode MS" panose="020B0604020202020204" pitchFamily="34" charset="-128"/>
              </a:rPr>
              <a:t>qu'ils expérimentent de nouvelles routines et s'y </a:t>
            </a:r>
            <a:r>
              <a:rPr lang="fr-FR" altLang="fr-FR" dirty="0" smtClean="0">
                <a:latin typeface="Arial Unicode MS" panose="020B0604020202020204" pitchFamily="34" charset="-128"/>
              </a:rPr>
              <a:t>adaptent</a:t>
            </a:r>
          </a:p>
          <a:p>
            <a:pPr marL="285750" lvl="0" indent="-285750" eaLnBrk="0" fontAlgn="base" hangingPunct="0">
              <a:spcBef>
                <a:spcPct val="0"/>
              </a:spcBef>
              <a:spcAft>
                <a:spcPct val="0"/>
              </a:spcAft>
              <a:buFontTx/>
              <a:buChar char="-"/>
            </a:pPr>
            <a:r>
              <a:rPr lang="fr-FR" altLang="fr-FR" dirty="0" smtClean="0">
                <a:latin typeface="Arial Unicode MS" panose="020B0604020202020204" pitchFamily="34" charset="-128"/>
              </a:rPr>
              <a:t>Pour </a:t>
            </a:r>
            <a:r>
              <a:rPr lang="fr-FR" altLang="fr-FR" dirty="0">
                <a:latin typeface="Arial Unicode MS" panose="020B0604020202020204" pitchFamily="34" charset="-128"/>
              </a:rPr>
              <a:t>qu'ils développent la résilience </a:t>
            </a:r>
            <a:endParaRPr lang="fr-FR" altLang="fr-FR" dirty="0" smtClean="0">
              <a:latin typeface="Arial Unicode MS" panose="020B0604020202020204" pitchFamily="34" charset="-128"/>
            </a:endParaRPr>
          </a:p>
          <a:p>
            <a:pPr marL="285750" lvl="0" indent="-285750" eaLnBrk="0" fontAlgn="base" hangingPunct="0">
              <a:spcBef>
                <a:spcPct val="0"/>
              </a:spcBef>
              <a:spcAft>
                <a:spcPct val="0"/>
              </a:spcAft>
              <a:buFontTx/>
              <a:buChar char="-"/>
            </a:pPr>
            <a:r>
              <a:rPr lang="fr-FR" altLang="fr-FR" dirty="0" smtClean="0">
                <a:latin typeface="Arial Unicode MS" panose="020B0604020202020204" pitchFamily="34" charset="-128"/>
              </a:rPr>
              <a:t>Pour </a:t>
            </a:r>
            <a:r>
              <a:rPr lang="fr-FR" altLang="fr-FR" dirty="0">
                <a:latin typeface="Arial Unicode MS" panose="020B0604020202020204" pitchFamily="34" charset="-128"/>
              </a:rPr>
              <a:t>élargir la connaissance des normes et pratiques culturelles nouvelles ou non familières</a:t>
            </a:r>
            <a:r>
              <a:rPr lang="fr-FR" altLang="fr-FR" sz="1400" dirty="0"/>
              <a:t> </a:t>
            </a:r>
            <a:endParaRPr lang="fr-FR" altLang="fr-FR" sz="4000" dirty="0">
              <a:latin typeface="Arial" panose="020B0604020202020204" pitchFamily="34" charset="0"/>
            </a:endParaRPr>
          </a:p>
        </p:txBody>
      </p:sp>
      <p:sp>
        <p:nvSpPr>
          <p:cNvPr id="9" name="Rectangle 8">
            <a:extLst>
              <a:ext uri="{FF2B5EF4-FFF2-40B4-BE49-F238E27FC236}">
                <a16:creationId xmlns:a16="http://schemas.microsoft.com/office/drawing/2014/main" xmlns="" id="{ECB16ACF-0EDD-4295-810D-24329985C1E5}"/>
              </a:ext>
            </a:extLst>
          </p:cNvPr>
          <p:cNvSpPr/>
          <p:nvPr/>
        </p:nvSpPr>
        <p:spPr>
          <a:xfrm>
            <a:off x="4139952" y="2168693"/>
            <a:ext cx="4572000" cy="3416320"/>
          </a:xfrm>
          <a:prstGeom prst="rect">
            <a:avLst/>
          </a:prstGeom>
        </p:spPr>
        <p:txBody>
          <a:bodyPr>
            <a:spAutoFit/>
          </a:bodyPr>
          <a:lstStyle/>
          <a:p>
            <a:pPr marL="285750" lvl="0" indent="-285750" eaLnBrk="0" fontAlgn="base" hangingPunct="0">
              <a:spcBef>
                <a:spcPct val="0"/>
              </a:spcBef>
              <a:spcAft>
                <a:spcPct val="0"/>
              </a:spcAft>
              <a:buFontTx/>
              <a:buChar char="-"/>
            </a:pPr>
            <a:r>
              <a:rPr lang="fr-FR" altLang="fr-FR" dirty="0" smtClean="0">
                <a:latin typeface="Arial Unicode MS" panose="020B0604020202020204" pitchFamily="34" charset="-128"/>
              </a:rPr>
              <a:t>Développer </a:t>
            </a:r>
            <a:r>
              <a:rPr lang="fr-FR" altLang="fr-FR" dirty="0">
                <a:latin typeface="Arial Unicode MS" panose="020B0604020202020204" pitchFamily="34" charset="-128"/>
              </a:rPr>
              <a:t>leur originalité et leur créativité </a:t>
            </a:r>
            <a:endParaRPr lang="fr-FR" altLang="fr-FR" dirty="0" smtClean="0">
              <a:latin typeface="Arial Unicode MS" panose="020B0604020202020204" pitchFamily="34" charset="-128"/>
            </a:endParaRPr>
          </a:p>
          <a:p>
            <a:pPr marL="285750" lvl="0" indent="-285750" eaLnBrk="0" fontAlgn="base" hangingPunct="0">
              <a:spcBef>
                <a:spcPct val="0"/>
              </a:spcBef>
              <a:spcAft>
                <a:spcPct val="0"/>
              </a:spcAft>
              <a:buFontTx/>
              <a:buChar char="-"/>
            </a:pPr>
            <a:r>
              <a:rPr lang="fr-FR" altLang="fr-FR" dirty="0" smtClean="0">
                <a:latin typeface="Arial Unicode MS" panose="020B0604020202020204" pitchFamily="34" charset="-128"/>
              </a:rPr>
              <a:t>Développer </a:t>
            </a:r>
            <a:r>
              <a:rPr lang="fr-FR" altLang="fr-FR" dirty="0">
                <a:latin typeface="Arial Unicode MS" panose="020B0604020202020204" pitchFamily="34" charset="-128"/>
              </a:rPr>
              <a:t>leurs compétences en résolution de problèmes </a:t>
            </a:r>
            <a:endParaRPr lang="fr-FR" altLang="fr-FR" dirty="0" smtClean="0">
              <a:latin typeface="Arial Unicode MS" panose="020B0604020202020204" pitchFamily="34" charset="-128"/>
            </a:endParaRPr>
          </a:p>
          <a:p>
            <a:pPr marL="285750" lvl="0" indent="-285750" eaLnBrk="0" fontAlgn="base" hangingPunct="0">
              <a:spcBef>
                <a:spcPct val="0"/>
              </a:spcBef>
              <a:spcAft>
                <a:spcPct val="0"/>
              </a:spcAft>
              <a:buFontTx/>
              <a:buChar char="-"/>
            </a:pPr>
            <a:r>
              <a:rPr lang="fr-FR" altLang="fr-FR" dirty="0" smtClean="0">
                <a:latin typeface="Arial Unicode MS" panose="020B0604020202020204" pitchFamily="34" charset="-128"/>
              </a:rPr>
              <a:t>Pour </a:t>
            </a:r>
            <a:r>
              <a:rPr lang="fr-FR" altLang="fr-FR" dirty="0">
                <a:latin typeface="Arial Unicode MS" panose="020B0604020202020204" pitchFamily="34" charset="-128"/>
              </a:rPr>
              <a:t>les aider à apprendre à faire face à l'incertitude </a:t>
            </a:r>
            <a:endParaRPr lang="fr-FR" altLang="fr-FR" dirty="0" smtClean="0">
              <a:latin typeface="Arial Unicode MS" panose="020B0604020202020204" pitchFamily="34" charset="-128"/>
            </a:endParaRPr>
          </a:p>
          <a:p>
            <a:pPr marL="285750" lvl="0" indent="-285750" eaLnBrk="0" fontAlgn="base" hangingPunct="0">
              <a:spcBef>
                <a:spcPct val="0"/>
              </a:spcBef>
              <a:spcAft>
                <a:spcPct val="0"/>
              </a:spcAft>
              <a:buFontTx/>
              <a:buChar char="-"/>
            </a:pPr>
            <a:r>
              <a:rPr lang="fr-FR" altLang="fr-FR" dirty="0" smtClean="0">
                <a:latin typeface="Arial Unicode MS" panose="020B0604020202020204" pitchFamily="34" charset="-128"/>
              </a:rPr>
              <a:t>Pour </a:t>
            </a:r>
            <a:r>
              <a:rPr lang="fr-FR" altLang="fr-FR" dirty="0">
                <a:latin typeface="Arial Unicode MS" panose="020B0604020202020204" pitchFamily="34" charset="-128"/>
              </a:rPr>
              <a:t>renforcer leur confiance </a:t>
            </a:r>
            <a:endParaRPr lang="fr-FR" altLang="fr-FR" dirty="0" smtClean="0">
              <a:latin typeface="Arial Unicode MS" panose="020B0604020202020204" pitchFamily="34" charset="-128"/>
            </a:endParaRPr>
          </a:p>
          <a:p>
            <a:pPr marL="285750" lvl="0" indent="-285750" eaLnBrk="0" fontAlgn="base" hangingPunct="0">
              <a:spcBef>
                <a:spcPct val="0"/>
              </a:spcBef>
              <a:spcAft>
                <a:spcPct val="0"/>
              </a:spcAft>
              <a:buFontTx/>
              <a:buChar char="-"/>
            </a:pPr>
            <a:r>
              <a:rPr lang="fr-FR" altLang="fr-FR" dirty="0" smtClean="0">
                <a:latin typeface="Arial Unicode MS" panose="020B0604020202020204" pitchFamily="34" charset="-128"/>
              </a:rPr>
              <a:t>Faire </a:t>
            </a:r>
            <a:r>
              <a:rPr lang="fr-FR" altLang="fr-FR" dirty="0">
                <a:latin typeface="Arial Unicode MS" panose="020B0604020202020204" pitchFamily="34" charset="-128"/>
              </a:rPr>
              <a:t>des souvenirs à vie et des associations positives </a:t>
            </a:r>
            <a:endParaRPr lang="fr-FR" altLang="fr-FR" dirty="0" smtClean="0">
              <a:latin typeface="Arial Unicode MS" panose="020B0604020202020204" pitchFamily="34" charset="-128"/>
            </a:endParaRPr>
          </a:p>
          <a:p>
            <a:pPr marL="285750" lvl="0" indent="-285750" eaLnBrk="0" fontAlgn="base" hangingPunct="0">
              <a:spcBef>
                <a:spcPct val="0"/>
              </a:spcBef>
              <a:spcAft>
                <a:spcPct val="0"/>
              </a:spcAft>
              <a:buFontTx/>
              <a:buChar char="-"/>
            </a:pPr>
            <a:r>
              <a:rPr lang="fr-FR" altLang="fr-FR" dirty="0" smtClean="0">
                <a:latin typeface="Arial Unicode MS" panose="020B0604020202020204" pitchFamily="34" charset="-128"/>
              </a:rPr>
              <a:t>Promouvoir </a:t>
            </a:r>
            <a:r>
              <a:rPr lang="fr-FR" altLang="fr-FR" dirty="0">
                <a:latin typeface="Arial Unicode MS" panose="020B0604020202020204" pitchFamily="34" charset="-128"/>
              </a:rPr>
              <a:t>la découverte de soi </a:t>
            </a:r>
            <a:endParaRPr lang="fr-FR" altLang="fr-FR" dirty="0" smtClean="0">
              <a:latin typeface="Arial Unicode MS" panose="020B0604020202020204" pitchFamily="34" charset="-128"/>
            </a:endParaRPr>
          </a:p>
          <a:p>
            <a:pPr marL="285750" lvl="0" indent="-285750" eaLnBrk="0" fontAlgn="base" hangingPunct="0">
              <a:spcBef>
                <a:spcPct val="0"/>
              </a:spcBef>
              <a:spcAft>
                <a:spcPct val="0"/>
              </a:spcAft>
              <a:buFontTx/>
              <a:buChar char="-"/>
            </a:pPr>
            <a:r>
              <a:rPr lang="fr-FR" altLang="fr-FR" dirty="0" smtClean="0">
                <a:latin typeface="Arial Unicode MS" panose="020B0604020202020204" pitchFamily="34" charset="-128"/>
              </a:rPr>
              <a:t>Pour </a:t>
            </a:r>
            <a:r>
              <a:rPr lang="fr-FR" altLang="fr-FR" dirty="0">
                <a:latin typeface="Arial Unicode MS" panose="020B0604020202020204" pitchFamily="34" charset="-128"/>
              </a:rPr>
              <a:t>acquérir des connaissances pratiques et des expériences</a:t>
            </a:r>
            <a:r>
              <a:rPr lang="fr-FR" altLang="fr-FR" sz="1400" dirty="0"/>
              <a:t> </a:t>
            </a:r>
            <a:endParaRPr lang="fr-FR" altLang="fr-FR" sz="4000" dirty="0">
              <a:latin typeface="Arial" panose="020B0604020202020204" pitchFamily="34" charset="0"/>
            </a:endParaRPr>
          </a:p>
        </p:txBody>
      </p:sp>
    </p:spTree>
    <p:extLst>
      <p:ext uri="{BB962C8B-B14F-4D97-AF65-F5344CB8AC3E}">
        <p14:creationId xmlns:p14="http://schemas.microsoft.com/office/powerpoint/2010/main" val="2480434912"/>
      </p:ext>
    </p:extLst>
  </p:cSld>
  <p:clrMapOvr>
    <a:masterClrMapping/>
  </p:clrMapOvr>
</p:sld>
</file>

<file path=ppt/theme/theme1.xml><?xml version="1.0" encoding="utf-8"?>
<a:theme xmlns:a="http://schemas.openxmlformats.org/drawingml/2006/main" name="Θέμα του Office">
  <a:themeElements>
    <a:clrScheme name="Custom 7">
      <a:dk1>
        <a:srgbClr val="49711E"/>
      </a:dk1>
      <a:lt1>
        <a:sysClr val="window" lastClr="FFFFFF"/>
      </a:lt1>
      <a:dk2>
        <a:srgbClr val="333333"/>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4822</TotalTime>
  <Words>3006</Words>
  <Application>Microsoft Office PowerPoint</Application>
  <PresentationFormat>Affichage à l'écran (4:3)</PresentationFormat>
  <Paragraphs>301</Paragraphs>
  <Slides>53</Slides>
  <Notes>3</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53</vt:i4>
      </vt:variant>
    </vt:vector>
  </HeadingPairs>
  <TitlesOfParts>
    <vt:vector size="58" baseType="lpstr">
      <vt:lpstr>Arial Unicode MS</vt:lpstr>
      <vt:lpstr>Arial</vt:lpstr>
      <vt:lpstr>Calibri</vt:lpstr>
      <vt:lpstr>Century Gothic</vt:lpstr>
      <vt:lpstr>Θέμα του Office</vt:lpstr>
      <vt:lpstr>Module 3 Utiliser des stratégies et outils appropriés pour reconnaitre et valider l’expérience des participants aux programmes de mobilité interculturelle</vt:lpstr>
      <vt:lpstr>Introduction</vt:lpstr>
      <vt:lpstr>Présentation du module 3</vt:lpstr>
      <vt:lpstr>Evaluation</vt:lpstr>
      <vt:lpstr>MODULE 3 UNITE 1</vt:lpstr>
      <vt:lpstr>CONTENU DE L’UNITE</vt:lpstr>
      <vt:lpstr>Passons à l’activité</vt:lpstr>
      <vt:lpstr>Pourquoi prendre part à un programme de mobilité?</vt:lpstr>
      <vt:lpstr>Pourquoi prendre part à un programme de mobilité?</vt:lpstr>
      <vt:lpstr>Pourquoi prendre part à un programme de mobilité?</vt:lpstr>
      <vt:lpstr>Pourquoi prendre part à un programme de mobilité?</vt:lpstr>
      <vt:lpstr>Passons à l’activité!</vt:lpstr>
      <vt:lpstr>Rappelons le contexte</vt:lpstr>
      <vt:lpstr>Apprentissage formel</vt:lpstr>
      <vt:lpstr>Apprentissage informel</vt:lpstr>
      <vt:lpstr>Apprentissage non-formel</vt:lpstr>
      <vt:lpstr>A vous!</vt:lpstr>
      <vt:lpstr>Passons à l’activité</vt:lpstr>
      <vt:lpstr>Evaluer l’apprentissage informel</vt:lpstr>
      <vt:lpstr>Evaluer l’apprentissage informel</vt:lpstr>
      <vt:lpstr>Evaluation d’apprentissage : POUR- DE-EN</vt:lpstr>
      <vt:lpstr>Evaluer l’apprentissage : outils</vt:lpstr>
      <vt:lpstr>Choisir le bon outil</vt:lpstr>
      <vt:lpstr>Choisir le bon outil</vt:lpstr>
      <vt:lpstr>Choisir le bon outil</vt:lpstr>
      <vt:lpstr>Choisir le bon outil</vt:lpstr>
      <vt:lpstr>Choisir le bon outil</vt:lpstr>
      <vt:lpstr>Choisir le bon outil</vt:lpstr>
      <vt:lpstr>Outils d’évalaution informel</vt:lpstr>
      <vt:lpstr>Outils d’évalaution informel</vt:lpstr>
      <vt:lpstr>Présentation PowerPoint</vt:lpstr>
      <vt:lpstr>Passons à l’activité!</vt:lpstr>
      <vt:lpstr>Préparer es apprenants à l’évaluation</vt:lpstr>
      <vt:lpstr>Préparer les apprenants à l’évaluation</vt:lpstr>
      <vt:lpstr>L’Outil ATTITUDE: 1</vt:lpstr>
      <vt:lpstr>L’Outil ATTITUDE : 2</vt:lpstr>
      <vt:lpstr>L’Outil ATTITUDE : 3</vt:lpstr>
      <vt:lpstr>L’Outil ATTITUDE : 4</vt:lpstr>
      <vt:lpstr>L’Outil ATTITUDE : 5</vt:lpstr>
      <vt:lpstr>L’outil MOTIVATION: 1</vt:lpstr>
      <vt:lpstr>L’outil MOTIVATION : 2</vt:lpstr>
      <vt:lpstr>L’outil MOTIVATION : 3</vt:lpstr>
      <vt:lpstr>Passons à l’activité</vt:lpstr>
      <vt:lpstr>Qu’avez-vous appris?</vt:lpstr>
      <vt:lpstr>Déclaration 1</vt:lpstr>
      <vt:lpstr>Déclaration 2</vt:lpstr>
      <vt:lpstr>Déclaration 3</vt:lpstr>
      <vt:lpstr>Pour finir: référez-vous à la production 3</vt:lpstr>
      <vt:lpstr>Passons à l’activité</vt:lpstr>
      <vt:lpstr>Lectures supplémentaires</vt:lpstr>
      <vt:lpstr>Lectures supplémentaires</vt:lpstr>
      <vt:lpstr>Autoévalaution</vt:lpstr>
      <vt:lpstr>Félicitations!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Project Coordinator</dc:creator>
  <cp:lastModifiedBy>Helene SEIGNEUR</cp:lastModifiedBy>
  <cp:revision>203</cp:revision>
  <cp:lastPrinted>2017-10-16T10:35:47Z</cp:lastPrinted>
  <dcterms:created xsi:type="dcterms:W3CDTF">2017-10-16T06:30:11Z</dcterms:created>
  <dcterms:modified xsi:type="dcterms:W3CDTF">2018-07-22T20:16:13Z</dcterms:modified>
</cp:coreProperties>
</file>