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6" r:id="rId2"/>
    <p:sldId id="258" r:id="rId3"/>
    <p:sldId id="261" r:id="rId4"/>
    <p:sldId id="284" r:id="rId5"/>
    <p:sldId id="268" r:id="rId6"/>
    <p:sldId id="300" r:id="rId7"/>
    <p:sldId id="276" r:id="rId8"/>
    <p:sldId id="280" r:id="rId9"/>
    <p:sldId id="281" r:id="rId10"/>
    <p:sldId id="282" r:id="rId11"/>
    <p:sldId id="283" r:id="rId12"/>
    <p:sldId id="294" r:id="rId13"/>
    <p:sldId id="301" r:id="rId14"/>
    <p:sldId id="273" r:id="rId15"/>
    <p:sldId id="277" r:id="rId16"/>
    <p:sldId id="286" r:id="rId17"/>
    <p:sldId id="285" r:id="rId18"/>
    <p:sldId id="287" r:id="rId19"/>
    <p:sldId id="274" r:id="rId20"/>
    <p:sldId id="271" r:id="rId21"/>
    <p:sldId id="288" r:id="rId22"/>
    <p:sldId id="299" r:id="rId23"/>
    <p:sldId id="295" r:id="rId24"/>
    <p:sldId id="290" r:id="rId25"/>
    <p:sldId id="296" r:id="rId26"/>
    <p:sldId id="297" r:id="rId27"/>
    <p:sldId id="291" r:id="rId28"/>
    <p:sldId id="298" r:id="rId29"/>
    <p:sldId id="292" r:id="rId30"/>
    <p:sldId id="275" r:id="rId31"/>
    <p:sldId id="269" r:id="rId32"/>
    <p:sldId id="260" r:id="rId33"/>
    <p:sldId id="293" r:id="rId34"/>
    <p:sldId id="262" r:id="rId3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e" initials="H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aka Amadi" userId="5041e58d89cbfacf" providerId="LiveId" clId="{79C15A96-8FC4-4AA1-93AB-E1FA5EE532F0}"/>
    <pc:docChg chg="custSel modSld">
      <pc:chgData name="Chiaka Amadi" userId="5041e58d89cbfacf" providerId="LiveId" clId="{79C15A96-8FC4-4AA1-93AB-E1FA5EE532F0}" dt="2018-01-07T12:40:11.592" v="759" actId="20577"/>
      <pc:docMkLst>
        <pc:docMk/>
      </pc:docMkLst>
      <pc:sldChg chg="modSp">
        <pc:chgData name="Chiaka Amadi" userId="5041e58d89cbfacf" providerId="LiveId" clId="{79C15A96-8FC4-4AA1-93AB-E1FA5EE532F0}" dt="2018-01-07T12:34:22.307" v="175" actId="20577"/>
        <pc:sldMkLst>
          <pc:docMk/>
          <pc:sldMk cId="1486622714" sldId="256"/>
        </pc:sldMkLst>
        <pc:spChg chg="mod">
          <ac:chgData name="Chiaka Amadi" userId="5041e58d89cbfacf" providerId="LiveId" clId="{79C15A96-8FC4-4AA1-93AB-E1FA5EE532F0}" dt="2018-01-07T12:33:43.973" v="81" actId="14100"/>
          <ac:spMkLst>
            <pc:docMk/>
            <pc:sldMk cId="1486622714" sldId="256"/>
            <ac:spMk id="2" creationId="{00000000-0000-0000-0000-000000000000}"/>
          </ac:spMkLst>
        </pc:spChg>
        <pc:spChg chg="mod">
          <ac:chgData name="Chiaka Amadi" userId="5041e58d89cbfacf" providerId="LiveId" clId="{79C15A96-8FC4-4AA1-93AB-E1FA5EE532F0}" dt="2018-01-07T12:34:22.307" v="175" actId="20577"/>
          <ac:spMkLst>
            <pc:docMk/>
            <pc:sldMk cId="1486622714" sldId="256"/>
            <ac:spMk id="3" creationId="{00000000-0000-0000-0000-000000000000}"/>
          </ac:spMkLst>
        </pc:spChg>
      </pc:sldChg>
      <pc:sldChg chg="modSp">
        <pc:chgData name="Chiaka Amadi" userId="5041e58d89cbfacf" providerId="LiveId" clId="{79C15A96-8FC4-4AA1-93AB-E1FA5EE532F0}" dt="2018-01-07T12:40:11.592" v="759" actId="20577"/>
        <pc:sldMkLst>
          <pc:docMk/>
          <pc:sldMk cId="1401789084" sldId="258"/>
        </pc:sldMkLst>
        <pc:spChg chg="mod">
          <ac:chgData name="Chiaka Amadi" userId="5041e58d89cbfacf" providerId="LiveId" clId="{79C15A96-8FC4-4AA1-93AB-E1FA5EE532F0}" dt="2018-01-07T12:34:47.825" v="199" actId="20577"/>
          <ac:spMkLst>
            <pc:docMk/>
            <pc:sldMk cId="1401789084" sldId="258"/>
            <ac:spMk id="2" creationId="{00000000-0000-0000-0000-000000000000}"/>
          </ac:spMkLst>
        </pc:spChg>
        <pc:graphicFrameChg chg="mod modGraphic">
          <ac:chgData name="Chiaka Amadi" userId="5041e58d89cbfacf" providerId="LiveId" clId="{79C15A96-8FC4-4AA1-93AB-E1FA5EE532F0}" dt="2018-01-07T12:40:11.592" v="759" actId="20577"/>
          <ac:graphicFrameMkLst>
            <pc:docMk/>
            <pc:sldMk cId="1401789084" sldId="258"/>
            <ac:graphicFrameMk id="4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47" cy="458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3853" y="1"/>
            <a:ext cx="2972547" cy="458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180B0-6ED1-4799-979B-18C19D0C474D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685991"/>
            <a:ext cx="2972547" cy="458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3853" y="8685991"/>
            <a:ext cx="2972547" cy="458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66266-5E11-4B68-948D-A8BF29E06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984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00858-131F-45C9-96B9-4A2311E834ED}" type="datetimeFigureOut">
              <a:rPr lang="el-GR" smtClean="0"/>
              <a:t>22/7/2018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82F8F-5088-4031-82CD-039490420B5C}" type="slidenum">
              <a:rPr lang="el-GR" smtClean="0"/>
              <a:t>‹N°›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207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completer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82F8F-5088-4031-82CD-039490420B5C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479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587624" y="4124672"/>
            <a:ext cx="6080720" cy="1546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8640"/>
            <a:ext cx="3744416" cy="206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eu2\OneDrive - EDITC LTD\EU_Projects\2016 InterculturalMobility-Eurocircle_FR\4. Implementation\Dissemination\Logos\ErasmusLogo\EU flag-Erasmus+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40" y="6021288"/>
            <a:ext cx="3073672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3131840" y="6018673"/>
            <a:ext cx="4104456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100" dirty="0">
                <a:solidFill>
                  <a:srgbClr val="002060"/>
                </a:solidFill>
              </a:rPr>
              <a:t>This project has been funded with support from the European Union. This [project] reflects the views only of the author, and the Commission cannot be held responsible for any use which may be made of the information contained therein</a:t>
            </a:r>
          </a:p>
          <a:p>
            <a:pPr eaLnBrk="1" hangingPunct="1">
              <a:defRPr/>
            </a:pPr>
            <a:r>
              <a:rPr lang="en-GB" sz="1100" dirty="0">
                <a:solidFill>
                  <a:srgbClr val="002060"/>
                </a:solidFill>
              </a:rPr>
              <a:t>.</a:t>
            </a:r>
            <a:endParaRPr lang="el-GR" sz="11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4644008" y="18864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  <a:p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3224" y="274638"/>
            <a:ext cx="59150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271663" cy="125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987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1 - Τίτλος"/>
          <p:cNvSpPr>
            <a:spLocks noGrp="1"/>
          </p:cNvSpPr>
          <p:nvPr>
            <p:ph type="title" hasCustomPrompt="1"/>
          </p:nvPr>
        </p:nvSpPr>
        <p:spPr>
          <a:xfrm>
            <a:off x="673224" y="274638"/>
            <a:ext cx="5915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Further reading/resources</a:t>
            </a:r>
            <a:endParaRPr lang="el-GR"/>
          </a:p>
        </p:txBody>
      </p:sp>
      <p:sp>
        <p:nvSpPr>
          <p:cNvPr id="1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544" y="2708920"/>
            <a:ext cx="2060848" cy="206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Revision questions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529061"/>
            <a:ext cx="6203032" cy="45971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987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 userDrawn="1"/>
        </p:nvSpPr>
        <p:spPr>
          <a:xfrm rot="993780">
            <a:off x="6660273" y="1688727"/>
            <a:ext cx="1604927" cy="377026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3900" b="1" cap="none" spc="0">
                <a:ln>
                  <a:solidFill>
                    <a:schemeClr val="tx1">
                      <a:lumMod val="50000"/>
                    </a:schemeClr>
                  </a:solidFill>
                </a:ln>
                <a:solidFill>
                  <a:srgbClr val="99FF66"/>
                </a:solidFill>
                <a:effectLst/>
              </a:rPr>
              <a:t>?</a:t>
            </a:r>
          </a:p>
        </p:txBody>
      </p:sp>
      <p:sp>
        <p:nvSpPr>
          <p:cNvPr id="12" name="Rectangle 11"/>
          <p:cNvSpPr/>
          <p:nvPr userDrawn="1"/>
        </p:nvSpPr>
        <p:spPr>
          <a:xfrm rot="21258874">
            <a:off x="7431914" y="4254642"/>
            <a:ext cx="755335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cap="none" spc="0">
                <a:ln>
                  <a:solidFill>
                    <a:schemeClr val="tx1">
                      <a:lumMod val="50000"/>
                    </a:schemeClr>
                  </a:solidFill>
                </a:ln>
                <a:solidFill>
                  <a:srgbClr val="99FF66"/>
                </a:solidFill>
                <a:effectLst/>
              </a:rPr>
              <a:t>?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707401" y="4824698"/>
            <a:ext cx="755335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cap="none" spc="0">
                <a:ln>
                  <a:solidFill>
                    <a:schemeClr val="tx1">
                      <a:lumMod val="50000"/>
                    </a:schemeClr>
                  </a:solidFill>
                </a:ln>
                <a:solidFill>
                  <a:srgbClr val="99FF66"/>
                </a:solidFill>
                <a:effectLst/>
              </a:rPr>
              <a:t>?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Activity slide</a:t>
            </a:r>
            <a:endParaRPr lang="el-GR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987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1529061"/>
            <a:ext cx="5486400" cy="31985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987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Triangle 15"/>
          <p:cNvSpPr/>
          <p:nvPr userDrawn="1"/>
        </p:nvSpPr>
        <p:spPr>
          <a:xfrm flipH="1">
            <a:off x="7812359" y="2204864"/>
            <a:ext cx="1350405" cy="4653137"/>
          </a:xfrm>
          <a:prstGeom prst="rtTriangle">
            <a:avLst/>
          </a:prstGeom>
          <a:solidFill>
            <a:srgbClr val="99FF66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755576" y="274638"/>
            <a:ext cx="6203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431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8" name="Εικόνα 1" descr="C:\Users\doloudi.LARISSA\Desktop\eu_flag_co_funded_pos_[rgb]_right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3296"/>
            <a:ext cx="1154112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 userDrawn="1"/>
        </p:nvSpPr>
        <p:spPr bwMode="auto">
          <a:xfrm>
            <a:off x="1331640" y="6186959"/>
            <a:ext cx="1827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l-GR" sz="1200" b="1" dirty="0">
                <a:solidFill>
                  <a:srgbClr val="6B6BCF"/>
                </a:solidFill>
              </a:rPr>
              <a:t>Co-funded by the Erasmus+ </a:t>
            </a:r>
            <a:r>
              <a:rPr lang="en-US" altLang="el-GR" sz="1200" b="1" dirty="0" err="1">
                <a:solidFill>
                  <a:srgbClr val="6B6BCF"/>
                </a:solidFill>
              </a:rPr>
              <a:t>Programme</a:t>
            </a:r>
            <a:r>
              <a:rPr lang="en-US" altLang="el-GR" sz="1200" b="1" dirty="0">
                <a:solidFill>
                  <a:srgbClr val="6B6BCF"/>
                </a:solidFill>
              </a:rPr>
              <a:t> of the European Union</a:t>
            </a:r>
            <a:endParaRPr lang="el-GR" altLang="el-GR" sz="1200" b="1" dirty="0">
              <a:solidFill>
                <a:srgbClr val="6B6BCF"/>
              </a:solidFill>
            </a:endParaRPr>
          </a:p>
        </p:txBody>
      </p:sp>
      <p:sp>
        <p:nvSpPr>
          <p:cNvPr id="11" name="Right Triangle 10"/>
          <p:cNvSpPr/>
          <p:nvPr userDrawn="1"/>
        </p:nvSpPr>
        <p:spPr>
          <a:xfrm>
            <a:off x="0" y="5301208"/>
            <a:ext cx="467544" cy="1556792"/>
          </a:xfrm>
          <a:prstGeom prst="rtTriangl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ight Triangle 14"/>
          <p:cNvSpPr/>
          <p:nvPr userDrawn="1"/>
        </p:nvSpPr>
        <p:spPr>
          <a:xfrm rot="10800000" flipH="1">
            <a:off x="0" y="-6063"/>
            <a:ext cx="900584" cy="2714981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9" name="Straight Connector 18"/>
          <p:cNvCxnSpPr>
            <a:stCxn id="17" idx="3"/>
          </p:cNvCxnSpPr>
          <p:nvPr userDrawn="1"/>
        </p:nvCxnSpPr>
        <p:spPr>
          <a:xfrm flipV="1">
            <a:off x="8190148" y="1916832"/>
            <a:ext cx="315162" cy="4941168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4" idx="4"/>
          </p:cNvCxnSpPr>
          <p:nvPr userDrawn="1"/>
        </p:nvCxnSpPr>
        <p:spPr>
          <a:xfrm flipH="1" flipV="1">
            <a:off x="7812359" y="-6065"/>
            <a:ext cx="1008113" cy="6603419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Right Triangle 13"/>
          <p:cNvSpPr/>
          <p:nvPr userDrawn="1"/>
        </p:nvSpPr>
        <p:spPr>
          <a:xfrm flipH="1" flipV="1">
            <a:off x="7812359" y="-6065"/>
            <a:ext cx="1326069" cy="5307271"/>
          </a:xfrm>
          <a:prstGeom prst="rtTriangl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ight Triangle 16"/>
          <p:cNvSpPr/>
          <p:nvPr userDrawn="1"/>
        </p:nvSpPr>
        <p:spPr>
          <a:xfrm rot="10800000" flipV="1">
            <a:off x="7236296" y="5353635"/>
            <a:ext cx="1907704" cy="1504365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ence-erasmus.fr/page/ecve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cvet-projects.eu/ToolBox/Methodologies.aspx" TargetMode="External"/><Relationship Id="rId2" Type="http://schemas.openxmlformats.org/officeDocument/2006/relationships/hyperlink" Target="http://www.ecvet-projects.eu/Documents/ECVET_Mobility_Web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ngP6CUzHNA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ploteus/en/content/validation-non-formal-and-informal-learning" TargetMode="Externa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8840"/>
            <a:ext cx="8458200" cy="237626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>
                    <a:lumMod val="75000"/>
                  </a:schemeClr>
                </a:solidFill>
              </a:rPr>
              <a:t>Module 3</a:t>
            </a:r>
            <a:br>
              <a:rPr lang="en-GB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fr-FR" sz="2800" dirty="0" smtClean="0">
                <a:solidFill>
                  <a:schemeClr val="tx1">
                    <a:lumMod val="75000"/>
                  </a:schemeClr>
                </a:solidFill>
              </a:rPr>
              <a:t>Utiliser </a:t>
            </a:r>
            <a:r>
              <a:rPr lang="fr-FR" sz="2800" dirty="0">
                <a:solidFill>
                  <a:schemeClr val="tx1">
                    <a:lumMod val="75000"/>
                  </a:schemeClr>
                </a:solidFill>
              </a:rPr>
              <a:t>des stratégies et outils appropriés pour reconnaitre et valider l’expérience des participants aux programmes de mobilité interculturelle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7918648" cy="154644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</a:rPr>
              <a:t>Unité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3.3</a:t>
            </a:r>
          </a:p>
          <a:p>
            <a:pPr lvl="0"/>
            <a:r>
              <a:rPr lang="en-GB" sz="2800" dirty="0">
                <a:solidFill>
                  <a:schemeClr val="accent3">
                    <a:lumMod val="75000"/>
                  </a:schemeClr>
                </a:solidFill>
              </a:rPr>
              <a:t>Utiliser des programmes </a:t>
            </a:r>
            <a:r>
              <a:rPr lang="en-GB" sz="2800" dirty="0" err="1">
                <a:solidFill>
                  <a:schemeClr val="accent3">
                    <a:lumMod val="75000"/>
                  </a:schemeClr>
                </a:solidFill>
              </a:rPr>
              <a:t>ou</a:t>
            </a:r>
            <a:r>
              <a:rPr lang="en-GB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</a:rPr>
              <a:t>méthodologies</a:t>
            </a:r>
            <a:r>
              <a:rPr lang="en-GB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accent3">
                    <a:lumMod val="75000"/>
                  </a:schemeClr>
                </a:solidFill>
              </a:rPr>
              <a:t>d’accréditation</a:t>
            </a:r>
            <a:r>
              <a:rPr lang="en-GB" sz="2800" dirty="0">
                <a:solidFill>
                  <a:schemeClr val="accent3">
                    <a:lumMod val="75000"/>
                  </a:schemeClr>
                </a:solidFill>
              </a:rPr>
              <a:t> pour 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</a:rPr>
              <a:t>reconnaître</a:t>
            </a:r>
            <a:r>
              <a:rPr lang="en-GB" sz="2800" dirty="0">
                <a:solidFill>
                  <a:schemeClr val="accent3">
                    <a:lumMod val="75000"/>
                  </a:schemeClr>
                </a:solidFill>
              </a:rPr>
              <a:t> et </a:t>
            </a:r>
            <a:r>
              <a:rPr lang="en-GB" sz="2800" dirty="0" err="1">
                <a:solidFill>
                  <a:schemeClr val="accent3">
                    <a:lumMod val="75000"/>
                  </a:schemeClr>
                </a:solidFill>
              </a:rPr>
              <a:t>valider</a:t>
            </a:r>
            <a:r>
              <a:rPr lang="en-GB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800" dirty="0" err="1">
                <a:solidFill>
                  <a:schemeClr val="accent3">
                    <a:lumMod val="75000"/>
                  </a:schemeClr>
                </a:solidFill>
              </a:rPr>
              <a:t>l’apprentissage</a:t>
            </a:r>
            <a:r>
              <a:rPr lang="en-GB" sz="2800" dirty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16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ECVET </a:t>
            </a:r>
            <a:r>
              <a:rPr lang="en-GB" dirty="0"/>
              <a:t>– </a:t>
            </a:r>
            <a:r>
              <a:rPr lang="en-GB" dirty="0" err="1" smtClean="0"/>
              <a:t>Vrai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Faux?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0113" indent="-900113">
              <a:buNone/>
            </a:pPr>
            <a:r>
              <a:rPr lang="en-GB" dirty="0"/>
              <a:t>  4.	ECVET </a:t>
            </a:r>
            <a:r>
              <a:rPr lang="en-GB" dirty="0" err="1" smtClean="0"/>
              <a:t>peut</a:t>
            </a:r>
            <a:r>
              <a:rPr lang="en-GB" dirty="0" smtClean="0"/>
              <a:t> </a:t>
            </a:r>
            <a:r>
              <a:rPr lang="en-GB" dirty="0" err="1" smtClean="0"/>
              <a:t>seulement</a:t>
            </a:r>
            <a:r>
              <a:rPr lang="en-GB" dirty="0" smtClean="0"/>
              <a:t> </a:t>
            </a:r>
            <a:r>
              <a:rPr lang="en-GB" dirty="0" err="1" smtClean="0"/>
              <a:t>ête</a:t>
            </a:r>
            <a:r>
              <a:rPr lang="en-GB" dirty="0" smtClean="0"/>
              <a:t> utilise pour des </a:t>
            </a:r>
            <a:r>
              <a:rPr lang="en-GB" dirty="0" err="1" smtClean="0"/>
              <a:t>mobilités</a:t>
            </a:r>
            <a:r>
              <a:rPr lang="en-GB" dirty="0" smtClean="0"/>
              <a:t> qui </a:t>
            </a:r>
            <a:r>
              <a:rPr lang="en-GB" dirty="0" err="1" smtClean="0"/>
              <a:t>durent</a:t>
            </a:r>
            <a:r>
              <a:rPr lang="en-GB" dirty="0" smtClean="0"/>
              <a:t> au </a:t>
            </a:r>
            <a:r>
              <a:rPr lang="en-GB" dirty="0" err="1" smtClean="0"/>
              <a:t>moins</a:t>
            </a:r>
            <a:r>
              <a:rPr lang="en-GB" dirty="0" smtClean="0"/>
              <a:t> 12 </a:t>
            </a:r>
            <a:r>
              <a:rPr lang="en-GB" dirty="0" err="1" smtClean="0"/>
              <a:t>mois</a:t>
            </a:r>
            <a:r>
              <a:rPr lang="en-GB" dirty="0" smtClean="0"/>
              <a:t>?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 smtClean="0">
                <a:solidFill>
                  <a:srgbClr val="C00000"/>
                </a:solidFill>
              </a:rPr>
              <a:t>FAUX!</a:t>
            </a:r>
            <a:endParaRPr lang="en-GB" sz="3600" b="1" dirty="0">
              <a:solidFill>
                <a:srgbClr val="C00000"/>
              </a:solidFill>
            </a:endParaRP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sz="2800" dirty="0" smtClean="0">
                <a:solidFill>
                  <a:schemeClr val="tx1"/>
                </a:solidFill>
              </a:rPr>
              <a:t>ECVET </a:t>
            </a:r>
            <a:r>
              <a:rPr lang="en-GB" sz="2800" dirty="0" err="1" smtClean="0">
                <a:solidFill>
                  <a:schemeClr val="tx1"/>
                </a:solidFill>
              </a:rPr>
              <a:t>peut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être</a:t>
            </a:r>
            <a:r>
              <a:rPr lang="en-GB" sz="2800" dirty="0" smtClean="0">
                <a:solidFill>
                  <a:schemeClr val="tx1"/>
                </a:solidFill>
              </a:rPr>
              <a:t> utilise pour </a:t>
            </a:r>
            <a:r>
              <a:rPr lang="en-GB" sz="2800" dirty="0" err="1" smtClean="0">
                <a:solidFill>
                  <a:schemeClr val="tx1"/>
                </a:solidFill>
              </a:rPr>
              <a:t>n’importe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quelle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durée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et à minima 2 </a:t>
            </a:r>
            <a:r>
              <a:rPr lang="en-GB" sz="2800" dirty="0" err="1" smtClean="0">
                <a:solidFill>
                  <a:schemeClr val="tx1"/>
                </a:solidFill>
              </a:rPr>
              <a:t>semaines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21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ECVET </a:t>
            </a:r>
            <a:r>
              <a:rPr lang="en-GB" dirty="0"/>
              <a:t>– </a:t>
            </a:r>
            <a:r>
              <a:rPr lang="en-GB" dirty="0" err="1" smtClean="0"/>
              <a:t>Vrai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Faux?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00113" indent="-900113">
              <a:buNone/>
            </a:pPr>
            <a:r>
              <a:rPr lang="en-GB" dirty="0"/>
              <a:t>  5.	ECVET </a:t>
            </a:r>
            <a:r>
              <a:rPr lang="en-GB" dirty="0" err="1"/>
              <a:t>fonctionne</a:t>
            </a:r>
            <a:r>
              <a:rPr lang="en-GB" dirty="0"/>
              <a:t> </a:t>
            </a:r>
            <a:r>
              <a:rPr lang="en-GB" dirty="0" err="1"/>
              <a:t>comme</a:t>
            </a:r>
            <a:r>
              <a:rPr lang="en-GB" dirty="0"/>
              <a:t> un language entre les </a:t>
            </a:r>
            <a:r>
              <a:rPr lang="en-GB" dirty="0" err="1"/>
              <a:t>professionnels</a:t>
            </a:r>
            <a:r>
              <a:rPr lang="en-GB" dirty="0"/>
              <a:t> de </a:t>
            </a:r>
            <a:r>
              <a:rPr lang="en-GB" dirty="0" err="1"/>
              <a:t>l’EFP</a:t>
            </a:r>
            <a:r>
              <a:rPr lang="en-GB" dirty="0"/>
              <a:t> </a:t>
            </a:r>
            <a:r>
              <a:rPr lang="en-GB" dirty="0" err="1"/>
              <a:t>dans</a:t>
            </a:r>
            <a:r>
              <a:rPr lang="en-GB" dirty="0"/>
              <a:t> les </a:t>
            </a:r>
            <a:r>
              <a:rPr lang="en-GB" dirty="0" err="1"/>
              <a:t>différents</a:t>
            </a:r>
            <a:r>
              <a:rPr lang="en-GB" dirty="0"/>
              <a:t> pays de </a:t>
            </a:r>
            <a:r>
              <a:rPr lang="en-GB" dirty="0" err="1"/>
              <a:t>l’Union</a:t>
            </a:r>
            <a:r>
              <a:rPr lang="en-GB" dirty="0"/>
              <a:t> </a:t>
            </a:r>
            <a:r>
              <a:rPr lang="en-GB" dirty="0" err="1"/>
              <a:t>Européenne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 smtClean="0">
                <a:solidFill>
                  <a:srgbClr val="C00000"/>
                </a:solidFill>
              </a:rPr>
              <a:t>VRAI!</a:t>
            </a:r>
            <a:endParaRPr lang="en-GB" sz="3600" b="1" dirty="0">
              <a:solidFill>
                <a:srgbClr val="C00000"/>
              </a:solidFill>
            </a:endParaRP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chemeClr val="tx1"/>
                </a:solidFill>
              </a:rPr>
              <a:t>ECVET </a:t>
            </a:r>
            <a:r>
              <a:rPr lang="en-GB" dirty="0" err="1">
                <a:solidFill>
                  <a:schemeClr val="tx1"/>
                </a:solidFill>
              </a:rPr>
              <a:t>est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une</a:t>
            </a:r>
            <a:r>
              <a:rPr lang="en-GB" dirty="0">
                <a:solidFill>
                  <a:schemeClr val="tx1"/>
                </a:solidFill>
              </a:rPr>
              <a:t> initiative qui </a:t>
            </a:r>
            <a:r>
              <a:rPr lang="en-GB" dirty="0" err="1">
                <a:solidFill>
                  <a:schemeClr val="tx1"/>
                </a:solidFill>
              </a:rPr>
              <a:t>peut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améliorer</a:t>
            </a:r>
            <a:r>
              <a:rPr lang="en-GB" dirty="0">
                <a:solidFill>
                  <a:schemeClr val="tx1"/>
                </a:solidFill>
              </a:rPr>
              <a:t> et simplifier la reconnaissance </a:t>
            </a:r>
            <a:r>
              <a:rPr lang="en-GB" dirty="0" err="1">
                <a:solidFill>
                  <a:schemeClr val="tx1"/>
                </a:solidFill>
              </a:rPr>
              <a:t>mutuelle</a:t>
            </a:r>
            <a:r>
              <a:rPr lang="en-GB" dirty="0">
                <a:solidFill>
                  <a:schemeClr val="tx1"/>
                </a:solidFill>
              </a:rPr>
              <a:t> de </a:t>
            </a:r>
            <a:r>
              <a:rPr lang="en-GB" dirty="0" err="1">
                <a:solidFill>
                  <a:schemeClr val="tx1"/>
                </a:solidFill>
              </a:rPr>
              <a:t>l’apprentissage</a:t>
            </a:r>
            <a:r>
              <a:rPr lang="en-GB" dirty="0">
                <a:solidFill>
                  <a:schemeClr val="tx1"/>
                </a:solidFill>
              </a:rPr>
              <a:t> et des </a:t>
            </a:r>
            <a:r>
              <a:rPr lang="en-GB" dirty="0" err="1">
                <a:solidFill>
                  <a:schemeClr val="tx1"/>
                </a:solidFill>
              </a:rPr>
              <a:t>compétences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dans</a:t>
            </a:r>
            <a:r>
              <a:rPr lang="en-GB" dirty="0">
                <a:solidFill>
                  <a:schemeClr val="tx1"/>
                </a:solidFill>
              </a:rPr>
              <a:t> les </a:t>
            </a:r>
            <a:r>
              <a:rPr lang="en-GB" dirty="0" err="1">
                <a:solidFill>
                  <a:schemeClr val="tx1"/>
                </a:solidFill>
              </a:rPr>
              <a:t>systèmes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éducatifs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nationaux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40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Pourquoi</a:t>
            </a:r>
            <a:r>
              <a:rPr lang="en-GB" dirty="0" smtClean="0"/>
              <a:t> </a:t>
            </a:r>
            <a:r>
              <a:rPr lang="en-GB" dirty="0" err="1" smtClean="0"/>
              <a:t>est-ce</a:t>
            </a:r>
            <a:r>
              <a:rPr lang="en-GB" dirty="0" smtClean="0"/>
              <a:t> important?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00200"/>
            <a:ext cx="597666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err="1"/>
              <a:t>Parce</a:t>
            </a:r>
            <a:r>
              <a:rPr lang="en-GB" dirty="0"/>
              <a:t> que les </a:t>
            </a:r>
            <a:r>
              <a:rPr lang="en-GB" dirty="0" err="1"/>
              <a:t>connaissances</a:t>
            </a:r>
            <a:r>
              <a:rPr lang="en-GB" dirty="0"/>
              <a:t> </a:t>
            </a:r>
            <a:r>
              <a:rPr lang="en-GB" dirty="0" err="1"/>
              <a:t>obtenues</a:t>
            </a:r>
            <a:r>
              <a:rPr lang="en-GB" dirty="0"/>
              <a:t> pendant </a:t>
            </a:r>
            <a:r>
              <a:rPr lang="en-GB" dirty="0" err="1"/>
              <a:t>une</a:t>
            </a:r>
            <a:r>
              <a:rPr lang="en-GB" dirty="0"/>
              <a:t> </a:t>
            </a:r>
            <a:r>
              <a:rPr lang="en-GB" dirty="0" err="1"/>
              <a:t>mobilité</a:t>
            </a:r>
            <a:r>
              <a:rPr lang="en-GB" dirty="0"/>
              <a:t> </a:t>
            </a:r>
            <a:r>
              <a:rPr lang="en-GB" dirty="0" err="1"/>
              <a:t>interculturelle</a:t>
            </a:r>
            <a:r>
              <a:rPr lang="en-GB" dirty="0"/>
              <a:t> </a:t>
            </a:r>
            <a:r>
              <a:rPr lang="en-GB" dirty="0" err="1"/>
              <a:t>peuvent</a:t>
            </a:r>
            <a:r>
              <a:rPr lang="en-GB" dirty="0"/>
              <a:t> </a:t>
            </a:r>
            <a:r>
              <a:rPr lang="fr-FR" dirty="0"/>
              <a:t>être</a:t>
            </a:r>
            <a:r>
              <a:rPr lang="en-GB" dirty="0"/>
              <a:t> </a:t>
            </a:r>
            <a:r>
              <a:rPr lang="en-GB" dirty="0" err="1"/>
              <a:t>évaluées</a:t>
            </a:r>
            <a:r>
              <a:rPr lang="en-GB" dirty="0"/>
              <a:t> par un </a:t>
            </a:r>
            <a:r>
              <a:rPr lang="en-GB" dirty="0" err="1"/>
              <a:t>professionnel</a:t>
            </a:r>
            <a:r>
              <a:rPr lang="en-GB" dirty="0"/>
              <a:t> </a:t>
            </a:r>
            <a:r>
              <a:rPr lang="en-GB" dirty="0" err="1"/>
              <a:t>d’une</a:t>
            </a:r>
            <a:r>
              <a:rPr lang="en-GB" dirty="0"/>
              <a:t> organisation </a:t>
            </a:r>
            <a:r>
              <a:rPr lang="en-GB" dirty="0" err="1"/>
              <a:t>partenaire</a:t>
            </a:r>
            <a:r>
              <a:rPr lang="en-GB" dirty="0"/>
              <a:t> </a:t>
            </a:r>
            <a:r>
              <a:rPr lang="en-GB" dirty="0" err="1"/>
              <a:t>dans</a:t>
            </a:r>
            <a:r>
              <a:rPr lang="en-GB" dirty="0"/>
              <a:t> le pays </a:t>
            </a:r>
            <a:r>
              <a:rPr lang="en-GB" dirty="0" err="1"/>
              <a:t>d’accueil</a:t>
            </a:r>
            <a:r>
              <a:rPr lang="en-GB" dirty="0"/>
              <a:t> et </a:t>
            </a:r>
            <a:r>
              <a:rPr lang="en-GB" dirty="0" err="1"/>
              <a:t>reconnues</a:t>
            </a:r>
            <a:r>
              <a:rPr lang="en-GB" dirty="0"/>
              <a:t> </a:t>
            </a:r>
            <a:r>
              <a:rPr lang="en-GB" dirty="0" err="1"/>
              <a:t>dans</a:t>
            </a:r>
            <a:r>
              <a:rPr lang="en-GB" dirty="0"/>
              <a:t> le pays </a:t>
            </a:r>
            <a:r>
              <a:rPr lang="en-GB" dirty="0" err="1"/>
              <a:t>d’envoi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37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171" b="9171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6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73224" y="274638"/>
            <a:ext cx="5915000" cy="1143000"/>
          </a:xfrm>
        </p:spPr>
        <p:txBody>
          <a:bodyPr>
            <a:normAutofit/>
          </a:bodyPr>
          <a:lstStyle/>
          <a:p>
            <a:pPr algn="ctr"/>
            <a:r>
              <a:rPr lang="en-GB" sz="4000" b="0" dirty="0"/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45370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Passons</a:t>
            </a:r>
            <a:r>
              <a:rPr lang="en-US" dirty="0" smtClean="0"/>
              <a:t> à </a:t>
            </a:r>
            <a:r>
              <a:rPr lang="en-US" dirty="0" err="1" smtClean="0"/>
              <a:t>l’activité</a:t>
            </a:r>
            <a:r>
              <a:rPr lang="en-US" dirty="0" smtClean="0"/>
              <a:t>!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739074" y="1663640"/>
            <a:ext cx="7200800" cy="304698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ACTIVITY </a:t>
            </a:r>
            <a:r>
              <a:rPr lang="en-US" sz="2400" b="1" dirty="0" smtClean="0"/>
              <a:t>NUMERO: </a:t>
            </a:r>
            <a:r>
              <a:rPr lang="en-US" sz="2400" b="1" dirty="0"/>
              <a:t>3.3.3</a:t>
            </a:r>
          </a:p>
          <a:p>
            <a:endParaRPr lang="en-US" sz="2400" b="1" dirty="0"/>
          </a:p>
          <a:p>
            <a:r>
              <a:rPr lang="en-US" sz="2400" b="1" dirty="0" smtClean="0"/>
              <a:t>TITRE DDE L’ACTIVITE: </a:t>
            </a:r>
            <a:r>
              <a:rPr lang="en-US" sz="2400" b="1" dirty="0" err="1" smtClean="0"/>
              <a:t>Compendre</a:t>
            </a:r>
            <a:r>
              <a:rPr lang="en-US" sz="2400" b="1" dirty="0" smtClean="0"/>
              <a:t> les </a:t>
            </a:r>
            <a:r>
              <a:rPr lang="en-US" sz="2400" b="1" dirty="0" err="1" smtClean="0"/>
              <a:t>résultats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d’apprentissage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dans</a:t>
            </a:r>
            <a:r>
              <a:rPr lang="en-US" sz="2400" b="1" dirty="0" smtClean="0"/>
              <a:t> le </a:t>
            </a:r>
            <a:r>
              <a:rPr lang="en-US" sz="2400" b="1" dirty="0" err="1" smtClean="0"/>
              <a:t>contexte</a:t>
            </a:r>
            <a:r>
              <a:rPr lang="en-US" sz="2400" b="1" dirty="0" smtClean="0"/>
              <a:t> ECVET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 smtClean="0"/>
              <a:t>DUREE: </a:t>
            </a:r>
            <a:r>
              <a:rPr lang="en-US" sz="2400" b="1" dirty="0"/>
              <a:t>45 minutes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026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02027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Comment utiliser ECVET?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ECVET doit être incorporé dans le planning et la structure de la période de mobilité.</a:t>
            </a:r>
          </a:p>
          <a:p>
            <a:r>
              <a:rPr lang="fr-FR" dirty="0"/>
              <a:t>Il faut que les professionnels EFP anticipent et planifient les résultats de l’apprentissage. </a:t>
            </a:r>
          </a:p>
          <a:p>
            <a:pPr marL="457200" lvl="1" indent="0">
              <a:buNone/>
            </a:pPr>
            <a:r>
              <a:rPr lang="fr-FR" b="1" dirty="0"/>
              <a:t>Pour comprendre qu’est-ce que c’est un résultat d’apprentissage, lisez l’extrait 1 “ECVET: </a:t>
            </a:r>
            <a:r>
              <a:rPr lang="fr-FR" b="1" dirty="0" err="1"/>
              <a:t>Getting</a:t>
            </a:r>
            <a:r>
              <a:rPr lang="fr-FR" b="1" dirty="0"/>
              <a:t> the </a:t>
            </a:r>
            <a:r>
              <a:rPr lang="fr-FR" b="1" dirty="0" err="1"/>
              <a:t>credit</a:t>
            </a:r>
            <a:r>
              <a:rPr lang="fr-FR" b="1" dirty="0"/>
              <a:t> </a:t>
            </a:r>
            <a:r>
              <a:rPr lang="fr-FR" b="1" dirty="0" err="1"/>
              <a:t>your</a:t>
            </a:r>
            <a:r>
              <a:rPr lang="fr-FR" b="1" dirty="0"/>
              <a:t> </a:t>
            </a:r>
            <a:r>
              <a:rPr lang="fr-FR" b="1" dirty="0" err="1"/>
              <a:t>learners</a:t>
            </a:r>
            <a:r>
              <a:rPr lang="fr-FR" b="1" dirty="0"/>
              <a:t> </a:t>
            </a:r>
            <a:r>
              <a:rPr lang="fr-FR" b="1" dirty="0" err="1"/>
              <a:t>deserve</a:t>
            </a:r>
            <a:r>
              <a:rPr lang="fr-FR" b="1" dirty="0"/>
              <a:t>”, un document-guide d’Erasmus+ </a:t>
            </a:r>
          </a:p>
        </p:txBody>
      </p:sp>
    </p:spTree>
    <p:extLst>
      <p:ext uri="{BB962C8B-B14F-4D97-AF65-F5344CB8AC3E}">
        <p14:creationId xmlns:p14="http://schemas.microsoft.com/office/powerpoint/2010/main" val="28855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02027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Comment utiliser ECVET?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L’extrait </a:t>
            </a:r>
            <a:r>
              <a:rPr lang="fr-FR" sz="2800" dirty="0"/>
              <a:t>de ECVET que vous devez lire explique l’importance des résultats d’apprentissage</a:t>
            </a:r>
            <a:r>
              <a:rPr lang="en-GB" sz="2800" dirty="0"/>
              <a:t>.</a:t>
            </a:r>
          </a:p>
          <a:p>
            <a:r>
              <a:rPr lang="fr-FR" sz="2800" dirty="0"/>
              <a:t>Pour être capables d’utiliser ECVET, vous devez être capables d’élaborer des résultats d’apprentissage avec votre organisation partenaire et les regrouper en unités d’apprentissage.</a:t>
            </a:r>
          </a:p>
          <a:p>
            <a:pPr marL="457200" lvl="1" indent="0">
              <a:buNone/>
            </a:pPr>
            <a:r>
              <a:rPr lang="fr-FR" sz="2400" b="1" dirty="0"/>
              <a:t>Comment élaborer des résultats d’apprentissage? </a:t>
            </a:r>
          </a:p>
          <a:p>
            <a:pPr marL="457200" lvl="1" indent="0">
              <a:buNone/>
            </a:pP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3726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24" y="274638"/>
            <a:ext cx="6347048" cy="1325562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Comprendre</a:t>
            </a:r>
            <a:r>
              <a:rPr lang="en-GB" dirty="0" smtClean="0"/>
              <a:t> les </a:t>
            </a:r>
            <a:r>
              <a:rPr lang="en-GB" dirty="0" err="1" smtClean="0"/>
              <a:t>résultats</a:t>
            </a:r>
            <a:r>
              <a:rPr lang="en-GB" dirty="0" smtClean="0"/>
              <a:t> </a:t>
            </a:r>
            <a:r>
              <a:rPr lang="en-GB" dirty="0" err="1" smtClean="0"/>
              <a:t>d’apprentissage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Les </a:t>
            </a:r>
            <a:r>
              <a:rPr lang="fr-FR" sz="2800" dirty="0"/>
              <a:t>résultats d’apprentissage sont fondés sur</a:t>
            </a:r>
            <a:r>
              <a:rPr lang="en-GB" sz="2800" dirty="0"/>
              <a:t>:</a:t>
            </a:r>
          </a:p>
          <a:p>
            <a:pPr lvl="1"/>
            <a:r>
              <a:rPr lang="fr-FR" sz="2400" dirty="0"/>
              <a:t>Ce que l’élève connaît</a:t>
            </a:r>
            <a:r>
              <a:rPr lang="en-GB" sz="2400" dirty="0"/>
              <a:t> </a:t>
            </a:r>
          </a:p>
          <a:p>
            <a:pPr lvl="1"/>
            <a:r>
              <a:rPr lang="en-GB" sz="2400" dirty="0"/>
              <a:t>Les </a:t>
            </a:r>
            <a:r>
              <a:rPr lang="fr-FR" sz="2400" dirty="0"/>
              <a:t>compétences que l’élève a obtenues </a:t>
            </a:r>
          </a:p>
          <a:p>
            <a:r>
              <a:rPr lang="en-GB" sz="2800" dirty="0"/>
              <a:t>Les </a:t>
            </a:r>
            <a:r>
              <a:rPr lang="fr-FR" sz="2800" dirty="0"/>
              <a:t>tâches</a:t>
            </a:r>
            <a:r>
              <a:rPr lang="en-GB" sz="2800" dirty="0"/>
              <a:t> </a:t>
            </a:r>
            <a:r>
              <a:rPr lang="fr-FR" sz="2800" dirty="0"/>
              <a:t>décrivent  </a:t>
            </a:r>
          </a:p>
          <a:p>
            <a:pPr lvl="1"/>
            <a:r>
              <a:rPr lang="en-GB" sz="2400" dirty="0"/>
              <a:t>Les </a:t>
            </a:r>
            <a:r>
              <a:rPr lang="fr-FR" sz="2400" dirty="0"/>
              <a:t>activités que l’élève </a:t>
            </a:r>
            <a:r>
              <a:rPr lang="en-GB" sz="2400" dirty="0"/>
              <a:t>fait</a:t>
            </a:r>
          </a:p>
          <a:p>
            <a:r>
              <a:rPr lang="fr-FR" sz="2800" dirty="0"/>
              <a:t>Les élèvent vont utiliser leurs compétences pour compléter une tâche, mais les tâches montrent ce que l’élève </a:t>
            </a:r>
            <a:r>
              <a:rPr lang="fr-FR" sz="2800" b="1" dirty="0"/>
              <a:t>sait</a:t>
            </a:r>
            <a:r>
              <a:rPr lang="fr-FR" sz="2800" dirty="0"/>
              <a:t> faire. Les résultats d’apprentissage décrivent ce que l’élève </a:t>
            </a:r>
            <a:r>
              <a:rPr lang="fr-FR" sz="2800" b="1" dirty="0"/>
              <a:t>connaît</a:t>
            </a:r>
            <a:r>
              <a:rPr lang="fr-F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4901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24" y="274638"/>
            <a:ext cx="6347048" cy="1210146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Comprendre</a:t>
            </a:r>
            <a:r>
              <a:rPr lang="en-GB" dirty="0"/>
              <a:t> les </a:t>
            </a:r>
            <a:r>
              <a:rPr lang="en-GB" dirty="0" err="1"/>
              <a:t>résultats</a:t>
            </a:r>
            <a:r>
              <a:rPr lang="en-GB" dirty="0"/>
              <a:t> </a:t>
            </a:r>
            <a:r>
              <a:rPr lang="en-GB" dirty="0" err="1"/>
              <a:t>d’apprentissage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 formateur vous donnera une fiche avec plusieurs affirmations liées au travail qu’un professionnel EFP devrait faire</a:t>
            </a:r>
            <a:r>
              <a:rPr lang="en-GB" dirty="0"/>
              <a:t>.</a:t>
            </a:r>
          </a:p>
          <a:p>
            <a:r>
              <a:rPr lang="fr-FR" dirty="0"/>
              <a:t>Votre tâche est de travailler en couple et de dire quelle affirmation est une tâche ou un résultat d’apprentissage</a:t>
            </a:r>
            <a:r>
              <a:rPr lang="en-GB" dirty="0"/>
              <a:t>.</a:t>
            </a:r>
          </a:p>
          <a:p>
            <a:r>
              <a:rPr lang="fr-FR" dirty="0"/>
              <a:t>Vous pouvez faire référence à l’extrait de ECVET pour vous rappeler de ce que c’est un résultat d’apprentissage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13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Passons</a:t>
            </a:r>
            <a:r>
              <a:rPr lang="en-US" dirty="0" smtClean="0"/>
              <a:t> à </a:t>
            </a:r>
            <a:r>
              <a:rPr lang="en-US" dirty="0" err="1" smtClean="0"/>
              <a:t>l’activité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739074" y="1663640"/>
            <a:ext cx="7200800" cy="230832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ACTIVITE NUMERO: </a:t>
            </a:r>
            <a:r>
              <a:rPr lang="en-US" sz="2400" b="1" dirty="0"/>
              <a:t>3.3.4</a:t>
            </a:r>
          </a:p>
          <a:p>
            <a:endParaRPr lang="en-US" sz="2400" b="1" dirty="0"/>
          </a:p>
          <a:p>
            <a:r>
              <a:rPr lang="en-US" sz="2400" b="1" dirty="0" smtClean="0"/>
              <a:t>TITRE ACTIVITE: </a:t>
            </a:r>
            <a:r>
              <a:rPr lang="en-US" sz="2400" b="1" dirty="0" err="1" smtClean="0"/>
              <a:t>Utiliser</a:t>
            </a:r>
            <a:r>
              <a:rPr lang="en-US" sz="2400" b="1" dirty="0" smtClean="0"/>
              <a:t> ECVET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 smtClean="0"/>
              <a:t>DUREE: 45 </a:t>
            </a:r>
            <a:r>
              <a:rPr lang="en-US" sz="2400" b="1" dirty="0" err="1" smtClean="0"/>
              <a:t>miutes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5281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674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MODULE 3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UNITE </a:t>
            </a:r>
            <a:r>
              <a:rPr lang="en-US" dirty="0"/>
              <a:t>3</a:t>
            </a:r>
            <a:endParaRPr lang="el-GR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982529"/>
              </p:ext>
            </p:extLst>
          </p:nvPr>
        </p:nvGraphicFramePr>
        <p:xfrm>
          <a:off x="0" y="1385886"/>
          <a:ext cx="9144000" cy="47794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077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362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9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Titre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module</a:t>
                      </a:r>
                      <a:endParaRPr lang="el-GR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Utiliser des stratégies et des outils appropriés pour reconnaître et valider l'apprentissage des participants grâce à une expérience de mobilité en EFP </a:t>
                      </a:r>
                      <a:endParaRPr lang="el-GR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5016"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Titre</a:t>
                      </a:r>
                      <a:r>
                        <a:rPr lang="en-GB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6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l’unité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Utiliser des cadres et des méthodologies d'accréditation pour reconnaître et valider l'apprentissage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6835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Objectifs</a:t>
                      </a:r>
                      <a:r>
                        <a:rPr lang="en-US" sz="1600" dirty="0" smtClean="0"/>
                        <a:t>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smtClean="0"/>
                        <a:t>Sensibiliser à la gamme de cadres d'accréditation et aux approches méthodologiques à la disposition des organisations et des professionnels de l'EFP pour la reconnaissance et la validation de l'apprentissage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smtClean="0"/>
                        <a:t>Permettre aux organisations et aux professionnels de l'EFP d'identifier et d'utiliser des outils de validation adaptés à des contextes d'EFP interculturels spécifiques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smtClean="0"/>
                        <a:t>Permettre aux organisations et aux professionnels de l'EFP de maximiser les résultats positifs pour les participants et les apprenants, et ajouter de la valeur à l'expérience professionnelle et aux qualifications professionnelles et autres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smtClean="0"/>
                        <a:t>Permettre aux organisations d'EFP de faciliter le processus de reconnaissance grâce à un processus efficace de transférabilité et de transparence.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93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Duée</a:t>
                      </a:r>
                      <a:r>
                        <a:rPr lang="en-US" sz="1600" dirty="0" smtClean="0"/>
                        <a:t>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heures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(plus </a:t>
                      </a:r>
                      <a:r>
                        <a:rPr lang="en-GB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activités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ligne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l-G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78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Utiliser ECVET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</a:t>
            </a:r>
            <a:r>
              <a:rPr lang="fr-FR" dirty="0"/>
              <a:t>Il existe un guide détaillé avec plusieurs ressources sur l’utilisation de ECVET dans chaque pays. Vous pouvez le trouvez sur le site Erasmus+, au lien suivant: 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http://www.agence-erasmus.fr/page/ecvet</a:t>
            </a:r>
            <a:endParaRPr lang="en-GB" dirty="0"/>
          </a:p>
          <a:p>
            <a:endParaRPr lang="en-GB" dirty="0"/>
          </a:p>
          <a:p>
            <a:r>
              <a:rPr lang="fr-FR" dirty="0"/>
              <a:t>A la diapositive suivante, vous trouverez des indicateurs-clé pour l’utilisation de ECVET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69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77" y="18841"/>
            <a:ext cx="5915000" cy="1143000"/>
          </a:xfrm>
        </p:spPr>
        <p:txBody>
          <a:bodyPr/>
          <a:lstStyle/>
          <a:p>
            <a:r>
              <a:rPr lang="en-GB" dirty="0" smtClean="0"/>
              <a:t>Utiliser ECVET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52" y="1348860"/>
            <a:ext cx="7643192" cy="118518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Avant que la </a:t>
            </a:r>
            <a:r>
              <a:rPr lang="fr-FR" dirty="0"/>
              <a:t>mobilité ne commence, les professionnels EFP doivent</a:t>
            </a:r>
            <a:r>
              <a:rPr lang="en-GB" dirty="0"/>
              <a:t> </a:t>
            </a:r>
            <a:r>
              <a:rPr lang="fr-FR" dirty="0"/>
              <a:t>compléter</a:t>
            </a:r>
            <a:r>
              <a:rPr lang="en-GB" dirty="0"/>
              <a:t> </a:t>
            </a:r>
            <a:r>
              <a:rPr lang="fr-FR" dirty="0"/>
              <a:t>4 tâches-clé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780928"/>
            <a:ext cx="1656000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Tâche</a:t>
            </a:r>
            <a:r>
              <a:rPr lang="en-GB" dirty="0" smtClean="0"/>
              <a:t> </a:t>
            </a:r>
            <a:r>
              <a:rPr lang="en-GB" dirty="0" err="1" smtClean="0"/>
              <a:t>clé</a:t>
            </a:r>
            <a:r>
              <a:rPr lang="en-GB" dirty="0" smtClean="0"/>
              <a:t> 1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363808" y="2780928"/>
            <a:ext cx="1656000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Tâche</a:t>
            </a:r>
            <a:r>
              <a:rPr lang="en-GB" dirty="0"/>
              <a:t> </a:t>
            </a:r>
            <a:r>
              <a:rPr lang="en-GB" dirty="0" err="1"/>
              <a:t>clé</a:t>
            </a:r>
            <a:r>
              <a:rPr lang="en-GB" dirty="0"/>
              <a:t>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4088" y="2780928"/>
            <a:ext cx="1656000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Tâche</a:t>
            </a:r>
            <a:r>
              <a:rPr lang="en-GB" dirty="0"/>
              <a:t> </a:t>
            </a:r>
            <a:r>
              <a:rPr lang="en-GB" dirty="0" err="1"/>
              <a:t>clé</a:t>
            </a:r>
            <a:r>
              <a:rPr lang="en-GB" dirty="0"/>
              <a:t>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44368" y="2780928"/>
            <a:ext cx="1656000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Tâche</a:t>
            </a:r>
            <a:r>
              <a:rPr lang="en-GB" dirty="0"/>
              <a:t> </a:t>
            </a:r>
            <a:r>
              <a:rPr lang="en-GB" dirty="0" err="1"/>
              <a:t>clé</a:t>
            </a:r>
            <a:r>
              <a:rPr lang="en-GB" dirty="0"/>
              <a:t>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3429000"/>
            <a:ext cx="1656000" cy="203132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Equipper le </a:t>
            </a:r>
            <a:r>
              <a:rPr lang="en-GB" dirty="0" err="1" smtClean="0">
                <a:solidFill>
                  <a:srgbClr val="002060"/>
                </a:solidFill>
              </a:rPr>
              <a:t>partenaire</a:t>
            </a:r>
            <a:r>
              <a:rPr lang="en-GB" dirty="0" smtClean="0">
                <a:solidFill>
                  <a:srgbClr val="002060"/>
                </a:solidFill>
              </a:rPr>
              <a:t> avec ECVET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8611" y="3429000"/>
            <a:ext cx="1656000" cy="230832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en-GB" dirty="0" err="1">
                <a:solidFill>
                  <a:srgbClr val="002060"/>
                </a:solidFill>
              </a:rPr>
              <a:t>Etablir</a:t>
            </a:r>
            <a:r>
              <a:rPr lang="en-GB" dirty="0">
                <a:solidFill>
                  <a:srgbClr val="002060"/>
                </a:solidFill>
              </a:rPr>
              <a:t> les </a:t>
            </a:r>
            <a:r>
              <a:rPr lang="en-GB" dirty="0" err="1">
                <a:solidFill>
                  <a:srgbClr val="002060"/>
                </a:solidFill>
              </a:rPr>
              <a:t>résultats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d’apprentissage</a:t>
            </a:r>
            <a:r>
              <a:rPr lang="en-GB" dirty="0">
                <a:solidFill>
                  <a:srgbClr val="002060"/>
                </a:solidFill>
              </a:rPr>
              <a:t> et comment </a:t>
            </a:r>
            <a:r>
              <a:rPr lang="en-GB" dirty="0" err="1">
                <a:solidFill>
                  <a:srgbClr val="002060"/>
                </a:solidFill>
              </a:rPr>
              <a:t>ils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vont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fr-FR" dirty="0">
                <a:solidFill>
                  <a:srgbClr val="002060"/>
                </a:solidFill>
              </a:rPr>
              <a:t>être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évalués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33694" y="3429000"/>
            <a:ext cx="1656000" cy="203132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en-GB" dirty="0" err="1" smtClean="0">
                <a:solidFill>
                  <a:srgbClr val="002060"/>
                </a:solidFill>
              </a:rPr>
              <a:t>Etablir</a:t>
            </a:r>
            <a:r>
              <a:rPr lang="en-GB" dirty="0" smtClean="0">
                <a:solidFill>
                  <a:srgbClr val="002060"/>
                </a:solidFill>
              </a:rPr>
              <a:t> le </a:t>
            </a:r>
            <a:r>
              <a:rPr lang="en-GB" dirty="0" err="1" smtClean="0">
                <a:solidFill>
                  <a:srgbClr val="002060"/>
                </a:solidFill>
              </a:rPr>
              <a:t>processus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d’évauation</a:t>
            </a:r>
            <a:r>
              <a:rPr lang="en-GB" dirty="0" smtClean="0">
                <a:solidFill>
                  <a:srgbClr val="002060"/>
                </a:solidFill>
              </a:rPr>
              <a:t> et de validation</a:t>
            </a:r>
            <a:endParaRPr lang="en-GB" dirty="0">
              <a:solidFill>
                <a:srgbClr val="002060"/>
              </a:solidFill>
            </a:endParaRPr>
          </a:p>
          <a:p>
            <a:pPr algn="ctr"/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8777" y="3429000"/>
            <a:ext cx="1656184" cy="230832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pPr algn="ctr"/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en-GB" dirty="0" err="1" smtClean="0">
                <a:solidFill>
                  <a:srgbClr val="002060"/>
                </a:solidFill>
              </a:rPr>
              <a:t>Préparer</a:t>
            </a:r>
            <a:r>
              <a:rPr lang="en-GB" dirty="0" smtClean="0">
                <a:solidFill>
                  <a:srgbClr val="002060"/>
                </a:solidFill>
              </a:rPr>
              <a:t> la documentation </a:t>
            </a:r>
            <a:r>
              <a:rPr lang="en-GB" dirty="0" err="1" smtClean="0">
                <a:solidFill>
                  <a:srgbClr val="002060"/>
                </a:solidFill>
              </a:rPr>
              <a:t>nécessaire</a:t>
            </a:r>
            <a:endParaRPr lang="en-GB" dirty="0">
              <a:solidFill>
                <a:srgbClr val="002060"/>
              </a:solidFill>
            </a:endParaRPr>
          </a:p>
          <a:p>
            <a:pPr algn="ctr"/>
            <a:endParaRPr lang="en-GB" dirty="0">
              <a:solidFill>
                <a:srgbClr val="002060"/>
              </a:solidFill>
            </a:endParaRPr>
          </a:p>
          <a:p>
            <a:pPr algn="ctr"/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Arrow: Right 11"/>
          <p:cNvSpPr/>
          <p:nvPr/>
        </p:nvSpPr>
        <p:spPr>
          <a:xfrm>
            <a:off x="2003676" y="2820775"/>
            <a:ext cx="335984" cy="3214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/>
          <p:cNvSpPr/>
          <p:nvPr/>
        </p:nvSpPr>
        <p:spPr>
          <a:xfrm>
            <a:off x="4043956" y="2820775"/>
            <a:ext cx="335984" cy="3214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Right 15"/>
          <p:cNvSpPr/>
          <p:nvPr/>
        </p:nvSpPr>
        <p:spPr>
          <a:xfrm>
            <a:off x="6084236" y="2820775"/>
            <a:ext cx="335984" cy="3214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3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Utiliser ECVET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formateur vous donnera des cartes qui sont liées aux critères de reconnaissance de l’apprentissage via ECVET.</a:t>
            </a:r>
          </a:p>
          <a:p>
            <a:r>
              <a:rPr lang="fr-FR" dirty="0"/>
              <a:t>Pouvez-vous les classer dans les tâches-clé? </a:t>
            </a:r>
          </a:p>
        </p:txBody>
      </p:sp>
    </p:spTree>
    <p:extLst>
      <p:ext uri="{BB962C8B-B14F-4D97-AF65-F5344CB8AC3E}">
        <p14:creationId xmlns:p14="http://schemas.microsoft.com/office/powerpoint/2010/main" val="14885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24" y="274638"/>
            <a:ext cx="6347048" cy="132556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Equipper </a:t>
            </a:r>
            <a:r>
              <a:rPr lang="en-GB" dirty="0" err="1" smtClean="0">
                <a:solidFill>
                  <a:schemeClr val="tx2"/>
                </a:solidFill>
              </a:rPr>
              <a:t>ses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partenaires</a:t>
            </a:r>
            <a:r>
              <a:rPr lang="en-GB" dirty="0" smtClean="0">
                <a:solidFill>
                  <a:schemeClr val="tx2"/>
                </a:solidFill>
              </a:rPr>
              <a:t> avec ECVET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Cette préparation peut sembler beaucoup de travail à faire, mais compléter ces 4 tâches signifie:</a:t>
            </a:r>
          </a:p>
          <a:p>
            <a:pPr lvl="1"/>
            <a:r>
              <a:rPr lang="en-GB" dirty="0" err="1"/>
              <a:t>Fournir</a:t>
            </a:r>
            <a:r>
              <a:rPr lang="en-GB" dirty="0"/>
              <a:t> de nouveaux </a:t>
            </a:r>
            <a:r>
              <a:rPr lang="en-GB" dirty="0" err="1"/>
              <a:t>scénarios</a:t>
            </a:r>
            <a:r>
              <a:rPr lang="en-GB" dirty="0"/>
              <a:t> pour </a:t>
            </a:r>
            <a:r>
              <a:rPr lang="en-GB" dirty="0" err="1"/>
              <a:t>vous</a:t>
            </a:r>
            <a:r>
              <a:rPr lang="en-GB" dirty="0"/>
              <a:t>-</a:t>
            </a:r>
            <a:r>
              <a:rPr lang="fr-FR" dirty="0"/>
              <a:t>mêmes</a:t>
            </a:r>
            <a:r>
              <a:rPr lang="en-GB" dirty="0"/>
              <a:t> et pour </a:t>
            </a:r>
            <a:r>
              <a:rPr lang="en-GB" dirty="0" err="1"/>
              <a:t>votre</a:t>
            </a:r>
            <a:r>
              <a:rPr lang="en-GB" dirty="0"/>
              <a:t> organisation </a:t>
            </a:r>
            <a:r>
              <a:rPr lang="fr-FR" dirty="0"/>
              <a:t>partenaire. </a:t>
            </a:r>
          </a:p>
          <a:p>
            <a:pPr lvl="1"/>
            <a:r>
              <a:rPr lang="fr-FR" dirty="0"/>
              <a:t>Fournir les opportunités pour partager une bonne pratique</a:t>
            </a:r>
          </a:p>
          <a:p>
            <a:pPr lvl="1"/>
            <a:r>
              <a:rPr lang="fr-FR" dirty="0"/>
              <a:t>Vous assurer que le développement des compétences de vos élèves peut être reconnu au retour de l’expérience de mobilité.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9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6768752" cy="1700808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S’accorder</a:t>
            </a:r>
            <a:r>
              <a:rPr lang="en-GB" dirty="0" smtClean="0"/>
              <a:t> sur les </a:t>
            </a:r>
            <a:r>
              <a:rPr lang="en-GB" dirty="0" err="1" smtClean="0"/>
              <a:t>résultats</a:t>
            </a:r>
            <a:r>
              <a:rPr lang="en-GB" dirty="0" smtClean="0"/>
              <a:t> </a:t>
            </a:r>
            <a:r>
              <a:rPr lang="en-GB" dirty="0" err="1" smtClean="0"/>
              <a:t>d’apprentissage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643192" cy="5166320"/>
          </a:xfrm>
        </p:spPr>
        <p:txBody>
          <a:bodyPr>
            <a:normAutofit/>
          </a:bodyPr>
          <a:lstStyle/>
          <a:p>
            <a:r>
              <a:rPr lang="fr-FR" sz="2400" dirty="0"/>
              <a:t>Les professionnels et partenaires EFP doivent identifier quels résultats d’apprentissage doivent être obtenus pendant la mobilité.</a:t>
            </a:r>
          </a:p>
          <a:p>
            <a:r>
              <a:rPr lang="en-GB" sz="2400" dirty="0"/>
              <a:t>Pour </a:t>
            </a:r>
            <a:r>
              <a:rPr lang="en-GB" sz="2400" dirty="0" err="1"/>
              <a:t>arriver</a:t>
            </a:r>
            <a:r>
              <a:rPr lang="en-GB" sz="2400" dirty="0"/>
              <a:t> à un accord et </a:t>
            </a:r>
            <a:r>
              <a:rPr lang="fr-FR" sz="2400" dirty="0"/>
              <a:t>développer</a:t>
            </a:r>
            <a:r>
              <a:rPr lang="en-GB" sz="2400" dirty="0"/>
              <a:t> des </a:t>
            </a:r>
            <a:r>
              <a:rPr lang="en-GB" sz="2400" dirty="0" err="1"/>
              <a:t>objectifs</a:t>
            </a:r>
            <a:r>
              <a:rPr lang="en-GB" sz="2400" dirty="0"/>
              <a:t> </a:t>
            </a:r>
            <a:r>
              <a:rPr lang="fr-FR" sz="2400" dirty="0"/>
              <a:t>d’apprentissage utiles, considérez:</a:t>
            </a:r>
          </a:p>
          <a:p>
            <a:pPr lvl="1"/>
            <a:r>
              <a:rPr lang="fr-FR" sz="2000" dirty="0"/>
              <a:t>Pour quelle structure de qualification l’élève va travailler</a:t>
            </a:r>
          </a:p>
          <a:p>
            <a:pPr lvl="1"/>
            <a:r>
              <a:rPr lang="fr-FR" sz="2000" dirty="0"/>
              <a:t>Le contenu du programme académique et la pédagogie</a:t>
            </a:r>
          </a:p>
          <a:p>
            <a:pPr lvl="1"/>
            <a:r>
              <a:rPr lang="fr-FR" sz="2000" dirty="0"/>
              <a:t>Les méthodes d’enseignement et d’ apprentissage qui vont être utilisées</a:t>
            </a:r>
          </a:p>
          <a:p>
            <a:pPr lvl="1"/>
            <a:r>
              <a:rPr lang="fr-FR" sz="2000" dirty="0"/>
              <a:t>Comment les résultats d’apprentissage vont être évalués </a:t>
            </a:r>
          </a:p>
          <a:p>
            <a:pPr lvl="1"/>
            <a:r>
              <a:rPr lang="fr-FR" sz="2000" dirty="0"/>
              <a:t>Quelle preuve sera donnée pour montrer comment les résultats d’apprentissage ont été obtenus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26"/>
            <a:ext cx="8028384" cy="1176822"/>
          </a:xfrm>
        </p:spPr>
        <p:txBody>
          <a:bodyPr>
            <a:noAutofit/>
          </a:bodyPr>
          <a:lstStyle/>
          <a:p>
            <a:r>
              <a:rPr lang="fr-FR" sz="3600" dirty="0"/>
              <a:t>Etablir les processus d’évaluation, de validation et de reconnaissance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488832" cy="4968552"/>
          </a:xfrm>
        </p:spPr>
        <p:txBody>
          <a:bodyPr>
            <a:noAutofit/>
          </a:bodyPr>
          <a:lstStyle/>
          <a:p>
            <a:r>
              <a:rPr lang="fr-FR" sz="2400" dirty="0"/>
              <a:t>Les dispositions d’évaluation doivent se focaliser sur </a:t>
            </a:r>
            <a:r>
              <a:rPr lang="en-GB" sz="2400" dirty="0"/>
              <a:t>les </a:t>
            </a:r>
            <a:r>
              <a:rPr lang="fr-FR" sz="2400" dirty="0"/>
              <a:t>procédures</a:t>
            </a:r>
            <a:r>
              <a:rPr lang="en-GB" sz="2400" dirty="0"/>
              <a:t> du </a:t>
            </a:r>
            <a:r>
              <a:rPr lang="fr-FR" sz="2400" dirty="0"/>
              <a:t>partenaire d’accueil. Considérez</a:t>
            </a:r>
            <a:r>
              <a:rPr lang="en-GB" sz="2400" dirty="0"/>
              <a:t>:</a:t>
            </a:r>
          </a:p>
          <a:p>
            <a:pPr lvl="1"/>
            <a:r>
              <a:rPr lang="en-GB" sz="2000" dirty="0"/>
              <a:t>Par qui </a:t>
            </a:r>
            <a:r>
              <a:rPr lang="fr-FR" sz="2000" dirty="0"/>
              <a:t>l’élève va être évalué</a:t>
            </a:r>
            <a:r>
              <a:rPr lang="en-GB" sz="2000" dirty="0"/>
              <a:t>? </a:t>
            </a:r>
          </a:p>
          <a:p>
            <a:pPr lvl="1"/>
            <a:r>
              <a:rPr lang="en-GB" sz="2000" dirty="0"/>
              <a:t>Comment les </a:t>
            </a:r>
            <a:r>
              <a:rPr lang="fr-FR" sz="2000" dirty="0"/>
              <a:t>résultats d’apprentissage peuvent</a:t>
            </a:r>
            <a:r>
              <a:rPr lang="en-GB" sz="2000" dirty="0"/>
              <a:t> </a:t>
            </a:r>
            <a:r>
              <a:rPr lang="fr-FR" sz="2000" dirty="0"/>
              <a:t>être</a:t>
            </a:r>
            <a:r>
              <a:rPr lang="en-GB" sz="2000" dirty="0"/>
              <a:t> </a:t>
            </a:r>
            <a:r>
              <a:rPr lang="fr-FR" sz="2000" dirty="0"/>
              <a:t>évalués</a:t>
            </a:r>
            <a:r>
              <a:rPr lang="en-GB" sz="2000" dirty="0"/>
              <a:t> et </a:t>
            </a:r>
            <a:r>
              <a:rPr lang="fr-FR" sz="2000" dirty="0"/>
              <a:t>dans quel contexte? </a:t>
            </a:r>
          </a:p>
          <a:p>
            <a:pPr lvl="1"/>
            <a:r>
              <a:rPr lang="fr-FR" sz="2000" dirty="0"/>
              <a:t>Quelle preuve sera donnée pour montrer comment les résultats d’apprentissage ont été obtenus?</a:t>
            </a:r>
          </a:p>
          <a:p>
            <a:pPr lvl="1"/>
            <a:r>
              <a:rPr lang="fr-FR" sz="2000" dirty="0"/>
              <a:t>Comment la preuve sera récoltée? Via journal d’apprentissage? </a:t>
            </a:r>
          </a:p>
          <a:p>
            <a:pPr lvl="1"/>
            <a:r>
              <a:rPr lang="fr-FR" sz="2000" dirty="0"/>
              <a:t>Quelles procédures seront utilisées pour assurer la qualité de l’évaluation?  </a:t>
            </a:r>
          </a:p>
          <a:p>
            <a:pPr lvl="1"/>
            <a:r>
              <a:rPr lang="fr-FR" sz="2000" dirty="0"/>
              <a:t>Comment vont être enregistrés les résultats de l’évaluation</a:t>
            </a:r>
            <a:r>
              <a:rPr lang="en-GB" sz="20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1387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668344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Préparer</a:t>
            </a:r>
            <a:r>
              <a:rPr lang="en-GB" dirty="0"/>
              <a:t> la documentation </a:t>
            </a:r>
            <a:r>
              <a:rPr lang="en-GB" dirty="0" err="1"/>
              <a:t>nécéssaire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partenaires doivent signer un </a:t>
            </a:r>
            <a:r>
              <a:rPr lang="fr-FR" dirty="0" err="1"/>
              <a:t>Memorandum</a:t>
            </a:r>
            <a:r>
              <a:rPr lang="fr-FR" dirty="0"/>
              <a:t> of </a:t>
            </a:r>
            <a:r>
              <a:rPr lang="fr-FR" dirty="0" err="1"/>
              <a:t>Understanding</a:t>
            </a:r>
            <a:r>
              <a:rPr lang="fr-FR" dirty="0"/>
              <a:t> (</a:t>
            </a:r>
            <a:r>
              <a:rPr lang="fr-FR" dirty="0" err="1"/>
              <a:t>MoU</a:t>
            </a:r>
            <a:r>
              <a:rPr lang="fr-FR" dirty="0"/>
              <a:t>) avec l’association partenaire. </a:t>
            </a:r>
          </a:p>
          <a:p>
            <a:r>
              <a:rPr lang="fr-FR" dirty="0"/>
              <a:t>Les organisations doivent rédiger un Learning Agreement, qui va décrire les paramètres de la mobilité et expliquer comment cela contribue aux résultats recherchés pour obtenir une qualification.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2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Utiliser ECVET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3300" dirty="0"/>
              <a:t>Les informations peuvent être trouvées sur le guide ECVET, disponible sur:</a:t>
            </a:r>
          </a:p>
          <a:p>
            <a:pPr marL="363538" indent="0">
              <a:buNone/>
            </a:pPr>
            <a:r>
              <a:rPr lang="en-GB" dirty="0">
                <a:hlinkClick r:id="rId2"/>
              </a:rPr>
              <a:t>www.ecvet-projects.eu/Documents/ECVET_Mobility_Web.pdf</a:t>
            </a:r>
            <a:r>
              <a:rPr lang="en-GB" dirty="0"/>
              <a:t> </a:t>
            </a:r>
          </a:p>
          <a:p>
            <a:pPr marL="363538" indent="0">
              <a:buNone/>
            </a:pPr>
            <a:endParaRPr lang="en-GB" dirty="0"/>
          </a:p>
          <a:p>
            <a:pPr marL="363538" indent="-284163"/>
            <a:r>
              <a:rPr lang="fr-FR" sz="3300" dirty="0"/>
              <a:t>Vous pouvez trouver des exemples des Learning </a:t>
            </a:r>
            <a:r>
              <a:rPr lang="fr-FR" sz="3300" dirty="0" err="1"/>
              <a:t>Agreements</a:t>
            </a:r>
            <a:r>
              <a:rPr lang="fr-FR" sz="3300" dirty="0"/>
              <a:t> et du </a:t>
            </a:r>
            <a:r>
              <a:rPr lang="fr-FR" sz="3300" dirty="0" err="1"/>
              <a:t>Memorandum</a:t>
            </a:r>
            <a:r>
              <a:rPr lang="fr-FR" sz="3300" dirty="0"/>
              <a:t> of </a:t>
            </a:r>
            <a:r>
              <a:rPr lang="fr-FR" sz="3300" dirty="0" err="1"/>
              <a:t>Understanding</a:t>
            </a:r>
            <a:r>
              <a:rPr lang="fr-FR" sz="3300" dirty="0"/>
              <a:t> sur</a:t>
            </a:r>
            <a:r>
              <a:rPr lang="fr-FR" sz="4400" dirty="0"/>
              <a:t>:</a:t>
            </a:r>
          </a:p>
          <a:p>
            <a:pPr marL="363538" indent="0">
              <a:buNone/>
            </a:pPr>
            <a:r>
              <a:rPr lang="en-GB" dirty="0">
                <a:hlinkClick r:id="rId3"/>
              </a:rPr>
              <a:t>http://ecvet-projects.eu/ToolBox/Methodologies.aspx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476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Pour </a:t>
            </a:r>
            <a:r>
              <a:rPr lang="en-GB" dirty="0" err="1" smtClean="0"/>
              <a:t>finir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>
                <a:solidFill>
                  <a:schemeClr val="tx2"/>
                </a:solidFill>
                <a:latin typeface="Arial Unicode MS" panose="020B0604020202020204" pitchFamily="34" charset="-128"/>
              </a:rPr>
              <a:t>Cette courte vidéo décrit le processus de validation de l'apprentissage à partir d'une mobilité sous les auspices d'ECVET</a:t>
            </a:r>
            <a:r>
              <a:rPr lang="fr-FR" altLang="fr-FR" sz="2400" dirty="0">
                <a:solidFill>
                  <a:schemeClr val="tx2"/>
                </a:solidFill>
              </a:rPr>
              <a:t> </a:t>
            </a:r>
            <a:endParaRPr lang="fr-FR" altLang="fr-FR" sz="6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354013" indent="0">
              <a:buNone/>
            </a:pPr>
            <a:r>
              <a:rPr lang="en-GB" sz="2400" dirty="0" smtClean="0">
                <a:hlinkClick r:id="rId2"/>
              </a:rPr>
              <a:t>https</a:t>
            </a:r>
            <a:r>
              <a:rPr lang="en-GB" sz="2400" dirty="0">
                <a:hlinkClick r:id="rId2"/>
              </a:rPr>
              <a:t>://www.youtube.com/watch?v=ingP6CUzHNA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31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417638"/>
            <a:ext cx="6459590" cy="4612147"/>
          </a:xfrm>
          <a:prstGeom prst="rect">
            <a:avLst/>
          </a:prstGeom>
        </p:spPr>
      </p:pic>
      <p:sp>
        <p:nvSpPr>
          <p:cNvPr id="6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73224" y="274638"/>
            <a:ext cx="5915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Pause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31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PASSONS A L’ACTIVITE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739074" y="1663640"/>
            <a:ext cx="7200800" cy="2677656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ACTIVITE NUMERO: </a:t>
            </a:r>
            <a:r>
              <a:rPr lang="en-US" sz="2400" b="1" dirty="0"/>
              <a:t>3.3.2</a:t>
            </a:r>
          </a:p>
          <a:p>
            <a:endParaRPr lang="en-US" sz="2400" b="1" dirty="0"/>
          </a:p>
          <a:p>
            <a:r>
              <a:rPr lang="en-US" sz="2400" b="1" dirty="0" smtClean="0"/>
              <a:t>TITRE ACTIVITE : </a:t>
            </a:r>
            <a:r>
              <a:rPr lang="en-US" sz="2400" b="1" dirty="0" err="1" smtClean="0"/>
              <a:t>Principes</a:t>
            </a:r>
            <a:r>
              <a:rPr lang="en-US" sz="2400" b="1" dirty="0" smtClean="0"/>
              <a:t> et </a:t>
            </a:r>
            <a:r>
              <a:rPr lang="en-US" sz="2400" b="1" dirty="0" err="1" smtClean="0"/>
              <a:t>méthodologies</a:t>
            </a:r>
            <a:r>
              <a:rPr lang="en-US" sz="2400" b="1" dirty="0" smtClean="0"/>
              <a:t> de </a:t>
            </a:r>
            <a:r>
              <a:rPr lang="en-US" sz="2400" b="1" dirty="0"/>
              <a:t>ECVET</a:t>
            </a:r>
          </a:p>
          <a:p>
            <a:endParaRPr lang="en-US" sz="2400" b="1" dirty="0"/>
          </a:p>
          <a:p>
            <a:r>
              <a:rPr lang="en-US" sz="2400" b="1" dirty="0" smtClean="0"/>
              <a:t>DUREE/ 45 </a:t>
            </a:r>
            <a:r>
              <a:rPr lang="en-US" sz="2400" b="1" dirty="0"/>
              <a:t>minutes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885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Passons</a:t>
            </a:r>
            <a:r>
              <a:rPr lang="en-US" dirty="0" smtClean="0"/>
              <a:t> à </a:t>
            </a:r>
            <a:r>
              <a:rPr lang="en-US" dirty="0" err="1" smtClean="0"/>
              <a:t>l’activité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00808"/>
            <a:ext cx="7200800" cy="230832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ACTIVITE NUMERO: </a:t>
            </a:r>
            <a:r>
              <a:rPr lang="en-US" sz="2400" b="1" dirty="0"/>
              <a:t>3.3.5</a:t>
            </a:r>
          </a:p>
          <a:p>
            <a:endParaRPr lang="en-US" sz="2400" b="1" dirty="0"/>
          </a:p>
          <a:p>
            <a:r>
              <a:rPr lang="en-US" sz="2400" b="1" dirty="0" smtClean="0"/>
              <a:t>TITRE ACTIVITE: Evaluation et lectures </a:t>
            </a:r>
            <a:r>
              <a:rPr lang="en-US" sz="2400" b="1" dirty="0" err="1" smtClean="0"/>
              <a:t>supplémentaires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 smtClean="0"/>
              <a:t>DUREE: </a:t>
            </a:r>
            <a:r>
              <a:rPr lang="en-US" sz="2400" b="1" dirty="0"/>
              <a:t>15 minutes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0793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Pour </a:t>
            </a:r>
            <a:r>
              <a:rPr lang="en-GB" dirty="0" err="1" smtClean="0"/>
              <a:t>finir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01614"/>
            <a:ext cx="7643192" cy="1468759"/>
          </a:xfrm>
        </p:spPr>
        <p:txBody>
          <a:bodyPr>
            <a:normAutofit/>
          </a:bodyPr>
          <a:lstStyle/>
          <a:p>
            <a:r>
              <a:rPr lang="fr-FR" sz="2800" dirty="0"/>
              <a:t>Combien</a:t>
            </a:r>
            <a:r>
              <a:rPr lang="en-GB" sz="2800" dirty="0"/>
              <a:t> de </a:t>
            </a:r>
            <a:r>
              <a:rPr lang="fr-FR" sz="2800" dirty="0"/>
              <a:t>méthodes</a:t>
            </a:r>
            <a:r>
              <a:rPr lang="en-GB" sz="2800" dirty="0"/>
              <a:t> </a:t>
            </a:r>
            <a:r>
              <a:rPr lang="fr-FR" sz="2800" dirty="0"/>
              <a:t>parmi les suivantes vous</a:t>
            </a:r>
            <a:r>
              <a:rPr lang="en-GB" sz="2800" dirty="0"/>
              <a:t> </a:t>
            </a:r>
            <a:r>
              <a:rPr lang="fr-FR" sz="2800" dirty="0"/>
              <a:t>utilisez déjà pour évaluer les compétences informelles de vos élèves? </a:t>
            </a:r>
          </a:p>
        </p:txBody>
      </p:sp>
      <p:sp>
        <p:nvSpPr>
          <p:cNvPr id="5" name="Rectangle 4"/>
          <p:cNvSpPr/>
          <p:nvPr/>
        </p:nvSpPr>
        <p:spPr>
          <a:xfrm>
            <a:off x="827584" y="2792335"/>
            <a:ext cx="7416824" cy="397031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800" dirty="0">
                <a:solidFill>
                  <a:srgbClr val="333333">
                    <a:lumMod val="50000"/>
                  </a:srgbClr>
                </a:solidFill>
              </a:rPr>
              <a:t>Evaluation par les pairs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800" dirty="0">
                <a:solidFill>
                  <a:srgbClr val="333333">
                    <a:lumMod val="50000"/>
                  </a:srgbClr>
                </a:solidFill>
              </a:rPr>
              <a:t>Questions ouvertes (orales)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800" dirty="0">
                <a:solidFill>
                  <a:srgbClr val="333333">
                    <a:lumMod val="50000"/>
                  </a:srgbClr>
                </a:solidFill>
              </a:rPr>
              <a:t>Photos, images, illustrations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800" dirty="0">
                <a:solidFill>
                  <a:srgbClr val="333333">
                    <a:lumMod val="50000"/>
                  </a:srgbClr>
                </a:solidFill>
              </a:rPr>
              <a:t>Observations des tâches pratiques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800" dirty="0">
                <a:solidFill>
                  <a:srgbClr val="333333">
                    <a:lumMod val="50000"/>
                  </a:srgbClr>
                </a:solidFill>
              </a:rPr>
              <a:t>Publications en ligne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800" dirty="0">
                <a:solidFill>
                  <a:srgbClr val="333333">
                    <a:lumMod val="50000"/>
                  </a:srgbClr>
                </a:solidFill>
              </a:rPr>
              <a:t>Plateformes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800" dirty="0">
                <a:solidFill>
                  <a:srgbClr val="333333">
                    <a:lumMod val="50000"/>
                  </a:srgbClr>
                </a:solidFill>
              </a:rPr>
              <a:t>Devoirs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800" dirty="0">
                <a:solidFill>
                  <a:srgbClr val="333333">
                    <a:lumMod val="50000"/>
                  </a:srgbClr>
                </a:solidFill>
              </a:rPr>
              <a:t>Journaux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800" dirty="0">
                <a:solidFill>
                  <a:srgbClr val="333333">
                    <a:lumMod val="50000"/>
                  </a:srgbClr>
                </a:solidFill>
              </a:rPr>
              <a:t>Evaluation orales ou témoignages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800" dirty="0" err="1">
                <a:solidFill>
                  <a:srgbClr val="333333">
                    <a:lumMod val="50000"/>
                  </a:srgbClr>
                </a:solidFill>
              </a:rPr>
              <a:t>Work</a:t>
            </a:r>
            <a:r>
              <a:rPr lang="fr-FR" sz="2800" dirty="0">
                <a:solidFill>
                  <a:srgbClr val="333333">
                    <a:lumMod val="50000"/>
                  </a:srgbClr>
                </a:solidFill>
              </a:rPr>
              <a:t> </a:t>
            </a:r>
            <a:r>
              <a:rPr lang="fr-FR" sz="2800" dirty="0" err="1">
                <a:solidFill>
                  <a:srgbClr val="333333">
                    <a:lumMod val="50000"/>
                  </a:srgbClr>
                </a:solidFill>
              </a:rPr>
              <a:t>sampling</a:t>
            </a:r>
            <a:r>
              <a:rPr lang="fr-FR" sz="2800" dirty="0">
                <a:solidFill>
                  <a:srgbClr val="333333">
                    <a:lumMod val="50000"/>
                  </a:srgbClr>
                </a:solidFill>
              </a:rPr>
              <a:t> (=statistiques)</a:t>
            </a:r>
          </a:p>
        </p:txBody>
      </p:sp>
    </p:spTree>
    <p:extLst>
      <p:ext uri="{BB962C8B-B14F-4D97-AF65-F5344CB8AC3E}">
        <p14:creationId xmlns:p14="http://schemas.microsoft.com/office/powerpoint/2010/main" val="14726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Lectures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hlinkClick r:id="rId2"/>
              </a:rPr>
              <a:t>https://ec.europa.eu/ploteus/en/content/validation-non-formal-and-informal-learning</a:t>
            </a:r>
            <a:r>
              <a:rPr lang="en-GB" sz="2800" dirty="0"/>
              <a:t>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4445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Auto-</a:t>
            </a:r>
            <a:r>
              <a:rPr lang="en-US" dirty="0" err="1" smtClean="0"/>
              <a:t>évaluation</a:t>
            </a:r>
            <a:r>
              <a:rPr lang="en-US" dirty="0" smtClean="0"/>
              <a:t> et </a:t>
            </a:r>
            <a:r>
              <a:rPr lang="en-US" dirty="0" err="1" smtClean="0"/>
              <a:t>réflexion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56793"/>
            <a:ext cx="6203032" cy="45693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 smtClean="0"/>
              <a:t>Utiliser la fiche </a:t>
            </a:r>
            <a:r>
              <a:rPr lang="en-GB" sz="3200" dirty="0" err="1" smtClean="0"/>
              <a:t>dédiée</a:t>
            </a:r>
            <a:r>
              <a:rPr lang="en-GB" sz="3200" dirty="0" smtClean="0"/>
              <a:t> pour </a:t>
            </a:r>
            <a:r>
              <a:rPr lang="en-GB" sz="3200" dirty="0" err="1" smtClean="0"/>
              <a:t>écrire</a:t>
            </a:r>
            <a:r>
              <a:rPr lang="en-GB" sz="3200" dirty="0" smtClean="0"/>
              <a:t> </a:t>
            </a:r>
            <a:r>
              <a:rPr lang="en-GB" sz="3200" dirty="0" err="1" smtClean="0"/>
              <a:t>vos</a:t>
            </a:r>
            <a:r>
              <a:rPr lang="en-GB" sz="3200" dirty="0" smtClean="0"/>
              <a:t> </a:t>
            </a:r>
            <a:r>
              <a:rPr lang="en-GB" sz="3200" dirty="0" err="1" smtClean="0"/>
              <a:t>rélfexions</a:t>
            </a:r>
            <a:r>
              <a:rPr lang="en-GB" sz="3200" dirty="0" smtClean="0"/>
              <a:t> et </a:t>
            </a:r>
            <a:r>
              <a:rPr lang="en-GB" sz="3200" dirty="0" err="1" smtClean="0"/>
              <a:t>vous</a:t>
            </a:r>
            <a:r>
              <a:rPr lang="en-GB" sz="3200" dirty="0" smtClean="0"/>
              <a:t> </a:t>
            </a:r>
            <a:r>
              <a:rPr lang="en-GB" sz="3200" dirty="0" err="1" smtClean="0"/>
              <a:t>évaluer</a:t>
            </a:r>
            <a:r>
              <a:rPr lang="en-GB" sz="3200" dirty="0" smtClean="0"/>
              <a:t>!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2259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Félicitations</a:t>
            </a:r>
            <a:r>
              <a:rPr lang="en-US" dirty="0" smtClean="0"/>
              <a:t>!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Vous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avez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terminé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cette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unité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6752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42"/>
            <a:ext cx="6588224" cy="1143000"/>
          </a:xfrm>
        </p:spPr>
        <p:txBody>
          <a:bodyPr>
            <a:noAutofit/>
          </a:bodyPr>
          <a:lstStyle/>
          <a:p>
            <a:r>
              <a:rPr lang="fr-FR" sz="3600" dirty="0"/>
              <a:t>Reconnaître </a:t>
            </a:r>
            <a:r>
              <a:rPr lang="en-GB" sz="3600" dirty="0"/>
              <a:t>les </a:t>
            </a:r>
            <a:r>
              <a:rPr lang="en-GB" sz="3600" dirty="0" err="1"/>
              <a:t>niveaux</a:t>
            </a:r>
            <a:r>
              <a:rPr lang="en-GB" sz="3600" dirty="0"/>
              <a:t> </a:t>
            </a:r>
            <a:r>
              <a:rPr lang="en-GB" sz="3600" dirty="0" err="1"/>
              <a:t>d’apprentissage</a:t>
            </a:r>
            <a:r>
              <a:rPr lang="en-GB" sz="3600" dirty="0"/>
              <a:t> </a:t>
            </a:r>
            <a:r>
              <a:rPr lang="en-GB" sz="3600" dirty="0" err="1"/>
              <a:t>en</a:t>
            </a:r>
            <a:r>
              <a:rPr lang="en-GB" sz="3600" dirty="0"/>
              <a:t>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43192" cy="4891682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Chaque</a:t>
            </a:r>
            <a:r>
              <a:rPr lang="en-GB" dirty="0"/>
              <a:t> pays </a:t>
            </a:r>
            <a:r>
              <a:rPr lang="en-GB" dirty="0" err="1"/>
              <a:t>dans</a:t>
            </a:r>
            <a:r>
              <a:rPr lang="en-GB" dirty="0"/>
              <a:t> </a:t>
            </a:r>
            <a:r>
              <a:rPr lang="en-GB" dirty="0" err="1"/>
              <a:t>l’Union</a:t>
            </a:r>
            <a:r>
              <a:rPr lang="en-GB" dirty="0"/>
              <a:t> </a:t>
            </a:r>
            <a:r>
              <a:rPr lang="en-GB" dirty="0" err="1"/>
              <a:t>Européenne</a:t>
            </a:r>
            <a:r>
              <a:rPr lang="en-GB" dirty="0"/>
              <a:t> a </a:t>
            </a:r>
            <a:r>
              <a:rPr lang="en-GB" dirty="0" err="1"/>
              <a:t>ses</a:t>
            </a:r>
            <a:r>
              <a:rPr lang="en-GB" dirty="0"/>
              <a:t> </a:t>
            </a:r>
            <a:r>
              <a:rPr lang="en-GB" dirty="0" err="1"/>
              <a:t>dispositifs</a:t>
            </a:r>
            <a:r>
              <a:rPr lang="en-GB" dirty="0"/>
              <a:t> pour la validation des </a:t>
            </a:r>
            <a:r>
              <a:rPr lang="en-GB" dirty="0" err="1"/>
              <a:t>niveaux</a:t>
            </a:r>
            <a:r>
              <a:rPr lang="en-GB" dirty="0"/>
              <a:t> </a:t>
            </a:r>
            <a:r>
              <a:rPr lang="en-GB" dirty="0" err="1"/>
              <a:t>d’apprentissage</a:t>
            </a:r>
            <a:r>
              <a:rPr lang="en-GB" dirty="0"/>
              <a:t>.</a:t>
            </a:r>
          </a:p>
          <a:p>
            <a:r>
              <a:rPr lang="en-GB" dirty="0" err="1"/>
              <a:t>Quand</a:t>
            </a:r>
            <a:r>
              <a:rPr lang="en-GB" dirty="0"/>
              <a:t> les </a:t>
            </a:r>
            <a:r>
              <a:rPr lang="en-GB" dirty="0" err="1"/>
              <a:t>professionnels</a:t>
            </a:r>
            <a:r>
              <a:rPr lang="en-GB" dirty="0"/>
              <a:t> EFP </a:t>
            </a:r>
            <a:r>
              <a:rPr lang="en-GB" dirty="0" err="1"/>
              <a:t>donnent</a:t>
            </a:r>
            <a:r>
              <a:rPr lang="en-GB" dirty="0"/>
              <a:t> la </a:t>
            </a:r>
            <a:r>
              <a:rPr lang="en-GB" dirty="0" err="1"/>
              <a:t>possibilité</a:t>
            </a:r>
            <a:r>
              <a:rPr lang="en-GB" dirty="0"/>
              <a:t> aux </a:t>
            </a:r>
            <a:r>
              <a:rPr lang="en-GB" dirty="0" err="1"/>
              <a:t>jeunes</a:t>
            </a:r>
            <a:r>
              <a:rPr lang="en-GB" dirty="0"/>
              <a:t> de faire des </a:t>
            </a:r>
            <a:r>
              <a:rPr lang="en-GB" dirty="0" err="1"/>
              <a:t>expériences</a:t>
            </a:r>
            <a:r>
              <a:rPr lang="en-GB" dirty="0"/>
              <a:t> de </a:t>
            </a:r>
            <a:r>
              <a:rPr lang="en-GB" dirty="0" err="1"/>
              <a:t>mobilité</a:t>
            </a:r>
            <a:r>
              <a:rPr lang="en-GB" dirty="0"/>
              <a:t>,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peut</a:t>
            </a:r>
            <a:r>
              <a:rPr lang="en-GB" dirty="0"/>
              <a:t> </a:t>
            </a:r>
            <a:r>
              <a:rPr lang="en-GB" dirty="0" err="1"/>
              <a:t>être</a:t>
            </a:r>
            <a:r>
              <a:rPr lang="en-GB" dirty="0"/>
              <a:t> </a:t>
            </a:r>
            <a:r>
              <a:rPr lang="en-GB" dirty="0" err="1"/>
              <a:t>difficiles</a:t>
            </a:r>
            <a:r>
              <a:rPr lang="en-GB" dirty="0"/>
              <a:t> pour </a:t>
            </a:r>
            <a:r>
              <a:rPr lang="en-GB" dirty="0" err="1"/>
              <a:t>eux</a:t>
            </a:r>
            <a:r>
              <a:rPr lang="en-GB" dirty="0"/>
              <a:t> </a:t>
            </a:r>
            <a:r>
              <a:rPr lang="en-GB" dirty="0" err="1"/>
              <a:t>d’évaluer</a:t>
            </a:r>
            <a:r>
              <a:rPr lang="en-GB" dirty="0"/>
              <a:t> </a:t>
            </a:r>
            <a:r>
              <a:rPr lang="en-GB" dirty="0" err="1"/>
              <a:t>l’apprentissage</a:t>
            </a:r>
            <a:r>
              <a:rPr lang="en-GB" dirty="0"/>
              <a:t>, à cause des </a:t>
            </a:r>
            <a:r>
              <a:rPr lang="en-GB" dirty="0" err="1"/>
              <a:t>différences</a:t>
            </a:r>
            <a:r>
              <a:rPr lang="en-GB" dirty="0"/>
              <a:t> qui existent entre les </a:t>
            </a:r>
            <a:r>
              <a:rPr lang="en-GB" dirty="0" err="1"/>
              <a:t>dispositifs</a:t>
            </a:r>
            <a:r>
              <a:rPr lang="en-GB" dirty="0"/>
              <a:t> </a:t>
            </a:r>
            <a:r>
              <a:rPr lang="en-GB" dirty="0" err="1"/>
              <a:t>nationaux</a:t>
            </a:r>
            <a:r>
              <a:rPr lang="en-GB" dirty="0"/>
              <a:t> et </a:t>
            </a:r>
            <a:r>
              <a:rPr lang="en-GB" dirty="0" err="1"/>
              <a:t>étrangers</a:t>
            </a:r>
            <a:r>
              <a:rPr lang="en-GB" dirty="0"/>
              <a:t>. </a:t>
            </a:r>
          </a:p>
          <a:p>
            <a:r>
              <a:rPr lang="en-GB" dirty="0" err="1"/>
              <a:t>Une</a:t>
            </a:r>
            <a:r>
              <a:rPr lang="en-GB" dirty="0"/>
              <a:t> solution à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problème</a:t>
            </a:r>
            <a:r>
              <a:rPr lang="en-GB" dirty="0"/>
              <a:t> </a:t>
            </a:r>
            <a:r>
              <a:rPr lang="en-GB" dirty="0" err="1"/>
              <a:t>peut</a:t>
            </a:r>
            <a:r>
              <a:rPr lang="en-GB" dirty="0"/>
              <a:t> </a:t>
            </a:r>
            <a:r>
              <a:rPr lang="en-GB" dirty="0" err="1"/>
              <a:t>être</a:t>
            </a:r>
            <a:r>
              <a:rPr lang="en-GB" dirty="0"/>
              <a:t> </a:t>
            </a:r>
            <a:r>
              <a:rPr lang="en-GB" dirty="0" err="1"/>
              <a:t>l’utilisation</a:t>
            </a:r>
            <a:r>
              <a:rPr lang="en-GB" dirty="0"/>
              <a:t> d’un </a:t>
            </a:r>
            <a:r>
              <a:rPr lang="en-GB" dirty="0" err="1"/>
              <a:t>dispositif</a:t>
            </a:r>
            <a:r>
              <a:rPr lang="en-GB" dirty="0"/>
              <a:t> </a:t>
            </a:r>
            <a:r>
              <a:rPr lang="en-GB" dirty="0" err="1"/>
              <a:t>commun</a:t>
            </a:r>
            <a:r>
              <a:rPr lang="en-GB" dirty="0"/>
              <a:t> qui aide les </a:t>
            </a:r>
            <a:r>
              <a:rPr lang="en-GB" dirty="0" err="1"/>
              <a:t>organismes</a:t>
            </a:r>
            <a:r>
              <a:rPr lang="en-GB" dirty="0"/>
              <a:t> </a:t>
            </a:r>
            <a:r>
              <a:rPr lang="en-GB" dirty="0" err="1"/>
              <a:t>nationaux</a:t>
            </a:r>
            <a:r>
              <a:rPr lang="en-GB" dirty="0"/>
              <a:t> à “</a:t>
            </a:r>
            <a:r>
              <a:rPr lang="en-GB" dirty="0" err="1"/>
              <a:t>parler</a:t>
            </a:r>
            <a:r>
              <a:rPr lang="en-GB" dirty="0"/>
              <a:t>” entre </a:t>
            </a:r>
            <a:r>
              <a:rPr lang="en-GB" dirty="0" err="1"/>
              <a:t>eux</a:t>
            </a:r>
            <a:r>
              <a:rPr lang="en-GB" dirty="0"/>
              <a:t>.</a:t>
            </a:r>
          </a:p>
          <a:p>
            <a:r>
              <a:rPr lang="en-GB" b="1" dirty="0"/>
              <a:t>ECVET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type de </a:t>
            </a:r>
            <a:r>
              <a:rPr lang="en-GB" dirty="0" err="1"/>
              <a:t>dispositif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119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ECVET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ECVET (</a:t>
            </a:r>
            <a:r>
              <a:rPr lang="fr-FR" dirty="0"/>
              <a:t>Système Européen de Crédit d’Apprentissage pour l’Enseignement et la Formation Professionnels) est une série de principes et outils qui supporte la reconnaissance des compétences acquises dans un pays, de manière à donner lieu à une qualification dans un autre pays</a:t>
            </a:r>
            <a:r>
              <a:rPr lang="en-GB" dirty="0"/>
              <a:t>.</a:t>
            </a:r>
          </a:p>
          <a:p>
            <a:r>
              <a:rPr lang="fr-FR" dirty="0"/>
              <a:t>ECVET peut être utilisé pour renforcer la valeur d’une expérience de mobilité et il peut aider à démontrer l’engagement des professionnels pour avoir le meilleur bénéfice possible lors de mobilités interculturelles. </a:t>
            </a:r>
          </a:p>
        </p:txBody>
      </p:sp>
    </p:spTree>
    <p:extLst>
      <p:ext uri="{BB962C8B-B14F-4D97-AF65-F5344CB8AC3E}">
        <p14:creationId xmlns:p14="http://schemas.microsoft.com/office/powerpoint/2010/main" val="243980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ECVET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2400" dirty="0">
                <a:solidFill>
                  <a:schemeClr val="tx2"/>
                </a:solidFill>
                <a:latin typeface="Arial Unicode MS" panose="020B0604020202020204" pitchFamily="34" charset="-128"/>
              </a:rPr>
              <a:t>Maintenant, regardez le site web du Secrétariat d'ECVET </a:t>
            </a:r>
            <a:r>
              <a:rPr lang="fr-FR" altLang="fr-FR" sz="2400" dirty="0" smtClean="0">
                <a:solidFill>
                  <a:schemeClr val="tx2"/>
                </a:solidFill>
                <a:latin typeface="Arial Unicode MS" panose="020B0604020202020204" pitchFamily="34" charset="-128"/>
              </a:rPr>
              <a:t>dans votre </a:t>
            </a:r>
            <a:r>
              <a:rPr lang="fr-FR" altLang="fr-FR" sz="2400" dirty="0">
                <a:solidFill>
                  <a:schemeClr val="tx2"/>
                </a:solidFill>
                <a:latin typeface="Arial Unicode MS" panose="020B0604020202020204" pitchFamily="34" charset="-128"/>
              </a:rPr>
              <a:t>pays d'origine. Vous pouvez télécharger tous les documents pertinents. </a:t>
            </a:r>
            <a:endParaRPr lang="fr-FR" altLang="fr-FR" sz="2400" dirty="0" smtClean="0">
              <a:solidFill>
                <a:schemeClr val="tx2"/>
              </a:solidFill>
              <a:latin typeface="Arial Unicode MS" panose="020B0604020202020204" pitchFamily="34" charset="-128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2400" dirty="0" smtClean="0">
                <a:solidFill>
                  <a:schemeClr val="tx2"/>
                </a:solidFill>
                <a:latin typeface="Arial Unicode MS" panose="020B0604020202020204" pitchFamily="34" charset="-128"/>
              </a:rPr>
              <a:t>Regardez aussi le site </a:t>
            </a:r>
            <a:r>
              <a:rPr lang="fr-FR" altLang="fr-FR" sz="2400" dirty="0">
                <a:solidFill>
                  <a:schemeClr val="tx2"/>
                </a:solidFill>
                <a:latin typeface="Arial Unicode MS" panose="020B0604020202020204" pitchFamily="34" charset="-128"/>
              </a:rPr>
              <a:t>web ECVET </a:t>
            </a:r>
            <a:r>
              <a:rPr lang="fr-FR" altLang="fr-FR" sz="2400" dirty="0" err="1">
                <a:solidFill>
                  <a:schemeClr val="tx2"/>
                </a:solidFill>
                <a:latin typeface="Arial Unicode MS" panose="020B0604020202020204" pitchFamily="34" charset="-128"/>
              </a:rPr>
              <a:t>Toolkit</a:t>
            </a:r>
            <a:r>
              <a:rPr lang="fr-FR" altLang="fr-FR" sz="2400" dirty="0">
                <a:solidFill>
                  <a:schemeClr val="tx2"/>
                </a:solidFill>
                <a:latin typeface="Arial Unicode MS" panose="020B0604020202020204" pitchFamily="34" charset="-128"/>
              </a:rPr>
              <a:t>.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La </a:t>
            </a:r>
            <a:r>
              <a:rPr lang="en-US" sz="2000" dirty="0">
                <a:solidFill>
                  <a:schemeClr val="tx1"/>
                </a:solidFill>
              </a:rPr>
              <a:t>page </a:t>
            </a:r>
            <a:r>
              <a:rPr lang="en-US" sz="2000" dirty="0" err="1">
                <a:solidFill>
                  <a:schemeClr val="tx1"/>
                </a:solidFill>
              </a:rPr>
              <a:t>d’acceuil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 err="1" smtClean="0"/>
              <a:t>L’introduction</a:t>
            </a:r>
            <a:r>
              <a:rPr lang="en-US" sz="2000" dirty="0" smtClean="0"/>
              <a:t> à la </a:t>
            </a:r>
            <a:r>
              <a:rPr lang="en-US" sz="2000" dirty="0" err="1" smtClean="0"/>
              <a:t>mobilité</a:t>
            </a:r>
            <a:r>
              <a:rPr lang="en-US" sz="2000" dirty="0" smtClean="0"/>
              <a:t> à des fins </a:t>
            </a:r>
            <a:r>
              <a:rPr lang="en-US" sz="2000" dirty="0" err="1" smtClean="0"/>
              <a:t>d’apprentissage</a:t>
            </a:r>
            <a:r>
              <a:rPr lang="en-US" sz="2000" dirty="0" smtClean="0"/>
              <a:t> </a:t>
            </a:r>
            <a:endParaRPr lang="en-US" sz="2000" dirty="0"/>
          </a:p>
          <a:p>
            <a:pPr lvl="1"/>
            <a:r>
              <a:rPr lang="en-US" sz="2000" dirty="0" smtClean="0"/>
              <a:t>La </a:t>
            </a:r>
            <a:r>
              <a:rPr lang="en-US" sz="2000" dirty="0" err="1" smtClean="0"/>
              <a:t>boîte</a:t>
            </a:r>
            <a:r>
              <a:rPr lang="en-US" sz="2000" dirty="0" smtClean="0"/>
              <a:t> à </a:t>
            </a:r>
            <a:r>
              <a:rPr lang="en-US" sz="2000" dirty="0" err="1" smtClean="0"/>
              <a:t>outils</a:t>
            </a:r>
            <a:r>
              <a:rPr lang="en-US" sz="2000" dirty="0" smtClean="0"/>
              <a:t> </a:t>
            </a:r>
            <a:endParaRPr lang="en-US" sz="2000" dirty="0"/>
          </a:p>
          <a:p>
            <a:pPr lvl="1"/>
            <a:r>
              <a:rPr lang="en-US" sz="2000" dirty="0" err="1" smtClean="0"/>
              <a:t>Tutoriels</a:t>
            </a:r>
            <a:r>
              <a:rPr lang="en-US" sz="2000" dirty="0" smtClean="0"/>
              <a:t> et </a:t>
            </a:r>
            <a:r>
              <a:rPr lang="en-US" sz="2000" dirty="0" err="1" smtClean="0"/>
              <a:t>vidéos</a:t>
            </a:r>
            <a:r>
              <a:rPr lang="en-US" sz="2000" dirty="0" smtClean="0"/>
              <a:t> </a:t>
            </a:r>
            <a:endParaRPr lang="en-US" sz="2000" dirty="0"/>
          </a:p>
          <a:p>
            <a:pPr lvl="1"/>
            <a:r>
              <a:rPr lang="en-US" sz="2000" dirty="0" smtClean="0"/>
              <a:t>Les documents </a:t>
            </a:r>
            <a:r>
              <a:rPr lang="en-US" sz="2000" dirty="0" err="1" smtClean="0"/>
              <a:t>essentiels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2508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ECVET </a:t>
            </a:r>
            <a:r>
              <a:rPr lang="en-GB" dirty="0"/>
              <a:t>– </a:t>
            </a:r>
            <a:r>
              <a:rPr lang="en-GB" dirty="0" err="1" smtClean="0"/>
              <a:t>Vrai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Faux?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/>
              <a:t>Lisez</a:t>
            </a:r>
            <a:r>
              <a:rPr lang="en-GB" dirty="0"/>
              <a:t> les affirmations </a:t>
            </a:r>
            <a:r>
              <a:rPr lang="en-GB" dirty="0" err="1"/>
              <a:t>suivantes</a:t>
            </a:r>
            <a:r>
              <a:rPr lang="en-GB" dirty="0"/>
              <a:t> et </a:t>
            </a:r>
            <a:r>
              <a:rPr lang="en-GB" dirty="0" err="1"/>
              <a:t>dites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elles</a:t>
            </a:r>
            <a:r>
              <a:rPr lang="en-GB" dirty="0"/>
              <a:t> </a:t>
            </a:r>
            <a:r>
              <a:rPr lang="en-GB" dirty="0" err="1"/>
              <a:t>sont</a:t>
            </a:r>
            <a:r>
              <a:rPr lang="en-GB" dirty="0"/>
              <a:t> </a:t>
            </a:r>
            <a:r>
              <a:rPr lang="fr-FR" dirty="0"/>
              <a:t>vraies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fausses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ECVET rend les </a:t>
            </a:r>
            <a:r>
              <a:rPr lang="en-GB" dirty="0" err="1"/>
              <a:t>mobilités</a:t>
            </a:r>
            <a:r>
              <a:rPr lang="en-GB" dirty="0"/>
              <a:t> plus </a:t>
            </a:r>
            <a:r>
              <a:rPr lang="en-GB" dirty="0" err="1"/>
              <a:t>attractives</a:t>
            </a:r>
            <a:r>
              <a:rPr lang="en-GB" dirty="0"/>
              <a:t> pour les </a:t>
            </a:r>
            <a:r>
              <a:rPr lang="en-GB" dirty="0" err="1" smtClean="0"/>
              <a:t>apprenants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/>
              <a:t>programme EFP.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 smtClean="0">
                <a:solidFill>
                  <a:srgbClr val="C00000"/>
                </a:solidFill>
              </a:rPr>
              <a:t>VRAI!</a:t>
            </a:r>
            <a:endParaRPr lang="en-GB" sz="3600" b="1" dirty="0">
              <a:solidFill>
                <a:srgbClr val="C00000"/>
              </a:solidFill>
            </a:endParaRP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sz="2800" dirty="0">
                <a:solidFill>
                  <a:schemeClr val="tx1"/>
                </a:solidFill>
              </a:rPr>
              <a:t> ECVET </a:t>
            </a:r>
            <a:r>
              <a:rPr lang="en-GB" sz="2800" dirty="0" err="1">
                <a:solidFill>
                  <a:schemeClr val="tx1"/>
                </a:solidFill>
              </a:rPr>
              <a:t>peut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soutenir</a:t>
            </a:r>
            <a:r>
              <a:rPr lang="en-GB" sz="2800" dirty="0">
                <a:solidFill>
                  <a:schemeClr val="tx1"/>
                </a:solidFill>
              </a:rPr>
              <a:t> les </a:t>
            </a:r>
            <a:r>
              <a:rPr lang="en-GB" sz="2800" dirty="0" err="1">
                <a:solidFill>
                  <a:schemeClr val="tx1"/>
                </a:solidFill>
              </a:rPr>
              <a:t>professionnels</a:t>
            </a:r>
            <a:r>
              <a:rPr lang="en-GB" sz="2800" dirty="0">
                <a:solidFill>
                  <a:schemeClr val="tx1"/>
                </a:solidFill>
              </a:rPr>
              <a:t> EFP avec des </a:t>
            </a:r>
            <a:r>
              <a:rPr lang="en-GB" sz="2800" dirty="0" err="1">
                <a:solidFill>
                  <a:schemeClr val="tx1"/>
                </a:solidFill>
              </a:rPr>
              <a:t>méthodes</a:t>
            </a:r>
            <a:r>
              <a:rPr lang="en-GB" sz="2800" dirty="0">
                <a:solidFill>
                  <a:schemeClr val="tx1"/>
                </a:solidFill>
              </a:rPr>
              <a:t> pour </a:t>
            </a:r>
            <a:r>
              <a:rPr lang="fr-FR" sz="2800" dirty="0">
                <a:solidFill>
                  <a:schemeClr val="tx1"/>
                </a:solidFill>
              </a:rPr>
              <a:t>reconnaître</a:t>
            </a:r>
            <a:r>
              <a:rPr lang="en-GB" sz="2800" dirty="0">
                <a:solidFill>
                  <a:schemeClr val="tx1"/>
                </a:solidFill>
              </a:rPr>
              <a:t> les </a:t>
            </a:r>
            <a:r>
              <a:rPr lang="en-GB" sz="2800" dirty="0" err="1">
                <a:solidFill>
                  <a:schemeClr val="tx1"/>
                </a:solidFill>
              </a:rPr>
              <a:t>compétences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acquises</a:t>
            </a:r>
            <a:r>
              <a:rPr lang="en-GB" sz="2800" dirty="0">
                <a:solidFill>
                  <a:schemeClr val="tx1"/>
                </a:solidFill>
              </a:rPr>
              <a:t> pendant </a:t>
            </a:r>
            <a:r>
              <a:rPr lang="en-GB" sz="2800" dirty="0" err="1">
                <a:solidFill>
                  <a:schemeClr val="tx1"/>
                </a:solidFill>
              </a:rPr>
              <a:t>une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mobilité</a:t>
            </a:r>
            <a:r>
              <a:rPr lang="en-GB" sz="2800" dirty="0">
                <a:solidFill>
                  <a:schemeClr val="tx1"/>
                </a:solidFill>
              </a:rPr>
              <a:t> et </a:t>
            </a:r>
            <a:r>
              <a:rPr lang="en-GB" sz="2800" dirty="0" err="1">
                <a:solidFill>
                  <a:schemeClr val="tx1"/>
                </a:solidFill>
              </a:rPr>
              <a:t>leur</a:t>
            </a:r>
            <a:r>
              <a:rPr lang="en-GB" sz="2800" dirty="0">
                <a:solidFill>
                  <a:schemeClr val="tx1"/>
                </a:solidFill>
              </a:rPr>
              <a:t> donner de </a:t>
            </a:r>
            <a:r>
              <a:rPr lang="en-GB" sz="2800" dirty="0" err="1">
                <a:solidFill>
                  <a:schemeClr val="tx1"/>
                </a:solidFill>
              </a:rPr>
              <a:t>l’importance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dans</a:t>
            </a:r>
            <a:r>
              <a:rPr lang="en-GB" sz="2800" dirty="0">
                <a:solidFill>
                  <a:schemeClr val="tx1"/>
                </a:solidFill>
              </a:rPr>
              <a:t> le pays de </a:t>
            </a:r>
            <a:r>
              <a:rPr lang="en-GB" sz="2800" dirty="0" err="1">
                <a:solidFill>
                  <a:schemeClr val="tx1"/>
                </a:solidFill>
              </a:rPr>
              <a:t>départ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06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ECVET </a:t>
            </a:r>
            <a:r>
              <a:rPr lang="en-GB" dirty="0"/>
              <a:t>– </a:t>
            </a:r>
            <a:r>
              <a:rPr lang="en-GB" dirty="0" err="1"/>
              <a:t>Vrai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Faux?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0113" indent="-900113">
              <a:buNone/>
            </a:pPr>
            <a:r>
              <a:rPr lang="en-GB" dirty="0"/>
              <a:t>  2.	 ECVET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organisation </a:t>
            </a:r>
            <a:r>
              <a:rPr lang="en-GB" dirty="0" err="1"/>
              <a:t>dont</a:t>
            </a:r>
            <a:r>
              <a:rPr lang="en-GB" dirty="0"/>
              <a:t> le </a:t>
            </a:r>
            <a:r>
              <a:rPr lang="en-GB" dirty="0" err="1"/>
              <a:t>siège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Union </a:t>
            </a:r>
            <a:r>
              <a:rPr lang="en-GB" dirty="0" err="1"/>
              <a:t>Européenne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 smtClean="0">
                <a:solidFill>
                  <a:srgbClr val="C00000"/>
                </a:solidFill>
              </a:rPr>
              <a:t>FAUX!</a:t>
            </a:r>
            <a:endParaRPr lang="en-GB" sz="3600" b="1" dirty="0">
              <a:solidFill>
                <a:srgbClr val="C00000"/>
              </a:solidFill>
            </a:endParaRP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sz="2800" dirty="0">
                <a:solidFill>
                  <a:schemeClr val="tx1"/>
                </a:solidFill>
              </a:rPr>
              <a:t> ECVET </a:t>
            </a:r>
            <a:r>
              <a:rPr lang="en-GB" sz="2800" dirty="0" err="1">
                <a:solidFill>
                  <a:schemeClr val="tx1"/>
                </a:solidFill>
              </a:rPr>
              <a:t>n’est</a:t>
            </a:r>
            <a:r>
              <a:rPr lang="en-GB" sz="2800" dirty="0">
                <a:solidFill>
                  <a:schemeClr val="tx1"/>
                </a:solidFill>
              </a:rPr>
              <a:t> pas </a:t>
            </a:r>
            <a:r>
              <a:rPr lang="en-GB" sz="2800" dirty="0" err="1">
                <a:solidFill>
                  <a:schemeClr val="tx1"/>
                </a:solidFill>
              </a:rPr>
              <a:t>une</a:t>
            </a:r>
            <a:r>
              <a:rPr lang="en-GB" sz="2800" dirty="0">
                <a:solidFill>
                  <a:schemeClr val="tx1"/>
                </a:solidFill>
              </a:rPr>
              <a:t> organisation </a:t>
            </a:r>
            <a:r>
              <a:rPr lang="en-GB" sz="2800" dirty="0" err="1">
                <a:solidFill>
                  <a:schemeClr val="tx1"/>
                </a:solidFill>
              </a:rPr>
              <a:t>ou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une</a:t>
            </a:r>
            <a:r>
              <a:rPr lang="en-GB" sz="2800" dirty="0">
                <a:solidFill>
                  <a:schemeClr val="tx1"/>
                </a:solidFill>
              </a:rPr>
              <a:t> qualification. </a:t>
            </a:r>
            <a:r>
              <a:rPr lang="en-GB" sz="2800" dirty="0" err="1">
                <a:solidFill>
                  <a:schemeClr val="tx1"/>
                </a:solidFill>
              </a:rPr>
              <a:t>C’est</a:t>
            </a:r>
            <a:r>
              <a:rPr lang="en-GB" sz="2800" dirty="0">
                <a:solidFill>
                  <a:schemeClr val="tx1"/>
                </a:solidFill>
              </a:rPr>
              <a:t> un </a:t>
            </a:r>
            <a:r>
              <a:rPr lang="en-GB" sz="2800" dirty="0" err="1">
                <a:solidFill>
                  <a:schemeClr val="tx1"/>
                </a:solidFill>
              </a:rPr>
              <a:t>dispositif</a:t>
            </a:r>
            <a:r>
              <a:rPr lang="en-GB" sz="2800" dirty="0">
                <a:solidFill>
                  <a:schemeClr val="tx1"/>
                </a:solidFill>
              </a:rPr>
              <a:t> pour </a:t>
            </a:r>
            <a:r>
              <a:rPr lang="en-GB" sz="2800" dirty="0" err="1">
                <a:solidFill>
                  <a:schemeClr val="tx1"/>
                </a:solidFill>
              </a:rPr>
              <a:t>valider</a:t>
            </a:r>
            <a:r>
              <a:rPr lang="en-GB" sz="2800" dirty="0">
                <a:solidFill>
                  <a:schemeClr val="tx1"/>
                </a:solidFill>
              </a:rPr>
              <a:t> les </a:t>
            </a:r>
            <a:r>
              <a:rPr lang="en-GB" sz="2800" dirty="0" err="1">
                <a:solidFill>
                  <a:schemeClr val="tx1"/>
                </a:solidFill>
              </a:rPr>
              <a:t>résultats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d’apprentissage</a:t>
            </a:r>
            <a:r>
              <a:rPr lang="en-GB" sz="2800" dirty="0">
                <a:solidFill>
                  <a:schemeClr val="tx1"/>
                </a:solidFill>
              </a:rPr>
              <a:t> des </a:t>
            </a:r>
            <a:r>
              <a:rPr lang="en-GB" sz="2800" dirty="0" err="1">
                <a:solidFill>
                  <a:schemeClr val="tx1"/>
                </a:solidFill>
              </a:rPr>
              <a:t>jeunes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25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ECVET </a:t>
            </a:r>
            <a:r>
              <a:rPr lang="en-GB" dirty="0"/>
              <a:t>– </a:t>
            </a:r>
            <a:r>
              <a:rPr lang="en-GB" dirty="0" err="1" smtClean="0"/>
              <a:t>Vrai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Faux?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0113" indent="-900113">
              <a:buNone/>
            </a:pPr>
            <a:r>
              <a:rPr lang="en-GB" dirty="0"/>
              <a:t>  3.	 ECVET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qualification </a:t>
            </a:r>
            <a:r>
              <a:rPr lang="en-GB" dirty="0" err="1"/>
              <a:t>internationale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 smtClean="0">
                <a:solidFill>
                  <a:srgbClr val="C00000"/>
                </a:solidFill>
              </a:rPr>
              <a:t>FAUX!</a:t>
            </a:r>
            <a:endParaRPr lang="en-GB" sz="3600" b="1" dirty="0">
              <a:solidFill>
                <a:srgbClr val="C00000"/>
              </a:solidFill>
            </a:endParaRP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fr-FR" sz="2800" dirty="0">
                <a:solidFill>
                  <a:schemeClr val="tx1"/>
                </a:solidFill>
              </a:rPr>
              <a:t>ECVET est un système pour évaluer les résultats d’apprentissage qui ont été établis lors de la conception du programme pédagogique au niveau transnational.</a:t>
            </a:r>
            <a:endParaRPr lang="fr-FR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01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Custom 7">
      <a:dk1>
        <a:srgbClr val="49711E"/>
      </a:dk1>
      <a:lt1>
        <a:sysClr val="window" lastClr="FFFFFF"/>
      </a:lt1>
      <a:dk2>
        <a:srgbClr val="333333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1352</Words>
  <Application>Microsoft Office PowerPoint</Application>
  <PresentationFormat>Affichage à l'écran (4:3)</PresentationFormat>
  <Paragraphs>179</Paragraphs>
  <Slides>34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9" baseType="lpstr">
      <vt:lpstr>Arial Unicode MS</vt:lpstr>
      <vt:lpstr>Arial</vt:lpstr>
      <vt:lpstr>Calibri</vt:lpstr>
      <vt:lpstr>Century Gothic</vt:lpstr>
      <vt:lpstr>Θέμα του Office</vt:lpstr>
      <vt:lpstr>Module 3 Utiliser des stratégies et outils appropriés pour reconnaitre et valider l’expérience des participants aux programmes de mobilité interculturelle</vt:lpstr>
      <vt:lpstr>MODULE 3 UNITE 3</vt:lpstr>
      <vt:lpstr>PASSONS A L’ACTIVITE</vt:lpstr>
      <vt:lpstr>Reconnaître les niveaux d’apprentissage en Europe</vt:lpstr>
      <vt:lpstr>ECVET</vt:lpstr>
      <vt:lpstr>ECVET</vt:lpstr>
      <vt:lpstr>ECVET – Vrai ou Faux?</vt:lpstr>
      <vt:lpstr>ECVET – Vrai ou Faux?</vt:lpstr>
      <vt:lpstr>ECVET – Vrai ou Faux?</vt:lpstr>
      <vt:lpstr>ECVET – Vrai ou Faux?</vt:lpstr>
      <vt:lpstr>ECVET – Vrai ou Faux?</vt:lpstr>
      <vt:lpstr>Pourquoi est-ce important?</vt:lpstr>
      <vt:lpstr>Pause</vt:lpstr>
      <vt:lpstr>Passons à l’activité!</vt:lpstr>
      <vt:lpstr>Comment utiliser ECVET?</vt:lpstr>
      <vt:lpstr>Comment utiliser ECVET?</vt:lpstr>
      <vt:lpstr>Comprendre les résultats d’apprentissage</vt:lpstr>
      <vt:lpstr>Comprendre les résultats d’apprentissage</vt:lpstr>
      <vt:lpstr>Passons à l’activité</vt:lpstr>
      <vt:lpstr>Utiliser ECVET</vt:lpstr>
      <vt:lpstr>Utiliser ECVET</vt:lpstr>
      <vt:lpstr>Utiliser ECVET</vt:lpstr>
      <vt:lpstr>Equipper ses partenaires avec ECVET</vt:lpstr>
      <vt:lpstr>S’accorder sur les résultats d’apprentissage</vt:lpstr>
      <vt:lpstr>Etablir les processus d’évaluation, de validation et de reconnaissance</vt:lpstr>
      <vt:lpstr>Préparer la documentation nécéssaire</vt:lpstr>
      <vt:lpstr>Utiliser ECVET</vt:lpstr>
      <vt:lpstr>Pour finir</vt:lpstr>
      <vt:lpstr>Pause</vt:lpstr>
      <vt:lpstr>Passons à l’activité</vt:lpstr>
      <vt:lpstr>Pour finir</vt:lpstr>
      <vt:lpstr>Lectures </vt:lpstr>
      <vt:lpstr>Auto-évaluation et réflexion</vt:lpstr>
      <vt:lpstr>Félicitations!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 Coordinator</dc:creator>
  <cp:lastModifiedBy>Helene SEIGNEUR</cp:lastModifiedBy>
  <cp:revision>77</cp:revision>
  <cp:lastPrinted>2017-10-16T10:35:47Z</cp:lastPrinted>
  <dcterms:created xsi:type="dcterms:W3CDTF">2017-10-16T06:30:11Z</dcterms:created>
  <dcterms:modified xsi:type="dcterms:W3CDTF">2018-07-22T18:30:44Z</dcterms:modified>
</cp:coreProperties>
</file>