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58" r:id="rId3"/>
    <p:sldId id="261" r:id="rId4"/>
    <p:sldId id="284" r:id="rId5"/>
    <p:sldId id="268" r:id="rId6"/>
    <p:sldId id="300" r:id="rId7"/>
    <p:sldId id="276" r:id="rId8"/>
    <p:sldId id="280" r:id="rId9"/>
    <p:sldId id="281" r:id="rId10"/>
    <p:sldId id="282" r:id="rId11"/>
    <p:sldId id="283" r:id="rId12"/>
    <p:sldId id="294" r:id="rId13"/>
    <p:sldId id="292" r:id="rId14"/>
    <p:sldId id="273" r:id="rId15"/>
    <p:sldId id="277" r:id="rId16"/>
    <p:sldId id="286" r:id="rId17"/>
    <p:sldId id="285" r:id="rId18"/>
    <p:sldId id="287" r:id="rId19"/>
    <p:sldId id="274" r:id="rId20"/>
    <p:sldId id="271" r:id="rId21"/>
    <p:sldId id="288" r:id="rId22"/>
    <p:sldId id="299" r:id="rId23"/>
    <p:sldId id="295" r:id="rId24"/>
    <p:sldId id="290" r:id="rId25"/>
    <p:sldId id="296" r:id="rId26"/>
    <p:sldId id="297" r:id="rId27"/>
    <p:sldId id="291" r:id="rId28"/>
    <p:sldId id="298" r:id="rId29"/>
    <p:sldId id="275" r:id="rId30"/>
    <p:sldId id="269" r:id="rId31"/>
    <p:sldId id="260" r:id="rId32"/>
    <p:sldId id="293" r:id="rId33"/>
    <p:sldId id="262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" initials="H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853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80B0-6ED1-4799-979B-18C19D0C474D}" type="datetimeFigureOut">
              <a:rPr lang="fr-FR" smtClean="0"/>
              <a:t>12/07/2018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853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6266-5E11-4B68-948D-A8BF29E063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8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0858-131F-45C9-96B9-4A2311E834ED}" type="datetimeFigureOut">
              <a:rPr lang="el-GR" smtClean="0"/>
              <a:t>12/7/2018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82F8F-5088-4031-82CD-039490420B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207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87624" y="4124672"/>
            <a:ext cx="6080720" cy="1546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744416" cy="206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eu2\OneDrive - EDITC LTD\EU_Projects\2016 InterculturalMobility-Eurocircle_FR\4. Implementation\Dissemination\Logos\ErasmusLogo\EU flag-Erasmus+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40" y="6021288"/>
            <a:ext cx="307367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3131840" y="6018673"/>
            <a:ext cx="410445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This project has been funded with support from the European Union. This [project] reflects the views only of the author, and the Commission cannot be held responsible for any use which may be made of the information contained therein</a:t>
            </a:r>
          </a:p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.</a:t>
            </a:r>
            <a:endParaRPr lang="el-GR" sz="11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644008" y="1886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71663" cy="125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- Τίτλος"/>
          <p:cNvSpPr>
            <a:spLocks noGrp="1"/>
          </p:cNvSpPr>
          <p:nvPr>
            <p:ph type="title" hasCustomPrompt="1"/>
          </p:nvPr>
        </p:nvSpPr>
        <p:spPr>
          <a:xfrm>
            <a:off x="673224" y="274638"/>
            <a:ext cx="5915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Further reading/resources</a:t>
            </a:r>
            <a:endParaRPr lang="el-GR"/>
          </a:p>
        </p:txBody>
      </p:sp>
      <p:sp>
        <p:nvSpPr>
          <p:cNvPr id="1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44" y="2708920"/>
            <a:ext cx="2060848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Revision questions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529061"/>
            <a:ext cx="6203032" cy="45971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 rot="993780">
            <a:off x="6660273" y="1688727"/>
            <a:ext cx="1604927" cy="37702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39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2" name="Rectangle 11"/>
          <p:cNvSpPr/>
          <p:nvPr userDrawn="1"/>
        </p:nvSpPr>
        <p:spPr>
          <a:xfrm rot="21258874">
            <a:off x="7431914" y="4254642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707401" y="4824698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Activity slide</a:t>
            </a:r>
            <a:endParaRPr lang="el-G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1529061"/>
            <a:ext cx="5486400" cy="319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 userDrawn="1"/>
        </p:nvSpPr>
        <p:spPr>
          <a:xfrm flipH="1">
            <a:off x="7812359" y="2204864"/>
            <a:ext cx="1350405" cy="4653137"/>
          </a:xfrm>
          <a:prstGeom prst="rtTriangle">
            <a:avLst/>
          </a:prstGeom>
          <a:solidFill>
            <a:srgbClr val="99FF66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755576" y="274638"/>
            <a:ext cx="620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8" name="Εικόνα 1" descr="C:\Users\doloudi.LARISSA\Desktop\eu_flag_co_funded_pos_[rgb]_right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41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1331640" y="6186959"/>
            <a:ext cx="1827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l-GR" sz="1200" b="1" dirty="0">
                <a:solidFill>
                  <a:srgbClr val="6B6BCF"/>
                </a:solidFill>
              </a:rPr>
              <a:t>Co-funded by the Erasmus+ </a:t>
            </a:r>
            <a:r>
              <a:rPr lang="en-US" altLang="el-GR" sz="1200" b="1" dirty="0" err="1">
                <a:solidFill>
                  <a:srgbClr val="6B6BCF"/>
                </a:solidFill>
              </a:rPr>
              <a:t>Programme</a:t>
            </a:r>
            <a:r>
              <a:rPr lang="en-US" altLang="el-GR" sz="1200" b="1" dirty="0">
                <a:solidFill>
                  <a:srgbClr val="6B6BCF"/>
                </a:solidFill>
              </a:rPr>
              <a:t> of the European Union</a:t>
            </a:r>
            <a:endParaRPr lang="el-GR" altLang="el-GR" sz="1200" b="1" dirty="0">
              <a:solidFill>
                <a:srgbClr val="6B6BCF"/>
              </a:solidFill>
            </a:endParaRPr>
          </a:p>
        </p:txBody>
      </p:sp>
      <p:sp>
        <p:nvSpPr>
          <p:cNvPr id="11" name="Right Triangle 10"/>
          <p:cNvSpPr/>
          <p:nvPr userDrawn="1"/>
        </p:nvSpPr>
        <p:spPr>
          <a:xfrm>
            <a:off x="0" y="5301208"/>
            <a:ext cx="467544" cy="1556792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ight Triangle 14"/>
          <p:cNvSpPr/>
          <p:nvPr userDrawn="1"/>
        </p:nvSpPr>
        <p:spPr>
          <a:xfrm rot="10800000" flipH="1">
            <a:off x="0" y="-6063"/>
            <a:ext cx="900584" cy="2714981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Straight Connector 18"/>
          <p:cNvCxnSpPr>
            <a:stCxn id="17" idx="3"/>
          </p:cNvCxnSpPr>
          <p:nvPr userDrawn="1"/>
        </p:nvCxnSpPr>
        <p:spPr>
          <a:xfrm flipV="1">
            <a:off x="8190148" y="1916832"/>
            <a:ext cx="315162" cy="4941168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4"/>
          </p:cNvCxnSpPr>
          <p:nvPr userDrawn="1"/>
        </p:nvCxnSpPr>
        <p:spPr>
          <a:xfrm flipH="1" flipV="1">
            <a:off x="7812359" y="-6065"/>
            <a:ext cx="1008113" cy="6603419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 userDrawn="1"/>
        </p:nvSpPr>
        <p:spPr>
          <a:xfrm flipH="1" flipV="1">
            <a:off x="7812359" y="-6065"/>
            <a:ext cx="1326069" cy="5307271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ight Triangle 16"/>
          <p:cNvSpPr/>
          <p:nvPr userDrawn="1"/>
        </p:nvSpPr>
        <p:spPr>
          <a:xfrm rot="10800000" flipV="1">
            <a:off x="7236296" y="5353635"/>
            <a:ext cx="1907704" cy="1504365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cvet-projects.eu/ToolBox/Methodologies.aspx" TargetMode="External"/><Relationship Id="rId2" Type="http://schemas.openxmlformats.org/officeDocument/2006/relationships/hyperlink" Target="http://www.ecvet-projects.eu/Documents/ECVET_Mobility_Web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ngP6CUzHN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loteus/en/content/validation-non-formal-and-informal-learning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8840"/>
            <a:ext cx="8458200" cy="23762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Module 3</a:t>
            </a:r>
            <a:br>
              <a:rPr lang="en-GB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GB" sz="3100" dirty="0">
                <a:solidFill>
                  <a:schemeClr val="tx1">
                    <a:lumMod val="75000"/>
                  </a:schemeClr>
                </a:solidFill>
              </a:rPr>
              <a:t>Utilise appropriate strategies and tools to recognise and validate participants’ learning through intercultural VET mobility experience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918648" cy="154644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Unit 3.3</a:t>
            </a:r>
          </a:p>
          <a:p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Using accreditation frameworks and methodologies to recognise and validate learning</a:t>
            </a:r>
          </a:p>
        </p:txBody>
      </p:sp>
    </p:spTree>
    <p:extLst>
      <p:ext uri="{BB962C8B-B14F-4D97-AF65-F5344CB8AC3E}">
        <p14:creationId xmlns:p14="http://schemas.microsoft.com/office/powerpoint/2010/main" val="1816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ECVET –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4.	ECVET can only be used on mobilities lasting at least 12 months.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FALSE!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can be used with any learning, including mobilities, ranging from two weeks to six months, twelve months or more.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ECVET –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5.	ECVET acts as a common language between education and training providers in the different countries of the European Union.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TRUE!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is an initiative that can improve and facilitate mutual recognition of learning and skills across national education systems.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4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59766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Because learning undertaking on an intercultural mobility may be assessed in some part by a professional from a partner organisation in the host country.</a:t>
            </a:r>
          </a:p>
        </p:txBody>
      </p:sp>
    </p:spTree>
    <p:extLst>
      <p:ext uri="{BB962C8B-B14F-4D97-AF65-F5344CB8AC3E}">
        <p14:creationId xmlns:p14="http://schemas.microsoft.com/office/powerpoint/2010/main" val="30053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17638"/>
            <a:ext cx="6459590" cy="4612147"/>
          </a:xfrm>
          <a:prstGeom prst="rect">
            <a:avLst/>
          </a:prstGeom>
        </p:spPr>
      </p:pic>
      <p:sp>
        <p:nvSpPr>
          <p:cNvPr id="6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>
            <a:normAutofit/>
          </a:bodyPr>
          <a:lstStyle/>
          <a:p>
            <a:r>
              <a:rPr lang="en-GB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82931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FOR ACTIVITY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30469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ACTIVITY NUMBER: 3.3.3</a:t>
            </a:r>
          </a:p>
          <a:p>
            <a:endParaRPr lang="en-US" sz="2400" b="1" dirty="0"/>
          </a:p>
          <a:p>
            <a:r>
              <a:rPr lang="en-US" sz="2400" b="1" dirty="0"/>
              <a:t>ACTIVITY TITLE: Understanding Learning Outcomes in the context of ECVET</a:t>
            </a:r>
          </a:p>
          <a:p>
            <a:endParaRPr lang="en-US" sz="2400" b="1" dirty="0"/>
          </a:p>
          <a:p>
            <a:r>
              <a:rPr lang="en-US" sz="2400" b="1" dirty="0"/>
              <a:t>ACTIVITY DURATION: 45 minutes</a:t>
            </a:r>
          </a:p>
          <a:p>
            <a:endParaRPr lang="en-US" sz="2400" b="1" dirty="0"/>
          </a:p>
          <a:p>
            <a:r>
              <a:rPr lang="en-US" sz="2400" b="1" dirty="0"/>
              <a:t>COMMENTS:</a:t>
            </a:r>
          </a:p>
        </p:txBody>
      </p:sp>
    </p:spTree>
    <p:extLst>
      <p:ext uri="{BB962C8B-B14F-4D97-AF65-F5344CB8AC3E}">
        <p14:creationId xmlns:p14="http://schemas.microsoft.com/office/powerpoint/2010/main" val="380260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So how do we use ECVET?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ECVET needs to be incorporated into the planning and design of mobility periods.</a:t>
            </a:r>
          </a:p>
          <a:p>
            <a:r>
              <a:rPr lang="en-GB" dirty="0"/>
              <a:t>It requires VET providers to use learning outcomes which they must anticipate and plan for. </a:t>
            </a:r>
          </a:p>
          <a:p>
            <a:pPr marL="457200" lvl="1" indent="0">
              <a:buNone/>
            </a:pPr>
            <a:r>
              <a:rPr lang="en-GB" b="1" dirty="0"/>
              <a:t>To understand what a learning outcome is, read extract 1 from “ECVET: Getting the credit your learners deserve” a guidance document from Erasmus+</a:t>
            </a:r>
          </a:p>
        </p:txBody>
      </p:sp>
    </p:spTree>
    <p:extLst>
      <p:ext uri="{BB962C8B-B14F-4D97-AF65-F5344CB8AC3E}">
        <p14:creationId xmlns:p14="http://schemas.microsoft.com/office/powerpoint/2010/main" val="2885506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So how do we use ECVET?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extract you have just read from ECVET explains the importance of learning outcomes.</a:t>
            </a:r>
          </a:p>
          <a:p>
            <a:r>
              <a:rPr lang="en-GB" dirty="0"/>
              <a:t>To be able to use ECVET, you must be able to devise learning outcomes with your partner organisation and group them into units of learning.</a:t>
            </a:r>
          </a:p>
          <a:p>
            <a:pPr marL="457200" lvl="1" indent="0">
              <a:buNone/>
            </a:pPr>
            <a:r>
              <a:rPr lang="en-GB" b="1" dirty="0"/>
              <a:t>So how do we devise learning outcomes?</a:t>
            </a:r>
          </a:p>
        </p:txBody>
      </p:sp>
    </p:spTree>
    <p:extLst>
      <p:ext uri="{BB962C8B-B14F-4D97-AF65-F5344CB8AC3E}">
        <p14:creationId xmlns:p14="http://schemas.microsoft.com/office/powerpoint/2010/main" val="337261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Understanding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outcomes are based on</a:t>
            </a:r>
          </a:p>
          <a:p>
            <a:pPr lvl="1"/>
            <a:r>
              <a:rPr lang="en-GB" dirty="0"/>
              <a:t>what a learner knows</a:t>
            </a:r>
          </a:p>
          <a:p>
            <a:pPr lvl="1"/>
            <a:r>
              <a:rPr lang="en-GB" dirty="0"/>
              <a:t>the skills and competences a learner has developed</a:t>
            </a:r>
          </a:p>
          <a:p>
            <a:r>
              <a:rPr lang="en-GB" dirty="0"/>
              <a:t>Tasks describe </a:t>
            </a:r>
          </a:p>
          <a:p>
            <a:pPr lvl="1"/>
            <a:r>
              <a:rPr lang="en-GB" dirty="0"/>
              <a:t>activities that the learner does</a:t>
            </a:r>
          </a:p>
          <a:p>
            <a:r>
              <a:rPr lang="en-GB" dirty="0"/>
              <a:t>Learners will use their skills and competences in order to complete a task, but tasks show what a learner </a:t>
            </a:r>
            <a:r>
              <a:rPr lang="en-GB" b="1" dirty="0"/>
              <a:t>can do</a:t>
            </a:r>
            <a:r>
              <a:rPr lang="en-GB" dirty="0"/>
              <a:t>. Learning outcomes describe what a learner </a:t>
            </a:r>
            <a:r>
              <a:rPr lang="en-GB" b="1" dirty="0"/>
              <a:t>knows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9019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Understanding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trainer will give you a sheet which lists a number of statements relating to work that might be carried out by learners on VET programmes.</a:t>
            </a:r>
          </a:p>
          <a:p>
            <a:r>
              <a:rPr lang="en-GB" dirty="0"/>
              <a:t>Your task is to work in pairs, deciding whether each statement is a ‘task’ or a ‘learning outcome’.</a:t>
            </a:r>
          </a:p>
          <a:p>
            <a:r>
              <a:rPr lang="en-GB" dirty="0"/>
              <a:t>You can refer to the extract from ECVET to remind you what a learning outcome is. </a:t>
            </a:r>
          </a:p>
        </p:txBody>
      </p:sp>
    </p:spTree>
    <p:extLst>
      <p:ext uri="{BB962C8B-B14F-4D97-AF65-F5344CB8AC3E}">
        <p14:creationId xmlns:p14="http://schemas.microsoft.com/office/powerpoint/2010/main" val="1756137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FOR ACTIVITY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ACTIVITY NUMBER: 3.3.4</a:t>
            </a:r>
          </a:p>
          <a:p>
            <a:endParaRPr lang="en-US" sz="2400" b="1" dirty="0"/>
          </a:p>
          <a:p>
            <a:r>
              <a:rPr lang="en-US" sz="2400" b="1" dirty="0"/>
              <a:t>ACTIVITY TITLE: Using ECVET</a:t>
            </a:r>
          </a:p>
          <a:p>
            <a:endParaRPr lang="en-US" sz="2400" b="1" dirty="0"/>
          </a:p>
          <a:p>
            <a:r>
              <a:rPr lang="en-US" sz="2400" b="1" dirty="0"/>
              <a:t>ACTIVITY DURATION: 45 minutes</a:t>
            </a:r>
          </a:p>
          <a:p>
            <a:endParaRPr lang="en-US" sz="2400" b="1" dirty="0"/>
          </a:p>
          <a:p>
            <a:r>
              <a:rPr lang="en-US" sz="2400" b="1" dirty="0"/>
              <a:t>COMMENTS:</a:t>
            </a:r>
          </a:p>
        </p:txBody>
      </p:sp>
    </p:spTree>
    <p:extLst>
      <p:ext uri="{BB962C8B-B14F-4D97-AF65-F5344CB8AC3E}">
        <p14:creationId xmlns:p14="http://schemas.microsoft.com/office/powerpoint/2010/main" val="365281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674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3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UNIT 3</a:t>
            </a:r>
            <a:endParaRPr lang="el-GR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10852"/>
              </p:ext>
            </p:extLst>
          </p:nvPr>
        </p:nvGraphicFramePr>
        <p:xfrm>
          <a:off x="0" y="1385886"/>
          <a:ext cx="9144000" cy="47794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Module title</a:t>
                      </a:r>
                      <a:endParaRPr lang="el-GR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 appropriate strategies and tools to recognise and validate participants’ learning through intercultural VEY mobility experience</a:t>
                      </a:r>
                      <a:endParaRPr lang="el-GR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016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title</a:t>
                      </a:r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accreditation frameworks and methodologies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recognise and validate learning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52">
                <a:tc>
                  <a:txBody>
                    <a:bodyPr/>
                    <a:lstStyle/>
                    <a:p>
                      <a:r>
                        <a:rPr lang="en-US" sz="1600"/>
                        <a:t>Learning objectives</a:t>
                      </a:r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x-non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raise awareness of the range of accreditation frameworks and methodological approaches available to VET organisations and practitioners for recognising and validating learning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x-non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enable VET organisations and practitioners to identify and use validation tools that are appropriate for specific intercultural VET contexts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x-non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enable VET organisations and practitioners to maximise the positive outcomes for participants and learners, and add value to work experience and vocational and other qualifications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x-non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enable VET organisations to facilitate recognition process through an effective transferability and transparency process.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30">
                <a:tc>
                  <a:txBody>
                    <a:bodyPr/>
                    <a:lstStyle/>
                    <a:p>
                      <a:r>
                        <a:rPr lang="en-US" sz="1600"/>
                        <a:t>Training</a:t>
                      </a:r>
                      <a:r>
                        <a:rPr lang="en-US" sz="1600" baseline="0"/>
                        <a:t> h</a:t>
                      </a:r>
                      <a:r>
                        <a:rPr lang="en-US" sz="1600"/>
                        <a:t>ours</a:t>
                      </a:r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hours (plus online activities for the whole module)</a:t>
                      </a:r>
                      <a:endParaRPr lang="el-G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89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detailed guidance on using ECVET in every country. You should look for it on the Erasmus+ homepage.</a:t>
            </a:r>
          </a:p>
          <a:p>
            <a:r>
              <a:rPr lang="en-GB" dirty="0"/>
              <a:t>What follows here are a few key indicators for using ECVET.</a:t>
            </a:r>
          </a:p>
        </p:txBody>
      </p:sp>
    </p:spTree>
    <p:extLst>
      <p:ext uri="{BB962C8B-B14F-4D97-AF65-F5344CB8AC3E}">
        <p14:creationId xmlns:p14="http://schemas.microsoft.com/office/powerpoint/2010/main" val="59698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77" y="18841"/>
            <a:ext cx="5915000" cy="1143000"/>
          </a:xfrm>
        </p:spPr>
        <p:txBody>
          <a:bodyPr/>
          <a:lstStyle/>
          <a:p>
            <a:r>
              <a:rPr lang="en-GB" dirty="0"/>
              <a:t>Using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52" y="1348860"/>
            <a:ext cx="7643192" cy="11851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Before undertaking a mobility takes place, there are four key tasks for VET providers to complete: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Key task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380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Key task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08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Key task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36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Key task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429000"/>
            <a:ext cx="16560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Equipping your partnership with ECVET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8611" y="3429000"/>
            <a:ext cx="16560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Agreeing the learning outcomes and how they will be delivered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3694" y="3429000"/>
            <a:ext cx="16560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Agreeing the assessment and recognition processes</a:t>
            </a: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8777" y="3429000"/>
            <a:ext cx="1656184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Preparing the necessary documentation</a:t>
            </a: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200367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/>
          <p:cNvSpPr/>
          <p:nvPr/>
        </p:nvSpPr>
        <p:spPr>
          <a:xfrm>
            <a:off x="404395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/>
          <p:cNvSpPr/>
          <p:nvPr/>
        </p:nvSpPr>
        <p:spPr>
          <a:xfrm>
            <a:off x="608423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87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trainer will give you a set of cards that relate to the requirements for recognising learning via ECVET.</a:t>
            </a:r>
          </a:p>
          <a:p>
            <a:r>
              <a:rPr lang="en-GB" dirty="0"/>
              <a:t>Can you sort them according to which key task they are part of?</a:t>
            </a:r>
          </a:p>
        </p:txBody>
      </p:sp>
    </p:spTree>
    <p:extLst>
      <p:ext uri="{BB962C8B-B14F-4D97-AF65-F5344CB8AC3E}">
        <p14:creationId xmlns:p14="http://schemas.microsoft.com/office/powerpoint/2010/main" val="148856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Equipping your partnership with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Is your partnership well-equipped to apply the ECVET principles?</a:t>
            </a:r>
          </a:p>
          <a:p>
            <a:r>
              <a:rPr lang="en-GB" dirty="0"/>
              <a:t>This preparation may seem like a lot of work, but completing these four tasks will:</a:t>
            </a:r>
          </a:p>
          <a:p>
            <a:pPr lvl="1"/>
            <a:r>
              <a:rPr lang="en-GB" dirty="0"/>
              <a:t>provide new learning scenarios for you and your partner organisation(s)</a:t>
            </a:r>
          </a:p>
          <a:p>
            <a:pPr lvl="1"/>
            <a:r>
              <a:rPr lang="en-GB" dirty="0"/>
              <a:t>provide opportunities to share good practice</a:t>
            </a:r>
          </a:p>
          <a:p>
            <a:pPr lvl="1"/>
            <a:r>
              <a:rPr lang="en-GB" dirty="0"/>
              <a:t>ensure that your learners’ development of skills and competences can be recognised when they return from a mobility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93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Agreeing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43192" cy="516632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VET providers and partners will need to identify which learning outcomes can be addressed during the mobility period.</a:t>
            </a:r>
          </a:p>
          <a:p>
            <a:r>
              <a:rPr lang="en-GB" dirty="0"/>
              <a:t>To agree and develop useful learning objectives, do consider:</a:t>
            </a:r>
          </a:p>
          <a:p>
            <a:pPr lvl="1"/>
            <a:r>
              <a:rPr lang="en-GB" dirty="0"/>
              <a:t>the structure of the qualification learners are working towards</a:t>
            </a:r>
          </a:p>
          <a:p>
            <a:pPr lvl="1"/>
            <a:r>
              <a:rPr lang="en-GB" dirty="0"/>
              <a:t>the curriculum content and pedagogy</a:t>
            </a:r>
          </a:p>
          <a:p>
            <a:pPr lvl="1"/>
            <a:r>
              <a:rPr lang="en-GB" dirty="0"/>
              <a:t>the teaching and learning methods to be used</a:t>
            </a:r>
          </a:p>
          <a:p>
            <a:pPr lvl="1"/>
            <a:r>
              <a:rPr lang="en-GB" dirty="0"/>
              <a:t>how the learning outcomes will be assessed</a:t>
            </a:r>
          </a:p>
          <a:p>
            <a:pPr lvl="1"/>
            <a:r>
              <a:rPr lang="en-GB" dirty="0"/>
              <a:t>how evidence will be generated to show how the learning outcomes have been achieved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84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26"/>
            <a:ext cx="7596336" cy="1152128"/>
          </a:xfrm>
        </p:spPr>
        <p:txBody>
          <a:bodyPr>
            <a:noAutofit/>
          </a:bodyPr>
          <a:lstStyle/>
          <a:p>
            <a:r>
              <a:rPr lang="en-GB" sz="3600" dirty="0"/>
              <a:t>Assessment, validation and recognition processes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8048"/>
            <a:ext cx="7488832" cy="4968552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Assessment arrangements will most likely centre around the procedures of the host partner. Consider:</a:t>
            </a:r>
          </a:p>
          <a:p>
            <a:pPr lvl="1"/>
            <a:r>
              <a:rPr lang="en-GB" dirty="0"/>
              <a:t>Who will assess the learner? </a:t>
            </a:r>
          </a:p>
          <a:p>
            <a:pPr lvl="1"/>
            <a:r>
              <a:rPr lang="en-GB" dirty="0"/>
              <a:t>How will learning outcomes be assessed and in what context? </a:t>
            </a:r>
          </a:p>
          <a:p>
            <a:pPr lvl="1"/>
            <a:r>
              <a:rPr lang="en-GB" dirty="0"/>
              <a:t>What evidence will be generated to show that the qualification learning outcomes have been met? </a:t>
            </a:r>
          </a:p>
          <a:p>
            <a:pPr lvl="1"/>
            <a:r>
              <a:rPr lang="en-GB" dirty="0"/>
              <a:t>How will the evidence be collected? Via a learning journal?</a:t>
            </a:r>
          </a:p>
          <a:p>
            <a:pPr lvl="1"/>
            <a:r>
              <a:rPr lang="en-GB" dirty="0"/>
              <a:t>What procedures will be used to ensure the quality of assessment? </a:t>
            </a:r>
          </a:p>
          <a:p>
            <a:pPr lvl="1"/>
            <a:r>
              <a:rPr lang="en-GB" dirty="0"/>
              <a:t>How will the results of the assessment be recorded? </a:t>
            </a:r>
          </a:p>
        </p:txBody>
      </p:sp>
    </p:spTree>
    <p:extLst>
      <p:ext uri="{BB962C8B-B14F-4D97-AF65-F5344CB8AC3E}">
        <p14:creationId xmlns:p14="http://schemas.microsoft.com/office/powerpoint/2010/main" val="1138795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Preparing the necessary documentation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Partners need to sign a Memorandum of Understanding (MoU) with your partner organisation. </a:t>
            </a:r>
          </a:p>
          <a:p>
            <a:r>
              <a:rPr lang="en-GB" dirty="0"/>
              <a:t>Organisations will draw up a Learning Agreement, which will describe the parameters of the mobility and explain how it contributes to the achievement of the qualification that is sought.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210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Information can be found in the ECVET User’s Guide, available at:</a:t>
            </a:r>
          </a:p>
          <a:p>
            <a:pPr marL="363538" indent="0">
              <a:buNone/>
            </a:pPr>
            <a:r>
              <a:rPr lang="en-GB" sz="2000" dirty="0">
                <a:hlinkClick r:id="rId2"/>
              </a:rPr>
              <a:t>www.ecvet-projects.eu/Documents/ECVET_Mobility_Web.pdf</a:t>
            </a:r>
            <a:r>
              <a:rPr lang="en-GB" sz="2000" dirty="0"/>
              <a:t> </a:t>
            </a:r>
          </a:p>
          <a:p>
            <a:pPr marL="363538" indent="0">
              <a:buNone/>
            </a:pPr>
            <a:endParaRPr lang="en-GB" sz="2000" dirty="0"/>
          </a:p>
          <a:p>
            <a:pPr marL="363538" indent="-284163"/>
            <a:r>
              <a:rPr lang="en-GB" sz="3000" dirty="0"/>
              <a:t>You can find examples of Learning Agreements and Memorandum of Understanding at:</a:t>
            </a:r>
          </a:p>
          <a:p>
            <a:pPr marL="363538" indent="0">
              <a:buNone/>
            </a:pPr>
            <a:r>
              <a:rPr lang="en-GB" sz="2000" dirty="0">
                <a:hlinkClick r:id="rId3"/>
              </a:rPr>
              <a:t>http://ecvet-projects.eu/ToolBox/Methodologies.aspx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76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sum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short video describes the process of validating learning from a mobility under the auspices of ECVET</a:t>
            </a:r>
          </a:p>
          <a:p>
            <a:pPr marL="354013" indent="0">
              <a:buNone/>
            </a:pPr>
            <a:r>
              <a:rPr lang="en-GB" sz="2400" dirty="0">
                <a:hlinkClick r:id="rId2"/>
              </a:rPr>
              <a:t>https://www.youtube.com/watch?v=ingP6CUzHNA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3125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FOR ACTIVITY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ACTIVITY NUMBER: 3.3.5</a:t>
            </a:r>
          </a:p>
          <a:p>
            <a:endParaRPr lang="en-US" sz="2400" b="1" dirty="0"/>
          </a:p>
          <a:p>
            <a:r>
              <a:rPr lang="en-US" sz="2400" b="1" dirty="0"/>
              <a:t>ACTIVITY TITLE: Further reading and self assessment</a:t>
            </a:r>
          </a:p>
          <a:p>
            <a:endParaRPr lang="en-US" sz="2400" b="1" dirty="0"/>
          </a:p>
          <a:p>
            <a:r>
              <a:rPr lang="en-US" sz="2400" b="1" dirty="0"/>
              <a:t>ACTIVITY DURATION: 15 minutes</a:t>
            </a:r>
          </a:p>
          <a:p>
            <a:endParaRPr lang="en-US" sz="2400" b="1" dirty="0"/>
          </a:p>
          <a:p>
            <a:r>
              <a:rPr lang="en-US" sz="2400" b="1" dirty="0"/>
              <a:t>COMMENTS:</a:t>
            </a:r>
          </a:p>
        </p:txBody>
      </p:sp>
    </p:spTree>
    <p:extLst>
      <p:ext uri="{BB962C8B-B14F-4D97-AF65-F5344CB8AC3E}">
        <p14:creationId xmlns:p14="http://schemas.microsoft.com/office/powerpoint/2010/main" val="220793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FOR ACTIVITY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ACTIVITY NUMBER: 3.3.2</a:t>
            </a:r>
          </a:p>
          <a:p>
            <a:endParaRPr lang="en-US" sz="2400" b="1" dirty="0"/>
          </a:p>
          <a:p>
            <a:r>
              <a:rPr lang="en-US" sz="2400" b="1" dirty="0"/>
              <a:t>ACTIVITY TITLE: Principles and methodology of ECVET</a:t>
            </a:r>
          </a:p>
          <a:p>
            <a:endParaRPr lang="en-US" sz="2400" b="1" dirty="0"/>
          </a:p>
          <a:p>
            <a:r>
              <a:rPr lang="en-US" sz="2400" b="1" dirty="0"/>
              <a:t>ACTIVITY DURATION: 45 minutes</a:t>
            </a:r>
          </a:p>
          <a:p>
            <a:endParaRPr lang="en-US" sz="2400" b="1" dirty="0"/>
          </a:p>
          <a:p>
            <a:r>
              <a:rPr lang="en-US" sz="2400" b="1" dirty="0"/>
              <a:t>COMMENTS:</a:t>
            </a:r>
          </a:p>
        </p:txBody>
      </p:sp>
    </p:spTree>
    <p:extLst>
      <p:ext uri="{BB962C8B-B14F-4D97-AF65-F5344CB8AC3E}">
        <p14:creationId xmlns:p14="http://schemas.microsoft.com/office/powerpoint/2010/main" val="3188503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1614"/>
            <a:ext cx="7643192" cy="1468759"/>
          </a:xfrm>
        </p:spPr>
        <p:txBody>
          <a:bodyPr>
            <a:normAutofit/>
          </a:bodyPr>
          <a:lstStyle/>
          <a:p>
            <a:r>
              <a:rPr lang="en-GB" sz="2800" dirty="0"/>
              <a:t>How many of these methods do you currently use to assess the informal learning your students have acquired.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2792335"/>
            <a:ext cx="7416824" cy="345325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Peer assessment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Open questioning (orally)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Pictures, images, photographs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Observations of practical tasks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Posts on online platforms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Assignments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Journals/learning logs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Spoken evaluations or testimonies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Work sampling</a:t>
            </a:r>
          </a:p>
        </p:txBody>
      </p:sp>
    </p:spTree>
    <p:extLst>
      <p:ext uri="{BB962C8B-B14F-4D97-AF65-F5344CB8AC3E}">
        <p14:creationId xmlns:p14="http://schemas.microsoft.com/office/powerpoint/2010/main" val="1472687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Further Reading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hlinkClick r:id="rId2"/>
              </a:rPr>
              <a:t>https://ec.europa.eu/ploteus/en/content/validation-non-formal-and-informal-learning</a:t>
            </a:r>
            <a:r>
              <a:rPr lang="en-GB" sz="2800" dirty="0"/>
              <a:t>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444503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 assessment and reflection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56793"/>
            <a:ext cx="6203032" cy="4569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Use the self-evaluation and reflection form to summarise your thoughts on the learning from this session.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25969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Congratulations!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You have completed this unit</a:t>
            </a:r>
            <a:endParaRPr lang="el-GR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2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42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Recognising standards in learning across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43192" cy="489168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Every country in the European Union has its own regulatory bodies for providing and recognising standards in learning.</a:t>
            </a:r>
          </a:p>
          <a:p>
            <a:r>
              <a:rPr lang="en-GB" dirty="0"/>
              <a:t>Where VET providers are sending learners on intercultural mobilities, it can become difficult for them to accredit learning, due to the differences between national education bodies.</a:t>
            </a:r>
          </a:p>
          <a:p>
            <a:r>
              <a:rPr lang="en-GB" dirty="0"/>
              <a:t>One solution to this problem is to use an over-arching framework that can assist national bodies in ‘talking’ to each other.</a:t>
            </a:r>
          </a:p>
          <a:p>
            <a:r>
              <a:rPr lang="en-GB" dirty="0"/>
              <a:t>ECVET is one such framework.</a:t>
            </a:r>
          </a:p>
        </p:txBody>
      </p:sp>
    </p:spTree>
    <p:extLst>
      <p:ext uri="{BB962C8B-B14F-4D97-AF65-F5344CB8AC3E}">
        <p14:creationId xmlns:p14="http://schemas.microsoft.com/office/powerpoint/2010/main" val="58119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European Credit System for Vocational Education and Training (ECVET) is a set of principles and tools, which support the recognition of learning gained in one country, so that it can count towards a qualification in another.</a:t>
            </a:r>
          </a:p>
          <a:p>
            <a:r>
              <a:rPr lang="en-GB" dirty="0"/>
              <a:t>ECVET can be used to enhance the value of mobility experiences and can help to demonstrate a provider’s commitment to getting the most benefit from intercultural mobility placements.</a:t>
            </a:r>
          </a:p>
        </p:txBody>
      </p:sp>
    </p:spTree>
    <p:extLst>
      <p:ext uri="{BB962C8B-B14F-4D97-AF65-F5344CB8AC3E}">
        <p14:creationId xmlns:p14="http://schemas.microsoft.com/office/powerpoint/2010/main" val="243980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FCD4D-66D1-45C7-85D4-662C1442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ECVET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B97E-EE5A-4C2E-8F98-9632E4FA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Now look at the ECVET Secretariat website for your home country. You can download any relevant documents.</a:t>
            </a:r>
          </a:p>
          <a:p>
            <a:pPr marL="0" indent="0">
              <a:buNone/>
            </a:pPr>
            <a:r>
              <a:rPr lang="en-GB" dirty="0"/>
              <a:t>Now move to the ECVET Toolkit website.  In particular, look at:</a:t>
            </a:r>
          </a:p>
          <a:p>
            <a:pPr lvl="1"/>
            <a:r>
              <a:rPr lang="en-GB" dirty="0"/>
              <a:t>The Homepage</a:t>
            </a:r>
          </a:p>
          <a:p>
            <a:pPr lvl="1"/>
            <a:r>
              <a:rPr lang="en-GB" dirty="0"/>
              <a:t>Introduction to ECVET and Mobility</a:t>
            </a:r>
          </a:p>
          <a:p>
            <a:pPr lvl="1"/>
            <a:r>
              <a:rPr lang="en-GB" dirty="0"/>
              <a:t>The ECVET Toolkit (and any available animations or YouTube clips on the webpage)</a:t>
            </a:r>
          </a:p>
          <a:p>
            <a:pPr lvl="1"/>
            <a:r>
              <a:rPr lang="en-GB" dirty="0"/>
              <a:t>The essential documents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54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ECVET –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Read through the following statements and decide if they are true or false.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ECVET can make mobilities more attractive to learners on VET programmes.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TRUE!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can support VET providers with methods to recognise learning completed on a mobility and give it a value back at home.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ECVET –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2.	ECVET is an organisation based in the European Union.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FALSE!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is not an organisation or a qualification. It is a framework for validating learning outcomes for young people.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ECVET –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3.	ECVET is an international qualification.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FALSE!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is a system for evaluating learning outcomes that are agreed as part of a learning programme, such as one undertaken as part of a mobility.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01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Custom 7">
      <a:dk1>
        <a:srgbClr val="49711E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1406</Words>
  <Application>Microsoft Office PowerPoint</Application>
  <PresentationFormat>On-screen Show (4:3)</PresentationFormat>
  <Paragraphs>181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Century Gothic</vt:lpstr>
      <vt:lpstr>Θέμα του Office</vt:lpstr>
      <vt:lpstr>Module 3 Utilise appropriate strategies and tools to recognise and validate participants’ learning through intercultural VET mobility experience</vt:lpstr>
      <vt:lpstr>MODULE 3 UNIT 3</vt:lpstr>
      <vt:lpstr>TIME FOR ACTIVITY</vt:lpstr>
      <vt:lpstr>Recognising standards in learning across Europe</vt:lpstr>
      <vt:lpstr>The ECVET</vt:lpstr>
      <vt:lpstr>The ECVET</vt:lpstr>
      <vt:lpstr>The ECVET – True or False?</vt:lpstr>
      <vt:lpstr>The ECVET – True or False?</vt:lpstr>
      <vt:lpstr>The ECVET – True or False?</vt:lpstr>
      <vt:lpstr>The ECVET – True or False?</vt:lpstr>
      <vt:lpstr>The ECVET – True or False?</vt:lpstr>
      <vt:lpstr>Why is this important?</vt:lpstr>
      <vt:lpstr>Break</vt:lpstr>
      <vt:lpstr>TIME FOR ACTIVITY</vt:lpstr>
      <vt:lpstr>So how do we use ECVET?</vt:lpstr>
      <vt:lpstr>So how do we use ECVET?</vt:lpstr>
      <vt:lpstr>Understanding Learning Outcomes</vt:lpstr>
      <vt:lpstr>Understanding Learning Outcomes</vt:lpstr>
      <vt:lpstr>TIME FOR ACTIVITY</vt:lpstr>
      <vt:lpstr>Using ECVET</vt:lpstr>
      <vt:lpstr>Using ECVET</vt:lpstr>
      <vt:lpstr>Using ECVET</vt:lpstr>
      <vt:lpstr>Equipping your partnership with ECVET</vt:lpstr>
      <vt:lpstr>Agreeing learning outcomes</vt:lpstr>
      <vt:lpstr>Assessment, validation and recognition processes </vt:lpstr>
      <vt:lpstr>Preparing the necessary documentation </vt:lpstr>
      <vt:lpstr>Using ECVET</vt:lpstr>
      <vt:lpstr>To sum up</vt:lpstr>
      <vt:lpstr>TIME FOR ACTIVITY</vt:lpstr>
      <vt:lpstr>Endnote</vt:lpstr>
      <vt:lpstr>Further Reading</vt:lpstr>
      <vt:lpstr>Self assessment and reflection</vt:lpstr>
      <vt:lpstr>Congratulations!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 Coordinator</dc:creator>
  <cp:lastModifiedBy>Chiaka Amadi</cp:lastModifiedBy>
  <cp:revision>65</cp:revision>
  <cp:lastPrinted>2017-10-16T10:35:47Z</cp:lastPrinted>
  <dcterms:created xsi:type="dcterms:W3CDTF">2017-10-16T06:30:11Z</dcterms:created>
  <dcterms:modified xsi:type="dcterms:W3CDTF">2018-07-12T20:24:23Z</dcterms:modified>
</cp:coreProperties>
</file>