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66" r:id="rId2"/>
    <p:sldId id="258" r:id="rId3"/>
    <p:sldId id="261" r:id="rId4"/>
    <p:sldId id="284" r:id="rId5"/>
    <p:sldId id="268" r:id="rId6"/>
    <p:sldId id="300" r:id="rId7"/>
    <p:sldId id="276" r:id="rId8"/>
    <p:sldId id="280" r:id="rId9"/>
    <p:sldId id="281" r:id="rId10"/>
    <p:sldId id="282" r:id="rId11"/>
    <p:sldId id="283" r:id="rId12"/>
    <p:sldId id="294" r:id="rId13"/>
    <p:sldId id="292" r:id="rId14"/>
    <p:sldId id="273" r:id="rId15"/>
    <p:sldId id="277" r:id="rId16"/>
    <p:sldId id="286" r:id="rId17"/>
    <p:sldId id="285" r:id="rId18"/>
    <p:sldId id="287" r:id="rId19"/>
    <p:sldId id="274" r:id="rId20"/>
    <p:sldId id="271" r:id="rId21"/>
    <p:sldId id="288" r:id="rId22"/>
    <p:sldId id="299" r:id="rId23"/>
    <p:sldId id="295" r:id="rId24"/>
    <p:sldId id="290" r:id="rId25"/>
    <p:sldId id="296" r:id="rId26"/>
    <p:sldId id="297" r:id="rId27"/>
    <p:sldId id="291" r:id="rId28"/>
    <p:sldId id="298" r:id="rId29"/>
    <p:sldId id="275" r:id="rId30"/>
    <p:sldId id="269" r:id="rId31"/>
    <p:sldId id="260" r:id="rId32"/>
    <p:sldId id="293" r:id="rId33"/>
    <p:sldId id="262" r:id="rId3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ene" initials="H" lastIdx="6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4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547" cy="458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3853" y="1"/>
            <a:ext cx="2972547" cy="458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180B0-6ED1-4799-979B-18C19D0C474D}" type="datetimeFigureOut">
              <a:rPr lang="fr-FR" smtClean="0"/>
              <a:t>29/08/2018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8685991"/>
            <a:ext cx="2972547" cy="458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3853" y="8685991"/>
            <a:ext cx="2972547" cy="458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66266-5E11-4B68-948D-A8BF29E06398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5984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5" y="1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00858-131F-45C9-96B9-4A2311E834ED}" type="datetimeFigureOut">
              <a:rPr lang="el-GR" smtClean="0"/>
              <a:t>29/8/2018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68521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5" y="868521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182F8F-5088-4031-82CD-039490420B5C}" type="slidenum">
              <a:rPr lang="el-GR" smtClean="0"/>
              <a:t>‹N›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2079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31901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587624" y="4124672"/>
            <a:ext cx="6080720" cy="1546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88640"/>
            <a:ext cx="3744416" cy="2066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 descr="C:\Users\eu2\OneDrive - EDITC LTD\EU_Projects\2016 InterculturalMobility-Eurocircle_FR\4. Implementation\Dissemination\Logos\ErasmusLogo\EU flag-Erasmus+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40" y="6021288"/>
            <a:ext cx="3073672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2"/>
          <p:cNvSpPr>
            <a:spLocks noChangeArrowheads="1"/>
          </p:cNvSpPr>
          <p:nvPr userDrawn="1"/>
        </p:nvSpPr>
        <p:spPr bwMode="auto">
          <a:xfrm>
            <a:off x="3131840" y="6018673"/>
            <a:ext cx="4104456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60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100" dirty="0">
                <a:solidFill>
                  <a:srgbClr val="002060"/>
                </a:solidFill>
              </a:rPr>
              <a:t>This project has been funded with support from the European Union. This [project] reflects the views only of the author, and the Commission cannot be held responsible for any use which may be made of the information contained therein</a:t>
            </a:r>
          </a:p>
          <a:p>
            <a:pPr eaLnBrk="1" hangingPunct="1">
              <a:defRPr/>
            </a:pPr>
            <a:r>
              <a:rPr lang="en-GB" sz="1100" dirty="0">
                <a:solidFill>
                  <a:srgbClr val="002060"/>
                </a:solidFill>
              </a:rPr>
              <a:t>.</a:t>
            </a:r>
            <a:endParaRPr lang="el-GR" sz="11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4644008" y="188640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  <a:p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3224" y="274638"/>
            <a:ext cx="5915000" cy="1143000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88640"/>
            <a:ext cx="2271663" cy="1253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60648"/>
            <a:ext cx="2298700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1 - Τίτλος"/>
          <p:cNvSpPr>
            <a:spLocks noGrp="1"/>
          </p:cNvSpPr>
          <p:nvPr>
            <p:ph type="title" hasCustomPrompt="1"/>
          </p:nvPr>
        </p:nvSpPr>
        <p:spPr>
          <a:xfrm>
            <a:off x="673224" y="274638"/>
            <a:ext cx="5915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Further reading/resources</a:t>
            </a:r>
            <a:endParaRPr lang="el-GR"/>
          </a:p>
        </p:txBody>
      </p:sp>
      <p:sp>
        <p:nvSpPr>
          <p:cNvPr id="11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5482952" cy="4525963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544" y="2708920"/>
            <a:ext cx="2060848" cy="2060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Revision questions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529061"/>
            <a:ext cx="6203032" cy="45971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60648"/>
            <a:ext cx="2298700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 userDrawn="1"/>
        </p:nvSpPr>
        <p:spPr>
          <a:xfrm rot="993780">
            <a:off x="6660273" y="1688727"/>
            <a:ext cx="1604927" cy="3770263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3900" b="1" cap="none" spc="0">
                <a:ln>
                  <a:solidFill>
                    <a:schemeClr val="tx1">
                      <a:lumMod val="50000"/>
                    </a:schemeClr>
                  </a:solidFill>
                </a:ln>
                <a:solidFill>
                  <a:srgbClr val="99FF66"/>
                </a:solidFill>
                <a:effectLst/>
              </a:rPr>
              <a:t>?</a:t>
            </a:r>
          </a:p>
        </p:txBody>
      </p:sp>
      <p:sp>
        <p:nvSpPr>
          <p:cNvPr id="12" name="Rectangle 11"/>
          <p:cNvSpPr/>
          <p:nvPr userDrawn="1"/>
        </p:nvSpPr>
        <p:spPr>
          <a:xfrm rot="21258874">
            <a:off x="7431914" y="4254642"/>
            <a:ext cx="755335" cy="156966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9600" b="1" cap="none" spc="0">
                <a:ln>
                  <a:solidFill>
                    <a:schemeClr val="tx1">
                      <a:lumMod val="50000"/>
                    </a:schemeClr>
                  </a:solidFill>
                </a:ln>
                <a:solidFill>
                  <a:srgbClr val="99FF66"/>
                </a:solidFill>
                <a:effectLst/>
              </a:rPr>
              <a:t>?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6707401" y="4824698"/>
            <a:ext cx="755335" cy="156966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9600" b="1" cap="none" spc="0">
                <a:ln>
                  <a:solidFill>
                    <a:schemeClr val="tx1">
                      <a:lumMod val="50000"/>
                    </a:schemeClr>
                  </a:solidFill>
                </a:ln>
                <a:solidFill>
                  <a:srgbClr val="99FF66"/>
                </a:solidFill>
                <a:effectLst/>
              </a:rPr>
              <a:t>?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Activity slide</a:t>
            </a:r>
            <a:endParaRPr lang="el-GR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60648"/>
            <a:ext cx="2298700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1529061"/>
            <a:ext cx="5486400" cy="31985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60648"/>
            <a:ext cx="2298700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ight Triangle 15"/>
          <p:cNvSpPr/>
          <p:nvPr userDrawn="1"/>
        </p:nvSpPr>
        <p:spPr>
          <a:xfrm flipH="1">
            <a:off x="7812359" y="2204864"/>
            <a:ext cx="1350405" cy="4653137"/>
          </a:xfrm>
          <a:prstGeom prst="rtTriangle">
            <a:avLst/>
          </a:prstGeom>
          <a:solidFill>
            <a:srgbClr val="99FF66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755576" y="274638"/>
            <a:ext cx="620303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4319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pic>
        <p:nvPicPr>
          <p:cNvPr id="8" name="Εικόνα 1" descr="C:\Users\doloudi.LARISSA\Desktop\eu_flag_co_funded_pos_[rgb]_right.jp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093296"/>
            <a:ext cx="1154112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"/>
          <p:cNvSpPr txBox="1">
            <a:spLocks noChangeArrowheads="1"/>
          </p:cNvSpPr>
          <p:nvPr userDrawn="1"/>
        </p:nvSpPr>
        <p:spPr bwMode="auto">
          <a:xfrm>
            <a:off x="1331640" y="6186959"/>
            <a:ext cx="18272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l-GR" sz="1200" b="1" dirty="0">
                <a:solidFill>
                  <a:srgbClr val="6B6BCF"/>
                </a:solidFill>
              </a:rPr>
              <a:t>Co-funded by the Erasmus+ </a:t>
            </a:r>
            <a:r>
              <a:rPr lang="en-US" altLang="el-GR" sz="1200" b="1" dirty="0" err="1">
                <a:solidFill>
                  <a:srgbClr val="6B6BCF"/>
                </a:solidFill>
              </a:rPr>
              <a:t>Programme</a:t>
            </a:r>
            <a:r>
              <a:rPr lang="en-US" altLang="el-GR" sz="1200" b="1" dirty="0">
                <a:solidFill>
                  <a:srgbClr val="6B6BCF"/>
                </a:solidFill>
              </a:rPr>
              <a:t> of the European Union</a:t>
            </a:r>
            <a:endParaRPr lang="el-GR" altLang="el-GR" sz="1200" b="1" dirty="0">
              <a:solidFill>
                <a:srgbClr val="6B6BCF"/>
              </a:solidFill>
            </a:endParaRPr>
          </a:p>
        </p:txBody>
      </p:sp>
      <p:sp>
        <p:nvSpPr>
          <p:cNvPr id="11" name="Right Triangle 10"/>
          <p:cNvSpPr/>
          <p:nvPr userDrawn="1"/>
        </p:nvSpPr>
        <p:spPr>
          <a:xfrm>
            <a:off x="0" y="5301208"/>
            <a:ext cx="467544" cy="1556792"/>
          </a:xfrm>
          <a:prstGeom prst="rtTriangle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Right Triangle 14"/>
          <p:cNvSpPr/>
          <p:nvPr userDrawn="1"/>
        </p:nvSpPr>
        <p:spPr>
          <a:xfrm rot="10800000" flipH="1">
            <a:off x="0" y="-6063"/>
            <a:ext cx="900584" cy="2714981"/>
          </a:xfrm>
          <a:prstGeom prst="rt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9" name="Straight Connector 18"/>
          <p:cNvCxnSpPr>
            <a:stCxn id="17" idx="3"/>
          </p:cNvCxnSpPr>
          <p:nvPr userDrawn="1"/>
        </p:nvCxnSpPr>
        <p:spPr>
          <a:xfrm flipV="1">
            <a:off x="8190148" y="1916832"/>
            <a:ext cx="315162" cy="4941168"/>
          </a:xfrm>
          <a:prstGeom prst="line">
            <a:avLst/>
          </a:prstGeom>
          <a:ln w="1905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14" idx="4"/>
          </p:cNvCxnSpPr>
          <p:nvPr userDrawn="1"/>
        </p:nvCxnSpPr>
        <p:spPr>
          <a:xfrm flipH="1" flipV="1">
            <a:off x="7812359" y="-6065"/>
            <a:ext cx="1008113" cy="6603419"/>
          </a:xfrm>
          <a:prstGeom prst="line">
            <a:avLst/>
          </a:prstGeom>
          <a:ln w="1905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Right Triangle 13"/>
          <p:cNvSpPr/>
          <p:nvPr userDrawn="1"/>
        </p:nvSpPr>
        <p:spPr>
          <a:xfrm flipH="1" flipV="1">
            <a:off x="7812359" y="-6065"/>
            <a:ext cx="1326069" cy="5307271"/>
          </a:xfrm>
          <a:prstGeom prst="rtTriangle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Right Triangle 16"/>
          <p:cNvSpPr/>
          <p:nvPr userDrawn="1"/>
        </p:nvSpPr>
        <p:spPr>
          <a:xfrm rot="10800000" flipV="1">
            <a:off x="7236296" y="5353635"/>
            <a:ext cx="1907704" cy="1504365"/>
          </a:xfrm>
          <a:prstGeom prst="rtTriangl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7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ecvet-projects.eu/ToolBox/Methodologies.aspx" TargetMode="External"/><Relationship Id="rId2" Type="http://schemas.openxmlformats.org/officeDocument/2006/relationships/hyperlink" Target="http://www.ecvet-projects.eu/Documents/ECVET_Mobility_Web.pdf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ngP6CUzHNA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ploteus/en/content/validation-non-formal-and-informal-learning" TargetMode="Externa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88840"/>
            <a:ext cx="8458200" cy="2376263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49711E">
                    <a:lumMod val="75000"/>
                  </a:srgbClr>
                </a:solidFill>
              </a:rPr>
              <a:t>Modulo 3</a:t>
            </a:r>
            <a:br>
              <a:rPr lang="en-GB" dirty="0">
                <a:solidFill>
                  <a:srgbClr val="49711E">
                    <a:lumMod val="75000"/>
                  </a:srgbClr>
                </a:solidFill>
              </a:rPr>
            </a:br>
            <a:r>
              <a:rPr lang="en-GB" sz="3100" dirty="0" err="1">
                <a:solidFill>
                  <a:srgbClr val="49711E">
                    <a:lumMod val="75000"/>
                  </a:srgbClr>
                </a:solidFill>
              </a:rPr>
              <a:t>Utilizzare</a:t>
            </a:r>
            <a:r>
              <a:rPr lang="en-GB" sz="3100" dirty="0">
                <a:solidFill>
                  <a:srgbClr val="49711E">
                    <a:lumMod val="75000"/>
                  </a:srgbClr>
                </a:solidFill>
              </a:rPr>
              <a:t> </a:t>
            </a:r>
            <a:r>
              <a:rPr lang="en-GB" sz="3100" dirty="0" err="1">
                <a:solidFill>
                  <a:srgbClr val="49711E">
                    <a:lumMod val="75000"/>
                  </a:srgbClr>
                </a:solidFill>
              </a:rPr>
              <a:t>strategie</a:t>
            </a:r>
            <a:r>
              <a:rPr lang="en-GB" sz="3100" dirty="0">
                <a:solidFill>
                  <a:srgbClr val="49711E">
                    <a:lumMod val="75000"/>
                  </a:srgbClr>
                </a:solidFill>
              </a:rPr>
              <a:t> e </a:t>
            </a:r>
            <a:r>
              <a:rPr lang="en-GB" sz="3100" dirty="0" err="1">
                <a:solidFill>
                  <a:srgbClr val="49711E">
                    <a:lumMod val="75000"/>
                  </a:srgbClr>
                </a:solidFill>
              </a:rPr>
              <a:t>strumenti</a:t>
            </a:r>
            <a:r>
              <a:rPr lang="en-GB" sz="3100" dirty="0">
                <a:solidFill>
                  <a:srgbClr val="49711E">
                    <a:lumMod val="75000"/>
                  </a:srgbClr>
                </a:solidFill>
              </a:rPr>
              <a:t> </a:t>
            </a:r>
            <a:r>
              <a:rPr lang="en-GB" sz="3100" dirty="0" err="1">
                <a:solidFill>
                  <a:srgbClr val="49711E">
                    <a:lumMod val="75000"/>
                  </a:srgbClr>
                </a:solidFill>
              </a:rPr>
              <a:t>appropriati</a:t>
            </a:r>
            <a:r>
              <a:rPr lang="en-GB" sz="3100" dirty="0">
                <a:solidFill>
                  <a:srgbClr val="49711E">
                    <a:lumMod val="75000"/>
                  </a:srgbClr>
                </a:solidFill>
              </a:rPr>
              <a:t> per </a:t>
            </a:r>
            <a:r>
              <a:rPr lang="en-GB" sz="3100" dirty="0" err="1">
                <a:solidFill>
                  <a:srgbClr val="49711E">
                    <a:lumMod val="75000"/>
                  </a:srgbClr>
                </a:solidFill>
              </a:rPr>
              <a:t>riconoscere</a:t>
            </a:r>
            <a:r>
              <a:rPr lang="en-GB" sz="3100" dirty="0">
                <a:solidFill>
                  <a:srgbClr val="49711E">
                    <a:lumMod val="75000"/>
                  </a:srgbClr>
                </a:solidFill>
              </a:rPr>
              <a:t> e </a:t>
            </a:r>
            <a:r>
              <a:rPr lang="en-GB" sz="3100" dirty="0" err="1">
                <a:solidFill>
                  <a:srgbClr val="49711E">
                    <a:lumMod val="75000"/>
                  </a:srgbClr>
                </a:solidFill>
              </a:rPr>
              <a:t>convalidare</a:t>
            </a:r>
            <a:r>
              <a:rPr lang="en-GB" sz="3100" dirty="0">
                <a:solidFill>
                  <a:srgbClr val="49711E">
                    <a:lumMod val="75000"/>
                  </a:srgbClr>
                </a:solidFill>
              </a:rPr>
              <a:t> </a:t>
            </a:r>
            <a:r>
              <a:rPr lang="en-GB" sz="3100" dirty="0" err="1">
                <a:solidFill>
                  <a:srgbClr val="49711E">
                    <a:lumMod val="75000"/>
                  </a:srgbClr>
                </a:solidFill>
              </a:rPr>
              <a:t>l’apprendimento</a:t>
            </a:r>
            <a:r>
              <a:rPr lang="en-GB" sz="3100" dirty="0">
                <a:solidFill>
                  <a:srgbClr val="49711E">
                    <a:lumMod val="75000"/>
                  </a:srgbClr>
                </a:solidFill>
              </a:rPr>
              <a:t> </a:t>
            </a:r>
            <a:r>
              <a:rPr lang="en-GB" sz="3100" dirty="0" err="1">
                <a:solidFill>
                  <a:srgbClr val="49711E">
                    <a:lumMod val="75000"/>
                  </a:srgbClr>
                </a:solidFill>
              </a:rPr>
              <a:t>acquisito</a:t>
            </a:r>
            <a:r>
              <a:rPr lang="en-GB" sz="3100" dirty="0">
                <a:solidFill>
                  <a:srgbClr val="49711E">
                    <a:lumMod val="75000"/>
                  </a:srgbClr>
                </a:solidFill>
              </a:rPr>
              <a:t> </a:t>
            </a:r>
            <a:r>
              <a:rPr lang="en-GB" sz="3100" dirty="0" err="1">
                <a:solidFill>
                  <a:srgbClr val="49711E">
                    <a:lumMod val="75000"/>
                  </a:srgbClr>
                </a:solidFill>
              </a:rPr>
              <a:t>attraverso</a:t>
            </a:r>
            <a:r>
              <a:rPr lang="en-GB" sz="3100" dirty="0">
                <a:solidFill>
                  <a:srgbClr val="49711E">
                    <a:lumMod val="75000"/>
                  </a:srgbClr>
                </a:solidFill>
              </a:rPr>
              <a:t> </a:t>
            </a:r>
            <a:r>
              <a:rPr lang="en-GB" sz="3100" dirty="0" err="1">
                <a:solidFill>
                  <a:srgbClr val="49711E">
                    <a:lumMod val="75000"/>
                  </a:srgbClr>
                </a:solidFill>
              </a:rPr>
              <a:t>esperienze</a:t>
            </a:r>
            <a:r>
              <a:rPr lang="en-GB" sz="3100" dirty="0">
                <a:solidFill>
                  <a:srgbClr val="49711E">
                    <a:lumMod val="75000"/>
                  </a:srgbClr>
                </a:solidFill>
              </a:rPr>
              <a:t> IFP di </a:t>
            </a:r>
            <a:r>
              <a:rPr lang="en-GB" sz="3100" dirty="0" err="1">
                <a:solidFill>
                  <a:srgbClr val="49711E">
                    <a:lumMod val="75000"/>
                  </a:srgbClr>
                </a:solidFill>
              </a:rPr>
              <a:t>mobilità</a:t>
            </a:r>
            <a:r>
              <a:rPr lang="en-GB" sz="3100" dirty="0">
                <a:solidFill>
                  <a:srgbClr val="49711E">
                    <a:lumMod val="75000"/>
                  </a:srgbClr>
                </a:solidFill>
              </a:rPr>
              <a:t> </a:t>
            </a:r>
            <a:r>
              <a:rPr lang="en-GB" sz="3100" dirty="0" err="1">
                <a:solidFill>
                  <a:srgbClr val="49711E">
                    <a:lumMod val="75000"/>
                  </a:srgbClr>
                </a:solidFill>
              </a:rPr>
              <a:t>interculturale</a:t>
            </a:r>
            <a:r>
              <a:rPr lang="en-GB" sz="3100" dirty="0">
                <a:solidFill>
                  <a:srgbClr val="49711E">
                    <a:lumMod val="75000"/>
                  </a:srgbClr>
                </a:solidFill>
              </a:rPr>
              <a:t> </a:t>
            </a:r>
            <a:endParaRPr lang="en-GB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4509120"/>
            <a:ext cx="7918648" cy="1546440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 err="1">
                <a:solidFill>
                  <a:schemeClr val="accent3">
                    <a:lumMod val="75000"/>
                  </a:schemeClr>
                </a:solidFill>
              </a:rPr>
              <a:t>Unità</a:t>
            </a:r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 3.3</a:t>
            </a:r>
          </a:p>
          <a:p>
            <a:r>
              <a:rPr lang="it-IT" dirty="0"/>
              <a:t>Utilizzo di </a:t>
            </a:r>
            <a:r>
              <a:rPr lang="it-IT" dirty="0" err="1"/>
              <a:t>framework</a:t>
            </a:r>
            <a:r>
              <a:rPr lang="it-IT" dirty="0"/>
              <a:t> e metodologie di accreditamento per riconoscere e convalidare l'apprendimento</a:t>
            </a:r>
            <a:endParaRPr lang="en-GB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2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6588224" cy="1143000"/>
          </a:xfrm>
        </p:spPr>
        <p:txBody>
          <a:bodyPr>
            <a:normAutofit/>
          </a:bodyPr>
          <a:lstStyle/>
          <a:p>
            <a:r>
              <a:rPr lang="en-GB" dirty="0"/>
              <a:t>ECVET – Vero o </a:t>
            </a:r>
            <a:r>
              <a:rPr lang="en-GB" dirty="0" err="1"/>
              <a:t>Falso</a:t>
            </a:r>
            <a:r>
              <a:rPr lang="en-GB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00113" indent="-900113">
              <a:buNone/>
            </a:pPr>
            <a:r>
              <a:rPr lang="en-GB" dirty="0"/>
              <a:t>  4.	 ECVET </a:t>
            </a:r>
            <a:r>
              <a:rPr lang="en-GB" dirty="0" err="1"/>
              <a:t>può</a:t>
            </a:r>
            <a:r>
              <a:rPr lang="en-GB" dirty="0"/>
              <a:t> </a:t>
            </a:r>
            <a:r>
              <a:rPr lang="en-GB" dirty="0" err="1"/>
              <a:t>essere</a:t>
            </a:r>
            <a:r>
              <a:rPr lang="en-GB" dirty="0"/>
              <a:t> </a:t>
            </a:r>
            <a:r>
              <a:rPr lang="en-GB" dirty="0" err="1"/>
              <a:t>utilizzato</a:t>
            </a:r>
            <a:r>
              <a:rPr lang="en-GB" dirty="0"/>
              <a:t> solo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mobilità</a:t>
            </a:r>
            <a:r>
              <a:rPr lang="en-GB" dirty="0"/>
              <a:t> di </a:t>
            </a:r>
            <a:r>
              <a:rPr lang="en-GB" dirty="0" err="1"/>
              <a:t>almeno</a:t>
            </a:r>
            <a:r>
              <a:rPr lang="en-GB" dirty="0"/>
              <a:t> 12 </a:t>
            </a:r>
            <a:r>
              <a:rPr lang="en-GB" dirty="0" err="1"/>
              <a:t>mesi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sz="3600" b="1" dirty="0">
                <a:solidFill>
                  <a:srgbClr val="C00000"/>
                </a:solidFill>
              </a:rPr>
              <a:t>FALSO!</a:t>
            </a:r>
          </a:p>
          <a:p>
            <a:pPr marL="900113" indent="0">
              <a:buNone/>
            </a:pPr>
            <a:r>
              <a:rPr lang="en-GB" dirty="0"/>
              <a:t>	</a:t>
            </a:r>
            <a:r>
              <a:rPr lang="en-GB" sz="2800" dirty="0">
                <a:solidFill>
                  <a:schemeClr val="tx1"/>
                </a:solidFill>
              </a:rPr>
              <a:t>ECVET </a:t>
            </a:r>
            <a:r>
              <a:rPr lang="en-GB" sz="2800" dirty="0" err="1">
                <a:solidFill>
                  <a:schemeClr val="tx1"/>
                </a:solidFill>
              </a:rPr>
              <a:t>può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essere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utilizzato</a:t>
            </a:r>
            <a:r>
              <a:rPr lang="en-GB" sz="2800" dirty="0">
                <a:solidFill>
                  <a:schemeClr val="tx1"/>
                </a:solidFill>
              </a:rPr>
              <a:t> con </a:t>
            </a:r>
            <a:r>
              <a:rPr lang="en-GB" sz="2800" dirty="0" err="1">
                <a:solidFill>
                  <a:schemeClr val="tx1"/>
                </a:solidFill>
              </a:rPr>
              <a:t>qualsiasi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apprendimento</a:t>
            </a:r>
            <a:r>
              <a:rPr lang="en-GB" sz="2800" dirty="0">
                <a:solidFill>
                  <a:schemeClr val="tx1"/>
                </a:solidFill>
              </a:rPr>
              <a:t>, </a:t>
            </a:r>
            <a:r>
              <a:rPr lang="en-GB" sz="2800" dirty="0" err="1">
                <a:solidFill>
                  <a:schemeClr val="tx1"/>
                </a:solidFill>
              </a:rPr>
              <a:t>comprese</a:t>
            </a:r>
            <a:r>
              <a:rPr lang="en-GB" sz="2800" dirty="0">
                <a:solidFill>
                  <a:schemeClr val="tx1"/>
                </a:solidFill>
              </a:rPr>
              <a:t> le </a:t>
            </a:r>
            <a:r>
              <a:rPr lang="en-GB" sz="2800" dirty="0" err="1">
                <a:solidFill>
                  <a:schemeClr val="tx1"/>
                </a:solidFill>
              </a:rPr>
              <a:t>mobilità</a:t>
            </a:r>
            <a:r>
              <a:rPr lang="en-GB" sz="2800" dirty="0">
                <a:solidFill>
                  <a:schemeClr val="tx1"/>
                </a:solidFill>
              </a:rPr>
              <a:t>, </a:t>
            </a:r>
            <a:r>
              <a:rPr lang="en-GB" sz="2800" dirty="0" err="1">
                <a:solidFill>
                  <a:schemeClr val="tx1"/>
                </a:solidFill>
              </a:rPr>
              <a:t>che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vanno</a:t>
            </a:r>
            <a:r>
              <a:rPr lang="en-GB" sz="2800" dirty="0">
                <a:solidFill>
                  <a:schemeClr val="tx1"/>
                </a:solidFill>
              </a:rPr>
              <a:t> da due </a:t>
            </a:r>
            <a:r>
              <a:rPr lang="en-GB" sz="2800" dirty="0" err="1">
                <a:solidFill>
                  <a:schemeClr val="tx1"/>
                </a:solidFill>
              </a:rPr>
              <a:t>settimane</a:t>
            </a:r>
            <a:r>
              <a:rPr lang="en-GB" sz="2800" dirty="0">
                <a:solidFill>
                  <a:schemeClr val="tx1"/>
                </a:solidFill>
              </a:rPr>
              <a:t> a </a:t>
            </a:r>
            <a:r>
              <a:rPr lang="en-GB" sz="2800" dirty="0" err="1">
                <a:solidFill>
                  <a:schemeClr val="tx1"/>
                </a:solidFill>
              </a:rPr>
              <a:t>sei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mesi</a:t>
            </a:r>
            <a:r>
              <a:rPr lang="en-GB" sz="2800" dirty="0">
                <a:solidFill>
                  <a:schemeClr val="tx1"/>
                </a:solidFill>
              </a:rPr>
              <a:t>, </a:t>
            </a:r>
            <a:r>
              <a:rPr lang="en-GB" sz="2800" dirty="0" err="1">
                <a:solidFill>
                  <a:schemeClr val="tx1"/>
                </a:solidFill>
              </a:rPr>
              <a:t>dodici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mesi</a:t>
            </a:r>
            <a:r>
              <a:rPr lang="en-GB" sz="2800" dirty="0">
                <a:solidFill>
                  <a:schemeClr val="tx1"/>
                </a:solidFill>
              </a:rPr>
              <a:t> o </a:t>
            </a:r>
            <a:r>
              <a:rPr lang="en-GB" sz="2800" dirty="0" err="1">
                <a:solidFill>
                  <a:schemeClr val="tx1"/>
                </a:solidFill>
              </a:rPr>
              <a:t>più</a:t>
            </a:r>
            <a:r>
              <a:rPr lang="en-GB" sz="2800" dirty="0">
                <a:solidFill>
                  <a:schemeClr val="tx1"/>
                </a:solidFill>
              </a:rPr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121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6588224" cy="1143000"/>
          </a:xfrm>
        </p:spPr>
        <p:txBody>
          <a:bodyPr>
            <a:normAutofit/>
          </a:bodyPr>
          <a:lstStyle/>
          <a:p>
            <a:r>
              <a:rPr lang="en-GB" dirty="0"/>
              <a:t>ECVET – Vero o </a:t>
            </a:r>
            <a:r>
              <a:rPr lang="en-GB" dirty="0" err="1"/>
              <a:t>Falso</a:t>
            </a:r>
            <a:r>
              <a:rPr lang="en-GB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00113" indent="-900113">
              <a:buNone/>
            </a:pPr>
            <a:r>
              <a:rPr lang="en-GB" dirty="0"/>
              <a:t>  5.	 ECVET </a:t>
            </a:r>
            <a:r>
              <a:rPr lang="en-GB" dirty="0" err="1"/>
              <a:t>funge</a:t>
            </a:r>
            <a:r>
              <a:rPr lang="en-GB" dirty="0"/>
              <a:t> da </a:t>
            </a:r>
            <a:r>
              <a:rPr lang="en-GB" dirty="0" err="1"/>
              <a:t>linguaggio</a:t>
            </a:r>
            <a:r>
              <a:rPr lang="en-GB" dirty="0"/>
              <a:t> </a:t>
            </a:r>
            <a:r>
              <a:rPr lang="en-GB" dirty="0" err="1"/>
              <a:t>comune</a:t>
            </a:r>
            <a:r>
              <a:rPr lang="en-GB" dirty="0"/>
              <a:t> </a:t>
            </a:r>
            <a:r>
              <a:rPr lang="en-GB" dirty="0" err="1"/>
              <a:t>tra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fornitori</a:t>
            </a:r>
            <a:r>
              <a:rPr lang="en-GB" dirty="0"/>
              <a:t> di </a:t>
            </a:r>
            <a:r>
              <a:rPr lang="en-GB" dirty="0" err="1"/>
              <a:t>istruzione</a:t>
            </a:r>
            <a:r>
              <a:rPr lang="en-GB" dirty="0"/>
              <a:t> e </a:t>
            </a:r>
            <a:r>
              <a:rPr lang="en-GB" dirty="0" err="1"/>
              <a:t>formazione</a:t>
            </a:r>
            <a:r>
              <a:rPr lang="en-GB" dirty="0"/>
              <a:t> </a:t>
            </a:r>
            <a:r>
              <a:rPr lang="en-GB" dirty="0" err="1"/>
              <a:t>nei</a:t>
            </a:r>
            <a:r>
              <a:rPr lang="en-GB" dirty="0"/>
              <a:t> </a:t>
            </a:r>
            <a:r>
              <a:rPr lang="en-GB" dirty="0" err="1"/>
              <a:t>diversi</a:t>
            </a:r>
            <a:r>
              <a:rPr lang="en-GB" dirty="0"/>
              <a:t> </a:t>
            </a:r>
            <a:r>
              <a:rPr lang="en-GB" dirty="0" err="1"/>
              <a:t>paesi</a:t>
            </a:r>
            <a:r>
              <a:rPr lang="en-GB" dirty="0"/>
              <a:t> </a:t>
            </a:r>
            <a:r>
              <a:rPr lang="en-GB" dirty="0" err="1"/>
              <a:t>dell'Unione</a:t>
            </a:r>
            <a:r>
              <a:rPr lang="en-GB" dirty="0"/>
              <a:t> </a:t>
            </a:r>
            <a:r>
              <a:rPr lang="en-GB" dirty="0" err="1"/>
              <a:t>europea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sz="3600" b="1" dirty="0">
                <a:solidFill>
                  <a:srgbClr val="C00000"/>
                </a:solidFill>
              </a:rPr>
              <a:t>VERO!</a:t>
            </a:r>
          </a:p>
          <a:p>
            <a:pPr marL="900113" indent="0">
              <a:buNone/>
            </a:pPr>
            <a:r>
              <a:rPr lang="en-GB" dirty="0"/>
              <a:t>	</a:t>
            </a:r>
            <a:r>
              <a:rPr lang="en-GB" sz="2800" dirty="0">
                <a:solidFill>
                  <a:schemeClr val="tx1"/>
                </a:solidFill>
              </a:rPr>
              <a:t>ECVET </a:t>
            </a:r>
            <a:r>
              <a:rPr lang="en-GB" sz="2800" dirty="0" err="1">
                <a:solidFill>
                  <a:schemeClr val="tx1"/>
                </a:solidFill>
              </a:rPr>
              <a:t>è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un'iniziativa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che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può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migliorare</a:t>
            </a:r>
            <a:r>
              <a:rPr lang="en-GB" sz="2800" dirty="0">
                <a:solidFill>
                  <a:schemeClr val="tx1"/>
                </a:solidFill>
              </a:rPr>
              <a:t> e </a:t>
            </a:r>
            <a:r>
              <a:rPr lang="en-GB" sz="2800" dirty="0" err="1">
                <a:solidFill>
                  <a:schemeClr val="tx1"/>
                </a:solidFill>
              </a:rPr>
              <a:t>facilitare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il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riconoscimento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reciproco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dell'apprendimento</a:t>
            </a:r>
            <a:r>
              <a:rPr lang="en-GB" sz="2800" dirty="0">
                <a:solidFill>
                  <a:schemeClr val="tx1"/>
                </a:solidFill>
              </a:rPr>
              <a:t> e </a:t>
            </a:r>
            <a:r>
              <a:rPr lang="en-GB" sz="2800" dirty="0" err="1">
                <a:solidFill>
                  <a:schemeClr val="tx1"/>
                </a:solidFill>
              </a:rPr>
              <a:t>delle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competenze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nei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sistemi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educativi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nazionali</a:t>
            </a:r>
            <a:r>
              <a:rPr lang="en-GB" sz="2800" dirty="0">
                <a:solidFill>
                  <a:schemeClr val="tx1"/>
                </a:solidFill>
              </a:rPr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740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5915000" cy="1143000"/>
          </a:xfrm>
        </p:spPr>
        <p:txBody>
          <a:bodyPr>
            <a:normAutofit/>
          </a:bodyPr>
          <a:lstStyle/>
          <a:p>
            <a:r>
              <a:rPr lang="en-GB" dirty="0" err="1"/>
              <a:t>Perché</a:t>
            </a:r>
            <a:r>
              <a:rPr lang="en-GB" dirty="0"/>
              <a:t> </a:t>
            </a:r>
            <a:r>
              <a:rPr lang="en-GB" dirty="0" err="1"/>
              <a:t>è</a:t>
            </a:r>
            <a:r>
              <a:rPr lang="en-GB" dirty="0"/>
              <a:t> </a:t>
            </a:r>
            <a:r>
              <a:rPr lang="en-GB" dirty="0" err="1"/>
              <a:t>importante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600200"/>
            <a:ext cx="5976664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err="1"/>
              <a:t>Perché</a:t>
            </a:r>
            <a:r>
              <a:rPr lang="en-GB" dirty="0"/>
              <a:t> </a:t>
            </a:r>
            <a:r>
              <a:rPr lang="en-GB" dirty="0" err="1"/>
              <a:t>l'apprendimento</a:t>
            </a:r>
            <a:r>
              <a:rPr lang="en-GB" dirty="0"/>
              <a:t> in </a:t>
            </a:r>
            <a:r>
              <a:rPr lang="en-GB" dirty="0" err="1"/>
              <a:t>una</a:t>
            </a:r>
            <a:r>
              <a:rPr lang="en-GB" dirty="0"/>
              <a:t> </a:t>
            </a:r>
            <a:r>
              <a:rPr lang="en-GB" dirty="0" err="1"/>
              <a:t>mobilità</a:t>
            </a:r>
            <a:r>
              <a:rPr lang="en-GB" dirty="0"/>
              <a:t> </a:t>
            </a:r>
            <a:r>
              <a:rPr lang="en-GB" dirty="0" err="1"/>
              <a:t>interculturale</a:t>
            </a:r>
            <a:r>
              <a:rPr lang="en-GB" dirty="0"/>
              <a:t> </a:t>
            </a:r>
            <a:r>
              <a:rPr lang="en-GB" dirty="0" err="1"/>
              <a:t>può</a:t>
            </a:r>
            <a:r>
              <a:rPr lang="en-GB" dirty="0"/>
              <a:t> </a:t>
            </a:r>
            <a:r>
              <a:rPr lang="en-GB" dirty="0" err="1"/>
              <a:t>essere</a:t>
            </a:r>
            <a:r>
              <a:rPr lang="en-GB" dirty="0"/>
              <a:t> </a:t>
            </a:r>
            <a:r>
              <a:rPr lang="en-GB" dirty="0" err="1"/>
              <a:t>valutato</a:t>
            </a:r>
            <a:r>
              <a:rPr lang="en-GB" dirty="0"/>
              <a:t> in </a:t>
            </a:r>
            <a:r>
              <a:rPr lang="en-GB" dirty="0" err="1"/>
              <a:t>parte</a:t>
            </a:r>
            <a:r>
              <a:rPr lang="en-GB" dirty="0"/>
              <a:t> da un </a:t>
            </a:r>
            <a:r>
              <a:rPr lang="en-GB" dirty="0" err="1"/>
              <a:t>professionista</a:t>
            </a:r>
            <a:r>
              <a:rPr lang="en-GB" dirty="0"/>
              <a:t> di </a:t>
            </a:r>
            <a:r>
              <a:rPr lang="en-GB" dirty="0" err="1"/>
              <a:t>un'organizzazione</a:t>
            </a:r>
            <a:r>
              <a:rPr lang="en-GB" dirty="0"/>
              <a:t> partner </a:t>
            </a:r>
            <a:r>
              <a:rPr lang="en-GB" dirty="0" err="1"/>
              <a:t>nel</a:t>
            </a:r>
            <a:r>
              <a:rPr lang="en-GB" dirty="0"/>
              <a:t> </a:t>
            </a:r>
            <a:r>
              <a:rPr lang="en-GB" dirty="0" err="1"/>
              <a:t>paese</a:t>
            </a:r>
            <a:r>
              <a:rPr lang="en-GB" dirty="0"/>
              <a:t> </a:t>
            </a:r>
            <a:r>
              <a:rPr lang="en-GB" dirty="0" err="1"/>
              <a:t>ospitante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537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417638"/>
            <a:ext cx="6459590" cy="4612147"/>
          </a:xfrm>
          <a:prstGeom prst="rect">
            <a:avLst/>
          </a:prstGeom>
        </p:spPr>
      </p:pic>
      <p:sp>
        <p:nvSpPr>
          <p:cNvPr id="6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73224" y="274638"/>
            <a:ext cx="5915000" cy="1143000"/>
          </a:xfrm>
        </p:spPr>
        <p:txBody>
          <a:bodyPr>
            <a:normAutofit/>
          </a:bodyPr>
          <a:lstStyle/>
          <a:p>
            <a:r>
              <a:rPr lang="en-GB" dirty="0" err="1"/>
              <a:t>Pausa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9316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IL MOMENTO DELLE </a:t>
            </a:r>
            <a:r>
              <a:rPr lang="en-US" dirty="0" err="1"/>
              <a:t>ATTIVITà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739074" y="1663640"/>
            <a:ext cx="7200800" cy="3046988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NUMERO </a:t>
            </a:r>
            <a:r>
              <a:rPr lang="en-US" sz="2400" b="1" dirty="0" err="1"/>
              <a:t>ATTIVITà</a:t>
            </a:r>
            <a:r>
              <a:rPr lang="en-US" sz="2400" b="1" dirty="0"/>
              <a:t>: 3.3.3</a:t>
            </a:r>
          </a:p>
          <a:p>
            <a:endParaRPr lang="en-US" sz="2400" b="1" dirty="0"/>
          </a:p>
          <a:p>
            <a:r>
              <a:rPr lang="en-US" sz="2400" b="1" dirty="0"/>
              <a:t>TITOLO </a:t>
            </a:r>
            <a:r>
              <a:rPr lang="en-US" sz="2400" b="1" dirty="0" err="1"/>
              <a:t>ATTIVITà</a:t>
            </a:r>
            <a:r>
              <a:rPr lang="en-US" sz="2400" b="1" dirty="0"/>
              <a:t>: </a:t>
            </a:r>
            <a:r>
              <a:rPr lang="en-US" sz="2400" b="1" dirty="0" err="1"/>
              <a:t>Comprendere</a:t>
            </a:r>
            <a:r>
              <a:rPr lang="en-US" sz="2400" b="1" dirty="0"/>
              <a:t> </a:t>
            </a:r>
            <a:r>
              <a:rPr lang="en-US" sz="2400" b="1" dirty="0" err="1"/>
              <a:t>gli</a:t>
            </a:r>
            <a:r>
              <a:rPr lang="en-US" sz="2400" b="1" dirty="0"/>
              <a:t> </a:t>
            </a:r>
            <a:r>
              <a:rPr lang="en-US" sz="2400" b="1" dirty="0" err="1"/>
              <a:t>obiettivi</a:t>
            </a:r>
            <a:r>
              <a:rPr lang="en-US" sz="2400" b="1" dirty="0"/>
              <a:t> </a:t>
            </a:r>
            <a:r>
              <a:rPr lang="en-US" sz="2400" b="1" dirty="0" err="1"/>
              <a:t>formativi</a:t>
            </a:r>
            <a:r>
              <a:rPr lang="en-US" sz="2400" b="1" dirty="0"/>
              <a:t> </a:t>
            </a:r>
            <a:r>
              <a:rPr lang="en-US" sz="2400" b="1" dirty="0" err="1"/>
              <a:t>nel</a:t>
            </a:r>
            <a:r>
              <a:rPr lang="en-US" sz="2400" b="1" dirty="0"/>
              <a:t> </a:t>
            </a:r>
            <a:r>
              <a:rPr lang="en-US" sz="2400" b="1" dirty="0" err="1"/>
              <a:t>contesto</a:t>
            </a:r>
            <a:r>
              <a:rPr lang="en-US" sz="2400" b="1" dirty="0"/>
              <a:t> di ECVET </a:t>
            </a:r>
          </a:p>
          <a:p>
            <a:endParaRPr lang="en-US" sz="2400" b="1" dirty="0"/>
          </a:p>
          <a:p>
            <a:r>
              <a:rPr lang="en-US" sz="2400" b="1" dirty="0"/>
              <a:t>DURATA </a:t>
            </a:r>
            <a:r>
              <a:rPr lang="en-US" sz="2400" b="1" dirty="0" err="1"/>
              <a:t>ATTIVITà</a:t>
            </a:r>
            <a:r>
              <a:rPr lang="en-US" sz="2400" b="1" dirty="0"/>
              <a:t>: 45 </a:t>
            </a:r>
            <a:r>
              <a:rPr lang="en-US" sz="2400" b="1" dirty="0" err="1"/>
              <a:t>minuti</a:t>
            </a:r>
            <a:endParaRPr lang="en-US" sz="2400" b="1" dirty="0"/>
          </a:p>
          <a:p>
            <a:endParaRPr lang="en-US" sz="2400" b="1" dirty="0"/>
          </a:p>
          <a:p>
            <a:r>
              <a:rPr lang="en-US" sz="2400" b="1" dirty="0"/>
              <a:t>COMMENTI:</a:t>
            </a:r>
          </a:p>
        </p:txBody>
      </p:sp>
    </p:spTree>
    <p:extLst>
      <p:ext uri="{BB962C8B-B14F-4D97-AF65-F5344CB8AC3E}">
        <p14:creationId xmlns:p14="http://schemas.microsoft.com/office/powerpoint/2010/main" val="3802602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7020272" cy="1143000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Quindi</a:t>
            </a:r>
            <a:r>
              <a:rPr lang="en-GB" dirty="0"/>
              <a:t>, come </a:t>
            </a:r>
            <a:r>
              <a:rPr lang="en-GB" dirty="0" err="1"/>
              <a:t>usiamo</a:t>
            </a:r>
            <a:r>
              <a:rPr lang="en-GB" dirty="0"/>
              <a:t> ECVET?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ECVET </a:t>
            </a:r>
            <a:r>
              <a:rPr lang="en-GB" dirty="0" err="1"/>
              <a:t>deve</a:t>
            </a:r>
            <a:r>
              <a:rPr lang="en-GB" dirty="0"/>
              <a:t> </a:t>
            </a:r>
            <a:r>
              <a:rPr lang="en-GB" dirty="0" err="1"/>
              <a:t>essere</a:t>
            </a:r>
            <a:r>
              <a:rPr lang="en-GB" dirty="0"/>
              <a:t> </a:t>
            </a:r>
            <a:r>
              <a:rPr lang="en-GB" dirty="0" err="1"/>
              <a:t>incorporato</a:t>
            </a:r>
            <a:r>
              <a:rPr lang="en-GB" dirty="0"/>
              <a:t> </a:t>
            </a:r>
            <a:r>
              <a:rPr lang="en-GB" dirty="0" err="1"/>
              <a:t>nella</a:t>
            </a:r>
            <a:r>
              <a:rPr lang="en-GB" dirty="0"/>
              <a:t> </a:t>
            </a:r>
            <a:r>
              <a:rPr lang="en-GB" dirty="0" err="1"/>
              <a:t>pianificazione</a:t>
            </a:r>
            <a:r>
              <a:rPr lang="en-GB" dirty="0"/>
              <a:t> e </a:t>
            </a:r>
            <a:r>
              <a:rPr lang="en-GB" dirty="0" err="1"/>
              <a:t>nella</a:t>
            </a:r>
            <a:r>
              <a:rPr lang="en-GB" dirty="0"/>
              <a:t> </a:t>
            </a:r>
            <a:r>
              <a:rPr lang="en-GB" dirty="0" err="1"/>
              <a:t>progettazione</a:t>
            </a:r>
            <a:r>
              <a:rPr lang="en-GB" dirty="0"/>
              <a:t> </a:t>
            </a:r>
            <a:r>
              <a:rPr lang="en-GB" dirty="0" err="1"/>
              <a:t>dei</a:t>
            </a:r>
            <a:r>
              <a:rPr lang="en-GB" dirty="0"/>
              <a:t> </a:t>
            </a:r>
            <a:r>
              <a:rPr lang="en-GB" dirty="0" err="1"/>
              <a:t>periodi</a:t>
            </a:r>
            <a:r>
              <a:rPr lang="en-GB" dirty="0"/>
              <a:t> di </a:t>
            </a:r>
            <a:r>
              <a:rPr lang="en-GB" dirty="0" err="1"/>
              <a:t>mobilità</a:t>
            </a:r>
            <a:r>
              <a:rPr lang="en-GB" dirty="0"/>
              <a:t>.</a:t>
            </a:r>
          </a:p>
          <a:p>
            <a:r>
              <a:rPr lang="en-GB" dirty="0" err="1"/>
              <a:t>Richiede</a:t>
            </a:r>
            <a:r>
              <a:rPr lang="en-GB" dirty="0"/>
              <a:t> </a:t>
            </a:r>
            <a:r>
              <a:rPr lang="en-GB" dirty="0" err="1"/>
              <a:t>ai</a:t>
            </a:r>
            <a:r>
              <a:rPr lang="en-GB" dirty="0"/>
              <a:t> </a:t>
            </a:r>
            <a:r>
              <a:rPr lang="en-GB" dirty="0" err="1"/>
              <a:t>fornitori</a:t>
            </a:r>
            <a:r>
              <a:rPr lang="en-GB" dirty="0"/>
              <a:t> di IFP di </a:t>
            </a:r>
            <a:r>
              <a:rPr lang="en-GB" dirty="0" err="1"/>
              <a:t>utilizzare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risultati</a:t>
            </a:r>
            <a:r>
              <a:rPr lang="en-GB" dirty="0"/>
              <a:t> </a:t>
            </a:r>
            <a:r>
              <a:rPr lang="en-GB" dirty="0" err="1"/>
              <a:t>dell'apprendimento</a:t>
            </a:r>
            <a:r>
              <a:rPr lang="en-GB" dirty="0"/>
              <a:t> </a:t>
            </a:r>
            <a:r>
              <a:rPr lang="en-GB" dirty="0" err="1"/>
              <a:t>che</a:t>
            </a:r>
            <a:r>
              <a:rPr lang="en-GB" dirty="0"/>
              <a:t> </a:t>
            </a:r>
            <a:r>
              <a:rPr lang="en-GB" dirty="0" err="1"/>
              <a:t>devono</a:t>
            </a:r>
            <a:r>
              <a:rPr lang="en-GB" dirty="0"/>
              <a:t> </a:t>
            </a:r>
            <a:r>
              <a:rPr lang="en-GB" dirty="0" err="1"/>
              <a:t>prevedere</a:t>
            </a:r>
            <a:r>
              <a:rPr lang="en-GB" dirty="0"/>
              <a:t> e </a:t>
            </a:r>
            <a:r>
              <a:rPr lang="en-GB" dirty="0" err="1"/>
              <a:t>pianificare</a:t>
            </a:r>
            <a:r>
              <a:rPr lang="en-GB" dirty="0"/>
              <a:t> in </a:t>
            </a:r>
            <a:r>
              <a:rPr lang="en-GB" dirty="0" err="1"/>
              <a:t>anticipo</a:t>
            </a:r>
            <a:r>
              <a:rPr lang="en-GB" dirty="0"/>
              <a:t>. </a:t>
            </a:r>
          </a:p>
          <a:p>
            <a:pPr marL="457200" lvl="1" indent="0">
              <a:buNone/>
            </a:pPr>
            <a:r>
              <a:rPr lang="en-GB" b="1" dirty="0"/>
              <a:t>Per </a:t>
            </a:r>
            <a:r>
              <a:rPr lang="en-GB" b="1" dirty="0" err="1"/>
              <a:t>capire</a:t>
            </a:r>
            <a:r>
              <a:rPr lang="en-GB" b="1" dirty="0"/>
              <a:t> </a:t>
            </a:r>
            <a:r>
              <a:rPr lang="en-GB" b="1" dirty="0" err="1"/>
              <a:t>che</a:t>
            </a:r>
            <a:r>
              <a:rPr lang="en-GB" b="1" dirty="0"/>
              <a:t> </a:t>
            </a:r>
            <a:r>
              <a:rPr lang="en-GB" b="1" dirty="0" err="1"/>
              <a:t>cos'è</a:t>
            </a:r>
            <a:r>
              <a:rPr lang="en-GB" b="1" dirty="0"/>
              <a:t> un </a:t>
            </a:r>
            <a:r>
              <a:rPr lang="en-GB" b="1" dirty="0" err="1"/>
              <a:t>risultato</a:t>
            </a:r>
            <a:r>
              <a:rPr lang="en-GB" b="1" dirty="0"/>
              <a:t> di </a:t>
            </a:r>
            <a:r>
              <a:rPr lang="en-GB" b="1" dirty="0" err="1"/>
              <a:t>apprendimento</a:t>
            </a:r>
            <a:r>
              <a:rPr lang="en-GB" b="1" dirty="0"/>
              <a:t>, </a:t>
            </a:r>
            <a:r>
              <a:rPr lang="en-GB" b="1" dirty="0" err="1"/>
              <a:t>leggi</a:t>
            </a:r>
            <a:r>
              <a:rPr lang="en-GB" b="1" dirty="0"/>
              <a:t> </a:t>
            </a:r>
            <a:r>
              <a:rPr lang="en-GB" b="1" dirty="0" err="1"/>
              <a:t>l'estratto</a:t>
            </a:r>
            <a:r>
              <a:rPr lang="en-GB" b="1" dirty="0"/>
              <a:t> 1 di "ECVET: </a:t>
            </a:r>
            <a:r>
              <a:rPr lang="en-GB" b="1" dirty="0" err="1"/>
              <a:t>ottenere</a:t>
            </a:r>
            <a:r>
              <a:rPr lang="en-GB" b="1" dirty="0"/>
              <a:t> </a:t>
            </a:r>
            <a:r>
              <a:rPr lang="en-GB" b="1" dirty="0" err="1"/>
              <a:t>il</a:t>
            </a:r>
            <a:r>
              <a:rPr lang="en-GB" b="1" dirty="0"/>
              <a:t> </a:t>
            </a:r>
            <a:r>
              <a:rPr lang="en-GB" b="1" dirty="0" err="1"/>
              <a:t>credito</a:t>
            </a:r>
            <a:r>
              <a:rPr lang="en-GB" b="1" dirty="0"/>
              <a:t> </a:t>
            </a:r>
            <a:r>
              <a:rPr lang="en-GB" b="1" dirty="0" err="1"/>
              <a:t>che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tuoi</a:t>
            </a:r>
            <a:r>
              <a:rPr lang="en-GB" b="1" dirty="0"/>
              <a:t> </a:t>
            </a:r>
            <a:r>
              <a:rPr lang="en-GB" b="1" dirty="0" err="1"/>
              <a:t>studenti</a:t>
            </a:r>
            <a:r>
              <a:rPr lang="en-GB" b="1" dirty="0"/>
              <a:t> </a:t>
            </a:r>
            <a:r>
              <a:rPr lang="en-GB" b="1" dirty="0" err="1"/>
              <a:t>meritano</a:t>
            </a:r>
            <a:r>
              <a:rPr lang="en-GB" b="1" dirty="0"/>
              <a:t>" un </a:t>
            </a:r>
            <a:r>
              <a:rPr lang="en-GB" b="1" dirty="0" err="1"/>
              <a:t>documento</a:t>
            </a:r>
            <a:r>
              <a:rPr lang="en-GB" b="1" dirty="0"/>
              <a:t> di </a:t>
            </a:r>
            <a:r>
              <a:rPr lang="en-GB" b="1" dirty="0" err="1"/>
              <a:t>orientamento</a:t>
            </a:r>
            <a:r>
              <a:rPr lang="en-GB" b="1" dirty="0"/>
              <a:t> di Erasmus +</a:t>
            </a:r>
          </a:p>
        </p:txBody>
      </p:sp>
    </p:spTree>
    <p:extLst>
      <p:ext uri="{BB962C8B-B14F-4D97-AF65-F5344CB8AC3E}">
        <p14:creationId xmlns:p14="http://schemas.microsoft.com/office/powerpoint/2010/main" val="2885506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7020272" cy="1143000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Quindi</a:t>
            </a:r>
            <a:r>
              <a:rPr lang="en-GB" dirty="0"/>
              <a:t>, come </a:t>
            </a:r>
            <a:r>
              <a:rPr lang="en-GB" dirty="0" err="1"/>
              <a:t>usiamo</a:t>
            </a:r>
            <a:r>
              <a:rPr lang="en-GB" dirty="0"/>
              <a:t> ECVET?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/>
              <a:t>L'estratto</a:t>
            </a:r>
            <a:r>
              <a:rPr lang="en-GB" dirty="0"/>
              <a:t> </a:t>
            </a:r>
            <a:r>
              <a:rPr lang="en-GB" dirty="0" err="1"/>
              <a:t>che</a:t>
            </a:r>
            <a:r>
              <a:rPr lang="en-GB" dirty="0"/>
              <a:t> </a:t>
            </a:r>
            <a:r>
              <a:rPr lang="en-GB" dirty="0" err="1"/>
              <a:t>hai</a:t>
            </a:r>
            <a:r>
              <a:rPr lang="en-GB" dirty="0"/>
              <a:t> </a:t>
            </a:r>
            <a:r>
              <a:rPr lang="en-GB" dirty="0" err="1"/>
              <a:t>appena</a:t>
            </a:r>
            <a:r>
              <a:rPr lang="en-GB" dirty="0"/>
              <a:t> </a:t>
            </a:r>
            <a:r>
              <a:rPr lang="en-GB" dirty="0" err="1"/>
              <a:t>letto</a:t>
            </a:r>
            <a:r>
              <a:rPr lang="en-GB" dirty="0"/>
              <a:t> da ECVET </a:t>
            </a:r>
            <a:r>
              <a:rPr lang="en-GB" dirty="0" err="1"/>
              <a:t>spiega</a:t>
            </a:r>
            <a:r>
              <a:rPr lang="en-GB" dirty="0"/>
              <a:t> </a:t>
            </a:r>
            <a:r>
              <a:rPr lang="en-GB" dirty="0" err="1"/>
              <a:t>l'importanza</a:t>
            </a:r>
            <a:r>
              <a:rPr lang="en-GB" dirty="0"/>
              <a:t> </a:t>
            </a:r>
            <a:r>
              <a:rPr lang="en-GB" dirty="0" err="1"/>
              <a:t>dei</a:t>
            </a:r>
            <a:r>
              <a:rPr lang="en-GB" dirty="0"/>
              <a:t> </a:t>
            </a:r>
            <a:r>
              <a:rPr lang="en-GB" dirty="0" err="1"/>
              <a:t>risultati</a:t>
            </a:r>
            <a:r>
              <a:rPr lang="en-GB" dirty="0"/>
              <a:t> </a:t>
            </a:r>
            <a:r>
              <a:rPr lang="en-GB" dirty="0" err="1"/>
              <a:t>dell'apprendimento</a:t>
            </a:r>
            <a:r>
              <a:rPr lang="en-GB" dirty="0"/>
              <a:t>.</a:t>
            </a:r>
          </a:p>
          <a:p>
            <a:r>
              <a:rPr lang="en-GB" dirty="0"/>
              <a:t>Per </a:t>
            </a:r>
            <a:r>
              <a:rPr lang="en-GB" dirty="0" err="1"/>
              <a:t>poter</a:t>
            </a:r>
            <a:r>
              <a:rPr lang="en-GB" dirty="0"/>
              <a:t> </a:t>
            </a:r>
            <a:r>
              <a:rPr lang="en-GB" dirty="0" err="1"/>
              <a:t>utilizzare</a:t>
            </a:r>
            <a:r>
              <a:rPr lang="en-GB" dirty="0"/>
              <a:t> ECVET, </a:t>
            </a:r>
            <a:r>
              <a:rPr lang="en-GB" dirty="0" err="1"/>
              <a:t>devi</a:t>
            </a:r>
            <a:r>
              <a:rPr lang="en-GB" dirty="0"/>
              <a:t> </a:t>
            </a:r>
            <a:r>
              <a:rPr lang="en-GB" dirty="0" err="1"/>
              <a:t>essere</a:t>
            </a:r>
            <a:r>
              <a:rPr lang="en-GB" dirty="0"/>
              <a:t> in </a:t>
            </a:r>
            <a:r>
              <a:rPr lang="en-GB" dirty="0" err="1"/>
              <a:t>grado</a:t>
            </a:r>
            <a:r>
              <a:rPr lang="en-GB" dirty="0"/>
              <a:t> di </a:t>
            </a:r>
            <a:r>
              <a:rPr lang="en-GB" dirty="0" err="1"/>
              <a:t>elaborare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risultati</a:t>
            </a:r>
            <a:r>
              <a:rPr lang="en-GB" dirty="0"/>
              <a:t> </a:t>
            </a:r>
            <a:r>
              <a:rPr lang="en-GB" dirty="0" err="1"/>
              <a:t>dell'apprendimento</a:t>
            </a:r>
            <a:r>
              <a:rPr lang="en-GB" dirty="0"/>
              <a:t> con la </a:t>
            </a:r>
            <a:r>
              <a:rPr lang="en-GB" dirty="0" err="1"/>
              <a:t>tua</a:t>
            </a:r>
            <a:r>
              <a:rPr lang="en-GB" dirty="0"/>
              <a:t> </a:t>
            </a:r>
            <a:r>
              <a:rPr lang="en-GB" dirty="0" err="1"/>
              <a:t>organizzazione</a:t>
            </a:r>
            <a:r>
              <a:rPr lang="en-GB" dirty="0"/>
              <a:t> partner e </a:t>
            </a:r>
            <a:r>
              <a:rPr lang="en-GB" dirty="0" err="1"/>
              <a:t>raggrupparli</a:t>
            </a:r>
            <a:r>
              <a:rPr lang="en-GB" dirty="0"/>
              <a:t> in </a:t>
            </a:r>
            <a:r>
              <a:rPr lang="en-GB" dirty="0" err="1"/>
              <a:t>Unità</a:t>
            </a:r>
            <a:r>
              <a:rPr lang="en-GB" dirty="0"/>
              <a:t> di </a:t>
            </a:r>
            <a:r>
              <a:rPr lang="en-GB" dirty="0" err="1"/>
              <a:t>apprendimento</a:t>
            </a:r>
            <a:r>
              <a:rPr lang="en-GB" dirty="0"/>
              <a:t>.</a:t>
            </a:r>
          </a:p>
          <a:p>
            <a:pPr marL="457200" lvl="1" indent="0">
              <a:buNone/>
            </a:pPr>
            <a:r>
              <a:rPr lang="en-GB" b="1" dirty="0" err="1"/>
              <a:t>Quindi</a:t>
            </a:r>
            <a:r>
              <a:rPr lang="en-GB" b="1" dirty="0"/>
              <a:t>, come </a:t>
            </a:r>
            <a:r>
              <a:rPr lang="en-GB" b="1" dirty="0" err="1"/>
              <a:t>possiamo</a:t>
            </a:r>
            <a:r>
              <a:rPr lang="en-GB" b="1" dirty="0"/>
              <a:t> </a:t>
            </a:r>
            <a:r>
              <a:rPr lang="en-GB" b="1" dirty="0" err="1"/>
              <a:t>intendere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risultati</a:t>
            </a:r>
            <a:r>
              <a:rPr lang="en-GB" b="1" dirty="0"/>
              <a:t> </a:t>
            </a:r>
            <a:r>
              <a:rPr lang="en-GB" b="1" dirty="0" err="1"/>
              <a:t>dell'apprendimento</a:t>
            </a:r>
            <a:r>
              <a:rPr lang="en-GB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72614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Comprendere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risultati</a:t>
            </a:r>
            <a:r>
              <a:rPr lang="en-GB" dirty="0"/>
              <a:t> </a:t>
            </a:r>
            <a:r>
              <a:rPr lang="en-GB" dirty="0" err="1"/>
              <a:t>dell'apprendimento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I </a:t>
            </a:r>
            <a:r>
              <a:rPr lang="en-GB" dirty="0" err="1"/>
              <a:t>risultati</a:t>
            </a:r>
            <a:r>
              <a:rPr lang="en-GB" dirty="0"/>
              <a:t> di </a:t>
            </a:r>
            <a:r>
              <a:rPr lang="en-GB" dirty="0" err="1"/>
              <a:t>apprendimento</a:t>
            </a:r>
            <a:r>
              <a:rPr lang="en-GB" dirty="0"/>
              <a:t> </a:t>
            </a:r>
            <a:r>
              <a:rPr lang="en-GB" dirty="0" err="1"/>
              <a:t>sono</a:t>
            </a:r>
            <a:r>
              <a:rPr lang="en-GB" dirty="0"/>
              <a:t> </a:t>
            </a:r>
            <a:r>
              <a:rPr lang="en-GB" dirty="0" err="1"/>
              <a:t>basati</a:t>
            </a:r>
            <a:r>
              <a:rPr lang="en-GB" dirty="0"/>
              <a:t> </a:t>
            </a:r>
            <a:r>
              <a:rPr lang="en-GB" dirty="0" err="1"/>
              <a:t>su</a:t>
            </a:r>
            <a:endParaRPr lang="en-GB" dirty="0"/>
          </a:p>
          <a:p>
            <a:pPr lvl="1"/>
            <a:r>
              <a:rPr lang="en-GB" dirty="0" err="1"/>
              <a:t>che</a:t>
            </a:r>
            <a:r>
              <a:rPr lang="en-GB" dirty="0"/>
              <a:t> </a:t>
            </a:r>
            <a:r>
              <a:rPr lang="en-GB" dirty="0" err="1"/>
              <a:t>cosa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uno</a:t>
            </a:r>
            <a:r>
              <a:rPr lang="en-GB" dirty="0"/>
              <a:t> </a:t>
            </a:r>
            <a:r>
              <a:rPr lang="en-GB" dirty="0" err="1"/>
              <a:t>studente</a:t>
            </a:r>
            <a:endParaRPr lang="en-GB" dirty="0"/>
          </a:p>
          <a:p>
            <a:pPr lvl="1"/>
            <a:r>
              <a:rPr lang="en-GB" dirty="0"/>
              <a:t>le </a:t>
            </a:r>
            <a:r>
              <a:rPr lang="en-GB" dirty="0" err="1"/>
              <a:t>abilità</a:t>
            </a:r>
            <a:r>
              <a:rPr lang="en-GB" dirty="0"/>
              <a:t> e le </a:t>
            </a:r>
            <a:r>
              <a:rPr lang="en-GB" dirty="0" err="1"/>
              <a:t>competenze</a:t>
            </a:r>
            <a:r>
              <a:rPr lang="en-GB" dirty="0"/>
              <a:t> </a:t>
            </a:r>
            <a:r>
              <a:rPr lang="en-GB" dirty="0" err="1"/>
              <a:t>sviluppate</a:t>
            </a:r>
            <a:r>
              <a:rPr lang="en-GB" dirty="0"/>
              <a:t> da </a:t>
            </a:r>
            <a:r>
              <a:rPr lang="en-GB" dirty="0" err="1"/>
              <a:t>uno</a:t>
            </a:r>
            <a:r>
              <a:rPr lang="en-GB" dirty="0"/>
              <a:t> </a:t>
            </a:r>
            <a:r>
              <a:rPr lang="en-GB" dirty="0" err="1"/>
              <a:t>studente</a:t>
            </a:r>
            <a:endParaRPr lang="en-GB" dirty="0"/>
          </a:p>
          <a:p>
            <a:r>
              <a:rPr lang="en-GB" dirty="0"/>
              <a:t>I </a:t>
            </a:r>
            <a:r>
              <a:rPr lang="en-GB" dirty="0" err="1"/>
              <a:t>compiti</a:t>
            </a:r>
            <a:r>
              <a:rPr lang="en-GB" dirty="0"/>
              <a:t> </a:t>
            </a:r>
            <a:r>
              <a:rPr lang="en-GB" dirty="0" err="1"/>
              <a:t>descrivono</a:t>
            </a:r>
            <a:r>
              <a:rPr lang="en-GB" dirty="0"/>
              <a:t> </a:t>
            </a:r>
          </a:p>
          <a:p>
            <a:pPr lvl="1"/>
            <a:r>
              <a:rPr lang="en-GB" dirty="0" err="1"/>
              <a:t>attività</a:t>
            </a:r>
            <a:r>
              <a:rPr lang="en-GB" dirty="0"/>
              <a:t> </a:t>
            </a:r>
            <a:r>
              <a:rPr lang="en-GB" dirty="0" err="1"/>
              <a:t>che</a:t>
            </a:r>
            <a:r>
              <a:rPr lang="en-GB" dirty="0"/>
              <a:t> lo </a:t>
            </a:r>
            <a:r>
              <a:rPr lang="en-GB" dirty="0" err="1"/>
              <a:t>studente</a:t>
            </a:r>
            <a:r>
              <a:rPr lang="en-GB" dirty="0"/>
              <a:t> </a:t>
            </a:r>
            <a:r>
              <a:rPr lang="en-GB" dirty="0" err="1"/>
              <a:t>svolge</a:t>
            </a:r>
            <a:endParaRPr lang="en-GB" dirty="0"/>
          </a:p>
          <a:p>
            <a:r>
              <a:rPr lang="en-GB" dirty="0"/>
              <a:t>I </a:t>
            </a:r>
            <a:r>
              <a:rPr lang="en-GB" dirty="0" err="1"/>
              <a:t>discenti</a:t>
            </a:r>
            <a:r>
              <a:rPr lang="en-GB" dirty="0"/>
              <a:t> </a:t>
            </a:r>
            <a:r>
              <a:rPr lang="en-GB" dirty="0" err="1"/>
              <a:t>useranno</a:t>
            </a:r>
            <a:r>
              <a:rPr lang="en-GB" dirty="0"/>
              <a:t> le </a:t>
            </a:r>
            <a:r>
              <a:rPr lang="en-GB" dirty="0" err="1"/>
              <a:t>loro</a:t>
            </a:r>
            <a:r>
              <a:rPr lang="en-GB" dirty="0"/>
              <a:t> </a:t>
            </a:r>
            <a:r>
              <a:rPr lang="en-GB" dirty="0" err="1"/>
              <a:t>capacità</a:t>
            </a:r>
            <a:r>
              <a:rPr lang="en-GB" dirty="0"/>
              <a:t> e </a:t>
            </a:r>
            <a:r>
              <a:rPr lang="en-GB" dirty="0" err="1"/>
              <a:t>competenze</a:t>
            </a:r>
            <a:r>
              <a:rPr lang="en-GB" dirty="0"/>
              <a:t> per </a:t>
            </a:r>
            <a:r>
              <a:rPr lang="en-GB" dirty="0" err="1"/>
              <a:t>completare</a:t>
            </a:r>
            <a:r>
              <a:rPr lang="en-GB" dirty="0"/>
              <a:t> un </a:t>
            </a:r>
            <a:r>
              <a:rPr lang="en-GB" dirty="0" err="1"/>
              <a:t>compito</a:t>
            </a:r>
            <a:r>
              <a:rPr lang="en-GB" dirty="0"/>
              <a:t>, ma le </a:t>
            </a:r>
            <a:r>
              <a:rPr lang="en-GB" dirty="0" err="1"/>
              <a:t>attività</a:t>
            </a:r>
            <a:r>
              <a:rPr lang="en-GB" dirty="0"/>
              <a:t> </a:t>
            </a:r>
            <a:r>
              <a:rPr lang="en-GB" dirty="0" err="1"/>
              <a:t>mostrano</a:t>
            </a:r>
            <a:r>
              <a:rPr lang="en-GB" dirty="0"/>
              <a:t> </a:t>
            </a:r>
            <a:r>
              <a:rPr lang="en-GB" dirty="0" err="1"/>
              <a:t>ciò</a:t>
            </a:r>
            <a:r>
              <a:rPr lang="en-GB" dirty="0"/>
              <a:t> </a:t>
            </a:r>
            <a:r>
              <a:rPr lang="en-GB" dirty="0" err="1"/>
              <a:t>che</a:t>
            </a:r>
            <a:r>
              <a:rPr lang="en-GB" dirty="0"/>
              <a:t> un </a:t>
            </a:r>
            <a:r>
              <a:rPr lang="en-GB" dirty="0" err="1"/>
              <a:t>discente</a:t>
            </a:r>
            <a:r>
              <a:rPr lang="en-GB" dirty="0"/>
              <a:t> </a:t>
            </a:r>
            <a:r>
              <a:rPr lang="en-GB" b="1" dirty="0" err="1"/>
              <a:t>può</a:t>
            </a:r>
            <a:r>
              <a:rPr lang="en-GB" b="1" dirty="0"/>
              <a:t> fare</a:t>
            </a:r>
            <a:r>
              <a:rPr lang="en-GB" dirty="0"/>
              <a:t>. I </a:t>
            </a:r>
            <a:r>
              <a:rPr lang="en-GB" dirty="0" err="1"/>
              <a:t>risultati</a:t>
            </a:r>
            <a:r>
              <a:rPr lang="en-GB" dirty="0"/>
              <a:t> </a:t>
            </a:r>
            <a:r>
              <a:rPr lang="en-GB" dirty="0" err="1"/>
              <a:t>dell'apprendimento</a:t>
            </a:r>
            <a:r>
              <a:rPr lang="en-GB" dirty="0"/>
              <a:t> </a:t>
            </a:r>
            <a:r>
              <a:rPr lang="en-GB" dirty="0" err="1"/>
              <a:t>descrivono</a:t>
            </a:r>
            <a:r>
              <a:rPr lang="en-GB" dirty="0"/>
              <a:t> </a:t>
            </a:r>
            <a:r>
              <a:rPr lang="en-GB" dirty="0" err="1"/>
              <a:t>ciò</a:t>
            </a:r>
            <a:r>
              <a:rPr lang="en-GB" dirty="0"/>
              <a:t> </a:t>
            </a:r>
            <a:r>
              <a:rPr lang="en-GB" dirty="0" err="1"/>
              <a:t>che</a:t>
            </a:r>
            <a:r>
              <a:rPr lang="en-GB" dirty="0"/>
              <a:t> </a:t>
            </a:r>
            <a:r>
              <a:rPr lang="en-GB" dirty="0" err="1"/>
              <a:t>uno</a:t>
            </a:r>
            <a:r>
              <a:rPr lang="en-GB" dirty="0"/>
              <a:t> </a:t>
            </a:r>
            <a:r>
              <a:rPr lang="en-GB" dirty="0" err="1"/>
              <a:t>studente</a:t>
            </a:r>
            <a:r>
              <a:rPr lang="en-GB" dirty="0"/>
              <a:t> </a:t>
            </a:r>
            <a:r>
              <a:rPr lang="en-GB" b="1" dirty="0" err="1"/>
              <a:t>sa</a:t>
            </a:r>
            <a:r>
              <a:rPr lang="en-GB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490192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Comprendere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risultati</a:t>
            </a:r>
            <a:r>
              <a:rPr lang="en-GB" dirty="0"/>
              <a:t> </a:t>
            </a:r>
            <a:r>
              <a:rPr lang="en-GB" dirty="0" err="1"/>
              <a:t>dell'apprendimento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Il </a:t>
            </a:r>
            <a:r>
              <a:rPr lang="en-GB" dirty="0" err="1"/>
              <a:t>formatore</a:t>
            </a:r>
            <a:r>
              <a:rPr lang="en-GB" dirty="0"/>
              <a:t> </a:t>
            </a:r>
            <a:r>
              <a:rPr lang="en-GB" dirty="0" err="1"/>
              <a:t>ti</a:t>
            </a:r>
            <a:r>
              <a:rPr lang="en-GB" dirty="0"/>
              <a:t> </a:t>
            </a:r>
            <a:r>
              <a:rPr lang="en-GB" dirty="0" err="1"/>
              <a:t>fornirà</a:t>
            </a:r>
            <a:r>
              <a:rPr lang="en-GB" dirty="0"/>
              <a:t> un </a:t>
            </a:r>
            <a:r>
              <a:rPr lang="en-GB" dirty="0" err="1"/>
              <a:t>foglio</a:t>
            </a:r>
            <a:r>
              <a:rPr lang="en-GB" dirty="0"/>
              <a:t> </a:t>
            </a:r>
            <a:r>
              <a:rPr lang="en-GB" dirty="0" err="1"/>
              <a:t>che</a:t>
            </a:r>
            <a:r>
              <a:rPr lang="en-GB" dirty="0"/>
              <a:t> </a:t>
            </a:r>
            <a:r>
              <a:rPr lang="en-GB" dirty="0" err="1"/>
              <a:t>elenca</a:t>
            </a:r>
            <a:r>
              <a:rPr lang="en-GB" dirty="0"/>
              <a:t> </a:t>
            </a:r>
            <a:r>
              <a:rPr lang="en-GB" dirty="0" err="1"/>
              <a:t>una</a:t>
            </a:r>
            <a:r>
              <a:rPr lang="en-GB" dirty="0"/>
              <a:t> </a:t>
            </a:r>
            <a:r>
              <a:rPr lang="en-GB" dirty="0" err="1"/>
              <a:t>serie</a:t>
            </a:r>
            <a:r>
              <a:rPr lang="en-GB" dirty="0"/>
              <a:t> di </a:t>
            </a:r>
            <a:r>
              <a:rPr lang="en-GB" dirty="0" err="1"/>
              <a:t>dichiarazioni</a:t>
            </a:r>
            <a:r>
              <a:rPr lang="en-GB" dirty="0"/>
              <a:t> relative al </a:t>
            </a:r>
            <a:r>
              <a:rPr lang="en-GB" dirty="0" err="1"/>
              <a:t>lavoro</a:t>
            </a:r>
            <a:r>
              <a:rPr lang="en-GB" dirty="0"/>
              <a:t> </a:t>
            </a:r>
            <a:r>
              <a:rPr lang="en-GB" dirty="0" err="1"/>
              <a:t>che</a:t>
            </a:r>
            <a:r>
              <a:rPr lang="en-GB" dirty="0"/>
              <a:t> </a:t>
            </a:r>
            <a:r>
              <a:rPr lang="en-GB" dirty="0" err="1"/>
              <a:t>potrebbero</a:t>
            </a:r>
            <a:r>
              <a:rPr lang="en-GB" dirty="0"/>
              <a:t> </a:t>
            </a:r>
            <a:r>
              <a:rPr lang="en-GB" dirty="0" err="1"/>
              <a:t>essere</a:t>
            </a:r>
            <a:r>
              <a:rPr lang="en-GB" dirty="0"/>
              <a:t> </a:t>
            </a:r>
            <a:r>
              <a:rPr lang="en-GB" dirty="0" err="1"/>
              <a:t>svolte</a:t>
            </a:r>
            <a:r>
              <a:rPr lang="en-GB" dirty="0"/>
              <a:t> </a:t>
            </a:r>
            <a:r>
              <a:rPr lang="en-GB" dirty="0" err="1"/>
              <a:t>dagli</a:t>
            </a:r>
            <a:r>
              <a:rPr lang="en-GB" dirty="0"/>
              <a:t> </a:t>
            </a:r>
            <a:r>
              <a:rPr lang="en-GB" dirty="0" err="1"/>
              <a:t>studenti</a:t>
            </a:r>
            <a:r>
              <a:rPr lang="en-GB" dirty="0"/>
              <a:t> sui </a:t>
            </a:r>
            <a:r>
              <a:rPr lang="en-GB" dirty="0" err="1"/>
              <a:t>programmi</a:t>
            </a:r>
            <a:r>
              <a:rPr lang="en-GB" dirty="0"/>
              <a:t> di IFP.</a:t>
            </a:r>
          </a:p>
          <a:p>
            <a:r>
              <a:rPr lang="en-GB" dirty="0"/>
              <a:t>Il </a:t>
            </a:r>
            <a:r>
              <a:rPr lang="en-GB" dirty="0" err="1"/>
              <a:t>tuo</a:t>
            </a:r>
            <a:r>
              <a:rPr lang="en-GB" dirty="0"/>
              <a:t> </a:t>
            </a:r>
            <a:r>
              <a:rPr lang="en-GB" dirty="0" err="1"/>
              <a:t>compito</a:t>
            </a:r>
            <a:r>
              <a:rPr lang="en-GB" dirty="0"/>
              <a:t> </a:t>
            </a:r>
            <a:r>
              <a:rPr lang="en-GB" dirty="0" err="1"/>
              <a:t>è</a:t>
            </a:r>
            <a:r>
              <a:rPr lang="en-GB" dirty="0"/>
              <a:t> di </a:t>
            </a:r>
            <a:r>
              <a:rPr lang="en-GB" dirty="0" err="1"/>
              <a:t>lavorare</a:t>
            </a:r>
            <a:r>
              <a:rPr lang="en-GB" dirty="0"/>
              <a:t> in </a:t>
            </a:r>
            <a:r>
              <a:rPr lang="en-GB" dirty="0" err="1"/>
              <a:t>coppia</a:t>
            </a:r>
            <a:r>
              <a:rPr lang="en-GB" dirty="0"/>
              <a:t>, </a:t>
            </a:r>
            <a:r>
              <a:rPr lang="en-GB" dirty="0" err="1"/>
              <a:t>decidendo</a:t>
            </a:r>
            <a:r>
              <a:rPr lang="en-GB" dirty="0"/>
              <a:t> se </a:t>
            </a:r>
            <a:r>
              <a:rPr lang="en-GB" dirty="0" err="1"/>
              <a:t>ogni</a:t>
            </a:r>
            <a:r>
              <a:rPr lang="en-GB" dirty="0"/>
              <a:t> </a:t>
            </a:r>
            <a:r>
              <a:rPr lang="en-GB" dirty="0" err="1"/>
              <a:t>affermazione</a:t>
            </a:r>
            <a:r>
              <a:rPr lang="en-GB" dirty="0"/>
              <a:t> </a:t>
            </a:r>
            <a:r>
              <a:rPr lang="en-GB" dirty="0" err="1"/>
              <a:t>è</a:t>
            </a:r>
            <a:r>
              <a:rPr lang="en-GB" dirty="0"/>
              <a:t> un '</a:t>
            </a:r>
            <a:r>
              <a:rPr lang="en-GB" dirty="0" err="1"/>
              <a:t>compito</a:t>
            </a:r>
            <a:r>
              <a:rPr lang="en-GB" dirty="0"/>
              <a:t>' o un '</a:t>
            </a:r>
            <a:r>
              <a:rPr lang="en-GB" dirty="0" err="1"/>
              <a:t>risultato</a:t>
            </a:r>
            <a:r>
              <a:rPr lang="en-GB" dirty="0"/>
              <a:t> </a:t>
            </a:r>
            <a:r>
              <a:rPr lang="en-GB" dirty="0" err="1"/>
              <a:t>dell’apprendimento</a:t>
            </a:r>
            <a:r>
              <a:rPr lang="en-GB" dirty="0"/>
              <a:t>'.</a:t>
            </a:r>
          </a:p>
          <a:p>
            <a:r>
              <a:rPr lang="en-GB" dirty="0" err="1"/>
              <a:t>È</a:t>
            </a:r>
            <a:r>
              <a:rPr lang="en-GB" dirty="0"/>
              <a:t> </a:t>
            </a:r>
            <a:r>
              <a:rPr lang="en-GB" dirty="0" err="1"/>
              <a:t>possibile</a:t>
            </a:r>
            <a:r>
              <a:rPr lang="en-GB" dirty="0"/>
              <a:t> fare </a:t>
            </a:r>
            <a:r>
              <a:rPr lang="en-GB" dirty="0" err="1"/>
              <a:t>riferimento</a:t>
            </a:r>
            <a:r>
              <a:rPr lang="en-GB" dirty="0"/>
              <a:t> </a:t>
            </a:r>
            <a:r>
              <a:rPr lang="en-GB" dirty="0" err="1"/>
              <a:t>all'estratto</a:t>
            </a:r>
            <a:r>
              <a:rPr lang="en-GB" dirty="0"/>
              <a:t> da ECVET per </a:t>
            </a:r>
            <a:r>
              <a:rPr lang="en-GB" dirty="0" err="1"/>
              <a:t>ricordare</a:t>
            </a:r>
            <a:r>
              <a:rPr lang="en-GB" dirty="0"/>
              <a:t> quale </a:t>
            </a:r>
            <a:r>
              <a:rPr lang="en-GB" dirty="0" err="1"/>
              <a:t>sia</a:t>
            </a:r>
            <a:r>
              <a:rPr lang="en-GB" dirty="0"/>
              <a:t> </a:t>
            </a:r>
            <a:r>
              <a:rPr lang="en-GB" dirty="0" err="1"/>
              <a:t>il</a:t>
            </a:r>
            <a:r>
              <a:rPr lang="en-GB" dirty="0"/>
              <a:t> </a:t>
            </a:r>
            <a:r>
              <a:rPr lang="en-GB" dirty="0" err="1"/>
              <a:t>risultato</a:t>
            </a:r>
            <a:r>
              <a:rPr lang="en-GB" dirty="0"/>
              <a:t> </a:t>
            </a:r>
            <a:r>
              <a:rPr lang="en-GB" dirty="0" err="1"/>
              <a:t>dell'apprendimento</a:t>
            </a:r>
            <a:r>
              <a:rPr lang="en-GB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561379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IL MOMENTO DELLE </a:t>
            </a:r>
            <a:r>
              <a:rPr lang="en-US" dirty="0" err="1"/>
              <a:t>ATTIVITà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739074" y="1663640"/>
            <a:ext cx="7200800" cy="2677656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NUMERO </a:t>
            </a:r>
            <a:r>
              <a:rPr lang="en-US" sz="2400" b="1" dirty="0" err="1"/>
              <a:t>ATTIVITà</a:t>
            </a:r>
            <a:r>
              <a:rPr lang="en-US" sz="2400" b="1" dirty="0"/>
              <a:t>: 3.3.4</a:t>
            </a:r>
          </a:p>
          <a:p>
            <a:endParaRPr lang="en-US" sz="2400" b="1" dirty="0"/>
          </a:p>
          <a:p>
            <a:r>
              <a:rPr lang="en-US" sz="2400" b="1" dirty="0"/>
              <a:t>TITOLO </a:t>
            </a:r>
            <a:r>
              <a:rPr lang="en-US" sz="2400" b="1" dirty="0" err="1"/>
              <a:t>ATTIVITà</a:t>
            </a:r>
            <a:r>
              <a:rPr lang="en-US" sz="2400" b="1" dirty="0"/>
              <a:t>: </a:t>
            </a:r>
            <a:r>
              <a:rPr lang="en-US" sz="2400" b="1" dirty="0" err="1"/>
              <a:t>Utilizzare</a:t>
            </a:r>
            <a:r>
              <a:rPr lang="en-US" sz="2400" b="1" dirty="0"/>
              <a:t> ECVET</a:t>
            </a:r>
          </a:p>
          <a:p>
            <a:endParaRPr lang="en-US" sz="2400" b="1" dirty="0"/>
          </a:p>
          <a:p>
            <a:r>
              <a:rPr lang="en-US" sz="2400" b="1" dirty="0"/>
              <a:t>DURATA </a:t>
            </a:r>
            <a:r>
              <a:rPr lang="en-US" sz="2400" b="1" dirty="0" err="1"/>
              <a:t>ATTIVITà</a:t>
            </a:r>
            <a:r>
              <a:rPr lang="en-US" sz="2400" b="1" dirty="0"/>
              <a:t>: 45 </a:t>
            </a:r>
            <a:r>
              <a:rPr lang="en-US" sz="2400" b="1" dirty="0" err="1"/>
              <a:t>minuti</a:t>
            </a:r>
            <a:endParaRPr lang="en-US" sz="2400" b="1" dirty="0"/>
          </a:p>
          <a:p>
            <a:endParaRPr lang="en-US" sz="2400" b="1" dirty="0"/>
          </a:p>
          <a:p>
            <a:r>
              <a:rPr lang="en-US" sz="2400" b="1" dirty="0"/>
              <a:t>COMMENTI:</a:t>
            </a:r>
          </a:p>
        </p:txBody>
      </p:sp>
    </p:spTree>
    <p:extLst>
      <p:ext uri="{BB962C8B-B14F-4D97-AF65-F5344CB8AC3E}">
        <p14:creationId xmlns:p14="http://schemas.microsoft.com/office/powerpoint/2010/main" val="3652813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4674"/>
            <a:ext cx="5915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Modulo 3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err="1"/>
              <a:t>Unità</a:t>
            </a:r>
            <a:r>
              <a:rPr lang="en-US" dirty="0"/>
              <a:t> 3</a:t>
            </a:r>
            <a:endParaRPr lang="el-GR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9812252"/>
              </p:ext>
            </p:extLst>
          </p:nvPr>
        </p:nvGraphicFramePr>
        <p:xfrm>
          <a:off x="0" y="1385886"/>
          <a:ext cx="9144000" cy="54303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077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362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93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Titolo</a:t>
                      </a:r>
                      <a:r>
                        <a:rPr lang="en-US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 Modulo</a:t>
                      </a:r>
                      <a:endParaRPr lang="el-GR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Utilizzare</a:t>
                      </a:r>
                      <a:r>
                        <a:rPr lang="en-GB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strategie</a:t>
                      </a:r>
                      <a:r>
                        <a:rPr lang="en-GB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en-GB" sz="16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strumenti</a:t>
                      </a:r>
                      <a:r>
                        <a:rPr lang="en-GB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appropriati</a:t>
                      </a:r>
                      <a:r>
                        <a:rPr lang="en-GB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 </a:t>
                      </a:r>
                      <a:r>
                        <a:rPr lang="en-GB" sz="16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riconoscere</a:t>
                      </a:r>
                      <a:r>
                        <a:rPr lang="en-GB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en-GB" sz="16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convalidare</a:t>
                      </a:r>
                      <a:r>
                        <a:rPr lang="en-GB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l’apprendimento</a:t>
                      </a:r>
                      <a:r>
                        <a:rPr lang="en-GB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acquisito</a:t>
                      </a:r>
                      <a:r>
                        <a:rPr lang="en-GB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attraverso</a:t>
                      </a:r>
                      <a:r>
                        <a:rPr lang="en-GB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esperienze</a:t>
                      </a:r>
                      <a:r>
                        <a:rPr lang="en-GB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IFP di </a:t>
                      </a:r>
                      <a:r>
                        <a:rPr lang="en-GB" sz="16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mobilità</a:t>
                      </a:r>
                      <a:r>
                        <a:rPr lang="en-GB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interculturale</a:t>
                      </a:r>
                      <a:r>
                        <a:rPr lang="en-GB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l-GR" sz="16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5016">
                <a:tc>
                  <a:txBody>
                    <a:bodyPr/>
                    <a:lstStyle/>
                    <a:p>
                      <a:r>
                        <a:rPr lang="en-GB" sz="2000" b="1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Titolo</a:t>
                      </a:r>
                      <a:r>
                        <a:rPr lang="en-GB" sz="20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1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dell’unità</a:t>
                      </a:r>
                      <a:endParaRPr lang="el-GR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Utilizzo</a:t>
                      </a:r>
                      <a:r>
                        <a:rPr lang="en-GB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framework e </a:t>
                      </a:r>
                      <a:r>
                        <a:rPr lang="en-GB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metodologie</a:t>
                      </a:r>
                      <a:r>
                        <a:rPr lang="en-GB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GB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accreditamento</a:t>
                      </a:r>
                      <a:r>
                        <a:rPr lang="en-GB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 </a:t>
                      </a:r>
                      <a:r>
                        <a:rPr lang="en-GB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riconoscere</a:t>
                      </a:r>
                      <a:r>
                        <a:rPr lang="en-GB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en-GB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convalidare</a:t>
                      </a:r>
                      <a:r>
                        <a:rPr lang="en-GB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l'apprendimento</a:t>
                      </a:r>
                      <a:endParaRPr lang="en-GB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68352">
                <a:tc>
                  <a:txBody>
                    <a:bodyPr/>
                    <a:lstStyle/>
                    <a:p>
                      <a:r>
                        <a:rPr lang="en-US" sz="2000" err="1"/>
                        <a:t>Obiettivi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formativi</a:t>
                      </a:r>
                      <a:endParaRPr lang="el-GR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x-none" sz="18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Aumentare la consapevolezza della gamma di quadri di accreditamento e approcci metodologici disponibili per le organizzazioni e gli operatori dell'IFP per riconoscere e convalidare l'apprendiment</a:t>
                      </a:r>
                      <a:r>
                        <a:rPr lang="it-IT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it-IT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x-none" sz="18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Consentire alle organizzazioni e ai professionisti dell'IFP di identificare e utilizzare strumenti di convalida appropriati per specifici contesti interculturali dell’IFP</a:t>
                      </a:r>
                      <a:endParaRPr lang="it-IT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x-none" sz="18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Consentire alle organizzazioni e ai professionisti dell'IFP di massimizzare gli esiti positivi per partecipanti e studenti e aggiungere valore all'esperienza lavorativa e alle qualifiche professionali e di altro tipo</a:t>
                      </a:r>
                      <a:endParaRPr lang="it-IT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x-none" sz="18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Consentire alle organizzazioni di IFP di facilitare il processo di riconoscimento attraverso un'efficace procedura di trasferibilità e trasparenza.</a:t>
                      </a:r>
                      <a:endParaRPr lang="it-IT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6930">
                <a:tc>
                  <a:txBody>
                    <a:bodyPr/>
                    <a:lstStyle/>
                    <a:p>
                      <a:r>
                        <a:rPr lang="en-US" sz="2000" dirty="0"/>
                        <a:t>Ore di </a:t>
                      </a:r>
                      <a:r>
                        <a:rPr lang="en-US" sz="2000" dirty="0" err="1"/>
                        <a:t>formazione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hours (plus online activities for the whole Modulo)</a:t>
                      </a:r>
                      <a:endParaRPr lang="el-GR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7890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Utilizzare</a:t>
            </a:r>
            <a:r>
              <a:rPr lang="en-GB" dirty="0"/>
              <a:t> ECVET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Esiste</a:t>
            </a:r>
            <a:r>
              <a:rPr lang="en-GB" dirty="0"/>
              <a:t> </a:t>
            </a:r>
            <a:r>
              <a:rPr lang="en-GB" dirty="0" err="1"/>
              <a:t>una</a:t>
            </a:r>
            <a:r>
              <a:rPr lang="en-GB" dirty="0"/>
              <a:t> </a:t>
            </a:r>
            <a:r>
              <a:rPr lang="en-GB" dirty="0" err="1"/>
              <a:t>guida</a:t>
            </a:r>
            <a:r>
              <a:rPr lang="en-GB" dirty="0"/>
              <a:t> </a:t>
            </a:r>
            <a:r>
              <a:rPr lang="en-GB" dirty="0" err="1"/>
              <a:t>dettagliata</a:t>
            </a:r>
            <a:r>
              <a:rPr lang="en-GB" dirty="0"/>
              <a:t> </a:t>
            </a:r>
            <a:r>
              <a:rPr lang="en-GB" dirty="0" err="1"/>
              <a:t>sull'utilizzo</a:t>
            </a:r>
            <a:r>
              <a:rPr lang="en-GB" dirty="0"/>
              <a:t> di ECVET in </a:t>
            </a:r>
            <a:r>
              <a:rPr lang="en-GB" dirty="0" err="1"/>
              <a:t>ogni</a:t>
            </a:r>
            <a:r>
              <a:rPr lang="en-GB" dirty="0"/>
              <a:t> </a:t>
            </a:r>
            <a:r>
              <a:rPr lang="en-GB" dirty="0" err="1"/>
              <a:t>paese</a:t>
            </a:r>
            <a:r>
              <a:rPr lang="en-GB" dirty="0"/>
              <a:t>. </a:t>
            </a:r>
            <a:r>
              <a:rPr lang="en-GB" dirty="0" err="1"/>
              <a:t>Dovresti</a:t>
            </a:r>
            <a:r>
              <a:rPr lang="en-GB" dirty="0"/>
              <a:t> </a:t>
            </a:r>
            <a:r>
              <a:rPr lang="en-GB" dirty="0" err="1"/>
              <a:t>cercarlo</a:t>
            </a:r>
            <a:r>
              <a:rPr lang="en-GB" dirty="0"/>
              <a:t> </a:t>
            </a:r>
            <a:r>
              <a:rPr lang="en-GB" dirty="0" err="1"/>
              <a:t>nella</a:t>
            </a:r>
            <a:r>
              <a:rPr lang="en-GB" dirty="0"/>
              <a:t> home page di Erasmus +.</a:t>
            </a:r>
          </a:p>
          <a:p>
            <a:r>
              <a:rPr lang="en-GB" dirty="0" err="1"/>
              <a:t>Quello</a:t>
            </a:r>
            <a:r>
              <a:rPr lang="en-GB" dirty="0"/>
              <a:t> </a:t>
            </a:r>
            <a:r>
              <a:rPr lang="en-GB" dirty="0" err="1"/>
              <a:t>che</a:t>
            </a:r>
            <a:r>
              <a:rPr lang="en-GB" dirty="0"/>
              <a:t> segue </a:t>
            </a:r>
            <a:r>
              <a:rPr lang="en-GB" dirty="0" err="1"/>
              <a:t>sono</a:t>
            </a:r>
            <a:r>
              <a:rPr lang="en-GB" dirty="0"/>
              <a:t> </a:t>
            </a:r>
            <a:r>
              <a:rPr lang="en-GB" dirty="0" err="1"/>
              <a:t>alcuni</a:t>
            </a:r>
            <a:r>
              <a:rPr lang="en-GB" dirty="0"/>
              <a:t> </a:t>
            </a:r>
            <a:r>
              <a:rPr lang="en-GB" dirty="0" err="1"/>
              <a:t>indicatori</a:t>
            </a:r>
            <a:r>
              <a:rPr lang="en-GB" dirty="0"/>
              <a:t> </a:t>
            </a:r>
            <a:r>
              <a:rPr lang="en-GB" dirty="0" err="1"/>
              <a:t>chiave</a:t>
            </a:r>
            <a:r>
              <a:rPr lang="en-GB" dirty="0"/>
              <a:t> per </a:t>
            </a:r>
            <a:r>
              <a:rPr lang="en-GB" dirty="0" err="1"/>
              <a:t>l'utilizzo</a:t>
            </a:r>
            <a:r>
              <a:rPr lang="en-GB" dirty="0"/>
              <a:t> di ECVET.</a:t>
            </a:r>
          </a:p>
        </p:txBody>
      </p:sp>
    </p:spTree>
    <p:extLst>
      <p:ext uri="{BB962C8B-B14F-4D97-AF65-F5344CB8AC3E}">
        <p14:creationId xmlns:p14="http://schemas.microsoft.com/office/powerpoint/2010/main" val="5969811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77" y="18841"/>
            <a:ext cx="5915000" cy="1143000"/>
          </a:xfrm>
        </p:spPr>
        <p:txBody>
          <a:bodyPr/>
          <a:lstStyle/>
          <a:p>
            <a:r>
              <a:rPr lang="en-GB" dirty="0" err="1"/>
              <a:t>Utilizzare</a:t>
            </a:r>
            <a:r>
              <a:rPr lang="en-GB" dirty="0"/>
              <a:t> ECVET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352" y="1348860"/>
            <a:ext cx="7643192" cy="118518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/>
              <a:t>Prima di </a:t>
            </a:r>
            <a:r>
              <a:rPr lang="en-GB" dirty="0" err="1"/>
              <a:t>intraprendere</a:t>
            </a:r>
            <a:r>
              <a:rPr lang="en-GB" dirty="0"/>
              <a:t> </a:t>
            </a:r>
            <a:r>
              <a:rPr lang="en-GB" dirty="0" err="1"/>
              <a:t>una</a:t>
            </a:r>
            <a:r>
              <a:rPr lang="en-GB" dirty="0"/>
              <a:t> </a:t>
            </a:r>
            <a:r>
              <a:rPr lang="en-GB" dirty="0" err="1"/>
              <a:t>mobilità</a:t>
            </a:r>
            <a:r>
              <a:rPr lang="en-GB" dirty="0"/>
              <a:t>, ci </a:t>
            </a:r>
            <a:r>
              <a:rPr lang="en-GB" dirty="0" err="1"/>
              <a:t>sono</a:t>
            </a:r>
            <a:r>
              <a:rPr lang="en-GB" dirty="0"/>
              <a:t> quattro </a:t>
            </a:r>
            <a:r>
              <a:rPr lang="en-GB" dirty="0" err="1"/>
              <a:t>compiti</a:t>
            </a:r>
            <a:r>
              <a:rPr lang="en-GB" dirty="0"/>
              <a:t> </a:t>
            </a:r>
            <a:r>
              <a:rPr lang="en-GB" dirty="0" err="1"/>
              <a:t>chiave</a:t>
            </a:r>
            <a:r>
              <a:rPr lang="en-GB" dirty="0"/>
              <a:t> per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fornitori</a:t>
            </a:r>
            <a:r>
              <a:rPr lang="en-GB" dirty="0"/>
              <a:t> di IFP da </a:t>
            </a:r>
            <a:r>
              <a:rPr lang="en-GB" dirty="0" err="1"/>
              <a:t>completare</a:t>
            </a:r>
            <a:r>
              <a:rPr lang="en-GB" dirty="0"/>
              <a:t> 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2780928"/>
            <a:ext cx="1656000" cy="64633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Compito</a:t>
            </a:r>
            <a:r>
              <a:rPr lang="en-GB" dirty="0"/>
              <a:t> </a:t>
            </a:r>
            <a:r>
              <a:rPr lang="en-GB" dirty="0" err="1"/>
              <a:t>chiave</a:t>
            </a:r>
            <a:r>
              <a:rPr lang="en-GB" dirty="0"/>
              <a:t> 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63808" y="2780928"/>
            <a:ext cx="1656000" cy="64633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Compito</a:t>
            </a:r>
            <a:r>
              <a:rPr lang="en-GB" dirty="0"/>
              <a:t> </a:t>
            </a:r>
            <a:r>
              <a:rPr lang="en-GB" dirty="0" err="1"/>
              <a:t>chiave</a:t>
            </a:r>
            <a:r>
              <a:rPr lang="en-GB" dirty="0"/>
              <a:t> 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04088" y="2780928"/>
            <a:ext cx="1656000" cy="64633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Compito</a:t>
            </a:r>
            <a:r>
              <a:rPr lang="en-GB" dirty="0"/>
              <a:t> </a:t>
            </a:r>
            <a:r>
              <a:rPr lang="en-GB" dirty="0" err="1"/>
              <a:t>chiave</a:t>
            </a:r>
            <a:r>
              <a:rPr lang="en-GB" dirty="0"/>
              <a:t> 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44368" y="2780928"/>
            <a:ext cx="1656000" cy="64633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Compito</a:t>
            </a:r>
            <a:r>
              <a:rPr lang="en-GB" dirty="0"/>
              <a:t> </a:t>
            </a:r>
            <a:r>
              <a:rPr lang="en-GB" dirty="0" err="1"/>
              <a:t>chiave</a:t>
            </a:r>
            <a:r>
              <a:rPr lang="en-GB" dirty="0"/>
              <a:t> 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528" y="3429000"/>
            <a:ext cx="1656000" cy="1754326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  <a:p>
            <a:pPr algn="ctr"/>
            <a:r>
              <a:rPr lang="en-GB" dirty="0" err="1">
                <a:solidFill>
                  <a:srgbClr val="002060"/>
                </a:solidFill>
              </a:rPr>
              <a:t>Preparare</a:t>
            </a:r>
            <a:r>
              <a:rPr lang="en-GB" dirty="0">
                <a:solidFill>
                  <a:srgbClr val="002060"/>
                </a:solidFill>
              </a:rPr>
              <a:t> la </a:t>
            </a:r>
            <a:r>
              <a:rPr lang="en-GB" dirty="0" err="1">
                <a:solidFill>
                  <a:srgbClr val="002060"/>
                </a:solidFill>
              </a:rPr>
              <a:t>tua</a:t>
            </a:r>
            <a:r>
              <a:rPr lang="en-GB" dirty="0">
                <a:solidFill>
                  <a:srgbClr val="002060"/>
                </a:solidFill>
              </a:rPr>
              <a:t> partnership per ECVET</a:t>
            </a:r>
          </a:p>
          <a:p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78611" y="3429000"/>
            <a:ext cx="1656000" cy="2031325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>
              <a:solidFill>
                <a:srgbClr val="002060"/>
              </a:solidFill>
            </a:endParaRPr>
          </a:p>
          <a:p>
            <a:pPr algn="ctr"/>
            <a:r>
              <a:rPr lang="en-GB" dirty="0" err="1">
                <a:solidFill>
                  <a:srgbClr val="002060"/>
                </a:solidFill>
              </a:rPr>
              <a:t>Concordare</a:t>
            </a:r>
            <a:r>
              <a:rPr lang="en-GB" dirty="0">
                <a:solidFill>
                  <a:srgbClr val="002060"/>
                </a:solidFill>
              </a:rPr>
              <a:t> sui </a:t>
            </a:r>
            <a:r>
              <a:rPr lang="en-GB" dirty="0" err="1">
                <a:solidFill>
                  <a:srgbClr val="002060"/>
                </a:solidFill>
              </a:rPr>
              <a:t>risultati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dell'apprendimento</a:t>
            </a:r>
            <a:r>
              <a:rPr lang="en-GB" dirty="0">
                <a:solidFill>
                  <a:srgbClr val="002060"/>
                </a:solidFill>
              </a:rPr>
              <a:t> e come </a:t>
            </a:r>
            <a:r>
              <a:rPr lang="en-GB" dirty="0" err="1">
                <a:solidFill>
                  <a:srgbClr val="002060"/>
                </a:solidFill>
              </a:rPr>
              <a:t>verranno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consegnati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33694" y="3429000"/>
            <a:ext cx="1656000" cy="1754326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>
              <a:solidFill>
                <a:srgbClr val="002060"/>
              </a:solidFill>
            </a:endParaRPr>
          </a:p>
          <a:p>
            <a:pPr algn="ctr"/>
            <a:r>
              <a:rPr lang="en-GB" dirty="0" err="1">
                <a:solidFill>
                  <a:srgbClr val="002060"/>
                </a:solidFill>
              </a:rPr>
              <a:t>Convenire</a:t>
            </a:r>
            <a:r>
              <a:rPr lang="en-GB" dirty="0">
                <a:solidFill>
                  <a:srgbClr val="002060"/>
                </a:solidFill>
              </a:rPr>
              <a:t> sui </a:t>
            </a:r>
            <a:r>
              <a:rPr lang="en-GB" dirty="0" err="1">
                <a:solidFill>
                  <a:srgbClr val="002060"/>
                </a:solidFill>
              </a:rPr>
              <a:t>processi</a:t>
            </a:r>
            <a:r>
              <a:rPr lang="en-GB" dirty="0">
                <a:solidFill>
                  <a:srgbClr val="002060"/>
                </a:solidFill>
              </a:rPr>
              <a:t> di </a:t>
            </a:r>
            <a:r>
              <a:rPr lang="en-GB" dirty="0" err="1">
                <a:solidFill>
                  <a:srgbClr val="002060"/>
                </a:solidFill>
              </a:rPr>
              <a:t>valutazione</a:t>
            </a:r>
            <a:r>
              <a:rPr lang="en-GB" dirty="0">
                <a:solidFill>
                  <a:srgbClr val="002060"/>
                </a:solidFill>
              </a:rPr>
              <a:t> e </a:t>
            </a:r>
            <a:r>
              <a:rPr lang="en-GB" dirty="0" err="1">
                <a:solidFill>
                  <a:srgbClr val="002060"/>
                </a:solidFill>
              </a:rPr>
              <a:t>riconoscimento</a:t>
            </a:r>
            <a:endParaRPr lang="en-GB" dirty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88777" y="3429000"/>
            <a:ext cx="1656184" cy="2031325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>
              <a:solidFill>
                <a:srgbClr val="002060"/>
              </a:solidFill>
            </a:endParaRPr>
          </a:p>
          <a:p>
            <a:pPr algn="ctr"/>
            <a:endParaRPr lang="en-GB" dirty="0">
              <a:solidFill>
                <a:srgbClr val="002060"/>
              </a:solidFill>
            </a:endParaRPr>
          </a:p>
          <a:p>
            <a:pPr algn="ctr"/>
            <a:r>
              <a:rPr lang="en-GB" dirty="0" err="1">
                <a:solidFill>
                  <a:srgbClr val="002060"/>
                </a:solidFill>
              </a:rPr>
              <a:t>Preparare</a:t>
            </a:r>
            <a:r>
              <a:rPr lang="en-GB" dirty="0">
                <a:solidFill>
                  <a:srgbClr val="002060"/>
                </a:solidFill>
              </a:rPr>
              <a:t> la </a:t>
            </a:r>
            <a:r>
              <a:rPr lang="en-GB" dirty="0" err="1">
                <a:solidFill>
                  <a:srgbClr val="002060"/>
                </a:solidFill>
              </a:rPr>
              <a:t>documentazione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necessaria</a:t>
            </a:r>
            <a:endParaRPr lang="en-GB" dirty="0">
              <a:solidFill>
                <a:srgbClr val="002060"/>
              </a:solidFill>
            </a:endParaRPr>
          </a:p>
          <a:p>
            <a:pPr algn="ctr"/>
            <a:endParaRPr lang="en-GB" dirty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2" name="Arrow: Right 11"/>
          <p:cNvSpPr/>
          <p:nvPr/>
        </p:nvSpPr>
        <p:spPr>
          <a:xfrm>
            <a:off x="2003676" y="2820775"/>
            <a:ext cx="335984" cy="32149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row: Right 14"/>
          <p:cNvSpPr/>
          <p:nvPr/>
        </p:nvSpPr>
        <p:spPr>
          <a:xfrm>
            <a:off x="4043956" y="2820775"/>
            <a:ext cx="335984" cy="32149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rrow: Right 15"/>
          <p:cNvSpPr/>
          <p:nvPr/>
        </p:nvSpPr>
        <p:spPr>
          <a:xfrm>
            <a:off x="6084236" y="2820775"/>
            <a:ext cx="335984" cy="32149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3872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Utilizzare</a:t>
            </a:r>
            <a:r>
              <a:rPr lang="en-GB" dirty="0"/>
              <a:t> ECVET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Il </a:t>
            </a:r>
            <a:r>
              <a:rPr lang="en-GB" dirty="0" err="1"/>
              <a:t>formatore</a:t>
            </a:r>
            <a:r>
              <a:rPr lang="en-GB" dirty="0"/>
              <a:t> </a:t>
            </a:r>
            <a:r>
              <a:rPr lang="en-GB" dirty="0" err="1"/>
              <a:t>ti</a:t>
            </a:r>
            <a:r>
              <a:rPr lang="en-GB" dirty="0"/>
              <a:t> </a:t>
            </a:r>
            <a:r>
              <a:rPr lang="en-GB" dirty="0" err="1"/>
              <a:t>fornirà</a:t>
            </a:r>
            <a:r>
              <a:rPr lang="en-GB" dirty="0"/>
              <a:t> </a:t>
            </a:r>
            <a:r>
              <a:rPr lang="en-GB" dirty="0" err="1"/>
              <a:t>una</a:t>
            </a:r>
            <a:r>
              <a:rPr lang="en-GB" dirty="0"/>
              <a:t> </a:t>
            </a:r>
            <a:r>
              <a:rPr lang="en-GB" dirty="0" err="1"/>
              <a:t>serie</a:t>
            </a:r>
            <a:r>
              <a:rPr lang="en-GB" dirty="0"/>
              <a:t> di carte </a:t>
            </a:r>
            <a:r>
              <a:rPr lang="en-GB" dirty="0" err="1"/>
              <a:t>che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riferiscono</a:t>
            </a:r>
            <a:r>
              <a:rPr lang="en-GB" dirty="0"/>
              <a:t> </a:t>
            </a:r>
            <a:r>
              <a:rPr lang="en-GB" dirty="0" err="1"/>
              <a:t>ai</a:t>
            </a:r>
            <a:r>
              <a:rPr lang="en-GB" dirty="0"/>
              <a:t> </a:t>
            </a:r>
            <a:r>
              <a:rPr lang="en-GB" dirty="0" err="1"/>
              <a:t>requisiti</a:t>
            </a:r>
            <a:r>
              <a:rPr lang="en-GB" dirty="0"/>
              <a:t> per </a:t>
            </a:r>
            <a:r>
              <a:rPr lang="en-GB" dirty="0" err="1"/>
              <a:t>riconoscere</a:t>
            </a:r>
            <a:r>
              <a:rPr lang="en-GB" dirty="0"/>
              <a:t> </a:t>
            </a:r>
            <a:r>
              <a:rPr lang="en-GB" dirty="0" err="1"/>
              <a:t>l'apprendimento</a:t>
            </a:r>
            <a:r>
              <a:rPr lang="en-GB" dirty="0"/>
              <a:t> </a:t>
            </a:r>
            <a:r>
              <a:rPr lang="en-GB" dirty="0" err="1"/>
              <a:t>tramite</a:t>
            </a:r>
            <a:r>
              <a:rPr lang="en-GB" dirty="0"/>
              <a:t> ECVET.</a:t>
            </a:r>
          </a:p>
          <a:p>
            <a:r>
              <a:rPr lang="en-GB" dirty="0" err="1"/>
              <a:t>Puoi</a:t>
            </a:r>
            <a:r>
              <a:rPr lang="en-GB" dirty="0"/>
              <a:t> </a:t>
            </a:r>
            <a:r>
              <a:rPr lang="en-GB" dirty="0" err="1"/>
              <a:t>ordinarli</a:t>
            </a:r>
            <a:r>
              <a:rPr lang="en-GB" dirty="0"/>
              <a:t> in base al </a:t>
            </a:r>
            <a:r>
              <a:rPr lang="en-GB" dirty="0" err="1"/>
              <a:t>compito</a:t>
            </a:r>
            <a:r>
              <a:rPr lang="en-GB" dirty="0"/>
              <a:t> </a:t>
            </a:r>
            <a:r>
              <a:rPr lang="en-GB" dirty="0" err="1"/>
              <a:t>chiave</a:t>
            </a:r>
            <a:r>
              <a:rPr lang="en-GB" dirty="0"/>
              <a:t> di cui </a:t>
            </a:r>
            <a:r>
              <a:rPr lang="en-GB" dirty="0" err="1"/>
              <a:t>fanno</a:t>
            </a:r>
            <a:r>
              <a:rPr lang="en-GB" dirty="0"/>
              <a:t> </a:t>
            </a:r>
            <a:r>
              <a:rPr lang="en-GB" dirty="0" err="1"/>
              <a:t>parte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88568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>
                <a:solidFill>
                  <a:srgbClr val="002060"/>
                </a:solidFill>
              </a:rPr>
              <a:t>Preparare</a:t>
            </a:r>
            <a:r>
              <a:rPr lang="en-GB" dirty="0">
                <a:solidFill>
                  <a:srgbClr val="002060"/>
                </a:solidFill>
              </a:rPr>
              <a:t> la </a:t>
            </a:r>
            <a:r>
              <a:rPr lang="en-GB" dirty="0" err="1">
                <a:solidFill>
                  <a:srgbClr val="002060"/>
                </a:solidFill>
              </a:rPr>
              <a:t>tua</a:t>
            </a:r>
            <a:r>
              <a:rPr lang="en-GB" dirty="0">
                <a:solidFill>
                  <a:srgbClr val="002060"/>
                </a:solidFill>
              </a:rPr>
              <a:t> partnership per ECVET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La </a:t>
            </a:r>
            <a:r>
              <a:rPr lang="en-GB" dirty="0" err="1"/>
              <a:t>tua</a:t>
            </a:r>
            <a:r>
              <a:rPr lang="en-GB" dirty="0"/>
              <a:t> partnership </a:t>
            </a:r>
            <a:r>
              <a:rPr lang="en-GB" dirty="0" err="1"/>
              <a:t>è</a:t>
            </a:r>
            <a:r>
              <a:rPr lang="en-GB" dirty="0"/>
              <a:t> ben </a:t>
            </a:r>
            <a:r>
              <a:rPr lang="en-GB" dirty="0" err="1"/>
              <a:t>attrezzata</a:t>
            </a:r>
            <a:r>
              <a:rPr lang="en-GB" dirty="0"/>
              <a:t> per </a:t>
            </a:r>
            <a:r>
              <a:rPr lang="en-GB" dirty="0" err="1"/>
              <a:t>applicare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principi</a:t>
            </a:r>
            <a:r>
              <a:rPr lang="en-GB" dirty="0"/>
              <a:t> ECVET?</a:t>
            </a:r>
          </a:p>
          <a:p>
            <a:r>
              <a:rPr lang="en-GB" dirty="0"/>
              <a:t>Questa </a:t>
            </a:r>
            <a:r>
              <a:rPr lang="en-GB" dirty="0" err="1"/>
              <a:t>preparazione</a:t>
            </a:r>
            <a:r>
              <a:rPr lang="en-GB" dirty="0"/>
              <a:t> </a:t>
            </a:r>
            <a:r>
              <a:rPr lang="en-GB" dirty="0" err="1"/>
              <a:t>può</a:t>
            </a:r>
            <a:r>
              <a:rPr lang="en-GB" dirty="0"/>
              <a:t> </a:t>
            </a:r>
            <a:r>
              <a:rPr lang="en-GB" dirty="0" err="1"/>
              <a:t>sembrare</a:t>
            </a:r>
            <a:r>
              <a:rPr lang="en-GB" dirty="0"/>
              <a:t> un </a:t>
            </a:r>
            <a:r>
              <a:rPr lang="en-GB" dirty="0" err="1"/>
              <a:t>sacco</a:t>
            </a:r>
            <a:r>
              <a:rPr lang="en-GB" dirty="0"/>
              <a:t> di </a:t>
            </a:r>
            <a:r>
              <a:rPr lang="en-GB" dirty="0" err="1"/>
              <a:t>lavoro</a:t>
            </a:r>
            <a:r>
              <a:rPr lang="en-GB" dirty="0"/>
              <a:t>, ma </a:t>
            </a:r>
            <a:r>
              <a:rPr lang="en-GB" dirty="0" err="1"/>
              <a:t>il</a:t>
            </a:r>
            <a:r>
              <a:rPr lang="en-GB" dirty="0"/>
              <a:t> </a:t>
            </a:r>
            <a:r>
              <a:rPr lang="en-GB" dirty="0" err="1"/>
              <a:t>completamento</a:t>
            </a:r>
            <a:r>
              <a:rPr lang="en-GB" dirty="0"/>
              <a:t> di </a:t>
            </a:r>
            <a:r>
              <a:rPr lang="en-GB" dirty="0" err="1"/>
              <a:t>questi</a:t>
            </a:r>
            <a:r>
              <a:rPr lang="en-GB" dirty="0"/>
              <a:t> quattro </a:t>
            </a:r>
            <a:r>
              <a:rPr lang="en-GB" dirty="0" err="1"/>
              <a:t>compiti</a:t>
            </a:r>
            <a:r>
              <a:rPr lang="en-GB" dirty="0"/>
              <a:t> </a:t>
            </a:r>
            <a:r>
              <a:rPr lang="en-GB" dirty="0" err="1"/>
              <a:t>ti</a:t>
            </a:r>
            <a:r>
              <a:rPr lang="en-GB" dirty="0"/>
              <a:t> </a:t>
            </a:r>
            <a:r>
              <a:rPr lang="en-GB" dirty="0" err="1"/>
              <a:t>aiuterà</a:t>
            </a:r>
            <a:r>
              <a:rPr lang="en-GB" dirty="0"/>
              <a:t> a:</a:t>
            </a:r>
          </a:p>
          <a:p>
            <a:pPr lvl="1"/>
            <a:r>
              <a:rPr lang="en-GB" dirty="0" err="1"/>
              <a:t>fornire</a:t>
            </a:r>
            <a:r>
              <a:rPr lang="en-GB" dirty="0"/>
              <a:t> </a:t>
            </a:r>
            <a:r>
              <a:rPr lang="en-GB" dirty="0" err="1"/>
              <a:t>nuovi</a:t>
            </a:r>
            <a:r>
              <a:rPr lang="en-GB" dirty="0"/>
              <a:t> </a:t>
            </a:r>
            <a:r>
              <a:rPr lang="en-GB" dirty="0" err="1"/>
              <a:t>scenari</a:t>
            </a:r>
            <a:r>
              <a:rPr lang="en-GB" dirty="0"/>
              <a:t> di </a:t>
            </a:r>
            <a:r>
              <a:rPr lang="en-GB" dirty="0" err="1"/>
              <a:t>apprendimento</a:t>
            </a:r>
            <a:r>
              <a:rPr lang="en-GB" dirty="0"/>
              <a:t> per </a:t>
            </a:r>
            <a:r>
              <a:rPr lang="en-GB" dirty="0" err="1"/>
              <a:t>te</a:t>
            </a:r>
            <a:r>
              <a:rPr lang="en-GB" dirty="0"/>
              <a:t> e le </a:t>
            </a:r>
            <a:r>
              <a:rPr lang="en-GB" dirty="0" err="1"/>
              <a:t>organizzazioni</a:t>
            </a:r>
            <a:r>
              <a:rPr lang="en-GB" dirty="0"/>
              <a:t> partner</a:t>
            </a:r>
          </a:p>
          <a:p>
            <a:pPr lvl="1"/>
            <a:r>
              <a:rPr lang="en-GB" dirty="0" err="1"/>
              <a:t>fornire</a:t>
            </a:r>
            <a:r>
              <a:rPr lang="en-GB" dirty="0"/>
              <a:t> </a:t>
            </a:r>
            <a:r>
              <a:rPr lang="en-GB" dirty="0" err="1"/>
              <a:t>opportunità</a:t>
            </a:r>
            <a:r>
              <a:rPr lang="en-GB" dirty="0"/>
              <a:t> per </a:t>
            </a:r>
            <a:r>
              <a:rPr lang="en-GB" dirty="0" err="1"/>
              <a:t>condividere</a:t>
            </a:r>
            <a:r>
              <a:rPr lang="en-GB" dirty="0"/>
              <a:t> </a:t>
            </a:r>
            <a:r>
              <a:rPr lang="en-GB" dirty="0" err="1"/>
              <a:t>buone</a:t>
            </a:r>
            <a:r>
              <a:rPr lang="en-GB" dirty="0"/>
              <a:t> </a:t>
            </a:r>
            <a:r>
              <a:rPr lang="en-GB" dirty="0" err="1"/>
              <a:t>pratiche</a:t>
            </a:r>
            <a:endParaRPr lang="en-GB" dirty="0"/>
          </a:p>
          <a:p>
            <a:pPr lvl="1"/>
            <a:r>
              <a:rPr lang="en-GB" dirty="0" err="1"/>
              <a:t>assicurare</a:t>
            </a:r>
            <a:r>
              <a:rPr lang="en-GB" dirty="0"/>
              <a:t> </a:t>
            </a:r>
            <a:r>
              <a:rPr lang="en-GB" dirty="0" err="1"/>
              <a:t>che</a:t>
            </a:r>
            <a:r>
              <a:rPr lang="en-GB" dirty="0"/>
              <a:t> lo </a:t>
            </a:r>
            <a:r>
              <a:rPr lang="en-GB" dirty="0" err="1"/>
              <a:t>sviluppo</a:t>
            </a:r>
            <a:r>
              <a:rPr lang="en-GB" dirty="0"/>
              <a:t> </a:t>
            </a:r>
            <a:r>
              <a:rPr lang="en-GB" dirty="0" err="1"/>
              <a:t>delle</a:t>
            </a:r>
            <a:r>
              <a:rPr lang="en-GB" dirty="0"/>
              <a:t> </a:t>
            </a:r>
            <a:r>
              <a:rPr lang="en-GB" dirty="0" err="1"/>
              <a:t>abilità</a:t>
            </a:r>
            <a:r>
              <a:rPr lang="en-GB" dirty="0"/>
              <a:t> e </a:t>
            </a:r>
            <a:r>
              <a:rPr lang="en-GB" dirty="0" err="1"/>
              <a:t>delle</a:t>
            </a:r>
            <a:r>
              <a:rPr lang="en-GB" dirty="0"/>
              <a:t> </a:t>
            </a:r>
            <a:r>
              <a:rPr lang="en-GB" dirty="0" err="1"/>
              <a:t>competenze</a:t>
            </a:r>
            <a:r>
              <a:rPr lang="en-GB" dirty="0"/>
              <a:t> </a:t>
            </a:r>
            <a:r>
              <a:rPr lang="en-GB" dirty="0" err="1"/>
              <a:t>dei</a:t>
            </a:r>
            <a:r>
              <a:rPr lang="en-GB" dirty="0"/>
              <a:t> </a:t>
            </a:r>
            <a:r>
              <a:rPr lang="en-GB" dirty="0" err="1"/>
              <a:t>tuoi</a:t>
            </a:r>
            <a:r>
              <a:rPr lang="en-GB" dirty="0"/>
              <a:t> </a:t>
            </a:r>
            <a:r>
              <a:rPr lang="en-GB" dirty="0" err="1"/>
              <a:t>studenti</a:t>
            </a:r>
            <a:r>
              <a:rPr lang="en-GB" dirty="0"/>
              <a:t> </a:t>
            </a:r>
            <a:r>
              <a:rPr lang="en-GB" dirty="0" err="1"/>
              <a:t>possa</a:t>
            </a:r>
            <a:r>
              <a:rPr lang="en-GB" dirty="0"/>
              <a:t> </a:t>
            </a:r>
            <a:r>
              <a:rPr lang="en-GB" dirty="0" err="1"/>
              <a:t>essere</a:t>
            </a:r>
            <a:r>
              <a:rPr lang="en-GB" dirty="0"/>
              <a:t> </a:t>
            </a:r>
            <a:r>
              <a:rPr lang="en-GB" dirty="0" err="1"/>
              <a:t>riconosciuto</a:t>
            </a:r>
            <a:r>
              <a:rPr lang="en-GB" dirty="0"/>
              <a:t> al </a:t>
            </a:r>
            <a:r>
              <a:rPr lang="en-GB" dirty="0" err="1"/>
              <a:t>loro</a:t>
            </a:r>
            <a:r>
              <a:rPr lang="en-GB" dirty="0"/>
              <a:t> </a:t>
            </a:r>
            <a:r>
              <a:rPr lang="en-GB" dirty="0" err="1"/>
              <a:t>ritorno</a:t>
            </a:r>
            <a:r>
              <a:rPr lang="en-GB" dirty="0"/>
              <a:t> da </a:t>
            </a:r>
            <a:r>
              <a:rPr lang="en-GB" dirty="0" err="1"/>
              <a:t>un'esperienza</a:t>
            </a:r>
            <a:r>
              <a:rPr lang="en-GB" dirty="0"/>
              <a:t> di </a:t>
            </a:r>
            <a:r>
              <a:rPr lang="en-GB" dirty="0" err="1"/>
              <a:t>mobilità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79313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0"/>
            <a:ext cx="5915000" cy="1143000"/>
          </a:xfrm>
        </p:spPr>
        <p:txBody>
          <a:bodyPr>
            <a:normAutofit fontScale="90000"/>
          </a:bodyPr>
          <a:lstStyle/>
          <a:p>
            <a:r>
              <a:rPr lang="en-GB" dirty="0" err="1">
                <a:solidFill>
                  <a:srgbClr val="002060"/>
                </a:solidFill>
              </a:rPr>
              <a:t>Concordare</a:t>
            </a:r>
            <a:r>
              <a:rPr lang="en-GB" dirty="0">
                <a:solidFill>
                  <a:srgbClr val="002060"/>
                </a:solidFill>
              </a:rPr>
              <a:t> sui </a:t>
            </a:r>
            <a:r>
              <a:rPr lang="en-GB" dirty="0" err="1">
                <a:solidFill>
                  <a:srgbClr val="002060"/>
                </a:solidFill>
              </a:rPr>
              <a:t>risultati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err="1">
                <a:solidFill>
                  <a:srgbClr val="002060"/>
                </a:solidFill>
              </a:rPr>
              <a:t>dell'apprendimento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43192" cy="5166320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I </a:t>
            </a:r>
            <a:r>
              <a:rPr lang="en-GB" dirty="0" err="1"/>
              <a:t>fornitori</a:t>
            </a:r>
            <a:r>
              <a:rPr lang="en-GB" dirty="0"/>
              <a:t> e </a:t>
            </a:r>
            <a:r>
              <a:rPr lang="en-GB" dirty="0" err="1"/>
              <a:t>i</a:t>
            </a:r>
            <a:r>
              <a:rPr lang="en-GB" dirty="0"/>
              <a:t> partner </a:t>
            </a:r>
            <a:r>
              <a:rPr lang="en-GB" dirty="0" err="1"/>
              <a:t>dell'IFP</a:t>
            </a:r>
            <a:r>
              <a:rPr lang="en-GB" dirty="0"/>
              <a:t> </a:t>
            </a:r>
            <a:r>
              <a:rPr lang="en-GB" dirty="0" err="1"/>
              <a:t>dovranno</a:t>
            </a:r>
            <a:r>
              <a:rPr lang="en-GB" dirty="0"/>
              <a:t> </a:t>
            </a:r>
            <a:r>
              <a:rPr lang="en-GB" dirty="0" err="1"/>
              <a:t>identificare</a:t>
            </a:r>
            <a:r>
              <a:rPr lang="en-GB" dirty="0"/>
              <a:t> </a:t>
            </a:r>
            <a:r>
              <a:rPr lang="en-GB" dirty="0" err="1"/>
              <a:t>quali</a:t>
            </a:r>
            <a:r>
              <a:rPr lang="en-GB" dirty="0"/>
              <a:t> </a:t>
            </a:r>
            <a:r>
              <a:rPr lang="en-GB" dirty="0" err="1"/>
              <a:t>risultati</a:t>
            </a:r>
            <a:r>
              <a:rPr lang="en-GB" dirty="0"/>
              <a:t> </a:t>
            </a:r>
            <a:r>
              <a:rPr lang="en-GB" dirty="0" err="1"/>
              <a:t>dell'apprendimento</a:t>
            </a:r>
            <a:r>
              <a:rPr lang="en-GB" dirty="0"/>
              <a:t> </a:t>
            </a:r>
            <a:r>
              <a:rPr lang="en-GB" dirty="0" err="1"/>
              <a:t>possono</a:t>
            </a:r>
            <a:r>
              <a:rPr lang="en-GB" dirty="0"/>
              <a:t> </a:t>
            </a:r>
            <a:r>
              <a:rPr lang="en-GB" dirty="0" err="1"/>
              <a:t>essere</a:t>
            </a:r>
            <a:r>
              <a:rPr lang="en-GB" dirty="0"/>
              <a:t> </a:t>
            </a:r>
            <a:r>
              <a:rPr lang="en-GB" dirty="0" err="1"/>
              <a:t>affrontati</a:t>
            </a:r>
            <a:r>
              <a:rPr lang="en-GB" dirty="0"/>
              <a:t> </a:t>
            </a:r>
            <a:r>
              <a:rPr lang="en-GB" dirty="0" err="1"/>
              <a:t>durante</a:t>
            </a:r>
            <a:r>
              <a:rPr lang="en-GB" dirty="0"/>
              <a:t> </a:t>
            </a:r>
            <a:r>
              <a:rPr lang="en-GB" dirty="0" err="1"/>
              <a:t>il</a:t>
            </a:r>
            <a:r>
              <a:rPr lang="en-GB" dirty="0"/>
              <a:t> </a:t>
            </a:r>
            <a:r>
              <a:rPr lang="en-GB" dirty="0" err="1"/>
              <a:t>periodo</a:t>
            </a:r>
            <a:r>
              <a:rPr lang="en-GB" dirty="0"/>
              <a:t> di </a:t>
            </a:r>
            <a:r>
              <a:rPr lang="en-GB" dirty="0" err="1"/>
              <a:t>mobilità</a:t>
            </a:r>
            <a:r>
              <a:rPr lang="en-GB" dirty="0"/>
              <a:t>.</a:t>
            </a:r>
          </a:p>
          <a:p>
            <a:r>
              <a:rPr lang="en-GB" dirty="0"/>
              <a:t>Per </a:t>
            </a:r>
            <a:r>
              <a:rPr lang="en-GB" dirty="0" err="1"/>
              <a:t>concordare</a:t>
            </a:r>
            <a:r>
              <a:rPr lang="en-GB" dirty="0"/>
              <a:t> e </a:t>
            </a:r>
            <a:r>
              <a:rPr lang="en-GB" dirty="0" err="1"/>
              <a:t>sviluppare</a:t>
            </a:r>
            <a:r>
              <a:rPr lang="en-GB" dirty="0"/>
              <a:t> </a:t>
            </a:r>
            <a:r>
              <a:rPr lang="en-GB" dirty="0" err="1"/>
              <a:t>obiettivi</a:t>
            </a:r>
            <a:r>
              <a:rPr lang="en-GB" dirty="0"/>
              <a:t> di </a:t>
            </a:r>
            <a:r>
              <a:rPr lang="en-GB" dirty="0" err="1"/>
              <a:t>apprendimento</a:t>
            </a:r>
            <a:r>
              <a:rPr lang="en-GB" dirty="0"/>
              <a:t> </a:t>
            </a:r>
            <a:r>
              <a:rPr lang="en-GB" dirty="0" err="1"/>
              <a:t>utili</a:t>
            </a:r>
            <a:r>
              <a:rPr lang="en-GB" dirty="0"/>
              <a:t>, </a:t>
            </a:r>
            <a:r>
              <a:rPr lang="en-GB" dirty="0" err="1"/>
              <a:t>prendere</a:t>
            </a:r>
            <a:r>
              <a:rPr lang="en-GB" dirty="0"/>
              <a:t> in </a:t>
            </a:r>
            <a:r>
              <a:rPr lang="en-GB" dirty="0" err="1"/>
              <a:t>considerazione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la </a:t>
            </a:r>
            <a:r>
              <a:rPr lang="en-GB" dirty="0" err="1"/>
              <a:t>struttura</a:t>
            </a:r>
            <a:r>
              <a:rPr lang="en-GB" dirty="0"/>
              <a:t> </a:t>
            </a:r>
            <a:r>
              <a:rPr lang="en-GB" dirty="0" err="1"/>
              <a:t>della</a:t>
            </a:r>
            <a:r>
              <a:rPr lang="en-GB" dirty="0"/>
              <a:t> </a:t>
            </a:r>
            <a:r>
              <a:rPr lang="en-GB" dirty="0" err="1"/>
              <a:t>qualifica</a:t>
            </a:r>
            <a:r>
              <a:rPr lang="en-GB" dirty="0"/>
              <a:t> per la quale </a:t>
            </a:r>
            <a:r>
              <a:rPr lang="en-GB" dirty="0" err="1"/>
              <a:t>gli</a:t>
            </a:r>
            <a:r>
              <a:rPr lang="en-GB" dirty="0"/>
              <a:t> </a:t>
            </a:r>
            <a:r>
              <a:rPr lang="en-GB" dirty="0" err="1"/>
              <a:t>studenti</a:t>
            </a:r>
            <a:r>
              <a:rPr lang="en-GB" dirty="0"/>
              <a:t> </a:t>
            </a:r>
            <a:r>
              <a:rPr lang="en-GB" dirty="0" err="1"/>
              <a:t>stanno</a:t>
            </a:r>
            <a:r>
              <a:rPr lang="en-GB" dirty="0"/>
              <a:t> </a:t>
            </a:r>
            <a:r>
              <a:rPr lang="en-GB" dirty="0" err="1"/>
              <a:t>lavorando</a:t>
            </a:r>
            <a:endParaRPr lang="en-GB" dirty="0"/>
          </a:p>
          <a:p>
            <a:pPr lvl="1"/>
            <a:r>
              <a:rPr lang="en-GB" dirty="0" err="1"/>
              <a:t>il</a:t>
            </a:r>
            <a:r>
              <a:rPr lang="en-GB" dirty="0"/>
              <a:t> </a:t>
            </a:r>
            <a:r>
              <a:rPr lang="en-GB" dirty="0" err="1"/>
              <a:t>contenuto</a:t>
            </a:r>
            <a:r>
              <a:rPr lang="en-GB" dirty="0"/>
              <a:t> del curriculum e la </a:t>
            </a:r>
            <a:r>
              <a:rPr lang="en-GB" dirty="0" err="1"/>
              <a:t>pedagogia</a:t>
            </a:r>
            <a:endParaRPr lang="en-GB" dirty="0"/>
          </a:p>
          <a:p>
            <a:pPr lvl="1"/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metodi</a:t>
            </a:r>
            <a:r>
              <a:rPr lang="en-GB" dirty="0"/>
              <a:t> di </a:t>
            </a:r>
            <a:r>
              <a:rPr lang="en-GB" dirty="0" err="1"/>
              <a:t>insegnamento</a:t>
            </a:r>
            <a:r>
              <a:rPr lang="en-GB" dirty="0"/>
              <a:t> e </a:t>
            </a:r>
            <a:r>
              <a:rPr lang="en-GB" dirty="0" err="1"/>
              <a:t>apprendimento</a:t>
            </a:r>
            <a:r>
              <a:rPr lang="en-GB" dirty="0"/>
              <a:t> da </a:t>
            </a:r>
            <a:r>
              <a:rPr lang="en-GB" dirty="0" err="1"/>
              <a:t>utilizzare</a:t>
            </a:r>
            <a:endParaRPr lang="en-GB" dirty="0"/>
          </a:p>
          <a:p>
            <a:pPr lvl="1"/>
            <a:r>
              <a:rPr lang="en-GB" dirty="0"/>
              <a:t>come </a:t>
            </a:r>
            <a:r>
              <a:rPr lang="en-GB" dirty="0" err="1"/>
              <a:t>verranno</a:t>
            </a:r>
            <a:r>
              <a:rPr lang="en-GB" dirty="0"/>
              <a:t> </a:t>
            </a:r>
            <a:r>
              <a:rPr lang="en-GB" dirty="0" err="1"/>
              <a:t>valutati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risultati</a:t>
            </a:r>
            <a:r>
              <a:rPr lang="en-GB" dirty="0"/>
              <a:t> </a:t>
            </a:r>
            <a:r>
              <a:rPr lang="en-GB" dirty="0" err="1"/>
              <a:t>dell'apprendimento</a:t>
            </a:r>
            <a:endParaRPr lang="en-GB" dirty="0"/>
          </a:p>
          <a:p>
            <a:pPr lvl="1"/>
            <a:r>
              <a:rPr lang="en-GB" dirty="0"/>
              <a:t>come </a:t>
            </a:r>
            <a:r>
              <a:rPr lang="en-GB" dirty="0" err="1"/>
              <a:t>verranno</a:t>
            </a:r>
            <a:r>
              <a:rPr lang="en-GB" dirty="0"/>
              <a:t> generate le prove per </a:t>
            </a:r>
            <a:r>
              <a:rPr lang="en-GB" dirty="0" err="1"/>
              <a:t>mostrare</a:t>
            </a:r>
            <a:r>
              <a:rPr lang="en-GB" dirty="0"/>
              <a:t> come </a:t>
            </a:r>
            <a:r>
              <a:rPr lang="en-GB" dirty="0" err="1"/>
              <a:t>sono</a:t>
            </a:r>
            <a:r>
              <a:rPr lang="en-GB" dirty="0"/>
              <a:t> </a:t>
            </a:r>
            <a:r>
              <a:rPr lang="en-GB" dirty="0" err="1"/>
              <a:t>stati</a:t>
            </a:r>
            <a:r>
              <a:rPr lang="en-GB" dirty="0"/>
              <a:t> </a:t>
            </a:r>
            <a:r>
              <a:rPr lang="en-GB" dirty="0" err="1"/>
              <a:t>raggiunti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risultati</a:t>
            </a:r>
            <a:r>
              <a:rPr lang="en-GB" dirty="0"/>
              <a:t> </a:t>
            </a:r>
            <a:r>
              <a:rPr lang="en-GB" dirty="0" err="1"/>
              <a:t>dell'apprendimento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6840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226"/>
            <a:ext cx="7596336" cy="1152128"/>
          </a:xfrm>
        </p:spPr>
        <p:txBody>
          <a:bodyPr>
            <a:noAutofit/>
          </a:bodyPr>
          <a:lstStyle/>
          <a:p>
            <a:r>
              <a:rPr lang="en-GB" sz="3600" dirty="0" err="1"/>
              <a:t>Processi</a:t>
            </a:r>
            <a:r>
              <a:rPr lang="en-GB" sz="3600" dirty="0"/>
              <a:t> di </a:t>
            </a:r>
            <a:r>
              <a:rPr lang="en-GB" sz="3600" dirty="0" err="1"/>
              <a:t>valutazione</a:t>
            </a:r>
            <a:r>
              <a:rPr lang="en-GB" sz="3600" dirty="0"/>
              <a:t>, </a:t>
            </a:r>
            <a:r>
              <a:rPr lang="en-GB" sz="3600" dirty="0" err="1"/>
              <a:t>validazione</a:t>
            </a:r>
            <a:r>
              <a:rPr lang="en-GB" sz="3600" dirty="0"/>
              <a:t> e </a:t>
            </a:r>
            <a:r>
              <a:rPr lang="en-GB" sz="3600" dirty="0" err="1"/>
              <a:t>riconoscimento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8048"/>
            <a:ext cx="7488832" cy="4968552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Le </a:t>
            </a:r>
            <a:r>
              <a:rPr lang="en-GB" dirty="0" err="1"/>
              <a:t>modalità</a:t>
            </a:r>
            <a:r>
              <a:rPr lang="en-GB" dirty="0"/>
              <a:t> di </a:t>
            </a:r>
            <a:r>
              <a:rPr lang="en-GB" dirty="0" err="1"/>
              <a:t>valutazione</a:t>
            </a:r>
            <a:r>
              <a:rPr lang="en-GB" dirty="0"/>
              <a:t> </a:t>
            </a:r>
            <a:r>
              <a:rPr lang="en-GB" dirty="0" err="1"/>
              <a:t>saranno</a:t>
            </a:r>
            <a:r>
              <a:rPr lang="en-GB" dirty="0"/>
              <a:t> </a:t>
            </a:r>
            <a:r>
              <a:rPr lang="en-GB" dirty="0" err="1"/>
              <a:t>probabilmente</a:t>
            </a:r>
            <a:r>
              <a:rPr lang="en-GB" dirty="0"/>
              <a:t> </a:t>
            </a:r>
            <a:r>
              <a:rPr lang="en-GB" dirty="0" err="1"/>
              <a:t>incentrate</a:t>
            </a:r>
            <a:r>
              <a:rPr lang="en-GB" dirty="0"/>
              <a:t> </a:t>
            </a:r>
            <a:r>
              <a:rPr lang="en-GB" dirty="0" err="1"/>
              <a:t>sulle</a:t>
            </a:r>
            <a:r>
              <a:rPr lang="en-GB" dirty="0"/>
              <a:t> procedure del partner </a:t>
            </a:r>
            <a:r>
              <a:rPr lang="en-GB" dirty="0" err="1"/>
              <a:t>ospitante</a:t>
            </a:r>
            <a:r>
              <a:rPr lang="en-GB" dirty="0"/>
              <a:t>. </a:t>
            </a:r>
            <a:r>
              <a:rPr lang="en-GB" dirty="0" err="1"/>
              <a:t>Prendere</a:t>
            </a:r>
            <a:r>
              <a:rPr lang="en-GB" dirty="0"/>
              <a:t> in </a:t>
            </a:r>
            <a:r>
              <a:rPr lang="en-GB" dirty="0" err="1"/>
              <a:t>considerazione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Chi </a:t>
            </a:r>
            <a:r>
              <a:rPr lang="en-GB" dirty="0" err="1"/>
              <a:t>valuterà</a:t>
            </a:r>
            <a:r>
              <a:rPr lang="en-GB" dirty="0"/>
              <a:t> lo </a:t>
            </a:r>
            <a:r>
              <a:rPr lang="en-GB" dirty="0" err="1"/>
              <a:t>studente</a:t>
            </a:r>
            <a:r>
              <a:rPr lang="en-GB" dirty="0"/>
              <a:t>?</a:t>
            </a:r>
          </a:p>
          <a:p>
            <a:pPr lvl="1"/>
            <a:r>
              <a:rPr lang="en-GB" dirty="0"/>
              <a:t>Come </a:t>
            </a:r>
            <a:r>
              <a:rPr lang="en-GB" dirty="0" err="1"/>
              <a:t>verranno</a:t>
            </a:r>
            <a:r>
              <a:rPr lang="en-GB" dirty="0"/>
              <a:t> </a:t>
            </a:r>
            <a:r>
              <a:rPr lang="en-GB" dirty="0" err="1"/>
              <a:t>valutati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risultati</a:t>
            </a:r>
            <a:r>
              <a:rPr lang="en-GB" dirty="0"/>
              <a:t> </a:t>
            </a:r>
            <a:r>
              <a:rPr lang="en-GB" dirty="0" err="1"/>
              <a:t>dell'apprendimento</a:t>
            </a:r>
            <a:r>
              <a:rPr lang="en-GB" dirty="0"/>
              <a:t> e in quale </a:t>
            </a:r>
            <a:r>
              <a:rPr lang="en-GB" dirty="0" err="1"/>
              <a:t>contesto</a:t>
            </a:r>
            <a:r>
              <a:rPr lang="en-GB" dirty="0"/>
              <a:t>?</a:t>
            </a:r>
          </a:p>
          <a:p>
            <a:pPr lvl="1"/>
            <a:r>
              <a:rPr lang="en-GB" dirty="0" err="1"/>
              <a:t>Quali</a:t>
            </a:r>
            <a:r>
              <a:rPr lang="en-GB" dirty="0"/>
              <a:t> prove </a:t>
            </a:r>
            <a:r>
              <a:rPr lang="en-GB" dirty="0" err="1"/>
              <a:t>verranno</a:t>
            </a:r>
            <a:r>
              <a:rPr lang="en-GB" dirty="0"/>
              <a:t> generate per </a:t>
            </a:r>
            <a:r>
              <a:rPr lang="en-GB" dirty="0" err="1"/>
              <a:t>dimostrare</a:t>
            </a:r>
            <a:r>
              <a:rPr lang="en-GB" dirty="0"/>
              <a:t> </a:t>
            </a:r>
            <a:r>
              <a:rPr lang="en-GB" dirty="0" err="1"/>
              <a:t>che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risultati</a:t>
            </a:r>
            <a:r>
              <a:rPr lang="en-GB" dirty="0"/>
              <a:t> </a:t>
            </a:r>
            <a:r>
              <a:rPr lang="en-GB" dirty="0" err="1"/>
              <a:t>dell'apprendimento</a:t>
            </a:r>
            <a:r>
              <a:rPr lang="en-GB" dirty="0"/>
              <a:t> </a:t>
            </a:r>
            <a:r>
              <a:rPr lang="en-GB" dirty="0" err="1"/>
              <a:t>della</a:t>
            </a:r>
            <a:r>
              <a:rPr lang="en-GB" dirty="0"/>
              <a:t> </a:t>
            </a:r>
            <a:r>
              <a:rPr lang="en-GB" dirty="0" err="1"/>
              <a:t>qualifica</a:t>
            </a:r>
            <a:r>
              <a:rPr lang="en-GB" dirty="0"/>
              <a:t> </a:t>
            </a:r>
            <a:r>
              <a:rPr lang="en-GB" dirty="0" err="1"/>
              <a:t>sono</a:t>
            </a:r>
            <a:r>
              <a:rPr lang="en-GB" dirty="0"/>
              <a:t> </a:t>
            </a:r>
            <a:r>
              <a:rPr lang="en-GB" dirty="0" err="1"/>
              <a:t>stati</a:t>
            </a:r>
            <a:r>
              <a:rPr lang="en-GB" dirty="0"/>
              <a:t> </a:t>
            </a:r>
            <a:r>
              <a:rPr lang="en-GB" dirty="0" err="1"/>
              <a:t>soddisfatti</a:t>
            </a:r>
            <a:r>
              <a:rPr lang="en-GB" dirty="0"/>
              <a:t>?</a:t>
            </a:r>
          </a:p>
          <a:p>
            <a:pPr lvl="1"/>
            <a:r>
              <a:rPr lang="en-GB" dirty="0"/>
              <a:t>Come </a:t>
            </a:r>
            <a:r>
              <a:rPr lang="en-GB" dirty="0" err="1"/>
              <a:t>verranno</a:t>
            </a:r>
            <a:r>
              <a:rPr lang="en-GB" dirty="0"/>
              <a:t> </a:t>
            </a:r>
            <a:r>
              <a:rPr lang="en-GB" dirty="0" err="1"/>
              <a:t>raccolte</a:t>
            </a:r>
            <a:r>
              <a:rPr lang="en-GB" dirty="0"/>
              <a:t> le prove? </a:t>
            </a:r>
            <a:r>
              <a:rPr lang="en-GB" dirty="0" err="1"/>
              <a:t>Tramite</a:t>
            </a:r>
            <a:r>
              <a:rPr lang="en-GB" dirty="0"/>
              <a:t> un </a:t>
            </a:r>
            <a:r>
              <a:rPr lang="en-GB" dirty="0" err="1"/>
              <a:t>diario</a:t>
            </a:r>
            <a:r>
              <a:rPr lang="en-GB" dirty="0"/>
              <a:t> di </a:t>
            </a:r>
            <a:r>
              <a:rPr lang="en-GB" dirty="0" err="1"/>
              <a:t>apprendimento</a:t>
            </a:r>
            <a:r>
              <a:rPr lang="en-GB" dirty="0"/>
              <a:t>?</a:t>
            </a:r>
          </a:p>
          <a:p>
            <a:pPr lvl="1"/>
            <a:r>
              <a:rPr lang="en-GB" dirty="0" err="1"/>
              <a:t>Quali</a:t>
            </a:r>
            <a:r>
              <a:rPr lang="en-GB" dirty="0"/>
              <a:t> procedure </a:t>
            </a:r>
            <a:r>
              <a:rPr lang="en-GB" dirty="0" err="1"/>
              <a:t>saranno</a:t>
            </a:r>
            <a:r>
              <a:rPr lang="en-GB" dirty="0"/>
              <a:t> </a:t>
            </a:r>
            <a:r>
              <a:rPr lang="en-GB" dirty="0" err="1"/>
              <a:t>utilizzate</a:t>
            </a:r>
            <a:r>
              <a:rPr lang="en-GB" dirty="0"/>
              <a:t> per </a:t>
            </a:r>
            <a:r>
              <a:rPr lang="en-GB" dirty="0" err="1"/>
              <a:t>garantire</a:t>
            </a:r>
            <a:r>
              <a:rPr lang="en-GB" dirty="0"/>
              <a:t> la </a:t>
            </a:r>
            <a:r>
              <a:rPr lang="en-GB" dirty="0" err="1"/>
              <a:t>qualità</a:t>
            </a:r>
            <a:r>
              <a:rPr lang="en-GB" dirty="0"/>
              <a:t> </a:t>
            </a:r>
            <a:r>
              <a:rPr lang="en-GB" dirty="0" err="1"/>
              <a:t>della</a:t>
            </a:r>
            <a:r>
              <a:rPr lang="en-GB" dirty="0"/>
              <a:t> </a:t>
            </a:r>
            <a:r>
              <a:rPr lang="en-GB" dirty="0" err="1"/>
              <a:t>valutazione</a:t>
            </a:r>
            <a:r>
              <a:rPr lang="en-GB" dirty="0"/>
              <a:t>?</a:t>
            </a:r>
          </a:p>
          <a:p>
            <a:pPr lvl="1"/>
            <a:r>
              <a:rPr lang="en-GB" dirty="0"/>
              <a:t>Come </a:t>
            </a:r>
            <a:r>
              <a:rPr lang="en-GB" dirty="0" err="1"/>
              <a:t>saranno</a:t>
            </a:r>
            <a:r>
              <a:rPr lang="en-GB" dirty="0"/>
              <a:t> </a:t>
            </a:r>
            <a:r>
              <a:rPr lang="en-GB" dirty="0" err="1"/>
              <a:t>registrati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risultati</a:t>
            </a:r>
            <a:r>
              <a:rPr lang="en-GB" dirty="0"/>
              <a:t> </a:t>
            </a:r>
            <a:r>
              <a:rPr lang="en-GB" dirty="0" err="1"/>
              <a:t>della</a:t>
            </a:r>
            <a:r>
              <a:rPr lang="en-GB" dirty="0"/>
              <a:t> </a:t>
            </a:r>
            <a:r>
              <a:rPr lang="en-GB" dirty="0" err="1"/>
              <a:t>valutazione</a:t>
            </a:r>
            <a:r>
              <a:rPr lang="en-GB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1387952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7596336" cy="1143000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Preparare</a:t>
            </a:r>
            <a:r>
              <a:rPr lang="en-GB" dirty="0"/>
              <a:t> la </a:t>
            </a:r>
            <a:r>
              <a:rPr lang="en-GB" dirty="0" err="1"/>
              <a:t>documentazione</a:t>
            </a:r>
            <a:r>
              <a:rPr lang="en-GB" dirty="0"/>
              <a:t> </a:t>
            </a:r>
            <a:r>
              <a:rPr lang="en-GB" dirty="0" err="1"/>
              <a:t>necessaria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 partner </a:t>
            </a:r>
            <a:r>
              <a:rPr lang="en-GB" dirty="0" err="1"/>
              <a:t>devono</a:t>
            </a:r>
            <a:r>
              <a:rPr lang="en-GB" dirty="0"/>
              <a:t> </a:t>
            </a:r>
            <a:r>
              <a:rPr lang="en-GB" dirty="0" err="1"/>
              <a:t>firmare</a:t>
            </a:r>
            <a:r>
              <a:rPr lang="en-GB" dirty="0"/>
              <a:t> un Memorandum of Understanding (MoU) con la propria </a:t>
            </a:r>
            <a:r>
              <a:rPr lang="en-GB" dirty="0" err="1"/>
              <a:t>organizzazione</a:t>
            </a:r>
            <a:r>
              <a:rPr lang="en-GB" dirty="0"/>
              <a:t> partner.</a:t>
            </a:r>
          </a:p>
          <a:p>
            <a:r>
              <a:rPr lang="en-GB" dirty="0"/>
              <a:t>Le </a:t>
            </a:r>
            <a:r>
              <a:rPr lang="en-GB" dirty="0" err="1"/>
              <a:t>organizzazioni</a:t>
            </a:r>
            <a:r>
              <a:rPr lang="en-GB" dirty="0"/>
              <a:t> </a:t>
            </a:r>
            <a:r>
              <a:rPr lang="en-GB" dirty="0" err="1"/>
              <a:t>elaboreranno</a:t>
            </a:r>
            <a:r>
              <a:rPr lang="en-GB" dirty="0"/>
              <a:t> un </a:t>
            </a:r>
            <a:r>
              <a:rPr lang="en-GB" dirty="0" err="1"/>
              <a:t>accordo</a:t>
            </a:r>
            <a:r>
              <a:rPr lang="en-GB" dirty="0"/>
              <a:t> di </a:t>
            </a:r>
            <a:r>
              <a:rPr lang="en-GB" dirty="0" err="1"/>
              <a:t>apprendimento</a:t>
            </a:r>
            <a:r>
              <a:rPr lang="en-GB" dirty="0"/>
              <a:t> </a:t>
            </a:r>
            <a:r>
              <a:rPr lang="en-GB" dirty="0" err="1"/>
              <a:t>che</a:t>
            </a:r>
            <a:r>
              <a:rPr lang="en-GB" dirty="0"/>
              <a:t> </a:t>
            </a:r>
            <a:r>
              <a:rPr lang="en-GB" dirty="0" err="1"/>
              <a:t>descriverà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parametri</a:t>
            </a:r>
            <a:r>
              <a:rPr lang="en-GB" dirty="0"/>
              <a:t> </a:t>
            </a:r>
            <a:r>
              <a:rPr lang="en-GB" dirty="0" err="1"/>
              <a:t>della</a:t>
            </a:r>
            <a:r>
              <a:rPr lang="en-GB" dirty="0"/>
              <a:t> </a:t>
            </a:r>
            <a:r>
              <a:rPr lang="en-GB" dirty="0" err="1"/>
              <a:t>mobilità</a:t>
            </a:r>
            <a:r>
              <a:rPr lang="en-GB" dirty="0"/>
              <a:t> e </a:t>
            </a:r>
            <a:r>
              <a:rPr lang="en-GB" dirty="0" err="1"/>
              <a:t>spiegherà</a:t>
            </a:r>
            <a:r>
              <a:rPr lang="en-GB" dirty="0"/>
              <a:t> in </a:t>
            </a:r>
            <a:r>
              <a:rPr lang="en-GB" dirty="0" err="1"/>
              <a:t>che</a:t>
            </a:r>
            <a:r>
              <a:rPr lang="en-GB" dirty="0"/>
              <a:t> </a:t>
            </a:r>
            <a:r>
              <a:rPr lang="en-GB" dirty="0" err="1"/>
              <a:t>modo</a:t>
            </a:r>
            <a:r>
              <a:rPr lang="en-GB" dirty="0"/>
              <a:t> </a:t>
            </a:r>
            <a:r>
              <a:rPr lang="en-GB" dirty="0" err="1"/>
              <a:t>contribuisce</a:t>
            </a:r>
            <a:r>
              <a:rPr lang="en-GB" dirty="0"/>
              <a:t> al </a:t>
            </a:r>
            <a:r>
              <a:rPr lang="en-GB" dirty="0" err="1"/>
              <a:t>conseguimento</a:t>
            </a:r>
            <a:r>
              <a:rPr lang="en-GB" dirty="0"/>
              <a:t> </a:t>
            </a:r>
            <a:r>
              <a:rPr lang="en-GB" dirty="0" err="1"/>
              <a:t>della</a:t>
            </a:r>
            <a:r>
              <a:rPr lang="en-GB" dirty="0"/>
              <a:t> </a:t>
            </a:r>
            <a:r>
              <a:rPr lang="en-GB" dirty="0" err="1"/>
              <a:t>qualifica</a:t>
            </a:r>
            <a:r>
              <a:rPr lang="en-GB" dirty="0"/>
              <a:t> </a:t>
            </a:r>
            <a:r>
              <a:rPr lang="en-GB" dirty="0" err="1"/>
              <a:t>richiesta</a:t>
            </a:r>
            <a:r>
              <a:rPr lang="en-GB" dirty="0"/>
              <a:t>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62105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Utilizzare</a:t>
            </a:r>
            <a:r>
              <a:rPr lang="en-GB" dirty="0"/>
              <a:t> ECVET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Le </a:t>
            </a:r>
            <a:r>
              <a:rPr lang="en-GB" dirty="0" err="1"/>
              <a:t>informazioni</a:t>
            </a:r>
            <a:r>
              <a:rPr lang="en-GB" dirty="0"/>
              <a:t> </a:t>
            </a:r>
            <a:r>
              <a:rPr lang="en-GB" dirty="0" err="1"/>
              <a:t>sono</a:t>
            </a:r>
            <a:r>
              <a:rPr lang="en-GB" dirty="0"/>
              <a:t> </a:t>
            </a:r>
            <a:r>
              <a:rPr lang="en-GB" dirty="0" err="1"/>
              <a:t>disponibili</a:t>
            </a:r>
            <a:r>
              <a:rPr lang="en-GB" dirty="0"/>
              <a:t> </a:t>
            </a:r>
            <a:r>
              <a:rPr lang="en-GB" dirty="0" err="1"/>
              <a:t>nella</a:t>
            </a:r>
            <a:r>
              <a:rPr lang="en-GB" dirty="0"/>
              <a:t> </a:t>
            </a:r>
            <a:r>
              <a:rPr lang="en-GB" dirty="0" err="1"/>
              <a:t>Guida</a:t>
            </a:r>
            <a:r>
              <a:rPr lang="en-GB" dirty="0"/>
              <a:t> per </a:t>
            </a:r>
            <a:r>
              <a:rPr lang="en-GB" dirty="0" err="1"/>
              <a:t>l'utente</a:t>
            </a:r>
            <a:r>
              <a:rPr lang="en-GB" dirty="0"/>
              <a:t> di ECVET, </a:t>
            </a:r>
            <a:r>
              <a:rPr lang="en-GB" dirty="0" err="1"/>
              <a:t>disponibile</a:t>
            </a:r>
            <a:r>
              <a:rPr lang="en-GB" dirty="0"/>
              <a:t> </a:t>
            </a:r>
            <a:r>
              <a:rPr lang="en-GB" dirty="0" err="1"/>
              <a:t>all'indirizzo</a:t>
            </a:r>
            <a:r>
              <a:rPr lang="en-GB" dirty="0"/>
              <a:t>:</a:t>
            </a:r>
          </a:p>
          <a:p>
            <a:pPr marL="363538" indent="0">
              <a:buNone/>
            </a:pPr>
            <a:r>
              <a:rPr lang="en-GB" sz="2000" dirty="0">
                <a:hlinkClick r:id="rId2"/>
              </a:rPr>
              <a:t>www.ecvet-projects.eu/Documents/ECVET_Mobility_Web.pdf</a:t>
            </a:r>
            <a:r>
              <a:rPr lang="en-GB" sz="2000" dirty="0"/>
              <a:t> </a:t>
            </a:r>
          </a:p>
          <a:p>
            <a:pPr marL="363538" indent="0">
              <a:buNone/>
            </a:pPr>
            <a:endParaRPr lang="en-GB" sz="2000" dirty="0"/>
          </a:p>
          <a:p>
            <a:pPr marL="363538" indent="-284163"/>
            <a:r>
              <a:rPr lang="en-GB" sz="3000" dirty="0" err="1"/>
              <a:t>Puoi</a:t>
            </a:r>
            <a:r>
              <a:rPr lang="en-GB" sz="3000" dirty="0"/>
              <a:t> </a:t>
            </a:r>
            <a:r>
              <a:rPr lang="en-GB" sz="3000" dirty="0" err="1"/>
              <a:t>trovare</a:t>
            </a:r>
            <a:r>
              <a:rPr lang="en-GB" sz="3000" dirty="0"/>
              <a:t> </a:t>
            </a:r>
            <a:r>
              <a:rPr lang="en-GB" sz="3000" dirty="0" err="1"/>
              <a:t>esempi</a:t>
            </a:r>
            <a:r>
              <a:rPr lang="en-GB" sz="3000" dirty="0"/>
              <a:t> di Learning Agreements e Memorandum of Understanding </a:t>
            </a:r>
            <a:r>
              <a:rPr lang="en-GB" sz="3000" dirty="0" err="1"/>
              <a:t>su</a:t>
            </a:r>
            <a:r>
              <a:rPr lang="en-GB" sz="3000" dirty="0"/>
              <a:t>:</a:t>
            </a:r>
          </a:p>
          <a:p>
            <a:pPr marL="363538" indent="0">
              <a:buNone/>
            </a:pPr>
            <a:r>
              <a:rPr lang="en-GB" sz="2000" dirty="0">
                <a:hlinkClick r:id="rId3"/>
              </a:rPr>
              <a:t>http://ecvet-projects.eu/ToolBox/Methodologies.aspx</a:t>
            </a:r>
            <a:r>
              <a:rPr lang="en-GB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47611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 </a:t>
            </a:r>
            <a:r>
              <a:rPr lang="en-GB" dirty="0" err="1"/>
              <a:t>riassumere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Questo</a:t>
            </a:r>
            <a:r>
              <a:rPr lang="en-GB" dirty="0"/>
              <a:t> breve video </a:t>
            </a:r>
            <a:r>
              <a:rPr lang="en-GB" dirty="0" err="1"/>
              <a:t>descrive</a:t>
            </a:r>
            <a:r>
              <a:rPr lang="en-GB" dirty="0"/>
              <a:t> </a:t>
            </a:r>
            <a:r>
              <a:rPr lang="en-GB" dirty="0" err="1"/>
              <a:t>il</a:t>
            </a:r>
            <a:r>
              <a:rPr lang="en-GB" dirty="0"/>
              <a:t> </a:t>
            </a:r>
            <a:r>
              <a:rPr lang="en-GB" dirty="0" err="1"/>
              <a:t>processo</a:t>
            </a:r>
            <a:r>
              <a:rPr lang="en-GB" dirty="0"/>
              <a:t> di </a:t>
            </a:r>
            <a:r>
              <a:rPr lang="en-GB" dirty="0" err="1"/>
              <a:t>convalida</a:t>
            </a:r>
            <a:r>
              <a:rPr lang="en-GB" dirty="0"/>
              <a:t> </a:t>
            </a:r>
            <a:r>
              <a:rPr lang="en-GB" dirty="0" err="1"/>
              <a:t>dell'apprendimento</a:t>
            </a:r>
            <a:r>
              <a:rPr lang="en-GB" dirty="0"/>
              <a:t> da </a:t>
            </a:r>
            <a:r>
              <a:rPr lang="en-GB" dirty="0" err="1"/>
              <a:t>una</a:t>
            </a:r>
            <a:r>
              <a:rPr lang="en-GB" dirty="0"/>
              <a:t> </a:t>
            </a:r>
            <a:r>
              <a:rPr lang="en-GB" dirty="0" err="1"/>
              <a:t>mobilità</a:t>
            </a:r>
            <a:r>
              <a:rPr lang="en-GB" dirty="0"/>
              <a:t> sotto </a:t>
            </a:r>
            <a:r>
              <a:rPr lang="en-GB" dirty="0" err="1"/>
              <a:t>l'egida</a:t>
            </a:r>
            <a:r>
              <a:rPr lang="en-GB" dirty="0"/>
              <a:t> di ECVET</a:t>
            </a:r>
            <a:br>
              <a:rPr lang="en-GB" dirty="0"/>
            </a:br>
            <a:r>
              <a:rPr lang="en-GB" sz="2400" dirty="0">
                <a:hlinkClick r:id="rId2"/>
              </a:rPr>
              <a:t>https://www.youtube.com/watch?v=ingP6CUzHNA</a:t>
            </a:r>
            <a:r>
              <a:rPr lang="en-GB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31256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IL MOMENTO DELLE </a:t>
            </a:r>
            <a:r>
              <a:rPr lang="en-US" dirty="0" err="1"/>
              <a:t>ATTIVITà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739074" y="1663640"/>
            <a:ext cx="7200800" cy="3046988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NUMERO </a:t>
            </a:r>
            <a:r>
              <a:rPr lang="en-US" sz="2400" b="1" dirty="0" err="1"/>
              <a:t>ATTIVITà</a:t>
            </a:r>
            <a:r>
              <a:rPr lang="en-US" sz="2400" b="1" dirty="0"/>
              <a:t>: 3.3.5</a:t>
            </a:r>
          </a:p>
          <a:p>
            <a:endParaRPr lang="en-US" sz="2400" b="1" dirty="0"/>
          </a:p>
          <a:p>
            <a:r>
              <a:rPr lang="en-US" sz="2400" b="1" dirty="0"/>
              <a:t>TITOLO </a:t>
            </a:r>
            <a:r>
              <a:rPr lang="en-US" sz="2400" b="1" dirty="0" err="1"/>
              <a:t>ATTIVITà</a:t>
            </a:r>
            <a:r>
              <a:rPr lang="en-US" sz="2400" b="1" dirty="0"/>
              <a:t>: </a:t>
            </a:r>
            <a:r>
              <a:rPr lang="en-US" sz="2400" b="1" dirty="0" err="1"/>
              <a:t>Ulteriori</a:t>
            </a:r>
            <a:r>
              <a:rPr lang="en-US" sz="2400" b="1" dirty="0"/>
              <a:t> </a:t>
            </a:r>
            <a:r>
              <a:rPr lang="en-US" sz="2400" b="1" dirty="0" err="1"/>
              <a:t>letture</a:t>
            </a:r>
            <a:r>
              <a:rPr lang="en-US" sz="2400" b="1" dirty="0"/>
              <a:t> e </a:t>
            </a:r>
            <a:r>
              <a:rPr lang="en-US" sz="2400" b="1" dirty="0" err="1"/>
              <a:t>autovalutazione</a:t>
            </a:r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  <a:p>
            <a:r>
              <a:rPr lang="en-US" sz="2400" b="1" dirty="0"/>
              <a:t>DURATA </a:t>
            </a:r>
            <a:r>
              <a:rPr lang="en-US" sz="2400" b="1" dirty="0" err="1"/>
              <a:t>ATTIVITà</a:t>
            </a:r>
            <a:r>
              <a:rPr lang="en-US" sz="2400" b="1" dirty="0"/>
              <a:t>: 15 </a:t>
            </a:r>
            <a:r>
              <a:rPr lang="en-US" sz="2400" b="1" dirty="0" err="1"/>
              <a:t>minuti</a:t>
            </a:r>
            <a:endParaRPr lang="en-US" sz="2400" b="1" dirty="0"/>
          </a:p>
          <a:p>
            <a:endParaRPr lang="en-US" sz="2400" b="1" dirty="0"/>
          </a:p>
          <a:p>
            <a:r>
              <a:rPr lang="en-US" sz="2400" b="1" dirty="0"/>
              <a:t>COMMENTI:</a:t>
            </a:r>
          </a:p>
        </p:txBody>
      </p:sp>
    </p:spTree>
    <p:extLst>
      <p:ext uri="{BB962C8B-B14F-4D97-AF65-F5344CB8AC3E}">
        <p14:creationId xmlns:p14="http://schemas.microsoft.com/office/powerpoint/2010/main" val="2207932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IL MOMENTO DELLE </a:t>
            </a:r>
            <a:r>
              <a:rPr lang="en-US" dirty="0" err="1"/>
              <a:t>ATTIVITà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739074" y="1663640"/>
            <a:ext cx="7200800" cy="2677656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NUMERO </a:t>
            </a:r>
            <a:r>
              <a:rPr lang="en-US" sz="2400" b="1" dirty="0" err="1"/>
              <a:t>ATTIVITà</a:t>
            </a:r>
            <a:r>
              <a:rPr lang="en-US" sz="2400" b="1" dirty="0"/>
              <a:t>: 3.3.2</a:t>
            </a:r>
          </a:p>
          <a:p>
            <a:endParaRPr lang="en-US" sz="2400" b="1" dirty="0"/>
          </a:p>
          <a:p>
            <a:r>
              <a:rPr lang="en-US" sz="2400" b="1" dirty="0"/>
              <a:t>TITOLO </a:t>
            </a:r>
            <a:r>
              <a:rPr lang="en-US" sz="2400" b="1" dirty="0" err="1"/>
              <a:t>ATTIVITà</a:t>
            </a:r>
            <a:r>
              <a:rPr lang="en-US" sz="2400" b="1" dirty="0"/>
              <a:t>: </a:t>
            </a:r>
            <a:r>
              <a:rPr lang="en-US" sz="2400" b="1" dirty="0" err="1"/>
              <a:t>Principi</a:t>
            </a:r>
            <a:r>
              <a:rPr lang="en-US" sz="2400" b="1" dirty="0"/>
              <a:t> e </a:t>
            </a:r>
            <a:r>
              <a:rPr lang="en-US" sz="2400" b="1" dirty="0" err="1"/>
              <a:t>metodologia</a:t>
            </a:r>
            <a:r>
              <a:rPr lang="en-US" sz="2400" b="1" dirty="0"/>
              <a:t> di ECVET </a:t>
            </a:r>
          </a:p>
          <a:p>
            <a:endParaRPr lang="en-US" sz="2400" b="1" dirty="0"/>
          </a:p>
          <a:p>
            <a:r>
              <a:rPr lang="en-US" sz="2400" b="1" dirty="0"/>
              <a:t>DURATA </a:t>
            </a:r>
            <a:r>
              <a:rPr lang="en-US" sz="2400" b="1" dirty="0" err="1"/>
              <a:t>ATTIVITà</a:t>
            </a:r>
            <a:r>
              <a:rPr lang="en-US" sz="2400" b="1" dirty="0"/>
              <a:t>: 45 </a:t>
            </a:r>
            <a:r>
              <a:rPr lang="en-US" sz="2400" b="1" dirty="0" err="1"/>
              <a:t>minuti</a:t>
            </a:r>
            <a:endParaRPr lang="en-US" sz="2400" b="1" dirty="0"/>
          </a:p>
          <a:p>
            <a:endParaRPr lang="en-US" sz="2400" b="1" dirty="0"/>
          </a:p>
          <a:p>
            <a:r>
              <a:rPr lang="en-US" sz="2400" b="1" dirty="0"/>
              <a:t>COMMENTI:</a:t>
            </a:r>
          </a:p>
        </p:txBody>
      </p:sp>
    </p:spTree>
    <p:extLst>
      <p:ext uri="{BB962C8B-B14F-4D97-AF65-F5344CB8AC3E}">
        <p14:creationId xmlns:p14="http://schemas.microsoft.com/office/powerpoint/2010/main" val="31885030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Nota di </a:t>
            </a:r>
            <a:r>
              <a:rPr lang="en-GB" dirty="0" err="1"/>
              <a:t>chiusura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01614"/>
            <a:ext cx="7643192" cy="1468759"/>
          </a:xfrm>
        </p:spPr>
        <p:txBody>
          <a:bodyPr>
            <a:normAutofit/>
          </a:bodyPr>
          <a:lstStyle/>
          <a:p>
            <a:r>
              <a:rPr lang="en-GB" sz="2800" dirty="0" err="1"/>
              <a:t>Quanti</a:t>
            </a:r>
            <a:r>
              <a:rPr lang="en-GB" sz="2800" dirty="0"/>
              <a:t> di </a:t>
            </a:r>
            <a:r>
              <a:rPr lang="en-GB" sz="2800" dirty="0" err="1"/>
              <a:t>questi</a:t>
            </a:r>
            <a:r>
              <a:rPr lang="en-GB" sz="2800" dirty="0"/>
              <a:t> </a:t>
            </a:r>
            <a:r>
              <a:rPr lang="en-GB" sz="2800" dirty="0" err="1"/>
              <a:t>metodi</a:t>
            </a:r>
            <a:r>
              <a:rPr lang="en-GB" sz="2800" dirty="0"/>
              <a:t> </a:t>
            </a:r>
            <a:r>
              <a:rPr lang="en-GB" sz="2800" dirty="0" err="1"/>
              <a:t>usi</a:t>
            </a:r>
            <a:r>
              <a:rPr lang="en-GB" sz="2800" dirty="0"/>
              <a:t> </a:t>
            </a:r>
            <a:r>
              <a:rPr lang="en-GB" sz="2800" dirty="0" err="1"/>
              <a:t>attualmente</a:t>
            </a:r>
            <a:r>
              <a:rPr lang="en-GB" sz="2800" dirty="0"/>
              <a:t> per </a:t>
            </a:r>
            <a:r>
              <a:rPr lang="en-GB" sz="2800" dirty="0" err="1"/>
              <a:t>valutare</a:t>
            </a:r>
            <a:r>
              <a:rPr lang="en-GB" sz="2800" dirty="0"/>
              <a:t> </a:t>
            </a:r>
            <a:r>
              <a:rPr lang="en-GB" sz="2800" dirty="0" err="1"/>
              <a:t>l'apprendimento</a:t>
            </a:r>
            <a:r>
              <a:rPr lang="en-GB" sz="2800" dirty="0"/>
              <a:t> </a:t>
            </a:r>
            <a:r>
              <a:rPr lang="en-GB" sz="2800" dirty="0" err="1"/>
              <a:t>informale</a:t>
            </a:r>
            <a:r>
              <a:rPr lang="en-GB" sz="2800" dirty="0"/>
              <a:t> </a:t>
            </a:r>
            <a:r>
              <a:rPr lang="en-GB" sz="2800" dirty="0" err="1"/>
              <a:t>che</a:t>
            </a:r>
            <a:r>
              <a:rPr lang="en-GB" sz="2800" dirty="0"/>
              <a:t> </a:t>
            </a:r>
            <a:r>
              <a:rPr lang="en-GB" sz="2800" dirty="0" err="1"/>
              <a:t>i</a:t>
            </a:r>
            <a:r>
              <a:rPr lang="en-GB" sz="2800" dirty="0"/>
              <a:t> </a:t>
            </a:r>
            <a:r>
              <a:rPr lang="en-GB" sz="2800" dirty="0" err="1"/>
              <a:t>tuoi</a:t>
            </a:r>
            <a:r>
              <a:rPr lang="en-GB" sz="2800" dirty="0"/>
              <a:t> </a:t>
            </a:r>
            <a:r>
              <a:rPr lang="en-GB" sz="2800" dirty="0" err="1"/>
              <a:t>studenti</a:t>
            </a:r>
            <a:r>
              <a:rPr lang="en-GB" sz="2800" dirty="0"/>
              <a:t> </a:t>
            </a:r>
            <a:r>
              <a:rPr lang="en-GB" sz="2800" dirty="0" err="1"/>
              <a:t>hanno</a:t>
            </a:r>
            <a:r>
              <a:rPr lang="en-GB" sz="2800" dirty="0"/>
              <a:t> </a:t>
            </a:r>
            <a:r>
              <a:rPr lang="en-GB" sz="2800" dirty="0" err="1"/>
              <a:t>acquisito</a:t>
            </a:r>
            <a:r>
              <a:rPr lang="en-GB" sz="2800" dirty="0"/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827584" y="2792335"/>
            <a:ext cx="7416824" cy="3884140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dirty="0" err="1">
                <a:solidFill>
                  <a:srgbClr val="333333">
                    <a:lumMod val="50000"/>
                  </a:srgbClr>
                </a:solidFill>
              </a:rPr>
              <a:t>Valutazione</a:t>
            </a:r>
            <a:r>
              <a:rPr lang="en-GB" sz="2800" dirty="0">
                <a:solidFill>
                  <a:srgbClr val="333333">
                    <a:lumMod val="50000"/>
                  </a:srgbClr>
                </a:solidFill>
              </a:rPr>
              <a:t> peer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dirty="0" err="1">
                <a:solidFill>
                  <a:srgbClr val="333333">
                    <a:lumMod val="50000"/>
                  </a:srgbClr>
                </a:solidFill>
              </a:rPr>
              <a:t>Domande</a:t>
            </a:r>
            <a:r>
              <a:rPr lang="en-GB" sz="2800" dirty="0">
                <a:solidFill>
                  <a:srgbClr val="333333">
                    <a:lumMod val="50000"/>
                  </a:srgbClr>
                </a:solidFill>
              </a:rPr>
              <a:t> </a:t>
            </a:r>
            <a:r>
              <a:rPr lang="en-GB" sz="2800" dirty="0" err="1">
                <a:solidFill>
                  <a:srgbClr val="333333">
                    <a:lumMod val="50000"/>
                  </a:srgbClr>
                </a:solidFill>
              </a:rPr>
              <a:t>aperte</a:t>
            </a:r>
            <a:r>
              <a:rPr lang="en-GB" sz="2800" dirty="0">
                <a:solidFill>
                  <a:srgbClr val="333333">
                    <a:lumMod val="50000"/>
                  </a:srgbClr>
                </a:solidFill>
              </a:rPr>
              <a:t> (per via </a:t>
            </a:r>
            <a:r>
              <a:rPr lang="en-GB" sz="2800" dirty="0" err="1">
                <a:solidFill>
                  <a:srgbClr val="333333">
                    <a:lumMod val="50000"/>
                  </a:srgbClr>
                </a:solidFill>
              </a:rPr>
              <a:t>orale</a:t>
            </a:r>
            <a:r>
              <a:rPr lang="en-GB" sz="2800" dirty="0">
                <a:solidFill>
                  <a:srgbClr val="333333">
                    <a:lumMod val="50000"/>
                  </a:srgbClr>
                </a:solidFill>
              </a:rPr>
              <a:t>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dirty="0" err="1">
                <a:solidFill>
                  <a:srgbClr val="333333">
                    <a:lumMod val="50000"/>
                  </a:srgbClr>
                </a:solidFill>
              </a:rPr>
              <a:t>Immagini</a:t>
            </a:r>
            <a:r>
              <a:rPr lang="en-GB" sz="2800" dirty="0">
                <a:solidFill>
                  <a:srgbClr val="333333">
                    <a:lumMod val="50000"/>
                  </a:srgbClr>
                </a:solidFill>
              </a:rPr>
              <a:t>, </a:t>
            </a:r>
            <a:r>
              <a:rPr lang="en-GB" sz="2800" dirty="0" err="1">
                <a:solidFill>
                  <a:srgbClr val="333333">
                    <a:lumMod val="50000"/>
                  </a:srgbClr>
                </a:solidFill>
              </a:rPr>
              <a:t>fotografie</a:t>
            </a:r>
            <a:endParaRPr lang="en-GB" sz="2800" dirty="0">
              <a:solidFill>
                <a:srgbClr val="333333">
                  <a:lumMod val="50000"/>
                </a:srgbClr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dirty="0" err="1">
                <a:solidFill>
                  <a:srgbClr val="333333">
                    <a:lumMod val="50000"/>
                  </a:srgbClr>
                </a:solidFill>
              </a:rPr>
              <a:t>Osservazioni</a:t>
            </a:r>
            <a:r>
              <a:rPr lang="en-GB" sz="2800" dirty="0">
                <a:solidFill>
                  <a:srgbClr val="333333">
                    <a:lumMod val="50000"/>
                  </a:srgbClr>
                </a:solidFill>
              </a:rPr>
              <a:t> di </a:t>
            </a:r>
            <a:r>
              <a:rPr lang="en-GB" sz="2800" dirty="0" err="1">
                <a:solidFill>
                  <a:srgbClr val="333333">
                    <a:lumMod val="50000"/>
                  </a:srgbClr>
                </a:solidFill>
              </a:rPr>
              <a:t>compiti</a:t>
            </a:r>
            <a:r>
              <a:rPr lang="en-GB" sz="2800" dirty="0">
                <a:solidFill>
                  <a:srgbClr val="333333">
                    <a:lumMod val="50000"/>
                  </a:srgbClr>
                </a:solidFill>
              </a:rPr>
              <a:t> </a:t>
            </a:r>
            <a:r>
              <a:rPr lang="en-GB" sz="2800" dirty="0" err="1">
                <a:solidFill>
                  <a:srgbClr val="333333">
                    <a:lumMod val="50000"/>
                  </a:srgbClr>
                </a:solidFill>
              </a:rPr>
              <a:t>pratici</a:t>
            </a:r>
            <a:endParaRPr lang="en-GB" sz="2800" dirty="0">
              <a:solidFill>
                <a:srgbClr val="333333">
                  <a:lumMod val="50000"/>
                </a:srgbClr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dirty="0" err="1">
                <a:solidFill>
                  <a:srgbClr val="333333">
                    <a:lumMod val="50000"/>
                  </a:srgbClr>
                </a:solidFill>
              </a:rPr>
              <a:t>Messaggi</a:t>
            </a:r>
            <a:r>
              <a:rPr lang="en-GB" sz="2800" dirty="0">
                <a:solidFill>
                  <a:srgbClr val="333333">
                    <a:lumMod val="50000"/>
                  </a:srgbClr>
                </a:solidFill>
              </a:rPr>
              <a:t> </a:t>
            </a:r>
            <a:r>
              <a:rPr lang="en-GB" sz="2800" dirty="0" err="1">
                <a:solidFill>
                  <a:srgbClr val="333333">
                    <a:lumMod val="50000"/>
                  </a:srgbClr>
                </a:solidFill>
              </a:rPr>
              <a:t>su</a:t>
            </a:r>
            <a:r>
              <a:rPr lang="en-GB" sz="2800" dirty="0">
                <a:solidFill>
                  <a:srgbClr val="333333">
                    <a:lumMod val="50000"/>
                  </a:srgbClr>
                </a:solidFill>
              </a:rPr>
              <a:t> </a:t>
            </a:r>
            <a:r>
              <a:rPr lang="en-GB" sz="2800" dirty="0" err="1">
                <a:solidFill>
                  <a:srgbClr val="333333">
                    <a:lumMod val="50000"/>
                  </a:srgbClr>
                </a:solidFill>
              </a:rPr>
              <a:t>piattaforme</a:t>
            </a:r>
            <a:r>
              <a:rPr lang="en-GB" sz="2800" dirty="0">
                <a:solidFill>
                  <a:srgbClr val="333333">
                    <a:lumMod val="50000"/>
                  </a:srgbClr>
                </a:solidFill>
              </a:rPr>
              <a:t> online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dirty="0" err="1">
                <a:solidFill>
                  <a:srgbClr val="333333">
                    <a:lumMod val="50000"/>
                  </a:srgbClr>
                </a:solidFill>
              </a:rPr>
              <a:t>assegnazioni</a:t>
            </a:r>
            <a:endParaRPr lang="en-GB" sz="2800" dirty="0">
              <a:solidFill>
                <a:srgbClr val="333333">
                  <a:lumMod val="50000"/>
                </a:srgbClr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dirty="0" err="1">
                <a:solidFill>
                  <a:srgbClr val="333333">
                    <a:lumMod val="50000"/>
                  </a:srgbClr>
                </a:solidFill>
              </a:rPr>
              <a:t>Diari</a:t>
            </a:r>
            <a:r>
              <a:rPr lang="en-GB" sz="2800" dirty="0">
                <a:solidFill>
                  <a:srgbClr val="333333">
                    <a:lumMod val="50000"/>
                  </a:srgbClr>
                </a:solidFill>
              </a:rPr>
              <a:t> / </a:t>
            </a:r>
            <a:r>
              <a:rPr lang="en-GB" sz="2800" dirty="0" err="1">
                <a:solidFill>
                  <a:srgbClr val="333333">
                    <a:lumMod val="50000"/>
                  </a:srgbClr>
                </a:solidFill>
              </a:rPr>
              <a:t>registri</a:t>
            </a:r>
            <a:r>
              <a:rPr lang="en-GB" sz="2800" dirty="0">
                <a:solidFill>
                  <a:srgbClr val="333333">
                    <a:lumMod val="50000"/>
                  </a:srgbClr>
                </a:solidFill>
              </a:rPr>
              <a:t> di </a:t>
            </a:r>
            <a:r>
              <a:rPr lang="en-GB" sz="2800" dirty="0" err="1">
                <a:solidFill>
                  <a:srgbClr val="333333">
                    <a:lumMod val="50000"/>
                  </a:srgbClr>
                </a:solidFill>
              </a:rPr>
              <a:t>apprendimento</a:t>
            </a:r>
            <a:endParaRPr lang="en-GB" sz="2800" dirty="0">
              <a:solidFill>
                <a:srgbClr val="333333">
                  <a:lumMod val="50000"/>
                </a:srgbClr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dirty="0" err="1">
                <a:solidFill>
                  <a:srgbClr val="333333">
                    <a:lumMod val="50000"/>
                  </a:srgbClr>
                </a:solidFill>
              </a:rPr>
              <a:t>Valutazioni</a:t>
            </a:r>
            <a:r>
              <a:rPr lang="en-GB" sz="2800" dirty="0">
                <a:solidFill>
                  <a:srgbClr val="333333">
                    <a:lumMod val="50000"/>
                  </a:srgbClr>
                </a:solidFill>
              </a:rPr>
              <a:t> o </a:t>
            </a:r>
            <a:r>
              <a:rPr lang="en-GB" sz="2800" dirty="0" err="1">
                <a:solidFill>
                  <a:srgbClr val="333333">
                    <a:lumMod val="50000"/>
                  </a:srgbClr>
                </a:solidFill>
              </a:rPr>
              <a:t>testimonianze</a:t>
            </a:r>
            <a:r>
              <a:rPr lang="en-GB" sz="2800" dirty="0">
                <a:solidFill>
                  <a:srgbClr val="333333">
                    <a:lumMod val="50000"/>
                  </a:srgbClr>
                </a:solidFill>
              </a:rPr>
              <a:t> </a:t>
            </a:r>
            <a:r>
              <a:rPr lang="en-GB" sz="2800" dirty="0" err="1">
                <a:solidFill>
                  <a:srgbClr val="333333">
                    <a:lumMod val="50000"/>
                  </a:srgbClr>
                </a:solidFill>
              </a:rPr>
              <a:t>parlate</a:t>
            </a:r>
            <a:endParaRPr lang="en-GB" sz="2800" dirty="0">
              <a:solidFill>
                <a:srgbClr val="333333">
                  <a:lumMod val="50000"/>
                </a:srgbClr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dirty="0" err="1">
                <a:solidFill>
                  <a:srgbClr val="333333">
                    <a:lumMod val="50000"/>
                  </a:srgbClr>
                </a:solidFill>
              </a:rPr>
              <a:t>Campionatura</a:t>
            </a:r>
            <a:r>
              <a:rPr lang="en-GB" sz="2800" dirty="0">
                <a:solidFill>
                  <a:srgbClr val="333333">
                    <a:lumMod val="50000"/>
                  </a:srgbClr>
                </a:solidFill>
              </a:rPr>
              <a:t> del </a:t>
            </a:r>
            <a:r>
              <a:rPr lang="en-GB" sz="2800" dirty="0" err="1">
                <a:solidFill>
                  <a:srgbClr val="333333">
                    <a:lumMod val="50000"/>
                  </a:srgbClr>
                </a:solidFill>
              </a:rPr>
              <a:t>lavoro</a:t>
            </a:r>
            <a:endParaRPr lang="en-GB" sz="2800" dirty="0">
              <a:solidFill>
                <a:srgbClr val="333333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6872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Ulteriori</a:t>
            </a:r>
            <a:r>
              <a:rPr lang="en-US" dirty="0"/>
              <a:t> </a:t>
            </a:r>
            <a:r>
              <a:rPr lang="en-US" dirty="0" err="1"/>
              <a:t>letture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>
                <a:hlinkClick r:id="rId2"/>
              </a:rPr>
              <a:t>https://ec.europa.eu/ploteus/en/content/validation-non-formal-and-informal-learning</a:t>
            </a:r>
            <a:r>
              <a:rPr lang="en-GB" sz="2800" dirty="0"/>
              <a:t> 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4445033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Autovalutazione</a:t>
            </a:r>
            <a:r>
              <a:rPr lang="en-US" dirty="0"/>
              <a:t> e </a:t>
            </a:r>
            <a:r>
              <a:rPr lang="en-US" dirty="0" err="1"/>
              <a:t>riflessione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556793"/>
            <a:ext cx="6203032" cy="45693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3200" dirty="0"/>
          </a:p>
          <a:p>
            <a:pPr marL="0" indent="0" algn="ctr">
              <a:buNone/>
            </a:pPr>
            <a:r>
              <a:rPr lang="en-GB" sz="3200" dirty="0" err="1"/>
              <a:t>Utilizza</a:t>
            </a:r>
            <a:r>
              <a:rPr lang="en-GB" sz="3200" dirty="0"/>
              <a:t> </a:t>
            </a:r>
            <a:r>
              <a:rPr lang="en-GB" sz="3200" dirty="0" err="1"/>
              <a:t>il</a:t>
            </a:r>
            <a:r>
              <a:rPr lang="en-GB" sz="3200" dirty="0"/>
              <a:t> modulo per </a:t>
            </a:r>
            <a:r>
              <a:rPr lang="en-GB" sz="3200" dirty="0" err="1"/>
              <a:t>l’autovalutazione</a:t>
            </a:r>
            <a:r>
              <a:rPr lang="en-GB" sz="3200" dirty="0"/>
              <a:t> e per la </a:t>
            </a:r>
            <a:r>
              <a:rPr lang="en-GB" sz="3200" dirty="0" err="1"/>
              <a:t>riflessione</a:t>
            </a:r>
            <a:r>
              <a:rPr lang="en-GB" sz="3200" dirty="0"/>
              <a:t> per </a:t>
            </a:r>
            <a:r>
              <a:rPr lang="en-GB" sz="3200" dirty="0" err="1"/>
              <a:t>riassumere</a:t>
            </a:r>
            <a:r>
              <a:rPr lang="en-GB" sz="3200" dirty="0"/>
              <a:t> </a:t>
            </a:r>
            <a:r>
              <a:rPr lang="en-GB" sz="3200" dirty="0" err="1"/>
              <a:t>i</a:t>
            </a:r>
            <a:r>
              <a:rPr lang="en-GB" sz="3200" dirty="0"/>
              <a:t> </a:t>
            </a:r>
            <a:r>
              <a:rPr lang="en-GB" sz="3200" dirty="0" err="1"/>
              <a:t>tuoi</a:t>
            </a:r>
            <a:r>
              <a:rPr lang="en-GB" sz="3200" dirty="0"/>
              <a:t> </a:t>
            </a:r>
            <a:r>
              <a:rPr lang="en-GB" sz="3200" dirty="0" err="1"/>
              <a:t>pensieri</a:t>
            </a:r>
            <a:r>
              <a:rPr lang="en-GB" sz="3200" dirty="0"/>
              <a:t> </a:t>
            </a:r>
            <a:r>
              <a:rPr lang="en-GB" sz="3200" dirty="0" err="1"/>
              <a:t>sul</a:t>
            </a:r>
            <a:r>
              <a:rPr lang="en-GB" sz="3200" dirty="0"/>
              <a:t> </a:t>
            </a:r>
            <a:r>
              <a:rPr lang="en-GB" sz="3200" dirty="0" err="1"/>
              <a:t>contenuto</a:t>
            </a:r>
            <a:r>
              <a:rPr lang="en-GB" sz="3200" dirty="0"/>
              <a:t> di </a:t>
            </a:r>
            <a:r>
              <a:rPr lang="en-GB" sz="3200" dirty="0" err="1"/>
              <a:t>questa</a:t>
            </a:r>
            <a:r>
              <a:rPr lang="en-GB" sz="3200" dirty="0"/>
              <a:t> </a:t>
            </a:r>
            <a:r>
              <a:rPr lang="en-GB" sz="3200" dirty="0" err="1"/>
              <a:t>sessione</a:t>
            </a:r>
            <a:r>
              <a:rPr lang="en-GB" sz="3200" dirty="0"/>
              <a:t>.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12259694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Congratulazioni</a:t>
            </a:r>
            <a:r>
              <a:rPr lang="en-US" dirty="0"/>
              <a:t>!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Hai 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</a:rPr>
              <a:t>completato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</a:rPr>
              <a:t>questa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>
                <a:solidFill>
                  <a:schemeClr val="tx1">
                    <a:lumMod val="75000"/>
                  </a:schemeClr>
                </a:solidFill>
              </a:rPr>
              <a:t>unità</a:t>
            </a:r>
            <a:endParaRPr lang="el-GR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528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34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Riconoscere</a:t>
            </a:r>
            <a:r>
              <a:rPr lang="en-GB" dirty="0"/>
              <a:t> </a:t>
            </a:r>
            <a:r>
              <a:rPr lang="en-GB" dirty="0" err="1"/>
              <a:t>gli</a:t>
            </a:r>
            <a:r>
              <a:rPr lang="en-GB" dirty="0"/>
              <a:t> standard </a:t>
            </a:r>
            <a:r>
              <a:rPr lang="en-GB" dirty="0" err="1"/>
              <a:t>nell'apprendimento</a:t>
            </a:r>
            <a:r>
              <a:rPr lang="en-GB" dirty="0"/>
              <a:t> in </a:t>
            </a:r>
            <a:r>
              <a:rPr lang="en-GB" dirty="0" err="1"/>
              <a:t>tutta</a:t>
            </a:r>
            <a:r>
              <a:rPr lang="en-GB" dirty="0"/>
              <a:t> Europa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643192" cy="4891682"/>
          </a:xfrm>
        </p:spPr>
        <p:txBody>
          <a:bodyPr>
            <a:normAutofit fontScale="85000" lnSpcReduction="10000"/>
          </a:bodyPr>
          <a:lstStyle/>
          <a:p>
            <a:r>
              <a:rPr lang="en-GB" dirty="0" err="1"/>
              <a:t>Ogni</a:t>
            </a:r>
            <a:r>
              <a:rPr lang="en-GB" dirty="0"/>
              <a:t> </a:t>
            </a:r>
            <a:r>
              <a:rPr lang="en-GB" dirty="0" err="1"/>
              <a:t>paese</a:t>
            </a:r>
            <a:r>
              <a:rPr lang="en-GB" dirty="0"/>
              <a:t> </a:t>
            </a:r>
            <a:r>
              <a:rPr lang="en-GB" dirty="0" err="1"/>
              <a:t>dell'Unione</a:t>
            </a:r>
            <a:r>
              <a:rPr lang="en-GB" dirty="0"/>
              <a:t> </a:t>
            </a:r>
            <a:r>
              <a:rPr lang="en-GB" dirty="0" err="1"/>
              <a:t>europea</a:t>
            </a:r>
            <a:r>
              <a:rPr lang="en-GB" dirty="0"/>
              <a:t> ha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propri</a:t>
            </a:r>
            <a:r>
              <a:rPr lang="en-GB" dirty="0"/>
              <a:t> </a:t>
            </a:r>
            <a:r>
              <a:rPr lang="en-GB" dirty="0" err="1"/>
              <a:t>organismi</a:t>
            </a:r>
            <a:r>
              <a:rPr lang="en-GB" dirty="0"/>
              <a:t> di </a:t>
            </a:r>
            <a:r>
              <a:rPr lang="en-GB" dirty="0" err="1"/>
              <a:t>regolamentazione</a:t>
            </a:r>
            <a:r>
              <a:rPr lang="en-GB" dirty="0"/>
              <a:t> per </a:t>
            </a:r>
            <a:r>
              <a:rPr lang="en-GB" dirty="0" err="1"/>
              <a:t>fornire</a:t>
            </a:r>
            <a:r>
              <a:rPr lang="en-GB" dirty="0"/>
              <a:t> e </a:t>
            </a:r>
            <a:r>
              <a:rPr lang="en-GB" dirty="0" err="1"/>
              <a:t>riconoscere</a:t>
            </a:r>
            <a:r>
              <a:rPr lang="en-GB" dirty="0"/>
              <a:t> </a:t>
            </a:r>
            <a:r>
              <a:rPr lang="en-GB" dirty="0" err="1"/>
              <a:t>gli</a:t>
            </a:r>
            <a:r>
              <a:rPr lang="en-GB" dirty="0"/>
              <a:t> standard </a:t>
            </a:r>
            <a:r>
              <a:rPr lang="en-GB" dirty="0" err="1"/>
              <a:t>nell'apprendimento</a:t>
            </a:r>
            <a:r>
              <a:rPr lang="en-GB" dirty="0"/>
              <a:t>.</a:t>
            </a:r>
          </a:p>
          <a:p>
            <a:r>
              <a:rPr lang="en-GB" dirty="0" err="1"/>
              <a:t>Laddove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fornitori</a:t>
            </a:r>
            <a:r>
              <a:rPr lang="en-GB" dirty="0"/>
              <a:t> di IFP </a:t>
            </a:r>
            <a:r>
              <a:rPr lang="en-GB" dirty="0" err="1"/>
              <a:t>stanno</a:t>
            </a:r>
            <a:r>
              <a:rPr lang="en-GB" dirty="0"/>
              <a:t> </a:t>
            </a:r>
            <a:r>
              <a:rPr lang="en-GB" dirty="0" err="1"/>
              <a:t>inviando</a:t>
            </a:r>
            <a:r>
              <a:rPr lang="en-GB" dirty="0"/>
              <a:t> </a:t>
            </a:r>
            <a:r>
              <a:rPr lang="en-GB" dirty="0" err="1"/>
              <a:t>discenti</a:t>
            </a:r>
            <a:r>
              <a:rPr lang="en-GB" dirty="0"/>
              <a:t> in </a:t>
            </a:r>
            <a:r>
              <a:rPr lang="en-GB" dirty="0" err="1"/>
              <a:t>mobilità</a:t>
            </a:r>
            <a:r>
              <a:rPr lang="en-GB" dirty="0"/>
              <a:t> </a:t>
            </a:r>
            <a:r>
              <a:rPr lang="en-GB" dirty="0" err="1"/>
              <a:t>interculturali</a:t>
            </a:r>
            <a:r>
              <a:rPr lang="en-GB" dirty="0"/>
              <a:t>, </a:t>
            </a:r>
            <a:r>
              <a:rPr lang="en-GB" dirty="0" err="1"/>
              <a:t>può</a:t>
            </a:r>
            <a:r>
              <a:rPr lang="en-GB" dirty="0"/>
              <a:t> </a:t>
            </a:r>
            <a:r>
              <a:rPr lang="en-GB" dirty="0" err="1"/>
              <a:t>diventare</a:t>
            </a:r>
            <a:r>
              <a:rPr lang="en-GB" dirty="0"/>
              <a:t> difficile per </a:t>
            </a:r>
            <a:r>
              <a:rPr lang="en-GB" dirty="0" err="1"/>
              <a:t>loro</a:t>
            </a:r>
            <a:r>
              <a:rPr lang="en-GB" dirty="0"/>
              <a:t> </a:t>
            </a:r>
            <a:r>
              <a:rPr lang="en-GB" dirty="0" err="1"/>
              <a:t>accreditare</a:t>
            </a:r>
            <a:r>
              <a:rPr lang="en-GB" dirty="0"/>
              <a:t> </a:t>
            </a:r>
            <a:r>
              <a:rPr lang="en-GB" dirty="0" err="1"/>
              <a:t>l'apprendimento</a:t>
            </a:r>
            <a:r>
              <a:rPr lang="en-GB" dirty="0"/>
              <a:t>, a causa </a:t>
            </a:r>
            <a:r>
              <a:rPr lang="en-GB" dirty="0" err="1"/>
              <a:t>delle</a:t>
            </a:r>
            <a:r>
              <a:rPr lang="en-GB" dirty="0"/>
              <a:t> </a:t>
            </a:r>
            <a:r>
              <a:rPr lang="en-GB" dirty="0" err="1"/>
              <a:t>differenze</a:t>
            </a:r>
            <a:r>
              <a:rPr lang="en-GB" dirty="0"/>
              <a:t> </a:t>
            </a:r>
            <a:r>
              <a:rPr lang="en-GB" dirty="0" err="1"/>
              <a:t>tra</a:t>
            </a:r>
            <a:r>
              <a:rPr lang="en-GB" dirty="0"/>
              <a:t> </a:t>
            </a:r>
            <a:r>
              <a:rPr lang="en-GB" dirty="0" err="1"/>
              <a:t>gli</a:t>
            </a:r>
            <a:r>
              <a:rPr lang="en-GB" dirty="0"/>
              <a:t> </a:t>
            </a:r>
            <a:r>
              <a:rPr lang="en-GB" dirty="0" err="1"/>
              <a:t>enti</a:t>
            </a:r>
            <a:r>
              <a:rPr lang="en-GB" dirty="0"/>
              <a:t> </a:t>
            </a:r>
            <a:r>
              <a:rPr lang="en-GB" dirty="0" err="1"/>
              <a:t>educativi</a:t>
            </a:r>
            <a:r>
              <a:rPr lang="en-GB" dirty="0"/>
              <a:t> </a:t>
            </a:r>
            <a:r>
              <a:rPr lang="en-GB" dirty="0" err="1"/>
              <a:t>nazionali</a:t>
            </a:r>
            <a:r>
              <a:rPr lang="en-GB" dirty="0"/>
              <a:t>.</a:t>
            </a:r>
          </a:p>
          <a:p>
            <a:r>
              <a:rPr lang="en-GB" dirty="0"/>
              <a:t>Una </a:t>
            </a:r>
            <a:r>
              <a:rPr lang="en-GB" dirty="0" err="1"/>
              <a:t>soluzione</a:t>
            </a:r>
            <a:r>
              <a:rPr lang="en-GB" dirty="0"/>
              <a:t> a </a:t>
            </a:r>
            <a:r>
              <a:rPr lang="en-GB" dirty="0" err="1"/>
              <a:t>questo</a:t>
            </a:r>
            <a:r>
              <a:rPr lang="en-GB" dirty="0"/>
              <a:t> </a:t>
            </a:r>
            <a:r>
              <a:rPr lang="en-GB" dirty="0" err="1"/>
              <a:t>problema</a:t>
            </a:r>
            <a:r>
              <a:rPr lang="en-GB" dirty="0"/>
              <a:t> </a:t>
            </a:r>
            <a:r>
              <a:rPr lang="en-GB" dirty="0" err="1"/>
              <a:t>consiste</a:t>
            </a:r>
            <a:r>
              <a:rPr lang="en-GB" dirty="0"/>
              <a:t> </a:t>
            </a:r>
            <a:r>
              <a:rPr lang="en-GB" dirty="0" err="1"/>
              <a:t>nell'utilizzare</a:t>
            </a:r>
            <a:r>
              <a:rPr lang="en-GB" dirty="0"/>
              <a:t> un </a:t>
            </a:r>
            <a:r>
              <a:rPr lang="en-GB" dirty="0" err="1"/>
              <a:t>quadro</a:t>
            </a:r>
            <a:r>
              <a:rPr lang="en-GB" dirty="0"/>
              <a:t> </a:t>
            </a:r>
            <a:r>
              <a:rPr lang="en-GB" dirty="0" err="1"/>
              <a:t>generale</a:t>
            </a:r>
            <a:r>
              <a:rPr lang="en-GB" dirty="0"/>
              <a:t> </a:t>
            </a:r>
            <a:r>
              <a:rPr lang="en-GB" dirty="0" err="1"/>
              <a:t>che</a:t>
            </a:r>
            <a:r>
              <a:rPr lang="en-GB" dirty="0"/>
              <a:t> </a:t>
            </a:r>
            <a:r>
              <a:rPr lang="en-GB" dirty="0" err="1"/>
              <a:t>può</a:t>
            </a:r>
            <a:r>
              <a:rPr lang="en-GB" dirty="0"/>
              <a:t> </a:t>
            </a:r>
            <a:r>
              <a:rPr lang="en-GB" dirty="0" err="1"/>
              <a:t>aiutare</a:t>
            </a:r>
            <a:r>
              <a:rPr lang="en-GB" dirty="0"/>
              <a:t> </a:t>
            </a:r>
            <a:r>
              <a:rPr lang="en-GB" dirty="0" err="1"/>
              <a:t>gli</a:t>
            </a:r>
            <a:r>
              <a:rPr lang="en-GB" dirty="0"/>
              <a:t> </a:t>
            </a:r>
            <a:r>
              <a:rPr lang="en-GB" dirty="0" err="1"/>
              <a:t>organismi</a:t>
            </a:r>
            <a:r>
              <a:rPr lang="en-GB" dirty="0"/>
              <a:t> </a:t>
            </a:r>
            <a:r>
              <a:rPr lang="en-GB" dirty="0" err="1"/>
              <a:t>nazionali</a:t>
            </a:r>
            <a:r>
              <a:rPr lang="en-GB" dirty="0"/>
              <a:t> a "</a:t>
            </a:r>
            <a:r>
              <a:rPr lang="en-GB" dirty="0" err="1"/>
              <a:t>parlare</a:t>
            </a:r>
            <a:r>
              <a:rPr lang="en-GB" dirty="0"/>
              <a:t>" </a:t>
            </a:r>
            <a:r>
              <a:rPr lang="en-GB" dirty="0" err="1"/>
              <a:t>l'uno</a:t>
            </a:r>
            <a:r>
              <a:rPr lang="en-GB" dirty="0"/>
              <a:t> con </a:t>
            </a:r>
            <a:r>
              <a:rPr lang="en-GB" dirty="0" err="1"/>
              <a:t>l'altro</a:t>
            </a:r>
            <a:r>
              <a:rPr lang="en-GB" dirty="0"/>
              <a:t>.</a:t>
            </a:r>
          </a:p>
          <a:p>
            <a:r>
              <a:rPr lang="en-GB" dirty="0"/>
              <a:t>ECVET </a:t>
            </a:r>
            <a:r>
              <a:rPr lang="en-GB" dirty="0" err="1"/>
              <a:t>è</a:t>
            </a:r>
            <a:r>
              <a:rPr lang="en-GB" dirty="0"/>
              <a:t> </a:t>
            </a:r>
            <a:r>
              <a:rPr lang="en-GB" dirty="0" err="1"/>
              <a:t>una</a:t>
            </a:r>
            <a:r>
              <a:rPr lang="en-GB" dirty="0"/>
              <a:t> di </a:t>
            </a:r>
            <a:r>
              <a:rPr lang="en-GB" dirty="0" err="1"/>
              <a:t>queste</a:t>
            </a:r>
            <a:r>
              <a:rPr lang="en-GB" dirty="0"/>
              <a:t> </a:t>
            </a:r>
            <a:r>
              <a:rPr lang="en-GB" dirty="0" err="1"/>
              <a:t>strutture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1194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ECVET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/>
              <a:t>L’European</a:t>
            </a:r>
            <a:r>
              <a:rPr lang="en-GB" dirty="0"/>
              <a:t> Credit System for Vocational Education and Training (ECVET) </a:t>
            </a:r>
            <a:r>
              <a:rPr lang="en-GB" dirty="0" err="1"/>
              <a:t>è</a:t>
            </a:r>
            <a:r>
              <a:rPr lang="en-GB" dirty="0"/>
              <a:t> un </a:t>
            </a:r>
            <a:r>
              <a:rPr lang="en-GB" dirty="0" err="1"/>
              <a:t>insieme</a:t>
            </a:r>
            <a:r>
              <a:rPr lang="en-GB" dirty="0"/>
              <a:t> di </a:t>
            </a:r>
            <a:r>
              <a:rPr lang="en-GB" dirty="0" err="1"/>
              <a:t>principi</a:t>
            </a:r>
            <a:r>
              <a:rPr lang="en-GB" dirty="0"/>
              <a:t> e </a:t>
            </a:r>
            <a:r>
              <a:rPr lang="en-GB" dirty="0" err="1"/>
              <a:t>strumenti</a:t>
            </a:r>
            <a:r>
              <a:rPr lang="en-GB" dirty="0"/>
              <a:t> </a:t>
            </a:r>
            <a:r>
              <a:rPr lang="en-GB" dirty="0" err="1"/>
              <a:t>che</a:t>
            </a:r>
            <a:r>
              <a:rPr lang="en-GB" dirty="0"/>
              <a:t> </a:t>
            </a:r>
            <a:r>
              <a:rPr lang="en-GB" dirty="0" err="1"/>
              <a:t>sostengono</a:t>
            </a:r>
            <a:r>
              <a:rPr lang="en-GB" dirty="0"/>
              <a:t> </a:t>
            </a:r>
            <a:r>
              <a:rPr lang="en-GB" dirty="0" err="1"/>
              <a:t>il</a:t>
            </a:r>
            <a:r>
              <a:rPr lang="en-GB" dirty="0"/>
              <a:t> </a:t>
            </a:r>
            <a:r>
              <a:rPr lang="en-GB" dirty="0" err="1"/>
              <a:t>riconoscimento</a:t>
            </a:r>
            <a:r>
              <a:rPr lang="en-GB" dirty="0"/>
              <a:t> </a:t>
            </a:r>
            <a:r>
              <a:rPr lang="en-GB" dirty="0" err="1"/>
              <a:t>dell'apprendimento</a:t>
            </a:r>
            <a:r>
              <a:rPr lang="en-GB" dirty="0"/>
              <a:t> </a:t>
            </a:r>
            <a:r>
              <a:rPr lang="en-GB" dirty="0" err="1"/>
              <a:t>acquisito</a:t>
            </a:r>
            <a:r>
              <a:rPr lang="en-GB" dirty="0"/>
              <a:t> in un </a:t>
            </a:r>
            <a:r>
              <a:rPr lang="en-GB" dirty="0" err="1"/>
              <a:t>paese</a:t>
            </a:r>
            <a:r>
              <a:rPr lang="en-GB" dirty="0"/>
              <a:t>, </a:t>
            </a:r>
            <a:r>
              <a:rPr lang="en-GB" dirty="0" err="1"/>
              <a:t>affinché</a:t>
            </a:r>
            <a:r>
              <a:rPr lang="en-GB" dirty="0"/>
              <a:t> </a:t>
            </a:r>
            <a:r>
              <a:rPr lang="en-GB" dirty="0" err="1"/>
              <a:t>possa</a:t>
            </a:r>
            <a:r>
              <a:rPr lang="en-GB" dirty="0"/>
              <a:t> </a:t>
            </a:r>
            <a:r>
              <a:rPr lang="en-GB" dirty="0" err="1"/>
              <a:t>contare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una</a:t>
            </a:r>
            <a:r>
              <a:rPr lang="en-GB" dirty="0"/>
              <a:t> </a:t>
            </a:r>
            <a:r>
              <a:rPr lang="en-GB" dirty="0" err="1"/>
              <a:t>qualifica</a:t>
            </a:r>
            <a:r>
              <a:rPr lang="en-GB" dirty="0"/>
              <a:t> in un </a:t>
            </a:r>
            <a:r>
              <a:rPr lang="en-GB" dirty="0" err="1"/>
              <a:t>altro</a:t>
            </a:r>
            <a:r>
              <a:rPr lang="en-GB" dirty="0"/>
              <a:t>.</a:t>
            </a:r>
          </a:p>
          <a:p>
            <a:r>
              <a:rPr lang="en-GB" dirty="0"/>
              <a:t>ECVET </a:t>
            </a:r>
            <a:r>
              <a:rPr lang="en-GB" dirty="0" err="1"/>
              <a:t>può</a:t>
            </a:r>
            <a:r>
              <a:rPr lang="en-GB" dirty="0"/>
              <a:t> </a:t>
            </a:r>
            <a:r>
              <a:rPr lang="en-GB" dirty="0" err="1"/>
              <a:t>essere</a:t>
            </a:r>
            <a:r>
              <a:rPr lang="en-GB" dirty="0"/>
              <a:t> </a:t>
            </a:r>
            <a:r>
              <a:rPr lang="en-GB" dirty="0" err="1"/>
              <a:t>utilizzato</a:t>
            </a:r>
            <a:r>
              <a:rPr lang="en-GB" dirty="0"/>
              <a:t> per </a:t>
            </a:r>
            <a:r>
              <a:rPr lang="en-GB" dirty="0" err="1"/>
              <a:t>migliorare</a:t>
            </a:r>
            <a:r>
              <a:rPr lang="en-GB" dirty="0"/>
              <a:t> </a:t>
            </a:r>
            <a:r>
              <a:rPr lang="en-GB" dirty="0" err="1"/>
              <a:t>il</a:t>
            </a:r>
            <a:r>
              <a:rPr lang="en-GB" dirty="0"/>
              <a:t> </a:t>
            </a:r>
            <a:r>
              <a:rPr lang="en-GB" dirty="0" err="1"/>
              <a:t>valore</a:t>
            </a:r>
            <a:r>
              <a:rPr lang="en-GB" dirty="0"/>
              <a:t> </a:t>
            </a:r>
            <a:r>
              <a:rPr lang="en-GB" dirty="0" err="1"/>
              <a:t>delle</a:t>
            </a:r>
            <a:r>
              <a:rPr lang="en-GB" dirty="0"/>
              <a:t> </a:t>
            </a:r>
            <a:r>
              <a:rPr lang="en-GB" dirty="0" err="1"/>
              <a:t>esperienze</a:t>
            </a:r>
            <a:r>
              <a:rPr lang="en-GB" dirty="0"/>
              <a:t> di </a:t>
            </a:r>
            <a:r>
              <a:rPr lang="en-GB" dirty="0" err="1"/>
              <a:t>mobilità</a:t>
            </a:r>
            <a:r>
              <a:rPr lang="en-GB" dirty="0"/>
              <a:t> e </a:t>
            </a:r>
            <a:r>
              <a:rPr lang="en-GB" dirty="0" err="1"/>
              <a:t>può</a:t>
            </a:r>
            <a:r>
              <a:rPr lang="en-GB" dirty="0"/>
              <a:t> </a:t>
            </a:r>
            <a:r>
              <a:rPr lang="en-GB" dirty="0" err="1"/>
              <a:t>aiutare</a:t>
            </a:r>
            <a:r>
              <a:rPr lang="en-GB" dirty="0"/>
              <a:t> a </a:t>
            </a:r>
            <a:r>
              <a:rPr lang="en-GB" dirty="0" err="1"/>
              <a:t>dimostrare</a:t>
            </a:r>
            <a:r>
              <a:rPr lang="en-GB" dirty="0"/>
              <a:t> </a:t>
            </a:r>
            <a:r>
              <a:rPr lang="en-GB" dirty="0" err="1"/>
              <a:t>l'impegno</a:t>
            </a:r>
            <a:r>
              <a:rPr lang="en-GB" dirty="0"/>
              <a:t> di un </a:t>
            </a:r>
            <a:r>
              <a:rPr lang="en-GB" dirty="0" err="1"/>
              <a:t>fornitore</a:t>
            </a:r>
            <a:r>
              <a:rPr lang="en-GB" dirty="0"/>
              <a:t> per </a:t>
            </a:r>
            <a:r>
              <a:rPr lang="en-GB" dirty="0" err="1"/>
              <a:t>ottenere</a:t>
            </a:r>
            <a:r>
              <a:rPr lang="en-GB" dirty="0"/>
              <a:t> </a:t>
            </a:r>
            <a:r>
              <a:rPr lang="en-GB" dirty="0" err="1"/>
              <a:t>il</a:t>
            </a:r>
            <a:r>
              <a:rPr lang="en-GB" dirty="0"/>
              <a:t> </a:t>
            </a:r>
            <a:r>
              <a:rPr lang="en-GB" dirty="0" err="1"/>
              <a:t>massimo</a:t>
            </a:r>
            <a:r>
              <a:rPr lang="en-GB" dirty="0"/>
              <a:t> </a:t>
            </a:r>
            <a:r>
              <a:rPr lang="en-GB" dirty="0" err="1"/>
              <a:t>beneficio</a:t>
            </a:r>
            <a:r>
              <a:rPr lang="en-GB" dirty="0"/>
              <a:t> </a:t>
            </a:r>
            <a:r>
              <a:rPr lang="en-GB" dirty="0" err="1"/>
              <a:t>dai</a:t>
            </a:r>
            <a:r>
              <a:rPr lang="en-GB" dirty="0"/>
              <a:t> </a:t>
            </a:r>
            <a:r>
              <a:rPr lang="en-GB" dirty="0" err="1"/>
              <a:t>collocamenti</a:t>
            </a:r>
            <a:r>
              <a:rPr lang="en-GB" dirty="0"/>
              <a:t> di </a:t>
            </a:r>
            <a:r>
              <a:rPr lang="en-GB" dirty="0" err="1"/>
              <a:t>mobilità</a:t>
            </a:r>
            <a:r>
              <a:rPr lang="en-GB" dirty="0"/>
              <a:t> </a:t>
            </a:r>
            <a:r>
              <a:rPr lang="en-GB" dirty="0" err="1"/>
              <a:t>interculturale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9804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1FCD4D-66D1-45C7-85D4-662C1442B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ECVET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C8B97E-EE5A-4C2E-8F98-9632E4FA2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7643192" cy="48574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Ora </a:t>
            </a:r>
            <a:r>
              <a:rPr lang="en-GB" dirty="0" err="1"/>
              <a:t>guarda</a:t>
            </a:r>
            <a:r>
              <a:rPr lang="en-GB" dirty="0"/>
              <a:t> </a:t>
            </a:r>
            <a:r>
              <a:rPr lang="en-GB" dirty="0" err="1"/>
              <a:t>il</a:t>
            </a:r>
            <a:r>
              <a:rPr lang="en-GB" dirty="0"/>
              <a:t> </a:t>
            </a:r>
            <a:r>
              <a:rPr lang="en-GB" dirty="0" err="1"/>
              <a:t>sito</a:t>
            </a:r>
            <a:r>
              <a:rPr lang="en-GB" dirty="0"/>
              <a:t> web del </a:t>
            </a:r>
            <a:r>
              <a:rPr lang="en-GB" dirty="0" err="1"/>
              <a:t>segretariato</a:t>
            </a:r>
            <a:r>
              <a:rPr lang="en-GB" dirty="0"/>
              <a:t> ECVET per </a:t>
            </a:r>
            <a:r>
              <a:rPr lang="en-GB" dirty="0" err="1"/>
              <a:t>il</a:t>
            </a:r>
            <a:r>
              <a:rPr lang="en-GB" dirty="0"/>
              <a:t> </a:t>
            </a:r>
            <a:r>
              <a:rPr lang="en-GB" dirty="0" err="1"/>
              <a:t>tuo</a:t>
            </a:r>
            <a:r>
              <a:rPr lang="en-GB" dirty="0"/>
              <a:t> </a:t>
            </a:r>
            <a:r>
              <a:rPr lang="en-GB" dirty="0" err="1"/>
              <a:t>paese</a:t>
            </a:r>
            <a:r>
              <a:rPr lang="en-GB" dirty="0"/>
              <a:t> </a:t>
            </a:r>
            <a:r>
              <a:rPr lang="en-GB" dirty="0" err="1"/>
              <a:t>d'origine</a:t>
            </a:r>
            <a:r>
              <a:rPr lang="en-GB" dirty="0"/>
              <a:t>. </a:t>
            </a:r>
            <a:r>
              <a:rPr lang="en-GB" dirty="0" err="1"/>
              <a:t>Puoi</a:t>
            </a:r>
            <a:r>
              <a:rPr lang="en-GB" dirty="0"/>
              <a:t> </a:t>
            </a:r>
            <a:r>
              <a:rPr lang="en-GB" dirty="0" err="1"/>
              <a:t>scaricare</a:t>
            </a:r>
            <a:r>
              <a:rPr lang="en-GB" dirty="0"/>
              <a:t> </a:t>
            </a:r>
            <a:r>
              <a:rPr lang="en-GB" dirty="0" err="1"/>
              <a:t>qualsiasi</a:t>
            </a:r>
            <a:r>
              <a:rPr lang="en-GB" dirty="0"/>
              <a:t> </a:t>
            </a:r>
            <a:r>
              <a:rPr lang="en-GB" dirty="0" err="1"/>
              <a:t>documento</a:t>
            </a:r>
            <a:r>
              <a:rPr lang="en-GB" dirty="0"/>
              <a:t> </a:t>
            </a:r>
            <a:r>
              <a:rPr lang="en-GB" dirty="0" err="1"/>
              <a:t>pertinente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 err="1"/>
              <a:t>Passare</a:t>
            </a:r>
            <a:r>
              <a:rPr lang="en-GB" dirty="0"/>
              <a:t> </a:t>
            </a:r>
            <a:r>
              <a:rPr lang="en-GB" dirty="0" err="1"/>
              <a:t>ora</a:t>
            </a:r>
            <a:r>
              <a:rPr lang="en-GB" dirty="0"/>
              <a:t> al </a:t>
            </a:r>
            <a:r>
              <a:rPr lang="en-GB" dirty="0" err="1"/>
              <a:t>sito</a:t>
            </a:r>
            <a:r>
              <a:rPr lang="en-GB" dirty="0"/>
              <a:t> Web ECVET Toolkit. In </a:t>
            </a:r>
            <a:r>
              <a:rPr lang="en-GB" dirty="0" err="1"/>
              <a:t>particolare</a:t>
            </a:r>
            <a:r>
              <a:rPr lang="en-GB" dirty="0"/>
              <a:t>, </a:t>
            </a:r>
            <a:r>
              <a:rPr lang="en-GB" dirty="0" err="1"/>
              <a:t>guarda</a:t>
            </a:r>
            <a:r>
              <a:rPr lang="en-GB" dirty="0"/>
              <a:t> :</a:t>
            </a:r>
          </a:p>
          <a:p>
            <a:pPr lvl="1"/>
            <a:r>
              <a:rPr lang="en-GB" dirty="0" err="1"/>
              <a:t>L'homepage</a:t>
            </a:r>
            <a:endParaRPr lang="en-GB" dirty="0"/>
          </a:p>
          <a:p>
            <a:pPr lvl="1"/>
            <a:r>
              <a:rPr lang="en-GB" dirty="0" err="1"/>
              <a:t>L’ntroduzione</a:t>
            </a:r>
            <a:r>
              <a:rPr lang="en-GB" dirty="0"/>
              <a:t> a ECVET e </a:t>
            </a:r>
            <a:r>
              <a:rPr lang="en-GB" dirty="0" err="1"/>
              <a:t>mobilità</a:t>
            </a:r>
            <a:endParaRPr lang="en-GB" dirty="0"/>
          </a:p>
          <a:p>
            <a:pPr lvl="1"/>
            <a:r>
              <a:rPr lang="en-GB" dirty="0"/>
              <a:t>L’ECVET Toolkit (e </a:t>
            </a:r>
            <a:r>
              <a:rPr lang="en-GB" dirty="0" err="1"/>
              <a:t>qualsiasi</a:t>
            </a:r>
            <a:r>
              <a:rPr lang="en-GB" dirty="0"/>
              <a:t> </a:t>
            </a:r>
            <a:r>
              <a:rPr lang="en-GB" dirty="0" err="1"/>
              <a:t>animazione</a:t>
            </a:r>
            <a:r>
              <a:rPr lang="en-GB" dirty="0"/>
              <a:t> </a:t>
            </a:r>
            <a:r>
              <a:rPr lang="en-GB" dirty="0" err="1"/>
              <a:t>disponibile</a:t>
            </a:r>
            <a:r>
              <a:rPr lang="en-GB" dirty="0"/>
              <a:t> o clip YouTube </a:t>
            </a:r>
            <a:r>
              <a:rPr lang="en-GB" dirty="0" err="1"/>
              <a:t>sulla</a:t>
            </a:r>
            <a:r>
              <a:rPr lang="en-GB" dirty="0"/>
              <a:t> </a:t>
            </a:r>
            <a:r>
              <a:rPr lang="en-GB" dirty="0" err="1"/>
              <a:t>pagina</a:t>
            </a:r>
            <a:r>
              <a:rPr lang="en-GB" dirty="0"/>
              <a:t> Web)</a:t>
            </a:r>
          </a:p>
          <a:p>
            <a:pPr lvl="1"/>
            <a:r>
              <a:rPr lang="en-GB" dirty="0"/>
              <a:t>I </a:t>
            </a:r>
            <a:r>
              <a:rPr lang="en-GB" dirty="0" err="1"/>
              <a:t>documenti</a:t>
            </a:r>
            <a:r>
              <a:rPr lang="en-GB" dirty="0"/>
              <a:t> </a:t>
            </a:r>
            <a:r>
              <a:rPr lang="en-GB" dirty="0" err="1"/>
              <a:t>essenziali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9548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6588224" cy="1143000"/>
          </a:xfrm>
        </p:spPr>
        <p:txBody>
          <a:bodyPr>
            <a:normAutofit/>
          </a:bodyPr>
          <a:lstStyle/>
          <a:p>
            <a:r>
              <a:rPr lang="en-GB" dirty="0"/>
              <a:t>ECVET – Vero o </a:t>
            </a:r>
            <a:r>
              <a:rPr lang="en-GB" dirty="0" err="1"/>
              <a:t>Falso</a:t>
            </a:r>
            <a:r>
              <a:rPr lang="en-GB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/>
              <a:t>Leggi</a:t>
            </a:r>
            <a:r>
              <a:rPr lang="en-GB" dirty="0"/>
              <a:t> le </a:t>
            </a:r>
            <a:r>
              <a:rPr lang="en-GB" dirty="0" err="1"/>
              <a:t>seguenti</a:t>
            </a:r>
            <a:r>
              <a:rPr lang="en-GB" dirty="0"/>
              <a:t> </a:t>
            </a:r>
            <a:r>
              <a:rPr lang="en-GB" dirty="0" err="1"/>
              <a:t>affermazioni</a:t>
            </a:r>
            <a:r>
              <a:rPr lang="en-GB" dirty="0"/>
              <a:t> e </a:t>
            </a:r>
            <a:r>
              <a:rPr lang="en-GB" dirty="0" err="1"/>
              <a:t>decidi</a:t>
            </a:r>
            <a:r>
              <a:rPr lang="en-GB" dirty="0"/>
              <a:t> se </a:t>
            </a:r>
            <a:r>
              <a:rPr lang="en-GB" dirty="0" err="1"/>
              <a:t>sono</a:t>
            </a:r>
            <a:r>
              <a:rPr lang="en-GB" dirty="0"/>
              <a:t> </a:t>
            </a:r>
            <a:r>
              <a:rPr lang="en-GB" dirty="0" err="1"/>
              <a:t>vere</a:t>
            </a:r>
            <a:r>
              <a:rPr lang="en-GB" dirty="0"/>
              <a:t> o false.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ECVET </a:t>
            </a:r>
            <a:r>
              <a:rPr lang="en-GB" dirty="0" err="1"/>
              <a:t>può</a:t>
            </a:r>
            <a:r>
              <a:rPr lang="en-GB" dirty="0"/>
              <a:t> </a:t>
            </a:r>
            <a:r>
              <a:rPr lang="en-GB" dirty="0" err="1"/>
              <a:t>rendere</a:t>
            </a:r>
            <a:r>
              <a:rPr lang="en-GB" dirty="0"/>
              <a:t> le </a:t>
            </a:r>
            <a:r>
              <a:rPr lang="en-GB" dirty="0" err="1"/>
              <a:t>mobilità</a:t>
            </a:r>
            <a:r>
              <a:rPr lang="en-GB" dirty="0"/>
              <a:t> </a:t>
            </a:r>
            <a:r>
              <a:rPr lang="en-GB" dirty="0" err="1"/>
              <a:t>più</a:t>
            </a:r>
            <a:r>
              <a:rPr lang="en-GB" dirty="0"/>
              <a:t> </a:t>
            </a:r>
            <a:r>
              <a:rPr lang="en-GB" dirty="0" err="1"/>
              <a:t>interessanti</a:t>
            </a:r>
            <a:r>
              <a:rPr lang="en-GB" dirty="0"/>
              <a:t> per </a:t>
            </a:r>
            <a:r>
              <a:rPr lang="en-GB" dirty="0" err="1"/>
              <a:t>gli</a:t>
            </a:r>
            <a:r>
              <a:rPr lang="en-GB" dirty="0"/>
              <a:t> </a:t>
            </a:r>
            <a:r>
              <a:rPr lang="en-GB" dirty="0" err="1"/>
              <a:t>studenti</a:t>
            </a:r>
            <a:r>
              <a:rPr lang="en-GB" dirty="0"/>
              <a:t> sui </a:t>
            </a:r>
            <a:r>
              <a:rPr lang="en-GB" dirty="0" err="1"/>
              <a:t>programmi</a:t>
            </a:r>
            <a:r>
              <a:rPr lang="en-GB" dirty="0"/>
              <a:t> di IFP.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sz="3600" b="1" dirty="0">
                <a:solidFill>
                  <a:srgbClr val="C00000"/>
                </a:solidFill>
              </a:rPr>
              <a:t>VERO!</a:t>
            </a:r>
          </a:p>
          <a:p>
            <a:pPr marL="900113" indent="0">
              <a:buNone/>
            </a:pPr>
            <a:r>
              <a:rPr lang="en-GB" dirty="0"/>
              <a:t>	</a:t>
            </a:r>
            <a:r>
              <a:rPr lang="en-GB" sz="2800" dirty="0">
                <a:solidFill>
                  <a:schemeClr val="tx1"/>
                </a:solidFill>
              </a:rPr>
              <a:t>ECVET </a:t>
            </a:r>
            <a:r>
              <a:rPr lang="en-GB" sz="2800" dirty="0" err="1">
                <a:solidFill>
                  <a:schemeClr val="tx1"/>
                </a:solidFill>
              </a:rPr>
              <a:t>può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supportare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i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fornitori</a:t>
            </a:r>
            <a:r>
              <a:rPr lang="en-GB" sz="2800" dirty="0">
                <a:solidFill>
                  <a:schemeClr val="tx1"/>
                </a:solidFill>
              </a:rPr>
              <a:t> di IFP con </a:t>
            </a:r>
            <a:r>
              <a:rPr lang="en-GB" sz="2800" dirty="0" err="1">
                <a:solidFill>
                  <a:schemeClr val="tx1"/>
                </a:solidFill>
              </a:rPr>
              <a:t>metodi</a:t>
            </a:r>
            <a:r>
              <a:rPr lang="en-GB" sz="2800" dirty="0">
                <a:solidFill>
                  <a:schemeClr val="tx1"/>
                </a:solidFill>
              </a:rPr>
              <a:t> per </a:t>
            </a:r>
            <a:r>
              <a:rPr lang="en-GB" sz="2800" dirty="0" err="1">
                <a:solidFill>
                  <a:schemeClr val="tx1"/>
                </a:solidFill>
              </a:rPr>
              <a:t>riconoscere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l'apprendimento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completato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su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una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mobilità</a:t>
            </a:r>
            <a:r>
              <a:rPr lang="en-GB" sz="2800" dirty="0">
                <a:solidFill>
                  <a:schemeClr val="tx1"/>
                </a:solidFill>
              </a:rPr>
              <a:t> e </a:t>
            </a:r>
            <a:r>
              <a:rPr lang="en-GB" sz="2800" dirty="0" err="1">
                <a:solidFill>
                  <a:schemeClr val="tx1"/>
                </a:solidFill>
              </a:rPr>
              <a:t>dargli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valore</a:t>
            </a:r>
            <a:r>
              <a:rPr lang="en-GB" sz="2800" dirty="0">
                <a:solidFill>
                  <a:schemeClr val="tx1"/>
                </a:solidFill>
              </a:rPr>
              <a:t> al </a:t>
            </a:r>
            <a:r>
              <a:rPr lang="en-GB" sz="2800" dirty="0" err="1">
                <a:solidFill>
                  <a:schemeClr val="tx1"/>
                </a:solidFill>
              </a:rPr>
              <a:t>ritorno</a:t>
            </a:r>
            <a:r>
              <a:rPr lang="en-GB" sz="2800" dirty="0">
                <a:solidFill>
                  <a:schemeClr val="tx1"/>
                </a:solidFill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106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6588224" cy="1143000"/>
          </a:xfrm>
        </p:spPr>
        <p:txBody>
          <a:bodyPr>
            <a:normAutofit/>
          </a:bodyPr>
          <a:lstStyle/>
          <a:p>
            <a:r>
              <a:rPr lang="en-GB" dirty="0"/>
              <a:t>ECVET – Vero o </a:t>
            </a:r>
            <a:r>
              <a:rPr lang="en-GB" dirty="0" err="1"/>
              <a:t>Falso</a:t>
            </a:r>
            <a:r>
              <a:rPr lang="en-GB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00113" indent="-900113">
              <a:buNone/>
            </a:pPr>
            <a:r>
              <a:rPr lang="en-GB" dirty="0"/>
              <a:t>  2.	 ECVET </a:t>
            </a:r>
            <a:r>
              <a:rPr lang="en-GB" dirty="0" err="1"/>
              <a:t>è</a:t>
            </a:r>
            <a:r>
              <a:rPr lang="en-GB" dirty="0"/>
              <a:t> </a:t>
            </a:r>
            <a:r>
              <a:rPr lang="en-GB" dirty="0" err="1"/>
              <a:t>un'organizzazione</a:t>
            </a:r>
            <a:r>
              <a:rPr lang="en-GB" dirty="0"/>
              <a:t> con </a:t>
            </a:r>
            <a:r>
              <a:rPr lang="en-GB" dirty="0" err="1"/>
              <a:t>sede</a:t>
            </a:r>
            <a:r>
              <a:rPr lang="en-GB" dirty="0"/>
              <a:t> </a:t>
            </a:r>
            <a:r>
              <a:rPr lang="en-GB" dirty="0" err="1"/>
              <a:t>nell'Unione</a:t>
            </a:r>
            <a:r>
              <a:rPr lang="en-GB" dirty="0"/>
              <a:t> </a:t>
            </a:r>
            <a:r>
              <a:rPr lang="en-GB" dirty="0" err="1"/>
              <a:t>europea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sz="3600" b="1" dirty="0">
                <a:solidFill>
                  <a:srgbClr val="C00000"/>
                </a:solidFill>
              </a:rPr>
              <a:t>FALSO!</a:t>
            </a:r>
          </a:p>
          <a:p>
            <a:pPr marL="900113" indent="0">
              <a:buNone/>
            </a:pPr>
            <a:r>
              <a:rPr lang="en-GB" dirty="0"/>
              <a:t>	</a:t>
            </a:r>
            <a:r>
              <a:rPr lang="en-GB" sz="2800" dirty="0">
                <a:solidFill>
                  <a:schemeClr val="tx1"/>
                </a:solidFill>
              </a:rPr>
              <a:t> ECVET non </a:t>
            </a:r>
            <a:r>
              <a:rPr lang="en-GB" sz="2800" dirty="0" err="1">
                <a:solidFill>
                  <a:schemeClr val="tx1"/>
                </a:solidFill>
              </a:rPr>
              <a:t>è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un'organizzazione</a:t>
            </a:r>
            <a:r>
              <a:rPr lang="en-GB" sz="2800" dirty="0">
                <a:solidFill>
                  <a:schemeClr val="tx1"/>
                </a:solidFill>
              </a:rPr>
              <a:t> o </a:t>
            </a:r>
            <a:r>
              <a:rPr lang="en-GB" sz="2800" dirty="0" err="1">
                <a:solidFill>
                  <a:schemeClr val="tx1"/>
                </a:solidFill>
              </a:rPr>
              <a:t>una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qualifica</a:t>
            </a:r>
            <a:r>
              <a:rPr lang="en-GB" sz="2800" dirty="0">
                <a:solidFill>
                  <a:schemeClr val="tx1"/>
                </a:solidFill>
              </a:rPr>
              <a:t>. </a:t>
            </a:r>
            <a:r>
              <a:rPr lang="en-GB" sz="2800" dirty="0" err="1">
                <a:solidFill>
                  <a:schemeClr val="tx1"/>
                </a:solidFill>
              </a:rPr>
              <a:t>È</a:t>
            </a:r>
            <a:r>
              <a:rPr lang="en-GB" sz="2800" dirty="0">
                <a:solidFill>
                  <a:schemeClr val="tx1"/>
                </a:solidFill>
              </a:rPr>
              <a:t> un </a:t>
            </a:r>
            <a:r>
              <a:rPr lang="en-GB" sz="2800" dirty="0" err="1">
                <a:solidFill>
                  <a:schemeClr val="tx1"/>
                </a:solidFill>
              </a:rPr>
              <a:t>quadro</a:t>
            </a:r>
            <a:r>
              <a:rPr lang="en-GB" sz="2800" dirty="0">
                <a:solidFill>
                  <a:schemeClr val="tx1"/>
                </a:solidFill>
              </a:rPr>
              <a:t> per la </a:t>
            </a:r>
            <a:r>
              <a:rPr lang="en-GB" sz="2800" dirty="0" err="1">
                <a:solidFill>
                  <a:schemeClr val="tx1"/>
                </a:solidFill>
              </a:rPr>
              <a:t>convalida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dei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risultati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dell'apprendimento</a:t>
            </a:r>
            <a:r>
              <a:rPr lang="en-GB" sz="2800" dirty="0">
                <a:solidFill>
                  <a:schemeClr val="tx1"/>
                </a:solidFill>
              </a:rPr>
              <a:t> per </a:t>
            </a:r>
            <a:r>
              <a:rPr lang="en-GB" sz="2800" dirty="0" err="1">
                <a:solidFill>
                  <a:schemeClr val="tx1"/>
                </a:solidFill>
              </a:rPr>
              <a:t>i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giovani</a:t>
            </a:r>
            <a:r>
              <a:rPr lang="en-GB" sz="2800" dirty="0">
                <a:solidFill>
                  <a:schemeClr val="tx1"/>
                </a:solidFill>
              </a:rPr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625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6588224" cy="1143000"/>
          </a:xfrm>
        </p:spPr>
        <p:txBody>
          <a:bodyPr>
            <a:normAutofit/>
          </a:bodyPr>
          <a:lstStyle/>
          <a:p>
            <a:r>
              <a:rPr lang="en-GB" dirty="0"/>
              <a:t>ECVET – Vero o </a:t>
            </a:r>
            <a:r>
              <a:rPr lang="en-GB" dirty="0" err="1"/>
              <a:t>Falso</a:t>
            </a:r>
            <a:r>
              <a:rPr lang="en-GB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00113" indent="-900113">
              <a:buNone/>
            </a:pPr>
            <a:r>
              <a:rPr lang="en-GB" dirty="0"/>
              <a:t>  3.	 ECVET </a:t>
            </a:r>
            <a:r>
              <a:rPr lang="en-GB" dirty="0" err="1"/>
              <a:t>è</a:t>
            </a:r>
            <a:r>
              <a:rPr lang="en-GB" dirty="0"/>
              <a:t> </a:t>
            </a:r>
            <a:r>
              <a:rPr lang="en-GB" dirty="0" err="1"/>
              <a:t>una</a:t>
            </a:r>
            <a:r>
              <a:rPr lang="en-GB" dirty="0"/>
              <a:t> </a:t>
            </a:r>
            <a:r>
              <a:rPr lang="en-GB" dirty="0" err="1"/>
              <a:t>qualifica</a:t>
            </a:r>
            <a:r>
              <a:rPr lang="en-GB" dirty="0"/>
              <a:t> </a:t>
            </a:r>
            <a:r>
              <a:rPr lang="en-GB" dirty="0" err="1"/>
              <a:t>internazionale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sz="3600" b="1" dirty="0">
                <a:solidFill>
                  <a:srgbClr val="C00000"/>
                </a:solidFill>
              </a:rPr>
              <a:t>FALSO!</a:t>
            </a:r>
          </a:p>
          <a:p>
            <a:pPr marL="900113" indent="0">
              <a:buNone/>
            </a:pPr>
            <a:r>
              <a:rPr lang="en-GB" dirty="0"/>
              <a:t>	</a:t>
            </a:r>
            <a:r>
              <a:rPr lang="en-GB" sz="2800" dirty="0">
                <a:solidFill>
                  <a:schemeClr val="tx1"/>
                </a:solidFill>
              </a:rPr>
              <a:t>ECVET </a:t>
            </a:r>
            <a:r>
              <a:rPr lang="en-GB" sz="2800" dirty="0" err="1">
                <a:solidFill>
                  <a:schemeClr val="tx1"/>
                </a:solidFill>
              </a:rPr>
              <a:t>è</a:t>
            </a:r>
            <a:r>
              <a:rPr lang="en-GB" sz="2800" dirty="0">
                <a:solidFill>
                  <a:schemeClr val="tx1"/>
                </a:solidFill>
              </a:rPr>
              <a:t> un </a:t>
            </a:r>
            <a:r>
              <a:rPr lang="en-GB" sz="2800" dirty="0" err="1">
                <a:solidFill>
                  <a:schemeClr val="tx1"/>
                </a:solidFill>
              </a:rPr>
              <a:t>sistema</a:t>
            </a:r>
            <a:r>
              <a:rPr lang="en-GB" sz="2800" dirty="0">
                <a:solidFill>
                  <a:schemeClr val="tx1"/>
                </a:solidFill>
              </a:rPr>
              <a:t> per </a:t>
            </a:r>
            <a:r>
              <a:rPr lang="en-GB" sz="2800" dirty="0" err="1">
                <a:solidFill>
                  <a:schemeClr val="tx1"/>
                </a:solidFill>
              </a:rPr>
              <a:t>valutare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i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risultati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dell'apprendimento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concordati</a:t>
            </a:r>
            <a:r>
              <a:rPr lang="en-GB" sz="2800" dirty="0">
                <a:solidFill>
                  <a:schemeClr val="tx1"/>
                </a:solidFill>
              </a:rPr>
              <a:t> come </a:t>
            </a:r>
            <a:r>
              <a:rPr lang="en-GB" sz="2800" dirty="0" err="1">
                <a:solidFill>
                  <a:schemeClr val="tx1"/>
                </a:solidFill>
              </a:rPr>
              <a:t>parte</a:t>
            </a:r>
            <a:r>
              <a:rPr lang="en-GB" sz="2800" dirty="0">
                <a:solidFill>
                  <a:schemeClr val="tx1"/>
                </a:solidFill>
              </a:rPr>
              <a:t> di un </a:t>
            </a:r>
            <a:r>
              <a:rPr lang="en-GB" sz="2800" dirty="0" err="1">
                <a:solidFill>
                  <a:schemeClr val="tx1"/>
                </a:solidFill>
              </a:rPr>
              <a:t>programma</a:t>
            </a:r>
            <a:r>
              <a:rPr lang="en-GB" sz="2800" dirty="0">
                <a:solidFill>
                  <a:schemeClr val="tx1"/>
                </a:solidFill>
              </a:rPr>
              <a:t> di </a:t>
            </a:r>
            <a:r>
              <a:rPr lang="en-GB" sz="2800" dirty="0" err="1">
                <a:solidFill>
                  <a:schemeClr val="tx1"/>
                </a:solidFill>
              </a:rPr>
              <a:t>apprendimento</a:t>
            </a:r>
            <a:r>
              <a:rPr lang="en-GB" sz="2800" dirty="0">
                <a:solidFill>
                  <a:schemeClr val="tx1"/>
                </a:solidFill>
              </a:rPr>
              <a:t>, come </a:t>
            </a:r>
            <a:r>
              <a:rPr lang="en-GB" sz="2800" dirty="0" err="1">
                <a:solidFill>
                  <a:schemeClr val="tx1"/>
                </a:solidFill>
              </a:rPr>
              <a:t>quello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intrapreso</a:t>
            </a:r>
            <a:r>
              <a:rPr lang="en-GB" sz="2800" dirty="0">
                <a:solidFill>
                  <a:schemeClr val="tx1"/>
                </a:solidFill>
              </a:rPr>
              <a:t> come </a:t>
            </a:r>
            <a:r>
              <a:rPr lang="en-GB" sz="2800" dirty="0" err="1">
                <a:solidFill>
                  <a:schemeClr val="tx1"/>
                </a:solidFill>
              </a:rPr>
              <a:t>parte</a:t>
            </a:r>
            <a:r>
              <a:rPr lang="en-GB" sz="2800" dirty="0">
                <a:solidFill>
                  <a:schemeClr val="tx1"/>
                </a:solidFill>
              </a:rPr>
              <a:t> di </a:t>
            </a:r>
            <a:r>
              <a:rPr lang="en-GB" sz="2800" dirty="0" err="1">
                <a:solidFill>
                  <a:schemeClr val="tx1"/>
                </a:solidFill>
              </a:rPr>
              <a:t>una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mobilità</a:t>
            </a:r>
            <a:r>
              <a:rPr lang="en-GB" sz="2800" dirty="0">
                <a:solidFill>
                  <a:schemeClr val="tx1"/>
                </a:solidFill>
              </a:rPr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9016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Custom 7">
      <a:dk1>
        <a:srgbClr val="49711E"/>
      </a:dk1>
      <a:lt1>
        <a:sysClr val="window" lastClr="FFFFFF"/>
      </a:lt1>
      <a:dk2>
        <a:srgbClr val="333333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entury Gothic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1373</Words>
  <Application>Microsoft Office PowerPoint</Application>
  <PresentationFormat>Presentazione su schermo (4:3)</PresentationFormat>
  <Paragraphs>180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33</vt:i4>
      </vt:variant>
    </vt:vector>
  </HeadingPairs>
  <TitlesOfParts>
    <vt:vector size="34" baseType="lpstr">
      <vt:lpstr>Θέμα του Office</vt:lpstr>
      <vt:lpstr>Modulo 3 Utilizzare strategie e strumenti appropriati per riconoscere e convalidare l’apprendimento acquisito attraverso esperienze IFP di mobilità interculturale </vt:lpstr>
      <vt:lpstr>Modulo 3 Unità 3</vt:lpstr>
      <vt:lpstr>IL MOMENTO DELLE ATTIVITà</vt:lpstr>
      <vt:lpstr>Riconoscere gli standard nell'apprendimento in tutta Europa</vt:lpstr>
      <vt:lpstr>ECVET</vt:lpstr>
      <vt:lpstr>ECVET</vt:lpstr>
      <vt:lpstr>ECVET – Vero o Falso?</vt:lpstr>
      <vt:lpstr>ECVET – Vero o Falso?</vt:lpstr>
      <vt:lpstr>ECVET – Vero o Falso?</vt:lpstr>
      <vt:lpstr>ECVET – Vero o Falso?</vt:lpstr>
      <vt:lpstr>ECVET – Vero o Falso?</vt:lpstr>
      <vt:lpstr>Perché è importante</vt:lpstr>
      <vt:lpstr>Pausa</vt:lpstr>
      <vt:lpstr>IL MOMENTO DELLE ATTIVITà</vt:lpstr>
      <vt:lpstr>Quindi, come usiamo ECVET?</vt:lpstr>
      <vt:lpstr>Quindi, come usiamo ECVET?</vt:lpstr>
      <vt:lpstr>Comprendere i risultati dell'apprendimento</vt:lpstr>
      <vt:lpstr>Comprendere i risultati dell'apprendimento</vt:lpstr>
      <vt:lpstr>IL MOMENTO DELLE ATTIVITà</vt:lpstr>
      <vt:lpstr>Utilizzare ECVET</vt:lpstr>
      <vt:lpstr>Utilizzare ECVET</vt:lpstr>
      <vt:lpstr>Utilizzare ECVET</vt:lpstr>
      <vt:lpstr>Preparare la tua partnership per ECVET</vt:lpstr>
      <vt:lpstr>Concordare sui risultati dell'apprendimento</vt:lpstr>
      <vt:lpstr>Processi di valutazione, validazione e riconoscimento</vt:lpstr>
      <vt:lpstr>Preparare la documentazione necessaria</vt:lpstr>
      <vt:lpstr>Utilizzare ECVET</vt:lpstr>
      <vt:lpstr>Per riassumere</vt:lpstr>
      <vt:lpstr>IL MOMENTO DELLE ATTIVITà</vt:lpstr>
      <vt:lpstr>Nota di chiusura</vt:lpstr>
      <vt:lpstr>Ulteriori letture</vt:lpstr>
      <vt:lpstr>Autovalutazione e riflessione</vt:lpstr>
      <vt:lpstr>Congratulazioni!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Project Coordinator</dc:creator>
  <cp:lastModifiedBy>PC-10</cp:lastModifiedBy>
  <cp:revision>71</cp:revision>
  <cp:lastPrinted>2017-10-16T10:35:47Z</cp:lastPrinted>
  <dcterms:created xsi:type="dcterms:W3CDTF">2017-10-16T06:30:11Z</dcterms:created>
  <dcterms:modified xsi:type="dcterms:W3CDTF">2018-08-29T14:29:27Z</dcterms:modified>
</cp:coreProperties>
</file>