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66" r:id="rId2"/>
    <p:sldId id="258" r:id="rId3"/>
    <p:sldId id="261" r:id="rId4"/>
    <p:sldId id="284" r:id="rId5"/>
    <p:sldId id="268" r:id="rId6"/>
    <p:sldId id="301" r:id="rId7"/>
    <p:sldId id="276" r:id="rId8"/>
    <p:sldId id="280" r:id="rId9"/>
    <p:sldId id="281" r:id="rId10"/>
    <p:sldId id="282" r:id="rId11"/>
    <p:sldId id="283" r:id="rId12"/>
    <p:sldId id="294" r:id="rId13"/>
    <p:sldId id="302" r:id="rId14"/>
    <p:sldId id="273" r:id="rId15"/>
    <p:sldId id="277" r:id="rId16"/>
    <p:sldId id="286" r:id="rId17"/>
    <p:sldId id="285" r:id="rId18"/>
    <p:sldId id="287" r:id="rId19"/>
    <p:sldId id="274" r:id="rId20"/>
    <p:sldId id="271" r:id="rId21"/>
    <p:sldId id="288" r:id="rId22"/>
    <p:sldId id="299" r:id="rId23"/>
    <p:sldId id="295" r:id="rId24"/>
    <p:sldId id="290" r:id="rId25"/>
    <p:sldId id="296" r:id="rId26"/>
    <p:sldId id="297" r:id="rId27"/>
    <p:sldId id="291" r:id="rId28"/>
    <p:sldId id="298" r:id="rId29"/>
    <p:sldId id="275" r:id="rId30"/>
    <p:sldId id="300" r:id="rId31"/>
    <p:sldId id="260" r:id="rId32"/>
    <p:sldId id="293" r:id="rId33"/>
    <p:sldId id="262"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e" initials="H"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aka Amadi" userId="5041e58d89cbfacf" providerId="LiveId" clId="{79C15A96-8FC4-4AA1-93AB-E1FA5EE532F0}"/>
    <pc:docChg chg="custSel modSld">
      <pc:chgData name="Chiaka Amadi" userId="5041e58d89cbfacf" providerId="LiveId" clId="{79C15A96-8FC4-4AA1-93AB-E1FA5EE532F0}" dt="2018-01-07T12:40:11.592" v="759" actId="20577"/>
      <pc:docMkLst>
        <pc:docMk/>
      </pc:docMkLst>
      <pc:sldChg chg="modSp">
        <pc:chgData name="Chiaka Amadi" userId="5041e58d89cbfacf" providerId="LiveId" clId="{79C15A96-8FC4-4AA1-93AB-E1FA5EE532F0}" dt="2018-01-07T12:34:22.307" v="175" actId="20577"/>
        <pc:sldMkLst>
          <pc:docMk/>
          <pc:sldMk cId="1486622714" sldId="256"/>
        </pc:sldMkLst>
        <pc:spChg chg="mod">
          <ac:chgData name="Chiaka Amadi" userId="5041e58d89cbfacf" providerId="LiveId" clId="{79C15A96-8FC4-4AA1-93AB-E1FA5EE532F0}" dt="2018-01-07T12:33:43.973" v="81" actId="14100"/>
          <ac:spMkLst>
            <pc:docMk/>
            <pc:sldMk cId="1486622714" sldId="256"/>
            <ac:spMk id="2" creationId="{00000000-0000-0000-0000-000000000000}"/>
          </ac:spMkLst>
        </pc:spChg>
        <pc:spChg chg="mod">
          <ac:chgData name="Chiaka Amadi" userId="5041e58d89cbfacf" providerId="LiveId" clId="{79C15A96-8FC4-4AA1-93AB-E1FA5EE532F0}" dt="2018-01-07T12:34:22.307" v="175" actId="20577"/>
          <ac:spMkLst>
            <pc:docMk/>
            <pc:sldMk cId="1486622714" sldId="256"/>
            <ac:spMk id="3" creationId="{00000000-0000-0000-0000-000000000000}"/>
          </ac:spMkLst>
        </pc:spChg>
      </pc:sldChg>
      <pc:sldChg chg="modSp">
        <pc:chgData name="Chiaka Amadi" userId="5041e58d89cbfacf" providerId="LiveId" clId="{79C15A96-8FC4-4AA1-93AB-E1FA5EE532F0}" dt="2018-01-07T12:40:11.592" v="759" actId="20577"/>
        <pc:sldMkLst>
          <pc:docMk/>
          <pc:sldMk cId="1401789084" sldId="258"/>
        </pc:sldMkLst>
        <pc:spChg chg="mod">
          <ac:chgData name="Chiaka Amadi" userId="5041e58d89cbfacf" providerId="LiveId" clId="{79C15A96-8FC4-4AA1-93AB-E1FA5EE532F0}" dt="2018-01-07T12:34:47.825" v="199" actId="20577"/>
          <ac:spMkLst>
            <pc:docMk/>
            <pc:sldMk cId="1401789084" sldId="258"/>
            <ac:spMk id="2" creationId="{00000000-0000-0000-0000-000000000000}"/>
          </ac:spMkLst>
        </pc:spChg>
        <pc:graphicFrameChg chg="mod modGraphic">
          <ac:chgData name="Chiaka Amadi" userId="5041e58d89cbfacf" providerId="LiveId" clId="{79C15A96-8FC4-4AA1-93AB-E1FA5EE532F0}" dt="2018-01-07T12:40:11.592" v="759" actId="20577"/>
          <ac:graphicFrameMkLst>
            <pc:docMk/>
            <pc:sldMk cId="1401789084" sldId="258"/>
            <ac:graphicFrameMk id="4"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72547" cy="45801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3853" y="1"/>
            <a:ext cx="2972547" cy="458010"/>
          </a:xfrm>
          <a:prstGeom prst="rect">
            <a:avLst/>
          </a:prstGeom>
        </p:spPr>
        <p:txBody>
          <a:bodyPr vert="horz" lIns="91440" tIns="45720" rIns="91440" bIns="45720" rtlCol="0"/>
          <a:lstStyle>
            <a:lvl1pPr algn="r">
              <a:defRPr sz="1200"/>
            </a:lvl1pPr>
          </a:lstStyle>
          <a:p>
            <a:fld id="{C71180B0-6ED1-4799-979B-18C19D0C474D}" type="datetimeFigureOut">
              <a:rPr lang="fr-FR" smtClean="0"/>
              <a:t>05/08/2018</a:t>
            </a:fld>
            <a:endParaRPr lang="fr-FR"/>
          </a:p>
        </p:txBody>
      </p:sp>
      <p:sp>
        <p:nvSpPr>
          <p:cNvPr id="4" name="Espace réservé du pied de page 3"/>
          <p:cNvSpPr>
            <a:spLocks noGrp="1"/>
          </p:cNvSpPr>
          <p:nvPr>
            <p:ph type="ftr" sz="quarter" idx="2"/>
          </p:nvPr>
        </p:nvSpPr>
        <p:spPr>
          <a:xfrm>
            <a:off x="1" y="8685991"/>
            <a:ext cx="2972547" cy="45801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3853" y="8685991"/>
            <a:ext cx="2972547" cy="458010"/>
          </a:xfrm>
          <a:prstGeom prst="rect">
            <a:avLst/>
          </a:prstGeom>
        </p:spPr>
        <p:txBody>
          <a:bodyPr vert="horz" lIns="91440" tIns="45720" rIns="91440" bIns="45720" rtlCol="0" anchor="b"/>
          <a:lstStyle>
            <a:lvl1pPr algn="r">
              <a:defRPr sz="1200"/>
            </a:lvl1pPr>
          </a:lstStyle>
          <a:p>
            <a:fld id="{E1266266-5E11-4B68-948D-A8BF29E06398}" type="slidenum">
              <a:rPr lang="fr-FR" smtClean="0"/>
              <a:t>‹#›</a:t>
            </a:fld>
            <a:endParaRPr lang="fr-FR"/>
          </a:p>
        </p:txBody>
      </p:sp>
    </p:spTree>
    <p:extLst>
      <p:ext uri="{BB962C8B-B14F-4D97-AF65-F5344CB8AC3E}">
        <p14:creationId xmlns:p14="http://schemas.microsoft.com/office/powerpoint/2010/main" val="4045984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5" y="1"/>
            <a:ext cx="2971800" cy="457200"/>
          </a:xfrm>
          <a:prstGeom prst="rect">
            <a:avLst/>
          </a:prstGeom>
        </p:spPr>
        <p:txBody>
          <a:bodyPr vert="horz" lIns="91440" tIns="45720" rIns="91440" bIns="45720" rtlCol="0"/>
          <a:lstStyle>
            <a:lvl1pPr algn="r">
              <a:defRPr sz="1200"/>
            </a:lvl1pPr>
          </a:lstStyle>
          <a:p>
            <a:fld id="{B2F00858-131F-45C9-96B9-4A2311E834ED}" type="datetimeFigureOut">
              <a:rPr lang="el-GR" smtClean="0"/>
              <a:t>5/8/2018</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1" y="8685214"/>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5" y="8685214"/>
            <a:ext cx="2971800" cy="457200"/>
          </a:xfrm>
          <a:prstGeom prst="rect">
            <a:avLst/>
          </a:prstGeom>
        </p:spPr>
        <p:txBody>
          <a:bodyPr vert="horz" lIns="91440" tIns="45720" rIns="91440" bIns="45720" rtlCol="0" anchor="b"/>
          <a:lstStyle>
            <a:lvl1pPr algn="r">
              <a:defRPr sz="1200"/>
            </a:lvl1pPr>
          </a:lstStyle>
          <a:p>
            <a:fld id="{10182F8F-5088-4031-82CD-039490420B5C}" type="slidenum">
              <a:rPr lang="el-GR" smtClean="0"/>
              <a:t>‹#›</a:t>
            </a:fld>
            <a:endParaRPr lang="el-GR"/>
          </a:p>
        </p:txBody>
      </p:sp>
    </p:spTree>
    <p:extLst>
      <p:ext uri="{BB962C8B-B14F-4D97-AF65-F5344CB8AC3E}">
        <p14:creationId xmlns:p14="http://schemas.microsoft.com/office/powerpoint/2010/main" val="4112079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182F8F-5088-4031-82CD-039490420B5C}" type="slidenum">
              <a:rPr lang="el-GR" smtClean="0"/>
              <a:t>2</a:t>
            </a:fld>
            <a:endParaRPr lang="el-GR" dirty="0"/>
          </a:p>
        </p:txBody>
      </p:sp>
    </p:spTree>
    <p:extLst>
      <p:ext uri="{BB962C8B-B14F-4D97-AF65-F5344CB8AC3E}">
        <p14:creationId xmlns:p14="http://schemas.microsoft.com/office/powerpoint/2010/main" val="23674196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31901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587624" y="4124672"/>
            <a:ext cx="6080720" cy="15464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99792" y="188640"/>
            <a:ext cx="3744416" cy="2066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descr="C:\Users\eu2\OneDrive - EDITC LTD\EU_Projects\2016 InterculturalMobility-Eurocircle_FR\4. Implementation\Dissemination\Logos\ErasmusLogo\EU flag-Erasmus+.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840" y="6021288"/>
            <a:ext cx="3073672" cy="83671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
          <p:cNvSpPr>
            <a:spLocks noChangeArrowheads="1"/>
          </p:cNvSpPr>
          <p:nvPr userDrawn="1"/>
        </p:nvSpPr>
        <p:spPr bwMode="auto">
          <a:xfrm>
            <a:off x="3131840" y="6018673"/>
            <a:ext cx="4104456"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1260475" algn="l"/>
              </a:tabLst>
              <a:defRPr>
                <a:solidFill>
                  <a:schemeClr val="tx1"/>
                </a:solidFill>
                <a:latin typeface="Arial" charset="0"/>
              </a:defRPr>
            </a:lvl1pPr>
            <a:lvl2pPr marL="742950" indent="-285750" eaLnBrk="0" hangingPunct="0">
              <a:tabLst>
                <a:tab pos="1260475" algn="l"/>
              </a:tabLst>
              <a:defRPr>
                <a:solidFill>
                  <a:schemeClr val="tx1"/>
                </a:solidFill>
                <a:latin typeface="Arial" charset="0"/>
              </a:defRPr>
            </a:lvl2pPr>
            <a:lvl3pPr marL="1143000" indent="-228600" eaLnBrk="0" hangingPunct="0">
              <a:tabLst>
                <a:tab pos="1260475" algn="l"/>
              </a:tabLst>
              <a:defRPr>
                <a:solidFill>
                  <a:schemeClr val="tx1"/>
                </a:solidFill>
                <a:latin typeface="Arial" charset="0"/>
              </a:defRPr>
            </a:lvl3pPr>
            <a:lvl4pPr marL="1600200" indent="-228600" eaLnBrk="0" hangingPunct="0">
              <a:tabLst>
                <a:tab pos="1260475" algn="l"/>
              </a:tabLst>
              <a:defRPr>
                <a:solidFill>
                  <a:schemeClr val="tx1"/>
                </a:solidFill>
                <a:latin typeface="Arial" charset="0"/>
              </a:defRPr>
            </a:lvl4pPr>
            <a:lvl5pPr marL="2057400" indent="-228600" eaLnBrk="0" hangingPunct="0">
              <a:tabLst>
                <a:tab pos="1260475" algn="l"/>
              </a:tabLst>
              <a:defRPr>
                <a:solidFill>
                  <a:schemeClr val="tx1"/>
                </a:solidFill>
                <a:latin typeface="Arial" charset="0"/>
              </a:defRPr>
            </a:lvl5pPr>
            <a:lvl6pPr marL="2514600" indent="-228600" eaLnBrk="0" fontAlgn="base" hangingPunct="0">
              <a:spcBef>
                <a:spcPct val="0"/>
              </a:spcBef>
              <a:spcAft>
                <a:spcPct val="0"/>
              </a:spcAft>
              <a:tabLst>
                <a:tab pos="1260475" algn="l"/>
              </a:tabLst>
              <a:defRPr>
                <a:solidFill>
                  <a:schemeClr val="tx1"/>
                </a:solidFill>
                <a:latin typeface="Arial" charset="0"/>
              </a:defRPr>
            </a:lvl6pPr>
            <a:lvl7pPr marL="2971800" indent="-228600" eaLnBrk="0" fontAlgn="base" hangingPunct="0">
              <a:spcBef>
                <a:spcPct val="0"/>
              </a:spcBef>
              <a:spcAft>
                <a:spcPct val="0"/>
              </a:spcAft>
              <a:tabLst>
                <a:tab pos="1260475" algn="l"/>
              </a:tabLst>
              <a:defRPr>
                <a:solidFill>
                  <a:schemeClr val="tx1"/>
                </a:solidFill>
                <a:latin typeface="Arial" charset="0"/>
              </a:defRPr>
            </a:lvl7pPr>
            <a:lvl8pPr marL="3429000" indent="-228600" eaLnBrk="0" fontAlgn="base" hangingPunct="0">
              <a:spcBef>
                <a:spcPct val="0"/>
              </a:spcBef>
              <a:spcAft>
                <a:spcPct val="0"/>
              </a:spcAft>
              <a:tabLst>
                <a:tab pos="1260475" algn="l"/>
              </a:tabLst>
              <a:defRPr>
                <a:solidFill>
                  <a:schemeClr val="tx1"/>
                </a:solidFill>
                <a:latin typeface="Arial" charset="0"/>
              </a:defRPr>
            </a:lvl8pPr>
            <a:lvl9pPr marL="3886200" indent="-228600" eaLnBrk="0" fontAlgn="base" hangingPunct="0">
              <a:spcBef>
                <a:spcPct val="0"/>
              </a:spcBef>
              <a:spcAft>
                <a:spcPct val="0"/>
              </a:spcAft>
              <a:tabLst>
                <a:tab pos="1260475" algn="l"/>
              </a:tabLst>
              <a:defRPr>
                <a:solidFill>
                  <a:schemeClr val="tx1"/>
                </a:solidFill>
                <a:latin typeface="Arial" charset="0"/>
              </a:defRPr>
            </a:lvl9pPr>
          </a:lstStyle>
          <a:p>
            <a:pPr eaLnBrk="1" hangingPunct="1">
              <a:defRPr/>
            </a:pPr>
            <a:r>
              <a:rPr lang="en-GB" sz="1100" dirty="0">
                <a:solidFill>
                  <a:srgbClr val="002060"/>
                </a:solidFill>
              </a:rPr>
              <a:t>This project has been funded with support from the European Union. This [project] reflects the views only of the author, and the Commission cannot be held responsible for any use which may be made of the information contained therein</a:t>
            </a:r>
          </a:p>
          <a:p>
            <a:pPr eaLnBrk="1" hangingPunct="1">
              <a:defRPr/>
            </a:pPr>
            <a:r>
              <a:rPr lang="en-GB" sz="1100" dirty="0">
                <a:solidFill>
                  <a:srgbClr val="002060"/>
                </a:solidFill>
              </a:rPr>
              <a:t>.</a:t>
            </a:r>
            <a:endParaRPr lang="el-GR" sz="1100" dirty="0">
              <a:solidFill>
                <a:srgbClr val="002060"/>
              </a:solidFill>
            </a:endParaRPr>
          </a:p>
        </p:txBody>
      </p:sp>
      <p:sp>
        <p:nvSpPr>
          <p:cNvPr id="7" name="TextBox 6"/>
          <p:cNvSpPr txBox="1"/>
          <p:nvPr userDrawn="1"/>
        </p:nvSpPr>
        <p:spPr>
          <a:xfrm>
            <a:off x="4644008" y="188640"/>
            <a:ext cx="4176464" cy="646331"/>
          </a:xfrm>
          <a:prstGeom prst="rect">
            <a:avLst/>
          </a:prstGeom>
          <a:noFill/>
        </p:spPr>
        <p:txBody>
          <a:bodyPr wrap="square" rtlCol="0">
            <a:spAutoFit/>
          </a:bodyPr>
          <a:lstStyle/>
          <a:p>
            <a:endParaRPr lang="en-US"/>
          </a:p>
          <a:p>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73224" y="274638"/>
            <a:ext cx="5915000" cy="1143000"/>
          </a:xfrm>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32240" y="188640"/>
            <a:ext cx="2271663" cy="125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0232" y="260648"/>
            <a:ext cx="2298700"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1 - Τίτλος"/>
          <p:cNvSpPr>
            <a:spLocks noGrp="1"/>
          </p:cNvSpPr>
          <p:nvPr>
            <p:ph type="title" hasCustomPrompt="1"/>
          </p:nvPr>
        </p:nvSpPr>
        <p:spPr>
          <a:xfrm>
            <a:off x="673224" y="274638"/>
            <a:ext cx="5915000" cy="1143000"/>
          </a:xfrm>
        </p:spPr>
        <p:txBody>
          <a:bodyPr/>
          <a:lstStyle>
            <a:lvl1pPr>
              <a:defRPr/>
            </a:lvl1pPr>
          </a:lstStyle>
          <a:p>
            <a:r>
              <a:rPr lang="en-US"/>
              <a:t>Further reading/resources</a:t>
            </a:r>
            <a:endParaRPr lang="el-GR"/>
          </a:p>
        </p:txBody>
      </p:sp>
      <p:sp>
        <p:nvSpPr>
          <p:cNvPr id="11" name="2 - Θέση περιεχομένου"/>
          <p:cNvSpPr>
            <a:spLocks noGrp="1"/>
          </p:cNvSpPr>
          <p:nvPr>
            <p:ph idx="1"/>
          </p:nvPr>
        </p:nvSpPr>
        <p:spPr>
          <a:xfrm>
            <a:off x="457200" y="1600200"/>
            <a:ext cx="5482952" cy="4525963"/>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4098" name="Picture 2"/>
          <p:cNvPicPr>
            <a:picLocks noChangeAspect="1" noChangeArrowheads="1"/>
          </p:cNvPicPr>
          <p:nvPr userDrawn="1"/>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39544" y="2708920"/>
            <a:ext cx="2060848" cy="2060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n-US"/>
              <a:t>Revision questions</a:t>
            </a:r>
            <a:endParaRPr lang="el-GR"/>
          </a:p>
        </p:txBody>
      </p:sp>
      <p:sp>
        <p:nvSpPr>
          <p:cNvPr id="4" name="3 - Θέση περιεχομένου"/>
          <p:cNvSpPr>
            <a:spLocks noGrp="1"/>
          </p:cNvSpPr>
          <p:nvPr>
            <p:ph sz="half" idx="2"/>
          </p:nvPr>
        </p:nvSpPr>
        <p:spPr>
          <a:xfrm>
            <a:off x="457200" y="1529061"/>
            <a:ext cx="6203032" cy="45971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0232" y="260648"/>
            <a:ext cx="2298700"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userDrawn="1"/>
        </p:nvSpPr>
        <p:spPr>
          <a:xfrm rot="993780">
            <a:off x="6660273" y="1688727"/>
            <a:ext cx="1604927" cy="3770263"/>
          </a:xfrm>
          <a:prstGeom prst="rect">
            <a:avLst/>
          </a:prstGeom>
          <a:noFill/>
          <a:ln>
            <a:noFill/>
          </a:ln>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3900" b="1" cap="none" spc="0">
                <a:ln>
                  <a:solidFill>
                    <a:schemeClr val="tx1">
                      <a:lumMod val="50000"/>
                    </a:schemeClr>
                  </a:solidFill>
                </a:ln>
                <a:solidFill>
                  <a:srgbClr val="99FF66"/>
                </a:solidFill>
                <a:effectLst/>
              </a:rPr>
              <a:t>?</a:t>
            </a:r>
          </a:p>
        </p:txBody>
      </p:sp>
      <p:sp>
        <p:nvSpPr>
          <p:cNvPr id="12" name="Rectangle 11"/>
          <p:cNvSpPr/>
          <p:nvPr userDrawn="1"/>
        </p:nvSpPr>
        <p:spPr>
          <a:xfrm rot="21258874">
            <a:off x="7431914" y="4254642"/>
            <a:ext cx="755335" cy="1569660"/>
          </a:xfrm>
          <a:prstGeom prst="rect">
            <a:avLst/>
          </a:prstGeom>
          <a:noFill/>
          <a:ln>
            <a:noFill/>
          </a:ln>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9600" b="1" cap="none" spc="0">
                <a:ln>
                  <a:solidFill>
                    <a:schemeClr val="tx1">
                      <a:lumMod val="50000"/>
                    </a:schemeClr>
                  </a:solidFill>
                </a:ln>
                <a:solidFill>
                  <a:srgbClr val="99FF66"/>
                </a:solidFill>
                <a:effectLst/>
              </a:rPr>
              <a:t>?</a:t>
            </a:r>
          </a:p>
        </p:txBody>
      </p:sp>
      <p:sp>
        <p:nvSpPr>
          <p:cNvPr id="13" name="Rectangle 12"/>
          <p:cNvSpPr/>
          <p:nvPr userDrawn="1"/>
        </p:nvSpPr>
        <p:spPr>
          <a:xfrm>
            <a:off x="6707401" y="4824698"/>
            <a:ext cx="755335" cy="1569660"/>
          </a:xfrm>
          <a:prstGeom prst="rect">
            <a:avLst/>
          </a:prstGeom>
          <a:noFill/>
          <a:ln>
            <a:noFill/>
          </a:ln>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9600" b="1" cap="none" spc="0">
                <a:ln>
                  <a:solidFill>
                    <a:schemeClr val="tx1">
                      <a:lumMod val="50000"/>
                    </a:schemeClr>
                  </a:solidFill>
                </a:ln>
                <a:solidFill>
                  <a:srgbClr val="99FF66"/>
                </a:solidFill>
                <a:effectLst/>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n-US"/>
              <a:t>Activity slide</a:t>
            </a:r>
            <a:endParaRPr lang="el-G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0232" y="260648"/>
            <a:ext cx="2298700"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1529061"/>
            <a:ext cx="5486400" cy="319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0232" y="260648"/>
            <a:ext cx="2298700"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ight Triangle 15"/>
          <p:cNvSpPr/>
          <p:nvPr userDrawn="1"/>
        </p:nvSpPr>
        <p:spPr>
          <a:xfrm flipH="1">
            <a:off x="7812359" y="2204864"/>
            <a:ext cx="1350405" cy="4653137"/>
          </a:xfrm>
          <a:prstGeom prst="rtTriangle">
            <a:avLst/>
          </a:prstGeom>
          <a:solidFill>
            <a:srgbClr val="99FF66"/>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1 - Θέση τίτλου"/>
          <p:cNvSpPr>
            <a:spLocks noGrp="1"/>
          </p:cNvSpPr>
          <p:nvPr>
            <p:ph type="title"/>
          </p:nvPr>
        </p:nvSpPr>
        <p:spPr>
          <a:xfrm>
            <a:off x="755576" y="274638"/>
            <a:ext cx="6203032"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7643192"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8" name="Εικόνα 1" descr="C:\Users\doloudi.LARISSA\Desktop\eu_flag_co_funded_pos_[rgb]_right.jp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23528" y="6093296"/>
            <a:ext cx="1154112"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
          <p:cNvSpPr txBox="1">
            <a:spLocks noChangeArrowheads="1"/>
          </p:cNvSpPr>
          <p:nvPr userDrawn="1"/>
        </p:nvSpPr>
        <p:spPr bwMode="auto">
          <a:xfrm>
            <a:off x="1331640" y="6186959"/>
            <a:ext cx="18272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l-GR" sz="1200" b="1" dirty="0">
                <a:solidFill>
                  <a:srgbClr val="6B6BCF"/>
                </a:solidFill>
              </a:rPr>
              <a:t>Co-funded by the Erasmus+ </a:t>
            </a:r>
            <a:r>
              <a:rPr lang="en-US" altLang="el-GR" sz="1200" b="1" dirty="0" err="1">
                <a:solidFill>
                  <a:srgbClr val="6B6BCF"/>
                </a:solidFill>
              </a:rPr>
              <a:t>Programme</a:t>
            </a:r>
            <a:r>
              <a:rPr lang="en-US" altLang="el-GR" sz="1200" b="1" dirty="0">
                <a:solidFill>
                  <a:srgbClr val="6B6BCF"/>
                </a:solidFill>
              </a:rPr>
              <a:t> of the European Union</a:t>
            </a:r>
            <a:endParaRPr lang="el-GR" altLang="el-GR" sz="1200" b="1" dirty="0">
              <a:solidFill>
                <a:srgbClr val="6B6BCF"/>
              </a:solidFill>
            </a:endParaRPr>
          </a:p>
        </p:txBody>
      </p:sp>
      <p:sp>
        <p:nvSpPr>
          <p:cNvPr id="11" name="Right Triangle 10"/>
          <p:cNvSpPr/>
          <p:nvPr userDrawn="1"/>
        </p:nvSpPr>
        <p:spPr>
          <a:xfrm>
            <a:off x="0" y="5301208"/>
            <a:ext cx="467544" cy="1556792"/>
          </a:xfrm>
          <a:prstGeom prst="rtTriangle">
            <a:avLst/>
          </a:prstGeom>
          <a:solidFill>
            <a:schemeClr val="tx1">
              <a:lumMod val="40000"/>
              <a:lumOff val="60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l-GR"/>
          </a:p>
        </p:txBody>
      </p:sp>
      <p:sp>
        <p:nvSpPr>
          <p:cNvPr id="15" name="Right Triangle 14"/>
          <p:cNvSpPr/>
          <p:nvPr userDrawn="1"/>
        </p:nvSpPr>
        <p:spPr>
          <a:xfrm rot="10800000" flipH="1">
            <a:off x="0" y="-6063"/>
            <a:ext cx="900584" cy="2714981"/>
          </a:xfrm>
          <a:prstGeom prst="rtTriangle">
            <a:avLst/>
          </a:prstGeom>
          <a:solidFill>
            <a:schemeClr val="accent3">
              <a:lumMod val="60000"/>
              <a:lumOff val="40000"/>
            </a:schemeClr>
          </a:solidFill>
          <a:ln>
            <a:solidFill>
              <a:schemeClr val="accent3">
                <a:lumMod val="40000"/>
                <a:lumOff val="60000"/>
              </a:schemeClr>
            </a:solidFill>
          </a:ln>
        </p:spPr>
        <p:style>
          <a:lnRef idx="1">
            <a:schemeClr val="dk1"/>
          </a:lnRef>
          <a:fillRef idx="3">
            <a:schemeClr val="dk1"/>
          </a:fillRef>
          <a:effectRef idx="2">
            <a:schemeClr val="dk1"/>
          </a:effectRef>
          <a:fontRef idx="minor">
            <a:schemeClr val="lt1"/>
          </a:fontRef>
        </p:style>
        <p:txBody>
          <a:bodyPr rtlCol="0" anchor="ctr"/>
          <a:lstStyle/>
          <a:p>
            <a:pPr algn="ctr"/>
            <a:endParaRPr lang="el-GR"/>
          </a:p>
        </p:txBody>
      </p:sp>
      <p:cxnSp>
        <p:nvCxnSpPr>
          <p:cNvPr id="19" name="Straight Connector 18"/>
          <p:cNvCxnSpPr>
            <a:stCxn id="17" idx="3"/>
          </p:cNvCxnSpPr>
          <p:nvPr userDrawn="1"/>
        </p:nvCxnSpPr>
        <p:spPr>
          <a:xfrm flipV="1">
            <a:off x="8190148" y="1916832"/>
            <a:ext cx="315162" cy="4941168"/>
          </a:xfrm>
          <a:prstGeom prst="line">
            <a:avLst/>
          </a:prstGeom>
          <a:ln w="19050"/>
        </p:spPr>
        <p:style>
          <a:lnRef idx="1">
            <a:schemeClr val="accent3"/>
          </a:lnRef>
          <a:fillRef idx="0">
            <a:schemeClr val="accent3"/>
          </a:fillRef>
          <a:effectRef idx="0">
            <a:schemeClr val="accent3"/>
          </a:effectRef>
          <a:fontRef idx="minor">
            <a:schemeClr val="tx1"/>
          </a:fontRef>
        </p:style>
      </p:cxnSp>
      <p:cxnSp>
        <p:nvCxnSpPr>
          <p:cNvPr id="22" name="Straight Connector 21"/>
          <p:cNvCxnSpPr>
            <a:endCxn id="14" idx="4"/>
          </p:cNvCxnSpPr>
          <p:nvPr userDrawn="1"/>
        </p:nvCxnSpPr>
        <p:spPr>
          <a:xfrm flipH="1" flipV="1">
            <a:off x="7812359" y="-6065"/>
            <a:ext cx="1008113" cy="6603419"/>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4" name="Right Triangle 13"/>
          <p:cNvSpPr/>
          <p:nvPr userDrawn="1"/>
        </p:nvSpPr>
        <p:spPr>
          <a:xfrm flipH="1" flipV="1">
            <a:off x="7812359" y="-6065"/>
            <a:ext cx="1326069" cy="5307271"/>
          </a:xfrm>
          <a:prstGeom prst="rtTriangle">
            <a:avLst/>
          </a:prstGeom>
          <a:solidFill>
            <a:schemeClr val="tx1">
              <a:lumMod val="40000"/>
              <a:lumOff val="60000"/>
            </a:schemeClr>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l-GR"/>
          </a:p>
        </p:txBody>
      </p:sp>
      <p:sp>
        <p:nvSpPr>
          <p:cNvPr id="17" name="Right Triangle 16"/>
          <p:cNvSpPr/>
          <p:nvPr userDrawn="1"/>
        </p:nvSpPr>
        <p:spPr>
          <a:xfrm rot="10800000" flipV="1">
            <a:off x="7236296" y="5353635"/>
            <a:ext cx="1907704" cy="1504365"/>
          </a:xfrm>
          <a:prstGeom prst="rtTriangle">
            <a:avLst/>
          </a:prstGeom>
          <a:solidFill>
            <a:schemeClr val="accent3">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7" r:id="rId6"/>
  </p:sldLayoutIdLst>
  <p:hf hdr="0" ftr="0" dt="0"/>
  <p:txStyles>
    <p:titleStyle>
      <a:lvl1pPr algn="ctr" defTabSz="914400" rtl="0" eaLnBrk="1" latinLnBrk="0" hangingPunct="1">
        <a:spcBef>
          <a:spcPct val="0"/>
        </a:spcBef>
        <a:buNone/>
        <a:defRPr sz="4400" kern="1200">
          <a:solidFill>
            <a:schemeClr val="tx2">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cvet-projects.eu/ToolBox/Methodologies.aspx" TargetMode="External"/><Relationship Id="rId2" Type="http://schemas.openxmlformats.org/officeDocument/2006/relationships/hyperlink" Target="http://www.ecvet-projects.eu/Documents/ECVET_Mobility_Web.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ingP6CUzHNA"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ec.europa.eu/ploteus/en/content/validation-non-formal-and-informal-learning"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88840"/>
            <a:ext cx="8458200" cy="2376263"/>
          </a:xfrm>
        </p:spPr>
        <p:txBody>
          <a:bodyPr>
            <a:normAutofit/>
          </a:bodyPr>
          <a:lstStyle/>
          <a:p>
            <a:r>
              <a:rPr lang="el-GR" sz="2800" dirty="0">
                <a:solidFill>
                  <a:schemeClr val="tx1">
                    <a:lumMod val="75000"/>
                  </a:schemeClr>
                </a:solidFill>
              </a:rPr>
              <a:t>Ενότητα 3: Η χρήση των κατάλληλων στρατηγικών</a:t>
            </a:r>
            <a:r>
              <a:rPr lang="en-GB" sz="2800" dirty="0">
                <a:solidFill>
                  <a:schemeClr val="tx1">
                    <a:lumMod val="75000"/>
                  </a:schemeClr>
                </a:solidFill>
              </a:rPr>
              <a:t> </a:t>
            </a:r>
            <a:r>
              <a:rPr lang="el-GR" sz="2800" dirty="0">
                <a:solidFill>
                  <a:schemeClr val="tx1">
                    <a:lumMod val="75000"/>
                  </a:schemeClr>
                </a:solidFill>
              </a:rPr>
              <a:t>και</a:t>
            </a:r>
            <a:r>
              <a:rPr lang="en-GB" sz="2800" dirty="0">
                <a:solidFill>
                  <a:schemeClr val="tx1">
                    <a:lumMod val="75000"/>
                  </a:schemeClr>
                </a:solidFill>
              </a:rPr>
              <a:t>  </a:t>
            </a:r>
            <a:r>
              <a:rPr lang="el-GR" sz="2800" dirty="0">
                <a:solidFill>
                  <a:schemeClr val="tx1">
                    <a:lumMod val="75000"/>
                  </a:schemeClr>
                </a:solidFill>
              </a:rPr>
              <a:t>εργαλείων</a:t>
            </a:r>
            <a:r>
              <a:rPr lang="en-GB" sz="2800" dirty="0">
                <a:solidFill>
                  <a:schemeClr val="tx1">
                    <a:lumMod val="75000"/>
                  </a:schemeClr>
                </a:solidFill>
              </a:rPr>
              <a:t> </a:t>
            </a:r>
            <a:r>
              <a:rPr lang="el-GR" sz="2800" dirty="0">
                <a:solidFill>
                  <a:schemeClr val="tx1">
                    <a:lumMod val="75000"/>
                  </a:schemeClr>
                </a:solidFill>
              </a:rPr>
              <a:t>για την αναγνώριση</a:t>
            </a:r>
            <a:r>
              <a:rPr lang="en-GB" sz="2800" dirty="0">
                <a:solidFill>
                  <a:schemeClr val="tx1">
                    <a:lumMod val="75000"/>
                  </a:schemeClr>
                </a:solidFill>
              </a:rPr>
              <a:t> </a:t>
            </a:r>
            <a:r>
              <a:rPr lang="el-GR" sz="2800" dirty="0">
                <a:solidFill>
                  <a:schemeClr val="tx1">
                    <a:lumMod val="75000"/>
                  </a:schemeClr>
                </a:solidFill>
              </a:rPr>
              <a:t>και επικύρωση</a:t>
            </a:r>
            <a:r>
              <a:rPr lang="en-GB" sz="2800" dirty="0">
                <a:solidFill>
                  <a:schemeClr val="tx1">
                    <a:lumMod val="75000"/>
                  </a:schemeClr>
                </a:solidFill>
              </a:rPr>
              <a:t> </a:t>
            </a:r>
            <a:r>
              <a:rPr lang="el-GR" sz="2800" dirty="0">
                <a:solidFill>
                  <a:schemeClr val="tx1">
                    <a:lumMod val="75000"/>
                  </a:schemeClr>
                </a:solidFill>
              </a:rPr>
              <a:t>της μάθησης των συμμετεχόντων μέσο της διαπολιτισμικής εμπειρίας κινητικότητας στην ΕΕΚ</a:t>
            </a:r>
            <a:endParaRPr lang="en-GB" sz="2800" dirty="0">
              <a:solidFill>
                <a:schemeClr val="tx1">
                  <a:lumMod val="75000"/>
                </a:schemeClr>
              </a:solidFill>
            </a:endParaRPr>
          </a:p>
        </p:txBody>
      </p:sp>
      <p:sp>
        <p:nvSpPr>
          <p:cNvPr id="3" name="Subtitle 2"/>
          <p:cNvSpPr>
            <a:spLocks noGrp="1"/>
          </p:cNvSpPr>
          <p:nvPr>
            <p:ph type="subTitle" idx="1"/>
          </p:nvPr>
        </p:nvSpPr>
        <p:spPr>
          <a:xfrm>
            <a:off x="539552" y="4509120"/>
            <a:ext cx="7918648" cy="1546440"/>
          </a:xfrm>
        </p:spPr>
        <p:txBody>
          <a:bodyPr>
            <a:normAutofit fontScale="92500" lnSpcReduction="20000"/>
          </a:bodyPr>
          <a:lstStyle/>
          <a:p>
            <a:r>
              <a:rPr lang="el-GR" sz="2800" dirty="0" smtClean="0">
                <a:solidFill>
                  <a:schemeClr val="accent3">
                    <a:lumMod val="75000"/>
                  </a:schemeClr>
                </a:solidFill>
              </a:rPr>
              <a:t>Υποενότητα  </a:t>
            </a:r>
            <a:r>
              <a:rPr lang="el-GR" sz="2800" dirty="0">
                <a:solidFill>
                  <a:schemeClr val="accent3">
                    <a:lumMod val="75000"/>
                  </a:schemeClr>
                </a:solidFill>
              </a:rPr>
              <a:t>3.3</a:t>
            </a:r>
          </a:p>
          <a:p>
            <a:r>
              <a:rPr lang="el-GR" sz="2800" dirty="0">
                <a:solidFill>
                  <a:schemeClr val="accent3">
                    <a:lumMod val="75000"/>
                  </a:schemeClr>
                </a:solidFill>
              </a:rPr>
              <a:t>Χρησιμοποιώντας πλαίσια διαπίστευσης και μεθοδολογίες για την αναγνώριση και επικύρωση της μάθησης</a:t>
            </a:r>
            <a:endParaRPr lang="en-GB" sz="2800" dirty="0">
              <a:solidFill>
                <a:schemeClr val="accent3">
                  <a:lumMod val="75000"/>
                </a:schemeClr>
              </a:solidFill>
            </a:endParaRPr>
          </a:p>
        </p:txBody>
      </p:sp>
    </p:spTree>
    <p:extLst>
      <p:ext uri="{BB962C8B-B14F-4D97-AF65-F5344CB8AC3E}">
        <p14:creationId xmlns:p14="http://schemas.microsoft.com/office/powerpoint/2010/main" val="18162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6588224" cy="1143000"/>
          </a:xfrm>
        </p:spPr>
        <p:txBody>
          <a:bodyPr>
            <a:normAutofit fontScale="90000"/>
          </a:bodyPr>
          <a:lstStyle/>
          <a:p>
            <a:r>
              <a:rPr lang="el-GR" dirty="0"/>
              <a:t>Το ECVET – σωστό ή λάθος</a:t>
            </a:r>
            <a:r>
              <a:rPr lang="en-US" dirty="0"/>
              <a:t>;</a:t>
            </a:r>
            <a:endParaRPr lang="en-GB" dirty="0"/>
          </a:p>
        </p:txBody>
      </p:sp>
      <p:sp>
        <p:nvSpPr>
          <p:cNvPr id="3" name="Content Placeholder 2"/>
          <p:cNvSpPr>
            <a:spLocks noGrp="1"/>
          </p:cNvSpPr>
          <p:nvPr>
            <p:ph idx="1"/>
          </p:nvPr>
        </p:nvSpPr>
        <p:spPr/>
        <p:txBody>
          <a:bodyPr>
            <a:normAutofit fontScale="92500"/>
          </a:bodyPr>
          <a:lstStyle/>
          <a:p>
            <a:pPr marL="900113" indent="-900113">
              <a:buNone/>
            </a:pPr>
            <a:r>
              <a:rPr lang="en-GB" dirty="0"/>
              <a:t>  4.	</a:t>
            </a:r>
            <a:r>
              <a:rPr lang="el-GR" dirty="0" smtClean="0"/>
              <a:t>Το  </a:t>
            </a:r>
            <a:r>
              <a:rPr lang="el-GR" dirty="0"/>
              <a:t>ECVET μπορεί να χρησιμοποιηθεί μόνο για </a:t>
            </a:r>
            <a:r>
              <a:rPr lang="el-GR" dirty="0" smtClean="0"/>
              <a:t>κινητικότητες διάρκειας </a:t>
            </a:r>
            <a:r>
              <a:rPr lang="el-GR" dirty="0"/>
              <a:t>τουλάχιστον 12 μηνών.</a:t>
            </a:r>
          </a:p>
          <a:p>
            <a:pPr marL="900113" indent="-900113">
              <a:buNone/>
            </a:pPr>
            <a:r>
              <a:rPr lang="el-GR" dirty="0" smtClean="0">
                <a:solidFill>
                  <a:srgbClr val="FF0000"/>
                </a:solidFill>
              </a:rPr>
              <a:t>ΛΑΘΟΣ!</a:t>
            </a:r>
            <a:endParaRPr lang="el-GR" dirty="0">
              <a:solidFill>
                <a:srgbClr val="FF0000"/>
              </a:solidFill>
            </a:endParaRPr>
          </a:p>
          <a:p>
            <a:pPr marL="900113" indent="-900113">
              <a:buNone/>
            </a:pPr>
            <a:r>
              <a:rPr lang="el-GR" dirty="0"/>
              <a:t>Το ECVET μπορεί να χρησιμοποιηθεί με οποιαδήποτε μάθηση, συμπεριλαμβανομένων </a:t>
            </a:r>
            <a:r>
              <a:rPr lang="el-GR" dirty="0" smtClean="0"/>
              <a:t>κινητικοτήτων που </a:t>
            </a:r>
            <a:r>
              <a:rPr lang="el-GR" dirty="0"/>
              <a:t>κυμαίνονται από δύο εβδομάδες έως έξι μήνες, δώδεκα μήνες ή περισσότερο.</a:t>
            </a:r>
            <a:endParaRPr lang="en-GB" dirty="0"/>
          </a:p>
        </p:txBody>
      </p:sp>
    </p:spTree>
    <p:extLst>
      <p:ext uri="{BB962C8B-B14F-4D97-AF65-F5344CB8AC3E}">
        <p14:creationId xmlns:p14="http://schemas.microsoft.com/office/powerpoint/2010/main" val="761212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588224" cy="1143000"/>
          </a:xfrm>
        </p:spPr>
        <p:txBody>
          <a:bodyPr>
            <a:normAutofit fontScale="90000"/>
          </a:bodyPr>
          <a:lstStyle/>
          <a:p>
            <a:r>
              <a:rPr lang="el-GR" dirty="0"/>
              <a:t>Το ECVET – σωστό ή λάθος</a:t>
            </a:r>
            <a:r>
              <a:rPr lang="en-US" dirty="0"/>
              <a:t>;</a:t>
            </a:r>
            <a:endParaRPr lang="en-GB" dirty="0"/>
          </a:p>
        </p:txBody>
      </p:sp>
      <p:sp>
        <p:nvSpPr>
          <p:cNvPr id="3" name="Content Placeholder 2"/>
          <p:cNvSpPr>
            <a:spLocks noGrp="1"/>
          </p:cNvSpPr>
          <p:nvPr>
            <p:ph idx="1"/>
          </p:nvPr>
        </p:nvSpPr>
        <p:spPr/>
        <p:txBody>
          <a:bodyPr>
            <a:normAutofit fontScale="92500" lnSpcReduction="10000"/>
          </a:bodyPr>
          <a:lstStyle/>
          <a:p>
            <a:pPr marL="900113" indent="-900113">
              <a:buNone/>
            </a:pPr>
            <a:r>
              <a:rPr lang="en-GB" dirty="0"/>
              <a:t>  5.	</a:t>
            </a:r>
            <a:r>
              <a:rPr lang="el-GR" dirty="0"/>
              <a:t>Το ECVET λειτουργεί ως κοινή γλώσσα μεταξύ των φορέων παροχής εκπαίδευσης και κατάρτισης στις διάφορες χώρες της Ευρωπαϊκής Ένωσης.</a:t>
            </a:r>
          </a:p>
          <a:p>
            <a:pPr marL="900113" indent="-900113">
              <a:buNone/>
            </a:pPr>
            <a:r>
              <a:rPr lang="el-GR" dirty="0" smtClean="0">
                <a:solidFill>
                  <a:srgbClr val="FF0000"/>
                </a:solidFill>
              </a:rPr>
              <a:t>ΣΩΣΤΟ!</a:t>
            </a:r>
            <a:endParaRPr lang="el-GR" dirty="0">
              <a:solidFill>
                <a:srgbClr val="FF0000"/>
              </a:solidFill>
            </a:endParaRPr>
          </a:p>
          <a:p>
            <a:pPr marL="900113" indent="-900113">
              <a:buNone/>
            </a:pPr>
            <a:r>
              <a:rPr lang="el-GR" dirty="0"/>
              <a:t>Το ECVET είναι μια πρωτοβουλία που μπορεί να βελτιώσει και να διευκολύνει την αμοιβαία αναγνώριση της μάθησης και των δεξιοτήτων στα εθνικά εκπαιδευτικά συστήματα.</a:t>
            </a:r>
            <a:endParaRPr lang="en-GB" dirty="0"/>
          </a:p>
        </p:txBody>
      </p:sp>
    </p:spTree>
    <p:extLst>
      <p:ext uri="{BB962C8B-B14F-4D97-AF65-F5344CB8AC3E}">
        <p14:creationId xmlns:p14="http://schemas.microsoft.com/office/powerpoint/2010/main" val="3777401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32656"/>
            <a:ext cx="5915000" cy="1143000"/>
          </a:xfrm>
        </p:spPr>
        <p:txBody>
          <a:bodyPr>
            <a:normAutofit/>
          </a:bodyPr>
          <a:lstStyle/>
          <a:p>
            <a:r>
              <a:rPr lang="el-GR" dirty="0"/>
              <a:t>Γιατί είναι σημαντικό?</a:t>
            </a:r>
            <a:endParaRPr lang="en-GB" dirty="0"/>
          </a:p>
        </p:txBody>
      </p:sp>
      <p:sp>
        <p:nvSpPr>
          <p:cNvPr id="3" name="Content Placeholder 2"/>
          <p:cNvSpPr>
            <a:spLocks noGrp="1"/>
          </p:cNvSpPr>
          <p:nvPr>
            <p:ph idx="1"/>
          </p:nvPr>
        </p:nvSpPr>
        <p:spPr>
          <a:xfrm>
            <a:off x="1403648" y="1600200"/>
            <a:ext cx="5976664" cy="4525963"/>
          </a:xfrm>
        </p:spPr>
        <p:txBody>
          <a:bodyPr/>
          <a:lstStyle/>
          <a:p>
            <a:pPr marL="0" indent="0" algn="ctr">
              <a:buNone/>
            </a:pPr>
            <a:r>
              <a:rPr lang="el-GR" dirty="0"/>
              <a:t>Γιατί είναι σημαντικό?</a:t>
            </a:r>
          </a:p>
          <a:p>
            <a:pPr marL="0" indent="0" algn="ctr">
              <a:buNone/>
            </a:pPr>
            <a:r>
              <a:rPr lang="el-GR" dirty="0"/>
              <a:t>Επειδή </a:t>
            </a:r>
            <a:r>
              <a:rPr lang="el-GR" dirty="0" smtClean="0"/>
              <a:t>η μάθηση </a:t>
            </a:r>
            <a:r>
              <a:rPr lang="el-GR" dirty="0"/>
              <a:t>μιας διαπολιτισμικής κινητικότητας μπορεί να αξιολογηθεί σε κάποιο μέρος από έναν επαγγελματία από </a:t>
            </a:r>
            <a:r>
              <a:rPr lang="el-GR" dirty="0" smtClean="0"/>
              <a:t>ένα οργανισμό εταίρο στη χώρα φιλοξενίας.</a:t>
            </a:r>
            <a:endParaRPr lang="en-GB" dirty="0"/>
          </a:p>
        </p:txBody>
      </p:sp>
    </p:spTree>
    <p:extLst>
      <p:ext uri="{BB962C8B-B14F-4D97-AF65-F5344CB8AC3E}">
        <p14:creationId xmlns:p14="http://schemas.microsoft.com/office/powerpoint/2010/main" val="300537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99592" y="1417638"/>
            <a:ext cx="6459590" cy="4612147"/>
          </a:xfrm>
          <a:prstGeom prst="rect">
            <a:avLst/>
          </a:prstGeom>
        </p:spPr>
      </p:pic>
      <p:sp>
        <p:nvSpPr>
          <p:cNvPr id="6" name="Title 1">
            <a:extLst/>
          </p:cNvPr>
          <p:cNvSpPr>
            <a:spLocks noGrp="1"/>
          </p:cNvSpPr>
          <p:nvPr>
            <p:ph type="title"/>
          </p:nvPr>
        </p:nvSpPr>
        <p:spPr>
          <a:xfrm>
            <a:off x="673224" y="274638"/>
            <a:ext cx="5915000" cy="1143000"/>
          </a:xfrm>
        </p:spPr>
        <p:txBody>
          <a:bodyPr>
            <a:normAutofit/>
          </a:bodyPr>
          <a:lstStyle/>
          <a:p>
            <a:r>
              <a:rPr lang="el-GR" dirty="0" smtClean="0"/>
              <a:t>Διάλειμμα</a:t>
            </a:r>
            <a:endParaRPr lang="en-GB" dirty="0"/>
          </a:p>
        </p:txBody>
      </p:sp>
    </p:spTree>
    <p:extLst>
      <p:ext uri="{BB962C8B-B14F-4D97-AF65-F5344CB8AC3E}">
        <p14:creationId xmlns:p14="http://schemas.microsoft.com/office/powerpoint/2010/main" val="3191546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ΧΡΟΝΟΣ ΔΡΑΣΤΗΡΙΟΤΗΤΑΣ</a:t>
            </a:r>
          </a:p>
        </p:txBody>
      </p:sp>
      <p:sp>
        <p:nvSpPr>
          <p:cNvPr id="3" name="TextBox 2"/>
          <p:cNvSpPr txBox="1"/>
          <p:nvPr/>
        </p:nvSpPr>
        <p:spPr>
          <a:xfrm>
            <a:off x="739074" y="1663640"/>
            <a:ext cx="7200800" cy="3416320"/>
          </a:xfrm>
          <a:prstGeom prst="rect">
            <a:avLst/>
          </a:prstGeom>
          <a:solidFill>
            <a:schemeClr val="tx1">
              <a:lumMod val="40000"/>
              <a:lumOff val="60000"/>
            </a:schemeClr>
          </a:solidFill>
          <a:ln w="19050">
            <a:solidFill>
              <a:schemeClr val="tx1"/>
            </a:solidFill>
          </a:ln>
        </p:spPr>
        <p:txBody>
          <a:bodyPr wrap="square" rtlCol="0">
            <a:spAutoFit/>
          </a:bodyPr>
          <a:lstStyle/>
          <a:p>
            <a:r>
              <a:rPr lang="el-GR" sz="2400" b="1" dirty="0"/>
              <a:t>ΑΡΙΘΜΟΣ </a:t>
            </a:r>
            <a:r>
              <a:rPr lang="el-GR" sz="2400" b="1" dirty="0" smtClean="0"/>
              <a:t>ΔΡΑΣΤΗΡΙΟΤΗΤΑΣ: </a:t>
            </a:r>
            <a:r>
              <a:rPr lang="el-GR" sz="2400" b="1" dirty="0"/>
              <a:t>3.3.3</a:t>
            </a:r>
          </a:p>
          <a:p>
            <a:endParaRPr lang="el-GR" sz="2400" b="1" dirty="0"/>
          </a:p>
          <a:p>
            <a:r>
              <a:rPr lang="el-GR" sz="2400" b="1" dirty="0"/>
              <a:t>ΤΙΤΛΟΣ ΔΡΑΣΤΗΡΙΟΤΗΤΑΣ: Κατανόηση των μαθησιακών αποτελεσμάτων στο πλαίσιο του ECVET</a:t>
            </a:r>
          </a:p>
          <a:p>
            <a:endParaRPr lang="el-GR" sz="2400" b="1" dirty="0"/>
          </a:p>
          <a:p>
            <a:r>
              <a:rPr lang="el-GR" sz="2400" b="1" dirty="0" smtClean="0"/>
              <a:t>ΔΙΑΡΚΕΙΑ </a:t>
            </a:r>
            <a:r>
              <a:rPr lang="el-GR" sz="2400" b="1" dirty="0"/>
              <a:t>ΔΡΑΣΤΗΡΙΟΤΗΤΑΣ: 45 λεπτά</a:t>
            </a:r>
          </a:p>
          <a:p>
            <a:endParaRPr lang="el-GR" sz="2400" b="1" dirty="0"/>
          </a:p>
          <a:p>
            <a:r>
              <a:rPr lang="el-GR" sz="2400" b="1" dirty="0"/>
              <a:t>ΣΧΟΛΙΑ:</a:t>
            </a:r>
          </a:p>
          <a:p>
            <a:endParaRPr lang="el-GR" sz="2400" b="1" dirty="0"/>
          </a:p>
        </p:txBody>
      </p:sp>
    </p:spTree>
    <p:extLst>
      <p:ext uri="{BB962C8B-B14F-4D97-AF65-F5344CB8AC3E}">
        <p14:creationId xmlns:p14="http://schemas.microsoft.com/office/powerpoint/2010/main" val="3802602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020272" cy="1143000"/>
          </a:xfrm>
        </p:spPr>
        <p:txBody>
          <a:bodyPr>
            <a:normAutofit fontScale="90000"/>
          </a:bodyPr>
          <a:lstStyle/>
          <a:p>
            <a:r>
              <a:rPr lang="el-GR" dirty="0"/>
              <a:t>Πώς λοιπόν χρησιμοποιούμε το ECVET;</a:t>
            </a:r>
            <a:endParaRPr lang="en-GB" dirty="0"/>
          </a:p>
        </p:txBody>
      </p:sp>
      <p:sp>
        <p:nvSpPr>
          <p:cNvPr id="3" name="Content Placeholder 2"/>
          <p:cNvSpPr>
            <a:spLocks noGrp="1"/>
          </p:cNvSpPr>
          <p:nvPr>
            <p:ph idx="1"/>
          </p:nvPr>
        </p:nvSpPr>
        <p:spPr/>
        <p:txBody>
          <a:bodyPr>
            <a:normAutofit fontScale="92500" lnSpcReduction="20000"/>
          </a:bodyPr>
          <a:lstStyle/>
          <a:p>
            <a:r>
              <a:rPr lang="el-GR" dirty="0" smtClean="0"/>
              <a:t>Το </a:t>
            </a:r>
            <a:r>
              <a:rPr lang="el-GR" dirty="0"/>
              <a:t>ECVET πρέπει να ενσωματωθεί </a:t>
            </a:r>
            <a:r>
              <a:rPr lang="el-GR" dirty="0" smtClean="0"/>
              <a:t>στον προγραμματισμό </a:t>
            </a:r>
            <a:r>
              <a:rPr lang="el-GR" dirty="0"/>
              <a:t>και το </a:t>
            </a:r>
            <a:r>
              <a:rPr lang="el-GR" dirty="0" smtClean="0"/>
              <a:t>σχεδιασμό των  </a:t>
            </a:r>
            <a:r>
              <a:rPr lang="el-GR" dirty="0"/>
              <a:t>περιόδων κινητικότητας.</a:t>
            </a:r>
          </a:p>
          <a:p>
            <a:r>
              <a:rPr lang="el-GR" dirty="0"/>
              <a:t>Απαιτεί από τους παρόχους ΕΕΚ να χρησιμοποιούν μαθησιακά αποτελέσματα τα οποία πρέπει να προβλέπουν και να σχεδιάζουν.</a:t>
            </a:r>
          </a:p>
          <a:p>
            <a:pPr marL="457200" lvl="1" indent="0">
              <a:buNone/>
            </a:pPr>
            <a:r>
              <a:rPr lang="el-GR" b="1" dirty="0"/>
              <a:t>Για να κατανοήσετε ποιο είναι το μαθησιακό αποτέλεσμα, διαβάστε το απόσπασμα 1 από το </a:t>
            </a:r>
            <a:r>
              <a:rPr lang="en-GB" b="1" dirty="0"/>
              <a:t>“</a:t>
            </a:r>
            <a:r>
              <a:rPr lang="en-GB" b="1" dirty="0" smtClean="0"/>
              <a:t>ECVET</a:t>
            </a:r>
            <a:r>
              <a:rPr lang="en-GB" b="1" dirty="0"/>
              <a:t>: Getting the credit your learners deserve” a guidance document from Erasmus</a:t>
            </a:r>
            <a:r>
              <a:rPr lang="en-GB" b="1" dirty="0" smtClean="0"/>
              <a:t>+</a:t>
            </a:r>
            <a:endParaRPr lang="en-GB" b="1" dirty="0"/>
          </a:p>
        </p:txBody>
      </p:sp>
    </p:spTree>
    <p:extLst>
      <p:ext uri="{BB962C8B-B14F-4D97-AF65-F5344CB8AC3E}">
        <p14:creationId xmlns:p14="http://schemas.microsoft.com/office/powerpoint/2010/main" val="2885506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020272" cy="1143000"/>
          </a:xfrm>
        </p:spPr>
        <p:txBody>
          <a:bodyPr>
            <a:normAutofit fontScale="90000"/>
          </a:bodyPr>
          <a:lstStyle/>
          <a:p>
            <a:r>
              <a:rPr lang="el-GR" dirty="0"/>
              <a:t>Πώς λοιπόν χρησιμοποιούμε το ECVET;</a:t>
            </a:r>
            <a:endParaRPr lang="en-GB" dirty="0"/>
          </a:p>
        </p:txBody>
      </p:sp>
      <p:sp>
        <p:nvSpPr>
          <p:cNvPr id="3" name="Content Placeholder 2"/>
          <p:cNvSpPr>
            <a:spLocks noGrp="1"/>
          </p:cNvSpPr>
          <p:nvPr>
            <p:ph idx="1"/>
          </p:nvPr>
        </p:nvSpPr>
        <p:spPr/>
        <p:txBody>
          <a:bodyPr>
            <a:normAutofit fontScale="92500" lnSpcReduction="10000"/>
          </a:bodyPr>
          <a:lstStyle/>
          <a:p>
            <a:r>
              <a:rPr lang="el-GR" dirty="0" smtClean="0"/>
              <a:t>Το </a:t>
            </a:r>
            <a:r>
              <a:rPr lang="el-GR" dirty="0"/>
              <a:t>απόσπασμα που μόλις διαβάσατε από το ECVET εξηγεί τη σημασία των μαθησιακών αποτελεσμάτων.</a:t>
            </a:r>
          </a:p>
          <a:p>
            <a:r>
              <a:rPr lang="el-GR" dirty="0"/>
              <a:t>Για να μπορέσετε να χρησιμοποιήσετε το ECVET, πρέπει να είστε σε θέση να προσδιορίσετε τα μαθησιακά αποτελέσματα με τον οργανισμό σας εταίρο και να τα ομαδοποιήσετε σε </a:t>
            </a:r>
            <a:r>
              <a:rPr lang="el-GR" dirty="0" smtClean="0"/>
              <a:t>ενότητες μάθησης.</a:t>
            </a:r>
            <a:endParaRPr lang="el-GR" dirty="0"/>
          </a:p>
          <a:p>
            <a:pPr marL="0" indent="0">
              <a:buNone/>
            </a:pPr>
            <a:r>
              <a:rPr lang="el-GR" sz="3000" b="1" dirty="0">
                <a:solidFill>
                  <a:schemeClr val="tx1"/>
                </a:solidFill>
              </a:rPr>
              <a:t>Πώς λοιπόν σχεδιάζουμε τα μαθησιακά αποτελέσματα;</a:t>
            </a:r>
            <a:endParaRPr lang="en-GB" sz="3000" b="1" dirty="0">
              <a:solidFill>
                <a:schemeClr val="tx1"/>
              </a:solidFill>
            </a:endParaRPr>
          </a:p>
        </p:txBody>
      </p:sp>
    </p:spTree>
    <p:extLst>
      <p:ext uri="{BB962C8B-B14F-4D97-AF65-F5344CB8AC3E}">
        <p14:creationId xmlns:p14="http://schemas.microsoft.com/office/powerpoint/2010/main" val="337261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Κατανόηση των μαθησιακών αποτελεσμάτων</a:t>
            </a:r>
            <a:endParaRPr lang="en-GB" dirty="0"/>
          </a:p>
        </p:txBody>
      </p:sp>
      <p:sp>
        <p:nvSpPr>
          <p:cNvPr id="3" name="Content Placeholder 2"/>
          <p:cNvSpPr>
            <a:spLocks noGrp="1"/>
          </p:cNvSpPr>
          <p:nvPr>
            <p:ph idx="1"/>
          </p:nvPr>
        </p:nvSpPr>
        <p:spPr/>
        <p:txBody>
          <a:bodyPr>
            <a:normAutofit fontScale="77500" lnSpcReduction="20000"/>
          </a:bodyPr>
          <a:lstStyle/>
          <a:p>
            <a:r>
              <a:rPr lang="el-GR" dirty="0"/>
              <a:t>Τα </a:t>
            </a:r>
            <a:r>
              <a:rPr lang="el-GR" dirty="0" smtClean="0"/>
              <a:t>μαθησιακά αποτελέσματα </a:t>
            </a:r>
            <a:r>
              <a:rPr lang="el-GR" dirty="0"/>
              <a:t>βασίζονται σε</a:t>
            </a:r>
          </a:p>
          <a:p>
            <a:pPr lvl="1"/>
            <a:r>
              <a:rPr lang="el-GR" dirty="0"/>
              <a:t>τι γνωρίζει ένας </a:t>
            </a:r>
            <a:r>
              <a:rPr lang="el-GR" dirty="0" smtClean="0"/>
              <a:t>εκπαιδευόμενος</a:t>
            </a:r>
            <a:endParaRPr lang="el-GR" dirty="0"/>
          </a:p>
          <a:p>
            <a:pPr lvl="1"/>
            <a:r>
              <a:rPr lang="el-GR" dirty="0" smtClean="0"/>
              <a:t>Τις </a:t>
            </a:r>
            <a:r>
              <a:rPr lang="el-GR" dirty="0"/>
              <a:t>δεξιότητες και τις ικανότητες που έχει αναπτύξει ένας </a:t>
            </a:r>
            <a:r>
              <a:rPr lang="el-GR" dirty="0" smtClean="0"/>
              <a:t>εκπαιδευόμενος</a:t>
            </a:r>
            <a:endParaRPr lang="el-GR" dirty="0"/>
          </a:p>
          <a:p>
            <a:r>
              <a:rPr lang="el-GR" dirty="0"/>
              <a:t>Οι εργασίες περιγράφουν</a:t>
            </a:r>
          </a:p>
          <a:p>
            <a:pPr lvl="1"/>
            <a:r>
              <a:rPr lang="el-GR" dirty="0"/>
              <a:t>δραστηριότητες που κάνει ο εκπαιδευόμενος</a:t>
            </a:r>
          </a:p>
          <a:p>
            <a:r>
              <a:rPr lang="el-GR" dirty="0"/>
              <a:t>Οι εκπαιδευόμενοι θα χρησιμοποιήσουν τις δεξιότητές τους και τις ικανότητές τους για να ολοκληρώσουν </a:t>
            </a:r>
            <a:r>
              <a:rPr lang="el-GR" dirty="0" smtClean="0"/>
              <a:t>τις εργασίες</a:t>
            </a:r>
            <a:r>
              <a:rPr lang="en-US" dirty="0" smtClean="0"/>
              <a:t>(tasks)</a:t>
            </a:r>
            <a:r>
              <a:rPr lang="el-GR" dirty="0" smtClean="0"/>
              <a:t> , </a:t>
            </a:r>
            <a:r>
              <a:rPr lang="el-GR" dirty="0"/>
              <a:t>αλλά </a:t>
            </a:r>
            <a:r>
              <a:rPr lang="el-GR" dirty="0" smtClean="0"/>
              <a:t>οι εργασίες δείχνουν </a:t>
            </a:r>
            <a:r>
              <a:rPr lang="el-GR" dirty="0"/>
              <a:t>τι </a:t>
            </a:r>
            <a:r>
              <a:rPr lang="el-GR" b="1" dirty="0"/>
              <a:t>μπορεί να κάνει</a:t>
            </a:r>
            <a:r>
              <a:rPr lang="el-GR" dirty="0"/>
              <a:t> ένας </a:t>
            </a:r>
            <a:r>
              <a:rPr lang="el-GR" dirty="0" smtClean="0"/>
              <a:t>εκπαιδευόμενος. </a:t>
            </a:r>
            <a:r>
              <a:rPr lang="el-GR" dirty="0"/>
              <a:t>Τα μαθησιακά αποτελέσματα </a:t>
            </a:r>
            <a:r>
              <a:rPr lang="en-US" dirty="0" smtClean="0"/>
              <a:t>(learning outcomes) </a:t>
            </a:r>
            <a:r>
              <a:rPr lang="el-GR" dirty="0" smtClean="0"/>
              <a:t>περιγράφουν </a:t>
            </a:r>
            <a:r>
              <a:rPr lang="el-GR" b="1" dirty="0"/>
              <a:t>τι γνωρίζει </a:t>
            </a:r>
            <a:r>
              <a:rPr lang="el-GR" dirty="0"/>
              <a:t>ο </a:t>
            </a:r>
            <a:r>
              <a:rPr lang="el-GR" dirty="0" smtClean="0"/>
              <a:t>εκπαιδευόμενος.</a:t>
            </a:r>
            <a:endParaRPr lang="el-GR" dirty="0"/>
          </a:p>
        </p:txBody>
      </p:sp>
    </p:spTree>
    <p:extLst>
      <p:ext uri="{BB962C8B-B14F-4D97-AF65-F5344CB8AC3E}">
        <p14:creationId xmlns:p14="http://schemas.microsoft.com/office/powerpoint/2010/main" val="1949019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Κατανόηση των μαθησιακών αποτελεσμάτων</a:t>
            </a:r>
            <a:endParaRPr lang="en-GB" dirty="0"/>
          </a:p>
        </p:txBody>
      </p:sp>
      <p:sp>
        <p:nvSpPr>
          <p:cNvPr id="3" name="Content Placeholder 2"/>
          <p:cNvSpPr>
            <a:spLocks noGrp="1"/>
          </p:cNvSpPr>
          <p:nvPr>
            <p:ph idx="1"/>
          </p:nvPr>
        </p:nvSpPr>
        <p:spPr/>
        <p:txBody>
          <a:bodyPr>
            <a:normAutofit fontScale="92500" lnSpcReduction="20000"/>
          </a:bodyPr>
          <a:lstStyle/>
          <a:p>
            <a:r>
              <a:rPr lang="el-GR" dirty="0"/>
              <a:t> </a:t>
            </a:r>
            <a:r>
              <a:rPr lang="el-GR" dirty="0" smtClean="0"/>
              <a:t>Ο εκπαιδευτής </a:t>
            </a:r>
            <a:r>
              <a:rPr lang="el-GR" dirty="0"/>
              <a:t>θα σας δώσει ένα φύλλο που αναφέρει ορισμένες δηλώσεις σχετικά με τις εργασίες που θα μπορούσαν να πραγματοποιηθούν από τους εκπαιδευόμενους στα προγράμματα ΕΕΚ.</a:t>
            </a:r>
          </a:p>
          <a:p>
            <a:r>
              <a:rPr lang="el-GR" dirty="0"/>
              <a:t>Ο στόχος σας είναι να εργαστείτε σε </a:t>
            </a:r>
            <a:r>
              <a:rPr lang="el-GR" dirty="0" smtClean="0"/>
              <a:t>ζευγάρια, </a:t>
            </a:r>
            <a:r>
              <a:rPr lang="el-GR" dirty="0"/>
              <a:t>αποφασίζοντας εάν κάθε δήλωση είναι </a:t>
            </a:r>
            <a:r>
              <a:rPr lang="el-GR" dirty="0" smtClean="0"/>
              <a:t>«εργασία» </a:t>
            </a:r>
            <a:r>
              <a:rPr lang="el-GR" dirty="0"/>
              <a:t>ή «μαθησιακό αποτέλεσμα».</a:t>
            </a:r>
          </a:p>
          <a:p>
            <a:r>
              <a:rPr lang="el-GR" dirty="0"/>
              <a:t>Μπορείτε να ανατρέξετε στο απόσπασμα από το ECVET για να σας </a:t>
            </a:r>
            <a:r>
              <a:rPr lang="el-GR" dirty="0" smtClean="0"/>
              <a:t>υπενθυμίσει τι είναι το </a:t>
            </a:r>
            <a:r>
              <a:rPr lang="el-GR" dirty="0"/>
              <a:t>μαθησιακό αποτέλεσμα.</a:t>
            </a:r>
            <a:endParaRPr lang="en-GB" dirty="0"/>
          </a:p>
        </p:txBody>
      </p:sp>
    </p:spTree>
    <p:extLst>
      <p:ext uri="{BB962C8B-B14F-4D97-AF65-F5344CB8AC3E}">
        <p14:creationId xmlns:p14="http://schemas.microsoft.com/office/powerpoint/2010/main" val="1756137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ΧΡΟΝΟΣ ΔΡΑΣΤΗΡΙΟΤΗΤΑΣ</a:t>
            </a:r>
          </a:p>
        </p:txBody>
      </p:sp>
      <p:sp>
        <p:nvSpPr>
          <p:cNvPr id="3" name="TextBox 2"/>
          <p:cNvSpPr txBox="1"/>
          <p:nvPr/>
        </p:nvSpPr>
        <p:spPr>
          <a:xfrm>
            <a:off x="739074" y="1663640"/>
            <a:ext cx="7200800" cy="2677656"/>
          </a:xfrm>
          <a:prstGeom prst="rect">
            <a:avLst/>
          </a:prstGeom>
          <a:solidFill>
            <a:schemeClr val="tx1">
              <a:lumMod val="40000"/>
              <a:lumOff val="60000"/>
            </a:schemeClr>
          </a:solidFill>
          <a:ln w="19050">
            <a:solidFill>
              <a:schemeClr val="tx1"/>
            </a:solidFill>
          </a:ln>
        </p:spPr>
        <p:txBody>
          <a:bodyPr wrap="square" rtlCol="0">
            <a:spAutoFit/>
          </a:bodyPr>
          <a:lstStyle/>
          <a:p>
            <a:r>
              <a:rPr lang="el-GR" sz="2400" b="1" dirty="0" smtClean="0"/>
              <a:t>ΑΡΙΘΜΟΣ </a:t>
            </a:r>
            <a:r>
              <a:rPr lang="el-GR" sz="2400" b="1" dirty="0"/>
              <a:t>ΔΡΑΣΤΗΡΙΟΤΗΤΑΣ: 3.3.4</a:t>
            </a:r>
          </a:p>
          <a:p>
            <a:endParaRPr lang="el-GR" sz="2400" b="1" dirty="0"/>
          </a:p>
          <a:p>
            <a:r>
              <a:rPr lang="el-GR" sz="2400" b="1" dirty="0"/>
              <a:t>ΤΙΤΛΟΣ ΔΡΑΣΤΗΡΙΟΤΗΤΑΣ: Χρήση του ECVET</a:t>
            </a:r>
          </a:p>
          <a:p>
            <a:endParaRPr lang="el-GR" sz="2400" b="1" dirty="0"/>
          </a:p>
          <a:p>
            <a:r>
              <a:rPr lang="el-GR" sz="2400" b="1" dirty="0"/>
              <a:t>ΔΙΑΡΚΕΙΑ ΔΡΑΣΤΗΡΙΟΤΗΤΑΣ:</a:t>
            </a:r>
          </a:p>
          <a:p>
            <a:endParaRPr lang="el-GR" sz="2400" b="1" dirty="0"/>
          </a:p>
          <a:p>
            <a:r>
              <a:rPr lang="el-GR" sz="2400" b="1" dirty="0"/>
              <a:t>ΣΧΟΛΙΑ:</a:t>
            </a:r>
          </a:p>
        </p:txBody>
      </p:sp>
    </p:spTree>
    <p:extLst>
      <p:ext uri="{BB962C8B-B14F-4D97-AF65-F5344CB8AC3E}">
        <p14:creationId xmlns:p14="http://schemas.microsoft.com/office/powerpoint/2010/main" val="365281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674"/>
            <a:ext cx="5915000" cy="1143000"/>
          </a:xfrm>
        </p:spPr>
        <p:txBody>
          <a:bodyPr>
            <a:normAutofit fontScale="90000"/>
          </a:bodyPr>
          <a:lstStyle/>
          <a:p>
            <a:r>
              <a:rPr lang="el-GR" dirty="0" smtClean="0"/>
              <a:t>ΕΝΟΤΗΤΑ</a:t>
            </a:r>
            <a:r>
              <a:rPr lang="en-US" dirty="0" smtClean="0"/>
              <a:t> </a:t>
            </a:r>
            <a:r>
              <a:rPr lang="en-US" dirty="0"/>
              <a:t>3</a:t>
            </a:r>
            <a:r>
              <a:rPr lang="en-US" dirty="0">
                <a:solidFill>
                  <a:srgbClr val="FF0000"/>
                </a:solidFill>
              </a:rPr>
              <a:t/>
            </a:r>
            <a:br>
              <a:rPr lang="en-US" dirty="0">
                <a:solidFill>
                  <a:srgbClr val="FF0000"/>
                </a:solidFill>
              </a:rPr>
            </a:br>
            <a:r>
              <a:rPr lang="el-GR" dirty="0" smtClean="0"/>
              <a:t>ΥΠΟΕΝΟΤΗΤΑ </a:t>
            </a:r>
            <a:r>
              <a:rPr lang="en-US" dirty="0" smtClean="0"/>
              <a:t>3</a:t>
            </a:r>
            <a:endParaRPr lang="el-GR"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4408310"/>
              </p:ext>
            </p:extLst>
          </p:nvPr>
        </p:nvGraphicFramePr>
        <p:xfrm>
          <a:off x="0" y="1385886"/>
          <a:ext cx="9144000" cy="5023258"/>
        </p:xfrm>
        <a:graphic>
          <a:graphicData uri="http://schemas.openxmlformats.org/drawingml/2006/table">
            <a:tbl>
              <a:tblPr firstRow="1" bandRow="1">
                <a:tableStyleId>{F5AB1C69-6EDB-4FF4-983F-18BD219EF322}</a:tableStyleId>
              </a:tblPr>
              <a:tblGrid>
                <a:gridCol w="1907704">
                  <a:extLst>
                    <a:ext uri="{9D8B030D-6E8A-4147-A177-3AD203B41FA5}">
                      <a16:colId xmlns:a16="http://schemas.microsoft.com/office/drawing/2014/main" xmlns="" val="20000"/>
                    </a:ext>
                  </a:extLst>
                </a:gridCol>
                <a:gridCol w="7236296">
                  <a:extLst>
                    <a:ext uri="{9D8B030D-6E8A-4147-A177-3AD203B41FA5}">
                      <a16:colId xmlns:a16="http://schemas.microsoft.com/office/drawing/2014/main" xmlns="" val="20001"/>
                    </a:ext>
                  </a:extLst>
                </a:gridCol>
              </a:tblGrid>
              <a:tr h="279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kern="1200" dirty="0" smtClean="0">
                          <a:solidFill>
                            <a:schemeClr val="lt1"/>
                          </a:solidFill>
                          <a:effectLst/>
                          <a:latin typeface="+mn-lt"/>
                          <a:ea typeface="+mn-ea"/>
                          <a:cs typeface="+mn-cs"/>
                        </a:rPr>
                        <a:t>Τίτλος ενότητας</a:t>
                      </a:r>
                      <a:endParaRPr lang="el-GR" sz="1600" b="1" kern="1200" dirty="0">
                        <a:solidFill>
                          <a:schemeClr val="lt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solidFill>
                            <a:schemeClr val="tx1">
                              <a:lumMod val="75000"/>
                            </a:schemeClr>
                          </a:solidFill>
                        </a:rPr>
                        <a:t>Η χρήση των κατάλληλων στρατηγικών</a:t>
                      </a:r>
                      <a:r>
                        <a:rPr lang="en-GB" sz="1600" dirty="0" smtClean="0">
                          <a:solidFill>
                            <a:schemeClr val="tx1">
                              <a:lumMod val="75000"/>
                            </a:schemeClr>
                          </a:solidFill>
                        </a:rPr>
                        <a:t> </a:t>
                      </a:r>
                      <a:r>
                        <a:rPr lang="el-GR" sz="1600" dirty="0" smtClean="0">
                          <a:solidFill>
                            <a:schemeClr val="tx1">
                              <a:lumMod val="75000"/>
                            </a:schemeClr>
                          </a:solidFill>
                        </a:rPr>
                        <a:t>και</a:t>
                      </a:r>
                      <a:r>
                        <a:rPr lang="en-GB" sz="1600" dirty="0" smtClean="0">
                          <a:solidFill>
                            <a:schemeClr val="tx1">
                              <a:lumMod val="75000"/>
                            </a:schemeClr>
                          </a:solidFill>
                        </a:rPr>
                        <a:t>  </a:t>
                      </a:r>
                      <a:r>
                        <a:rPr lang="el-GR" sz="1600" dirty="0" smtClean="0">
                          <a:solidFill>
                            <a:schemeClr val="tx1">
                              <a:lumMod val="75000"/>
                            </a:schemeClr>
                          </a:solidFill>
                        </a:rPr>
                        <a:t>εργαλείων</a:t>
                      </a:r>
                      <a:r>
                        <a:rPr lang="en-GB" sz="1600" dirty="0" smtClean="0">
                          <a:solidFill>
                            <a:schemeClr val="tx1">
                              <a:lumMod val="75000"/>
                            </a:schemeClr>
                          </a:solidFill>
                        </a:rPr>
                        <a:t> </a:t>
                      </a:r>
                      <a:r>
                        <a:rPr lang="el-GR" sz="1600" dirty="0" smtClean="0">
                          <a:solidFill>
                            <a:schemeClr val="tx1">
                              <a:lumMod val="75000"/>
                            </a:schemeClr>
                          </a:solidFill>
                        </a:rPr>
                        <a:t>για την αναγνώριση</a:t>
                      </a:r>
                      <a:r>
                        <a:rPr lang="en-GB" sz="1600" dirty="0" smtClean="0">
                          <a:solidFill>
                            <a:schemeClr val="tx1">
                              <a:lumMod val="75000"/>
                            </a:schemeClr>
                          </a:solidFill>
                        </a:rPr>
                        <a:t> </a:t>
                      </a:r>
                      <a:r>
                        <a:rPr lang="el-GR" sz="1600" dirty="0" smtClean="0">
                          <a:solidFill>
                            <a:schemeClr val="tx1">
                              <a:lumMod val="75000"/>
                            </a:schemeClr>
                          </a:solidFill>
                        </a:rPr>
                        <a:t>και επικύρωση</a:t>
                      </a:r>
                      <a:r>
                        <a:rPr lang="en-GB" sz="1600" dirty="0" smtClean="0">
                          <a:solidFill>
                            <a:schemeClr val="tx1">
                              <a:lumMod val="75000"/>
                            </a:schemeClr>
                          </a:solidFill>
                        </a:rPr>
                        <a:t> </a:t>
                      </a:r>
                      <a:r>
                        <a:rPr lang="el-GR" sz="1600" dirty="0" smtClean="0">
                          <a:solidFill>
                            <a:schemeClr val="tx1">
                              <a:lumMod val="75000"/>
                            </a:schemeClr>
                          </a:solidFill>
                        </a:rPr>
                        <a:t>της μάθησης των συμμετεχόντων μέσο της διαπολιτισμικής εμπειρίας κινητικότητας στην ΕΕΚ</a:t>
                      </a:r>
                      <a:endParaRPr lang="el-GR" sz="1600" b="1" kern="1200" dirty="0">
                        <a:solidFill>
                          <a:schemeClr val="bg1"/>
                        </a:solidFill>
                        <a:effectLst/>
                        <a:latin typeface="+mn-lt"/>
                        <a:ea typeface="+mn-ea"/>
                        <a:cs typeface="+mn-cs"/>
                      </a:endParaRPr>
                    </a:p>
                  </a:txBody>
                  <a:tcPr/>
                </a:tc>
                <a:extLst>
                  <a:ext uri="{0D108BD9-81ED-4DB2-BD59-A6C34878D82A}">
                    <a16:rowId xmlns:a16="http://schemas.microsoft.com/office/drawing/2014/main" xmlns="" val="10000"/>
                  </a:ext>
                </a:extLst>
              </a:tr>
              <a:tr h="645016">
                <a:tc>
                  <a:txBody>
                    <a:bodyPr/>
                    <a:lstStyle/>
                    <a:p>
                      <a:r>
                        <a:rPr lang="el-GR" sz="1600" b="1" kern="1200" dirty="0" smtClean="0">
                          <a:solidFill>
                            <a:schemeClr val="dk1"/>
                          </a:solidFill>
                          <a:effectLst/>
                          <a:latin typeface="+mn-lt"/>
                          <a:ea typeface="+mn-ea"/>
                          <a:cs typeface="+mn-cs"/>
                        </a:rPr>
                        <a:t>Τίτλος </a:t>
                      </a:r>
                      <a:r>
                        <a:rPr lang="en-US" sz="1600" b="1" kern="1200" dirty="0" smtClean="0">
                          <a:solidFill>
                            <a:schemeClr val="dk1"/>
                          </a:solidFill>
                          <a:effectLst/>
                          <a:latin typeface="+mn-lt"/>
                          <a:ea typeface="+mn-ea"/>
                          <a:cs typeface="+mn-cs"/>
                        </a:rPr>
                        <a:t>Y</a:t>
                      </a:r>
                      <a:r>
                        <a:rPr lang="el-GR" sz="1600" b="1" kern="1200" dirty="0" err="1" smtClean="0">
                          <a:solidFill>
                            <a:schemeClr val="dk1"/>
                          </a:solidFill>
                          <a:effectLst/>
                          <a:latin typeface="+mn-lt"/>
                          <a:ea typeface="+mn-ea"/>
                          <a:cs typeface="+mn-cs"/>
                        </a:rPr>
                        <a:t>ποενότητας</a:t>
                      </a:r>
                      <a:endParaRPr lang="el-GR" sz="1600" dirty="0"/>
                    </a:p>
                  </a:txBody>
                  <a:tcPr/>
                </a:tc>
                <a:tc>
                  <a:txBody>
                    <a:bodyPr/>
                    <a:lstStyle/>
                    <a:p>
                      <a:r>
                        <a:rPr lang="el-GR" sz="1800" b="1" kern="1200" dirty="0" smtClean="0">
                          <a:solidFill>
                            <a:schemeClr val="dk1"/>
                          </a:solidFill>
                          <a:effectLst/>
                          <a:latin typeface="+mn-lt"/>
                          <a:ea typeface="+mn-ea"/>
                          <a:cs typeface="+mn-cs"/>
                        </a:rPr>
                        <a:t>Χρησιμοποιώντας πλαίσια διαπίστευσης και μεθοδολογίες για την αναγνώριση και επικύρωση της μάθησης</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r h="3168352">
                <a:tc>
                  <a:txBody>
                    <a:bodyPr/>
                    <a:lstStyle/>
                    <a:p>
                      <a:r>
                        <a:rPr lang="el-GR" sz="1600" dirty="0" smtClean="0"/>
                        <a:t>Στόχοι μάθησης</a:t>
                      </a:r>
                      <a:endParaRPr lang="el-GR" sz="1600" dirty="0"/>
                    </a:p>
                  </a:txBody>
                  <a:tcPr/>
                </a:tc>
                <a:tc>
                  <a:txBody>
                    <a:bodyPr/>
                    <a:lstStyle/>
                    <a:p>
                      <a:pPr marL="285750" lvl="0" indent="-285750">
                        <a:buFont typeface="Arial" panose="020B0604020202020204" pitchFamily="34" charset="0"/>
                        <a:buChar char="•"/>
                      </a:pPr>
                      <a:r>
                        <a:rPr lang="el-GR" sz="1800" kern="1200" dirty="0" smtClean="0">
                          <a:solidFill>
                            <a:schemeClr val="dk1"/>
                          </a:solidFill>
                          <a:effectLst/>
                          <a:latin typeface="+mn-lt"/>
                          <a:ea typeface="+mn-ea"/>
                          <a:cs typeface="+mn-cs"/>
                        </a:rPr>
                        <a:t>Να αυξηθεί η γνώση σχετικά με το φάσμα των πλαισίων διαπίστευσης και τις μεθοδολογικές προσεγγίσεις που διαθέτουν οι οργανισμοί ΕΕΚ και οι επαγγελματίες της ΕΕΚ για την αναγνώριση και την επικύρωση της μάθησης</a:t>
                      </a:r>
                    </a:p>
                    <a:p>
                      <a:pPr marL="285750" lvl="0" indent="-285750">
                        <a:buFont typeface="Arial" panose="020B0604020202020204" pitchFamily="34" charset="0"/>
                        <a:buChar char="•"/>
                      </a:pPr>
                      <a:r>
                        <a:rPr lang="el-GR" sz="1800" kern="1200" dirty="0" smtClean="0">
                          <a:solidFill>
                            <a:schemeClr val="dk1"/>
                          </a:solidFill>
                          <a:effectLst/>
                          <a:latin typeface="+mn-lt"/>
                          <a:ea typeface="+mn-ea"/>
                          <a:cs typeface="+mn-cs"/>
                        </a:rPr>
                        <a:t>Να δοθεί η δυνατότητα στους οργανισμούς</a:t>
                      </a:r>
                      <a:r>
                        <a:rPr lang="el-GR" sz="1800" kern="1200" baseline="0" dirty="0" smtClean="0">
                          <a:solidFill>
                            <a:schemeClr val="dk1"/>
                          </a:solidFill>
                          <a:effectLst/>
                          <a:latin typeface="+mn-lt"/>
                          <a:ea typeface="+mn-ea"/>
                          <a:cs typeface="+mn-cs"/>
                        </a:rPr>
                        <a:t> ΕΕΚ και</a:t>
                      </a:r>
                      <a:r>
                        <a:rPr lang="el-GR" sz="1800" kern="1200" dirty="0" smtClean="0">
                          <a:solidFill>
                            <a:schemeClr val="dk1"/>
                          </a:solidFill>
                          <a:effectLst/>
                          <a:latin typeface="+mn-lt"/>
                          <a:ea typeface="+mn-ea"/>
                          <a:cs typeface="+mn-cs"/>
                        </a:rPr>
                        <a:t> τους επαγγελματίες της ΕΕΚ να εντοπίσουν και να χρησιμοποιήσουν εργαλεία επικύρωσης που είναι κατάλληλα για συγκεκριμένα πλαίσια διαπολιτισμικής ΕΕΚ</a:t>
                      </a:r>
                    </a:p>
                    <a:p>
                      <a:pPr marL="285750" lvl="0" indent="-285750">
                        <a:buFont typeface="Arial" panose="020B0604020202020204" pitchFamily="34" charset="0"/>
                        <a:buChar char="•"/>
                      </a:pPr>
                      <a:r>
                        <a:rPr lang="el-GR" sz="1800" kern="1200" dirty="0" smtClean="0">
                          <a:solidFill>
                            <a:schemeClr val="dk1"/>
                          </a:solidFill>
                          <a:effectLst/>
                          <a:latin typeface="+mn-lt"/>
                          <a:ea typeface="+mn-ea"/>
                          <a:cs typeface="+mn-cs"/>
                        </a:rPr>
                        <a:t>Να δοθεί η δυνατότητα στους οργανισμούς</a:t>
                      </a:r>
                      <a:r>
                        <a:rPr lang="el-GR" sz="1800" kern="1200" baseline="0" dirty="0" smtClean="0">
                          <a:solidFill>
                            <a:schemeClr val="dk1"/>
                          </a:solidFill>
                          <a:effectLst/>
                          <a:latin typeface="+mn-lt"/>
                          <a:ea typeface="+mn-ea"/>
                          <a:cs typeface="+mn-cs"/>
                        </a:rPr>
                        <a:t> ΕΕΚ </a:t>
                      </a:r>
                      <a:r>
                        <a:rPr lang="el-GR" sz="1800" kern="1200" dirty="0" smtClean="0">
                          <a:solidFill>
                            <a:schemeClr val="dk1"/>
                          </a:solidFill>
                          <a:effectLst/>
                          <a:latin typeface="+mn-lt"/>
                          <a:ea typeface="+mn-ea"/>
                          <a:cs typeface="+mn-cs"/>
                        </a:rPr>
                        <a:t>και τους επαγγελματίες της ΕΕΚ να μεγιστοποιήσουν τα θετικά αποτελέσματα για τους συμμετέχοντες και τους εκπαιδευόμενους και να προσθέσουν αξία στην επαγγελματική πείρα και στα επαγγελματικά και άλλα προσόντα</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2"/>
                  </a:ext>
                </a:extLst>
              </a:tr>
              <a:tr h="386930">
                <a:tc>
                  <a:txBody>
                    <a:bodyPr/>
                    <a:lstStyle/>
                    <a:p>
                      <a:r>
                        <a:rPr lang="el-GR" sz="1600" dirty="0" smtClean="0"/>
                        <a:t>Ώρες εκπαίδευσης</a:t>
                      </a:r>
                      <a:endParaRPr lang="el-GR" sz="1600" dirty="0"/>
                    </a:p>
                  </a:txBody>
                  <a:tcPr/>
                </a:tc>
                <a:tc>
                  <a:txBody>
                    <a:bodyPr/>
                    <a:lstStyle/>
                    <a:p>
                      <a:pPr marL="285750" lvl="0" indent="-285750">
                        <a:buFont typeface="Arial" panose="020B0604020202020204" pitchFamily="34" charset="0"/>
                        <a:buChar char="•"/>
                      </a:pPr>
                      <a:r>
                        <a:rPr lang="el-GR" sz="1600" kern="1200" dirty="0" smtClean="0">
                          <a:solidFill>
                            <a:schemeClr val="dk1"/>
                          </a:solidFill>
                          <a:effectLst/>
                          <a:latin typeface="+mn-lt"/>
                          <a:ea typeface="+mn-ea"/>
                          <a:cs typeface="+mn-cs"/>
                        </a:rPr>
                        <a:t>3 ώρες (συν online δραστηριότητες για ολόκληρη την ενότητα)</a:t>
                      </a:r>
                      <a:endParaRPr lang="el-GR" sz="160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401789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Χρήση του </a:t>
            </a:r>
            <a:r>
              <a:rPr lang="en-GB" dirty="0"/>
              <a:t>ECVET</a:t>
            </a:r>
          </a:p>
        </p:txBody>
      </p:sp>
      <p:sp>
        <p:nvSpPr>
          <p:cNvPr id="3" name="Content Placeholder 2"/>
          <p:cNvSpPr>
            <a:spLocks noGrp="1"/>
          </p:cNvSpPr>
          <p:nvPr>
            <p:ph idx="1"/>
          </p:nvPr>
        </p:nvSpPr>
        <p:spPr/>
        <p:txBody>
          <a:bodyPr/>
          <a:lstStyle/>
          <a:p>
            <a:r>
              <a:rPr lang="el-GR" dirty="0"/>
              <a:t>Υ</a:t>
            </a:r>
            <a:r>
              <a:rPr lang="el-GR" dirty="0" smtClean="0"/>
              <a:t>πάρχουν </a:t>
            </a:r>
            <a:r>
              <a:rPr lang="el-GR" dirty="0"/>
              <a:t>λεπτομερείς οδηγίες σχετικά με τη χρήση του ECVET σε κάθε χώρα. Θα πρέπει να το αναζητήσετε στην αρχική σελίδα του Erasmus +.</a:t>
            </a:r>
          </a:p>
          <a:p>
            <a:r>
              <a:rPr lang="el-GR" dirty="0"/>
              <a:t>Ακολουθούν ορισμένοι βασικοί δείκτες για τη χρήση του ECVET.</a:t>
            </a:r>
            <a:endParaRPr lang="en-GB" dirty="0"/>
          </a:p>
        </p:txBody>
      </p:sp>
    </p:spTree>
    <p:extLst>
      <p:ext uri="{BB962C8B-B14F-4D97-AF65-F5344CB8AC3E}">
        <p14:creationId xmlns:p14="http://schemas.microsoft.com/office/powerpoint/2010/main" val="596981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777" y="18841"/>
            <a:ext cx="5915000" cy="1143000"/>
          </a:xfrm>
        </p:spPr>
        <p:txBody>
          <a:bodyPr/>
          <a:lstStyle/>
          <a:p>
            <a:r>
              <a:rPr lang="el-GR" dirty="0"/>
              <a:t>Χρήση του </a:t>
            </a:r>
            <a:r>
              <a:rPr lang="en-GB" dirty="0"/>
              <a:t>ECVET</a:t>
            </a:r>
          </a:p>
        </p:txBody>
      </p:sp>
      <p:sp>
        <p:nvSpPr>
          <p:cNvPr id="3" name="Content Placeholder 2"/>
          <p:cNvSpPr>
            <a:spLocks noGrp="1"/>
          </p:cNvSpPr>
          <p:nvPr>
            <p:ph idx="1"/>
          </p:nvPr>
        </p:nvSpPr>
        <p:spPr>
          <a:xfrm>
            <a:off x="390352" y="1348860"/>
            <a:ext cx="7643192" cy="1185182"/>
          </a:xfrm>
        </p:spPr>
        <p:txBody>
          <a:bodyPr>
            <a:normAutofit fontScale="85000" lnSpcReduction="20000"/>
          </a:bodyPr>
          <a:lstStyle/>
          <a:p>
            <a:pPr marL="0" indent="0">
              <a:buNone/>
            </a:pPr>
            <a:r>
              <a:rPr lang="el-GR" dirty="0"/>
              <a:t>Πριν από την πραγματοποίηση μιας κινητικότητας, υπάρχουν τέσσερα βασικά καθήκοντα για τους παρόχους ΕΕΚ να ολοκληρώσουν:</a:t>
            </a:r>
            <a:endParaRPr lang="en-GB" dirty="0"/>
          </a:p>
        </p:txBody>
      </p:sp>
      <p:sp>
        <p:nvSpPr>
          <p:cNvPr id="4" name="TextBox 3"/>
          <p:cNvSpPr txBox="1"/>
          <p:nvPr/>
        </p:nvSpPr>
        <p:spPr>
          <a:xfrm>
            <a:off x="323528" y="2772933"/>
            <a:ext cx="1656000" cy="646331"/>
          </a:xfrm>
          <a:prstGeom prst="rect">
            <a:avLst/>
          </a:prstGeom>
          <a:noFill/>
          <a:ln>
            <a:solidFill>
              <a:schemeClr val="accent3">
                <a:lumMod val="50000"/>
              </a:schemeClr>
            </a:solidFill>
          </a:ln>
        </p:spPr>
        <p:txBody>
          <a:bodyPr wrap="square" rtlCol="0">
            <a:spAutoFit/>
          </a:bodyPr>
          <a:lstStyle/>
          <a:p>
            <a:pPr algn="ctr"/>
            <a:r>
              <a:rPr lang="el-GR" dirty="0"/>
              <a:t>Βασική εργασία 1</a:t>
            </a:r>
            <a:endParaRPr lang="en-GB" dirty="0"/>
          </a:p>
        </p:txBody>
      </p:sp>
      <p:sp>
        <p:nvSpPr>
          <p:cNvPr id="5" name="TextBox 4"/>
          <p:cNvSpPr txBox="1"/>
          <p:nvPr/>
        </p:nvSpPr>
        <p:spPr>
          <a:xfrm>
            <a:off x="2412642" y="2772935"/>
            <a:ext cx="1656000" cy="923330"/>
          </a:xfrm>
          <a:prstGeom prst="rect">
            <a:avLst/>
          </a:prstGeom>
          <a:noFill/>
          <a:ln>
            <a:solidFill>
              <a:schemeClr val="accent3">
                <a:lumMod val="50000"/>
              </a:schemeClr>
            </a:solidFill>
          </a:ln>
        </p:spPr>
        <p:txBody>
          <a:bodyPr wrap="square" rtlCol="0">
            <a:spAutoFit/>
          </a:bodyPr>
          <a:lstStyle/>
          <a:p>
            <a:pPr algn="ctr"/>
            <a:r>
              <a:rPr lang="el-GR" dirty="0"/>
              <a:t>Βασική εργασία </a:t>
            </a:r>
            <a:r>
              <a:rPr lang="el-GR" dirty="0" smtClean="0"/>
              <a:t>2	</a:t>
            </a:r>
            <a:endParaRPr lang="en-GB" dirty="0"/>
          </a:p>
        </p:txBody>
      </p:sp>
      <p:sp>
        <p:nvSpPr>
          <p:cNvPr id="6" name="TextBox 5"/>
          <p:cNvSpPr txBox="1"/>
          <p:nvPr/>
        </p:nvSpPr>
        <p:spPr>
          <a:xfrm>
            <a:off x="4404088" y="2780928"/>
            <a:ext cx="1656000" cy="646331"/>
          </a:xfrm>
          <a:prstGeom prst="rect">
            <a:avLst/>
          </a:prstGeom>
          <a:noFill/>
          <a:ln>
            <a:solidFill>
              <a:schemeClr val="accent3">
                <a:lumMod val="50000"/>
              </a:schemeClr>
            </a:solidFill>
          </a:ln>
        </p:spPr>
        <p:txBody>
          <a:bodyPr wrap="square" rtlCol="0">
            <a:spAutoFit/>
          </a:bodyPr>
          <a:lstStyle/>
          <a:p>
            <a:pPr algn="ctr"/>
            <a:r>
              <a:rPr lang="el-GR" dirty="0"/>
              <a:t>Βασική εργασία </a:t>
            </a:r>
            <a:r>
              <a:rPr lang="el-GR" dirty="0" smtClean="0"/>
              <a:t>3</a:t>
            </a:r>
            <a:endParaRPr lang="en-GB" dirty="0"/>
          </a:p>
        </p:txBody>
      </p:sp>
      <p:sp>
        <p:nvSpPr>
          <p:cNvPr id="7" name="TextBox 6"/>
          <p:cNvSpPr txBox="1"/>
          <p:nvPr/>
        </p:nvSpPr>
        <p:spPr>
          <a:xfrm>
            <a:off x="6488777" y="2801512"/>
            <a:ext cx="1656000" cy="646331"/>
          </a:xfrm>
          <a:prstGeom prst="rect">
            <a:avLst/>
          </a:prstGeom>
          <a:noFill/>
          <a:ln>
            <a:solidFill>
              <a:schemeClr val="accent3">
                <a:lumMod val="50000"/>
              </a:schemeClr>
            </a:solidFill>
          </a:ln>
        </p:spPr>
        <p:txBody>
          <a:bodyPr wrap="square" rtlCol="0">
            <a:spAutoFit/>
          </a:bodyPr>
          <a:lstStyle/>
          <a:p>
            <a:pPr algn="ctr"/>
            <a:r>
              <a:rPr lang="el-GR" dirty="0"/>
              <a:t>Βασική εργασία 4</a:t>
            </a:r>
            <a:endParaRPr lang="en-GB" dirty="0"/>
          </a:p>
        </p:txBody>
      </p:sp>
      <p:sp>
        <p:nvSpPr>
          <p:cNvPr id="8" name="TextBox 7"/>
          <p:cNvSpPr txBox="1"/>
          <p:nvPr/>
        </p:nvSpPr>
        <p:spPr>
          <a:xfrm>
            <a:off x="323528" y="3429000"/>
            <a:ext cx="1656000" cy="2031325"/>
          </a:xfrm>
          <a:prstGeom prst="rect">
            <a:avLst/>
          </a:prstGeom>
          <a:solidFill>
            <a:schemeClr val="tx1">
              <a:lumMod val="40000"/>
              <a:lumOff val="60000"/>
            </a:schemeClr>
          </a:solidFill>
        </p:spPr>
        <p:txBody>
          <a:bodyPr wrap="square" rtlCol="0">
            <a:spAutoFit/>
          </a:bodyPr>
          <a:lstStyle/>
          <a:p>
            <a:endParaRPr lang="en-GB" dirty="0">
              <a:solidFill>
                <a:srgbClr val="002060"/>
              </a:solidFill>
            </a:endParaRPr>
          </a:p>
          <a:p>
            <a:endParaRPr lang="en-GB" dirty="0">
              <a:solidFill>
                <a:srgbClr val="002060"/>
              </a:solidFill>
            </a:endParaRPr>
          </a:p>
          <a:p>
            <a:pPr algn="ctr"/>
            <a:r>
              <a:rPr lang="el-GR" dirty="0">
                <a:solidFill>
                  <a:srgbClr val="002060"/>
                </a:solidFill>
              </a:rPr>
              <a:t>Εξοπλισμός της εταιρικής σχέσης σας με το ECVET</a:t>
            </a:r>
            <a:endParaRPr lang="en-GB" dirty="0">
              <a:solidFill>
                <a:srgbClr val="002060"/>
              </a:solidFill>
            </a:endParaRPr>
          </a:p>
          <a:p>
            <a:endParaRPr lang="en-GB" dirty="0">
              <a:solidFill>
                <a:srgbClr val="002060"/>
              </a:solidFill>
            </a:endParaRPr>
          </a:p>
        </p:txBody>
      </p:sp>
      <p:sp>
        <p:nvSpPr>
          <p:cNvPr id="9" name="TextBox 8"/>
          <p:cNvSpPr txBox="1"/>
          <p:nvPr/>
        </p:nvSpPr>
        <p:spPr>
          <a:xfrm>
            <a:off x="2378611" y="3429000"/>
            <a:ext cx="1656000" cy="2308324"/>
          </a:xfrm>
          <a:prstGeom prst="rect">
            <a:avLst/>
          </a:prstGeom>
          <a:solidFill>
            <a:schemeClr val="tx1">
              <a:lumMod val="40000"/>
              <a:lumOff val="60000"/>
            </a:schemeClr>
          </a:solidFill>
        </p:spPr>
        <p:txBody>
          <a:bodyPr wrap="square" rtlCol="0">
            <a:spAutoFit/>
          </a:bodyPr>
          <a:lstStyle/>
          <a:p>
            <a:endParaRPr lang="en-GB" dirty="0">
              <a:solidFill>
                <a:srgbClr val="002060"/>
              </a:solidFill>
            </a:endParaRPr>
          </a:p>
          <a:p>
            <a:pPr algn="ctr"/>
            <a:r>
              <a:rPr lang="el-GR" dirty="0">
                <a:solidFill>
                  <a:srgbClr val="002060"/>
                </a:solidFill>
              </a:rPr>
              <a:t>Συμφωνώντας τα μαθησιακά αποτελέσματα και τον τρόπο με τον οποίο θα παραδοθούν</a:t>
            </a:r>
            <a:endParaRPr lang="en-GB" dirty="0">
              <a:solidFill>
                <a:srgbClr val="002060"/>
              </a:solidFill>
            </a:endParaRPr>
          </a:p>
        </p:txBody>
      </p:sp>
      <p:sp>
        <p:nvSpPr>
          <p:cNvPr id="10" name="TextBox 9"/>
          <p:cNvSpPr txBox="1"/>
          <p:nvPr/>
        </p:nvSpPr>
        <p:spPr>
          <a:xfrm>
            <a:off x="4433694" y="3429000"/>
            <a:ext cx="1656000" cy="2308324"/>
          </a:xfrm>
          <a:prstGeom prst="rect">
            <a:avLst/>
          </a:prstGeom>
          <a:solidFill>
            <a:schemeClr val="tx1">
              <a:lumMod val="40000"/>
              <a:lumOff val="60000"/>
            </a:schemeClr>
          </a:solidFill>
        </p:spPr>
        <p:txBody>
          <a:bodyPr wrap="square" rtlCol="0">
            <a:spAutoFit/>
          </a:bodyPr>
          <a:lstStyle/>
          <a:p>
            <a:endParaRPr lang="en-GB" dirty="0">
              <a:solidFill>
                <a:srgbClr val="002060"/>
              </a:solidFill>
            </a:endParaRPr>
          </a:p>
          <a:p>
            <a:pPr algn="ctr"/>
            <a:r>
              <a:rPr lang="el-GR" dirty="0">
                <a:solidFill>
                  <a:srgbClr val="002060"/>
                </a:solidFill>
              </a:rPr>
              <a:t>Συμφωνώντας με τις διαδικασίες αξιολόγησης και αναγνώρισης</a:t>
            </a:r>
            <a:endParaRPr lang="en-GB" dirty="0">
              <a:solidFill>
                <a:srgbClr val="002060"/>
              </a:solidFill>
            </a:endParaRPr>
          </a:p>
          <a:p>
            <a:endParaRPr lang="en-GB" dirty="0">
              <a:solidFill>
                <a:srgbClr val="002060"/>
              </a:solidFill>
            </a:endParaRPr>
          </a:p>
        </p:txBody>
      </p:sp>
      <p:sp>
        <p:nvSpPr>
          <p:cNvPr id="11" name="TextBox 10"/>
          <p:cNvSpPr txBox="1"/>
          <p:nvPr/>
        </p:nvSpPr>
        <p:spPr>
          <a:xfrm>
            <a:off x="6488777" y="3429000"/>
            <a:ext cx="1656184" cy="2308324"/>
          </a:xfrm>
          <a:prstGeom prst="rect">
            <a:avLst/>
          </a:prstGeom>
          <a:solidFill>
            <a:schemeClr val="tx1">
              <a:lumMod val="40000"/>
              <a:lumOff val="60000"/>
            </a:schemeClr>
          </a:solidFill>
        </p:spPr>
        <p:txBody>
          <a:bodyPr wrap="square" rtlCol="0">
            <a:spAutoFit/>
          </a:bodyPr>
          <a:lstStyle/>
          <a:p>
            <a:endParaRPr lang="en-GB" dirty="0">
              <a:solidFill>
                <a:srgbClr val="002060"/>
              </a:solidFill>
            </a:endParaRPr>
          </a:p>
          <a:p>
            <a:pPr algn="ctr"/>
            <a:endParaRPr lang="en-GB" dirty="0">
              <a:solidFill>
                <a:srgbClr val="002060"/>
              </a:solidFill>
            </a:endParaRPr>
          </a:p>
          <a:p>
            <a:pPr algn="ctr"/>
            <a:r>
              <a:rPr lang="el-GR" dirty="0">
                <a:solidFill>
                  <a:srgbClr val="002060"/>
                </a:solidFill>
              </a:rPr>
              <a:t>Προετοιμασία της απαραίτητης τεκμηρίωσης</a:t>
            </a:r>
            <a:endParaRPr lang="en-GB" dirty="0">
              <a:solidFill>
                <a:srgbClr val="002060"/>
              </a:solidFill>
            </a:endParaRPr>
          </a:p>
          <a:p>
            <a:pPr algn="ctr"/>
            <a:endParaRPr lang="en-GB" dirty="0">
              <a:solidFill>
                <a:srgbClr val="002060"/>
              </a:solidFill>
            </a:endParaRPr>
          </a:p>
          <a:p>
            <a:endParaRPr lang="en-GB" dirty="0">
              <a:solidFill>
                <a:srgbClr val="002060"/>
              </a:solidFill>
            </a:endParaRPr>
          </a:p>
        </p:txBody>
      </p:sp>
      <p:sp>
        <p:nvSpPr>
          <p:cNvPr id="12" name="Arrow: Right 11"/>
          <p:cNvSpPr/>
          <p:nvPr/>
        </p:nvSpPr>
        <p:spPr>
          <a:xfrm>
            <a:off x="2003676" y="2820775"/>
            <a:ext cx="335984" cy="321492"/>
          </a:xfrm>
          <a:prstGeom prst="rightArrow">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Arrow: Right 14"/>
          <p:cNvSpPr/>
          <p:nvPr/>
        </p:nvSpPr>
        <p:spPr>
          <a:xfrm>
            <a:off x="4043956" y="2820775"/>
            <a:ext cx="335984" cy="321492"/>
          </a:xfrm>
          <a:prstGeom prst="rightArrow">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Arrow: Right 15"/>
          <p:cNvSpPr/>
          <p:nvPr/>
        </p:nvSpPr>
        <p:spPr>
          <a:xfrm>
            <a:off x="6084236" y="2820775"/>
            <a:ext cx="335984" cy="321492"/>
          </a:xfrm>
          <a:prstGeom prst="rightArrow">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52387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Χρήση του </a:t>
            </a:r>
            <a:r>
              <a:rPr lang="en-GB" dirty="0"/>
              <a:t>ECVET</a:t>
            </a:r>
          </a:p>
        </p:txBody>
      </p:sp>
      <p:sp>
        <p:nvSpPr>
          <p:cNvPr id="3" name="Content Placeholder 2"/>
          <p:cNvSpPr>
            <a:spLocks noGrp="1"/>
          </p:cNvSpPr>
          <p:nvPr>
            <p:ph idx="1"/>
          </p:nvPr>
        </p:nvSpPr>
        <p:spPr>
          <a:xfrm>
            <a:off x="467544" y="1844824"/>
            <a:ext cx="7643192" cy="4525963"/>
          </a:xfrm>
        </p:spPr>
        <p:txBody>
          <a:bodyPr/>
          <a:lstStyle/>
          <a:p>
            <a:r>
              <a:rPr lang="el-GR" dirty="0"/>
              <a:t>Ο εκπαιδευτής θα σας δώσει ένα σύνολο καρτών που σχετίζονται με τις απαιτήσεις αναγνώρισης της μάθησης μέσω του ECVET.</a:t>
            </a:r>
          </a:p>
          <a:p>
            <a:r>
              <a:rPr lang="el-GR" dirty="0"/>
              <a:t>Μπορείτε να </a:t>
            </a:r>
            <a:r>
              <a:rPr lang="el-GR" dirty="0" smtClean="0"/>
              <a:t>τις </a:t>
            </a:r>
            <a:r>
              <a:rPr lang="el-GR" dirty="0"/>
              <a:t>ταξινομήσετε ανάλογα με </a:t>
            </a:r>
            <a:r>
              <a:rPr lang="el-GR" dirty="0" smtClean="0"/>
              <a:t>την βασική εργασία στην οποία </a:t>
            </a:r>
            <a:r>
              <a:rPr lang="el-GR" dirty="0"/>
              <a:t>ανήκουν;</a:t>
            </a:r>
            <a:endParaRPr lang="en-GB" dirty="0"/>
          </a:p>
        </p:txBody>
      </p:sp>
    </p:spTree>
    <p:extLst>
      <p:ext uri="{BB962C8B-B14F-4D97-AF65-F5344CB8AC3E}">
        <p14:creationId xmlns:p14="http://schemas.microsoft.com/office/powerpoint/2010/main" val="148856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chemeClr val="tx2"/>
                </a:solidFill>
              </a:rPr>
              <a:t>Εξοπλισμός της εταιρικής σχέσης σας με το ECVET</a:t>
            </a:r>
            <a:endParaRPr lang="en-GB" dirty="0">
              <a:solidFill>
                <a:schemeClr val="tx2"/>
              </a:solidFill>
            </a:endParaRPr>
          </a:p>
        </p:txBody>
      </p:sp>
      <p:sp>
        <p:nvSpPr>
          <p:cNvPr id="3" name="Content Placeholder 2"/>
          <p:cNvSpPr>
            <a:spLocks noGrp="1"/>
          </p:cNvSpPr>
          <p:nvPr>
            <p:ph idx="1"/>
          </p:nvPr>
        </p:nvSpPr>
        <p:spPr>
          <a:xfrm>
            <a:off x="467544" y="1700808"/>
            <a:ext cx="7643192" cy="4525963"/>
          </a:xfrm>
        </p:spPr>
        <p:txBody>
          <a:bodyPr>
            <a:normAutofit fontScale="85000" lnSpcReduction="10000"/>
          </a:bodyPr>
          <a:lstStyle/>
          <a:p>
            <a:r>
              <a:rPr lang="el-GR" dirty="0"/>
              <a:t>Είναι η εταιρική σας σχέση καλά εξοπλισμένη για να εφαρμόσει τις αρχές του ECVET;</a:t>
            </a:r>
          </a:p>
          <a:p>
            <a:r>
              <a:rPr lang="el-GR" dirty="0"/>
              <a:t>Αυτή η προετοιμασία μπορεί να φαίνεται σαν πολλή δουλειά, αλλά η ολοκλήρωση αυτών των τεσσάρων εργασιών θα:</a:t>
            </a:r>
          </a:p>
          <a:p>
            <a:pPr lvl="1"/>
            <a:r>
              <a:rPr lang="el-GR" dirty="0" smtClean="0"/>
              <a:t>Παρέχει νέα </a:t>
            </a:r>
            <a:r>
              <a:rPr lang="el-GR" dirty="0"/>
              <a:t>σενάρια </a:t>
            </a:r>
            <a:r>
              <a:rPr lang="el-GR" dirty="0" smtClean="0"/>
              <a:t>μάθησης </a:t>
            </a:r>
            <a:r>
              <a:rPr lang="el-GR" dirty="0"/>
              <a:t>για εσάς και τους οργανισμούς-εταίρους σας</a:t>
            </a:r>
          </a:p>
          <a:p>
            <a:pPr lvl="1"/>
            <a:r>
              <a:rPr lang="el-GR" dirty="0" smtClean="0"/>
              <a:t>παρέχει </a:t>
            </a:r>
            <a:r>
              <a:rPr lang="el-GR" dirty="0"/>
              <a:t>ευκαιρίες για ανταλλαγή ορθών πρακτικών</a:t>
            </a:r>
          </a:p>
          <a:p>
            <a:pPr lvl="1"/>
            <a:r>
              <a:rPr lang="el-GR" dirty="0" smtClean="0"/>
              <a:t>Βεβαιώσει ότι </a:t>
            </a:r>
            <a:r>
              <a:rPr lang="el-GR" dirty="0"/>
              <a:t>η ανάπτυξη δεξιοτήτων και ικανοτήτων των </a:t>
            </a:r>
            <a:r>
              <a:rPr lang="el-GR" dirty="0" smtClean="0"/>
              <a:t>εκπαιδευόμενων  </a:t>
            </a:r>
            <a:r>
              <a:rPr lang="el-GR" dirty="0"/>
              <a:t>σας μπορεί να αναγνωριστεί όταν επιστρέψουν από μια εμπειρία κινητικότητας</a:t>
            </a:r>
          </a:p>
          <a:p>
            <a:endParaRPr lang="en-GB" dirty="0"/>
          </a:p>
        </p:txBody>
      </p:sp>
    </p:spTree>
    <p:extLst>
      <p:ext uri="{BB962C8B-B14F-4D97-AF65-F5344CB8AC3E}">
        <p14:creationId xmlns:p14="http://schemas.microsoft.com/office/powerpoint/2010/main" val="4047931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0"/>
            <a:ext cx="5915000" cy="1143000"/>
          </a:xfrm>
        </p:spPr>
        <p:txBody>
          <a:bodyPr>
            <a:normAutofit fontScale="90000"/>
          </a:bodyPr>
          <a:lstStyle/>
          <a:p>
            <a:r>
              <a:rPr lang="el-GR" dirty="0"/>
              <a:t>Συμφωνία μαθησιακών αποτελεσμάτων</a:t>
            </a:r>
            <a:endParaRPr lang="en-GB" dirty="0"/>
          </a:p>
        </p:txBody>
      </p:sp>
      <p:sp>
        <p:nvSpPr>
          <p:cNvPr id="3" name="Content Placeholder 2"/>
          <p:cNvSpPr>
            <a:spLocks noGrp="1"/>
          </p:cNvSpPr>
          <p:nvPr>
            <p:ph idx="1"/>
          </p:nvPr>
        </p:nvSpPr>
        <p:spPr>
          <a:xfrm>
            <a:off x="457200" y="1143000"/>
            <a:ext cx="7643192" cy="5166320"/>
          </a:xfrm>
        </p:spPr>
        <p:txBody>
          <a:bodyPr>
            <a:normAutofit fontScale="85000" lnSpcReduction="20000"/>
          </a:bodyPr>
          <a:lstStyle/>
          <a:p>
            <a:r>
              <a:rPr lang="el-GR" dirty="0"/>
              <a:t>Οι παροχείς και οι εταίροι της ΕΕΚ θα πρέπει να προσδιορίσουν ποια μαθησιακά αποτελέσματα μπορούν να αντιμετωπιστούν κατά την περίοδο κινητικότητας.</a:t>
            </a:r>
          </a:p>
          <a:p>
            <a:r>
              <a:rPr lang="el-GR" dirty="0"/>
              <a:t>Για να συμφωνήσετε και να αναπτύξετε χρήσιμους μαθησιακούς στόχους, εξετάστε:</a:t>
            </a:r>
          </a:p>
          <a:p>
            <a:pPr lvl="1"/>
            <a:r>
              <a:rPr lang="el-GR" dirty="0" smtClean="0"/>
              <a:t>τη </a:t>
            </a:r>
            <a:r>
              <a:rPr lang="el-GR" dirty="0"/>
              <a:t>δομή των </a:t>
            </a:r>
            <a:r>
              <a:rPr lang="el-GR" dirty="0" smtClean="0"/>
              <a:t>προσόντων για το οποίο οι εκπαιδευόμενοι εργάζονται</a:t>
            </a:r>
          </a:p>
          <a:p>
            <a:pPr lvl="1"/>
            <a:r>
              <a:rPr lang="el-GR" dirty="0" smtClean="0"/>
              <a:t>το </a:t>
            </a:r>
            <a:r>
              <a:rPr lang="el-GR" dirty="0"/>
              <a:t>περιεχόμενο του προγράμματος σπουδών και την </a:t>
            </a:r>
            <a:r>
              <a:rPr lang="el-GR" dirty="0" smtClean="0"/>
              <a:t>παιδαγωγική</a:t>
            </a:r>
          </a:p>
          <a:p>
            <a:pPr lvl="1"/>
            <a:r>
              <a:rPr lang="el-GR" dirty="0" smtClean="0"/>
              <a:t>τις </a:t>
            </a:r>
            <a:r>
              <a:rPr lang="el-GR" dirty="0"/>
              <a:t>μεθόδους διδασκαλίας και </a:t>
            </a:r>
            <a:r>
              <a:rPr lang="el-GR" dirty="0" smtClean="0"/>
              <a:t>μάθησης </a:t>
            </a:r>
            <a:r>
              <a:rPr lang="el-GR" dirty="0"/>
              <a:t>που πρέπει να </a:t>
            </a:r>
            <a:r>
              <a:rPr lang="el-GR" dirty="0" smtClean="0"/>
              <a:t>χρησιμοποιούνται</a:t>
            </a:r>
          </a:p>
          <a:p>
            <a:pPr lvl="1"/>
            <a:r>
              <a:rPr lang="el-GR" dirty="0" smtClean="0"/>
              <a:t>πώς </a:t>
            </a:r>
            <a:r>
              <a:rPr lang="el-GR" dirty="0"/>
              <a:t>θα αξιολογηθούν τα μαθησιακά </a:t>
            </a:r>
            <a:r>
              <a:rPr lang="el-GR" dirty="0" smtClean="0"/>
              <a:t>αποτελέσματα</a:t>
            </a:r>
          </a:p>
          <a:p>
            <a:pPr lvl="1"/>
            <a:r>
              <a:rPr lang="el-GR" dirty="0" smtClean="0"/>
              <a:t>πώς </a:t>
            </a:r>
            <a:r>
              <a:rPr lang="el-GR" dirty="0"/>
              <a:t>θα δημιουργηθούν αποδείξεις για να δείξουν πώς έχουν επιτευχθεί τα μαθησιακά αποτελέσματα</a:t>
            </a:r>
            <a:endParaRPr lang="en-GB" dirty="0"/>
          </a:p>
        </p:txBody>
      </p:sp>
    </p:spTree>
    <p:extLst>
      <p:ext uri="{BB962C8B-B14F-4D97-AF65-F5344CB8AC3E}">
        <p14:creationId xmlns:p14="http://schemas.microsoft.com/office/powerpoint/2010/main" val="91684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226"/>
            <a:ext cx="7596336" cy="1152128"/>
          </a:xfrm>
        </p:spPr>
        <p:txBody>
          <a:bodyPr>
            <a:noAutofit/>
          </a:bodyPr>
          <a:lstStyle/>
          <a:p>
            <a:r>
              <a:rPr lang="el-GR" sz="3600" dirty="0"/>
              <a:t>Διαδικασίες αξιολόγησης, επικύρωσης και αναγνώρισης</a:t>
            </a:r>
            <a:endParaRPr lang="en-GB" sz="3600" dirty="0"/>
          </a:p>
        </p:txBody>
      </p:sp>
      <p:sp>
        <p:nvSpPr>
          <p:cNvPr id="3" name="Content Placeholder 2"/>
          <p:cNvSpPr>
            <a:spLocks noGrp="1"/>
          </p:cNvSpPr>
          <p:nvPr>
            <p:ph idx="1"/>
          </p:nvPr>
        </p:nvSpPr>
        <p:spPr>
          <a:xfrm>
            <a:off x="539552" y="1198048"/>
            <a:ext cx="7488832" cy="4968552"/>
          </a:xfrm>
        </p:spPr>
        <p:txBody>
          <a:bodyPr>
            <a:normAutofit fontScale="70000" lnSpcReduction="20000"/>
          </a:bodyPr>
          <a:lstStyle/>
          <a:p>
            <a:r>
              <a:rPr lang="el-GR" b="1" dirty="0"/>
              <a:t>Οι ρυθμίσεις αξιολόγησης πιθανότατα θα επικεντρωθούν στις διαδικασίες του εταίρου υποδοχής. Σκεφτείτε:</a:t>
            </a:r>
          </a:p>
          <a:p>
            <a:r>
              <a:rPr lang="el-GR" dirty="0"/>
              <a:t>Ποιος θα αξιολογήσει τον εκπαιδευόμενο;</a:t>
            </a:r>
          </a:p>
          <a:p>
            <a:r>
              <a:rPr lang="el-GR" dirty="0"/>
              <a:t>Πώς αξιολογούνται τα μαθησιακά αποτελέσματα και σε ποιο πλαίσιο;</a:t>
            </a:r>
          </a:p>
          <a:p>
            <a:r>
              <a:rPr lang="el-GR" dirty="0"/>
              <a:t>Ποιες αποδείξεις θα προκύψουν για να αποδειχθεί ότι τα μαθησιακά αποτελέσματα για τα προσόντα έχουν επιτευχθεί;</a:t>
            </a:r>
          </a:p>
          <a:p>
            <a:r>
              <a:rPr lang="el-GR" dirty="0"/>
              <a:t>Πώς θα συλλεχθούν τα αποδεικτικά στοιχεία; Μέσω ενός </a:t>
            </a:r>
            <a:r>
              <a:rPr lang="el-GR" dirty="0" smtClean="0"/>
              <a:t>ημερολογίου;</a:t>
            </a:r>
            <a:endParaRPr lang="el-GR" dirty="0"/>
          </a:p>
          <a:p>
            <a:r>
              <a:rPr lang="el-GR" dirty="0"/>
              <a:t>Ποιες διαδικασίες θα χρησιμοποιηθούν για τη διασφάλιση της ποιότητας της αξιολόγησης;</a:t>
            </a:r>
          </a:p>
          <a:p>
            <a:r>
              <a:rPr lang="el-GR" dirty="0"/>
              <a:t>Πώς θα καταγραφούν τα αποτελέσματα της αξιολόγησης;</a:t>
            </a:r>
            <a:endParaRPr lang="en-GB" dirty="0"/>
          </a:p>
        </p:txBody>
      </p:sp>
    </p:spTree>
    <p:extLst>
      <p:ext uri="{BB962C8B-B14F-4D97-AF65-F5344CB8AC3E}">
        <p14:creationId xmlns:p14="http://schemas.microsoft.com/office/powerpoint/2010/main" val="1138795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588224" cy="1143000"/>
          </a:xfrm>
        </p:spPr>
        <p:txBody>
          <a:bodyPr>
            <a:normAutofit fontScale="90000"/>
          </a:bodyPr>
          <a:lstStyle/>
          <a:p>
            <a:r>
              <a:rPr lang="el-GR" dirty="0"/>
              <a:t>Προετοιμασία της απαραίτητης τεκμηρίωσης</a:t>
            </a:r>
            <a:endParaRPr lang="en-GB" dirty="0"/>
          </a:p>
        </p:txBody>
      </p:sp>
      <p:sp>
        <p:nvSpPr>
          <p:cNvPr id="3" name="Content Placeholder 2"/>
          <p:cNvSpPr>
            <a:spLocks noGrp="1"/>
          </p:cNvSpPr>
          <p:nvPr>
            <p:ph idx="1"/>
          </p:nvPr>
        </p:nvSpPr>
        <p:spPr>
          <a:xfrm>
            <a:off x="467544" y="1772816"/>
            <a:ext cx="7643192" cy="4525963"/>
          </a:xfrm>
        </p:spPr>
        <p:txBody>
          <a:bodyPr>
            <a:normAutofit fontScale="92500"/>
          </a:bodyPr>
          <a:lstStyle/>
          <a:p>
            <a:r>
              <a:rPr lang="el-GR" dirty="0"/>
              <a:t>Οι εταίροι πρέπει να υπογράψουν </a:t>
            </a:r>
            <a:r>
              <a:rPr lang="el-GR" dirty="0" smtClean="0"/>
              <a:t>Μνημόνιο </a:t>
            </a:r>
            <a:r>
              <a:rPr lang="el-GR" dirty="0"/>
              <a:t>Σ</a:t>
            </a:r>
            <a:r>
              <a:rPr lang="el-GR" dirty="0" smtClean="0"/>
              <a:t>υμφωνίας (</a:t>
            </a:r>
            <a:r>
              <a:rPr lang="en-US" dirty="0" smtClean="0"/>
              <a:t>Memorandum of Understanding</a:t>
            </a:r>
            <a:r>
              <a:rPr lang="el-GR" dirty="0" smtClean="0"/>
              <a:t>) </a:t>
            </a:r>
            <a:r>
              <a:rPr lang="el-GR" dirty="0"/>
              <a:t>με </a:t>
            </a:r>
            <a:r>
              <a:rPr lang="el-GR" dirty="0" smtClean="0"/>
              <a:t>τον οργανισμό  </a:t>
            </a:r>
            <a:r>
              <a:rPr lang="el-GR" dirty="0"/>
              <a:t>εταίρου σας.</a:t>
            </a:r>
          </a:p>
          <a:p>
            <a:r>
              <a:rPr lang="el-GR" dirty="0"/>
              <a:t>Οι οργανισμοί θα συντάξουν μια </a:t>
            </a:r>
            <a:r>
              <a:rPr lang="el-GR" dirty="0" smtClean="0"/>
              <a:t>Συμφωνία Μάθησης</a:t>
            </a:r>
            <a:r>
              <a:rPr lang="en-US" dirty="0" smtClean="0"/>
              <a:t>(Learning Agreement)</a:t>
            </a:r>
            <a:r>
              <a:rPr lang="el-GR" dirty="0" smtClean="0"/>
              <a:t>, </a:t>
            </a:r>
            <a:r>
              <a:rPr lang="el-GR" dirty="0"/>
              <a:t>η οποία θα περιγράφει τις παραμέτρους της κινητικότητας και θα εξηγεί πώς συμβάλλει στην επίτευξη </a:t>
            </a:r>
            <a:r>
              <a:rPr lang="el-GR" dirty="0" smtClean="0"/>
              <a:t>του απαιτούμενου  προσόντος.</a:t>
            </a:r>
            <a:endParaRPr lang="en-GB" dirty="0"/>
          </a:p>
          <a:p>
            <a:endParaRPr lang="en-GB" dirty="0"/>
          </a:p>
          <a:p>
            <a:endParaRPr lang="en-GB" dirty="0"/>
          </a:p>
        </p:txBody>
      </p:sp>
    </p:spTree>
    <p:extLst>
      <p:ext uri="{BB962C8B-B14F-4D97-AF65-F5344CB8AC3E}">
        <p14:creationId xmlns:p14="http://schemas.microsoft.com/office/powerpoint/2010/main" val="3376210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Χρήση του </a:t>
            </a:r>
            <a:r>
              <a:rPr lang="en-GB" dirty="0"/>
              <a:t>ECVET</a:t>
            </a:r>
          </a:p>
        </p:txBody>
      </p:sp>
      <p:sp>
        <p:nvSpPr>
          <p:cNvPr id="3" name="Content Placeholder 2"/>
          <p:cNvSpPr>
            <a:spLocks noGrp="1"/>
          </p:cNvSpPr>
          <p:nvPr>
            <p:ph idx="1"/>
          </p:nvPr>
        </p:nvSpPr>
        <p:spPr/>
        <p:txBody>
          <a:bodyPr>
            <a:normAutofit/>
          </a:bodyPr>
          <a:lstStyle/>
          <a:p>
            <a:r>
              <a:rPr lang="el-GR" dirty="0"/>
              <a:t>Πληροφορίες μπορείτε να βρείτε στον οδηγό χρήσης ECVET, ο οποίος διατίθεται στη </a:t>
            </a:r>
            <a:r>
              <a:rPr lang="el-GR" dirty="0" smtClean="0"/>
              <a:t>ιστοσελίδα:</a:t>
            </a:r>
            <a:r>
              <a:rPr lang="en-GB" sz="2000" dirty="0" smtClean="0">
                <a:hlinkClick r:id="rId2"/>
              </a:rPr>
              <a:t>www.ecvet-projects.eu/Documents/ECVET_Mobility_Web.pdf</a:t>
            </a:r>
            <a:r>
              <a:rPr lang="en-GB" sz="2000" dirty="0" smtClean="0"/>
              <a:t> </a:t>
            </a:r>
            <a:endParaRPr lang="en-GB" sz="2000" dirty="0"/>
          </a:p>
          <a:p>
            <a:pPr marL="363538" indent="0">
              <a:buNone/>
            </a:pPr>
            <a:endParaRPr lang="en-GB" sz="2000" dirty="0"/>
          </a:p>
          <a:p>
            <a:pPr marL="363538" indent="-284163"/>
            <a:r>
              <a:rPr lang="el-GR" sz="3000" dirty="0"/>
              <a:t>Μπορείτε να βρείτε παραδείγματα </a:t>
            </a:r>
            <a:r>
              <a:rPr lang="el-GR" sz="3000" dirty="0" smtClean="0"/>
              <a:t>Συμφωνιών </a:t>
            </a:r>
            <a:r>
              <a:rPr lang="el-GR" sz="3000" dirty="0"/>
              <a:t>Μ</a:t>
            </a:r>
            <a:r>
              <a:rPr lang="el-GR" sz="3000" dirty="0" smtClean="0"/>
              <a:t>άθησης </a:t>
            </a:r>
            <a:r>
              <a:rPr lang="el-GR" sz="3000" dirty="0"/>
              <a:t>και </a:t>
            </a:r>
            <a:r>
              <a:rPr lang="el-GR" sz="3000" dirty="0" smtClean="0"/>
              <a:t>Μνημονίου Συμφωνίας στην ιστοσελίδα:</a:t>
            </a:r>
          </a:p>
          <a:p>
            <a:pPr marL="363538" indent="-284163"/>
            <a:r>
              <a:rPr lang="en-GB" sz="2000" dirty="0" smtClean="0">
                <a:hlinkClick r:id="rId3"/>
              </a:rPr>
              <a:t>http</a:t>
            </a:r>
            <a:r>
              <a:rPr lang="en-GB" sz="2000" dirty="0">
                <a:hlinkClick r:id="rId3"/>
              </a:rPr>
              <a:t>://ecvet-projects.eu/ToolBox/Methodologies.aspx</a:t>
            </a:r>
            <a:r>
              <a:rPr lang="en-GB" sz="2000" dirty="0"/>
              <a:t> </a:t>
            </a:r>
          </a:p>
        </p:txBody>
      </p:sp>
    </p:spTree>
    <p:extLst>
      <p:ext uri="{BB962C8B-B14F-4D97-AF65-F5344CB8AC3E}">
        <p14:creationId xmlns:p14="http://schemas.microsoft.com/office/powerpoint/2010/main" val="2004761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Σύνοψη</a:t>
            </a:r>
            <a:endParaRPr lang="en-GB" dirty="0"/>
          </a:p>
        </p:txBody>
      </p:sp>
      <p:sp>
        <p:nvSpPr>
          <p:cNvPr id="3" name="Content Placeholder 2"/>
          <p:cNvSpPr>
            <a:spLocks noGrp="1"/>
          </p:cNvSpPr>
          <p:nvPr>
            <p:ph idx="1"/>
          </p:nvPr>
        </p:nvSpPr>
        <p:spPr/>
        <p:txBody>
          <a:bodyPr/>
          <a:lstStyle/>
          <a:p>
            <a:r>
              <a:rPr lang="el-GR" dirty="0"/>
              <a:t>Αυτό το σύντομο βίντεο περιγράφει τη διαδικασία επικύρωσης της μάθησης από κινητικότητα υπό την αιγίδα του </a:t>
            </a:r>
            <a:r>
              <a:rPr lang="el-GR" dirty="0" smtClean="0"/>
              <a:t>ECVET</a:t>
            </a:r>
          </a:p>
          <a:p>
            <a:r>
              <a:rPr lang="en-GB" sz="2400" dirty="0" smtClean="0">
                <a:hlinkClick r:id="rId2"/>
              </a:rPr>
              <a:t>https</a:t>
            </a:r>
            <a:r>
              <a:rPr lang="en-GB" sz="2400" dirty="0">
                <a:hlinkClick r:id="rId2"/>
              </a:rPr>
              <a:t>://www.youtube.com/watch?v=ingP6CUzHNA</a:t>
            </a:r>
            <a:r>
              <a:rPr lang="en-GB" sz="2400" dirty="0"/>
              <a:t> </a:t>
            </a:r>
          </a:p>
        </p:txBody>
      </p:sp>
    </p:spTree>
    <p:extLst>
      <p:ext uri="{BB962C8B-B14F-4D97-AF65-F5344CB8AC3E}">
        <p14:creationId xmlns:p14="http://schemas.microsoft.com/office/powerpoint/2010/main" val="4193125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ΧΡΟΝΟΣ ΔΡΑΣΤΗΡΙΟΤΗΤΑΣ</a:t>
            </a:r>
          </a:p>
        </p:txBody>
      </p:sp>
      <p:sp>
        <p:nvSpPr>
          <p:cNvPr id="3" name="TextBox 2"/>
          <p:cNvSpPr txBox="1"/>
          <p:nvPr/>
        </p:nvSpPr>
        <p:spPr>
          <a:xfrm>
            <a:off x="739074" y="1663640"/>
            <a:ext cx="7200800" cy="3046988"/>
          </a:xfrm>
          <a:prstGeom prst="rect">
            <a:avLst/>
          </a:prstGeom>
          <a:solidFill>
            <a:schemeClr val="tx1">
              <a:lumMod val="40000"/>
              <a:lumOff val="60000"/>
            </a:schemeClr>
          </a:solidFill>
          <a:ln w="19050">
            <a:solidFill>
              <a:schemeClr val="tx1"/>
            </a:solidFill>
          </a:ln>
        </p:spPr>
        <p:txBody>
          <a:bodyPr wrap="square" rtlCol="0">
            <a:spAutoFit/>
          </a:bodyPr>
          <a:lstStyle/>
          <a:p>
            <a:r>
              <a:rPr lang="el-GR" sz="2400" b="1" dirty="0"/>
              <a:t>ΑΡΙΘΜΟΣ ΔΡΑΣΤΗΡΙΟΤΗΤΑΣ: 3.3.5</a:t>
            </a:r>
          </a:p>
          <a:p>
            <a:endParaRPr lang="el-GR" sz="2400" b="1" dirty="0"/>
          </a:p>
          <a:p>
            <a:r>
              <a:rPr lang="el-GR" sz="2400" b="1" dirty="0"/>
              <a:t>ΤΙΤΛΟΣ ΔΡΑΣΤΗΡΙΟΤΗΤΑΣ: </a:t>
            </a:r>
            <a:r>
              <a:rPr lang="el-GR" sz="2400" b="1" dirty="0" smtClean="0"/>
              <a:t>Επιπρόσθετη μελέτη και αυτό-αξιολόγηση</a:t>
            </a:r>
            <a:endParaRPr lang="el-GR" sz="2400" b="1" dirty="0"/>
          </a:p>
          <a:p>
            <a:endParaRPr lang="el-GR" sz="2400" b="1" dirty="0"/>
          </a:p>
          <a:p>
            <a:r>
              <a:rPr lang="el-GR" sz="2400" b="1" dirty="0"/>
              <a:t>ΔΙΑΡΚΕΙΑ ΔΡΑΣΤΗΡΙΟΤΗΤΑΣ: 15 λεπτά</a:t>
            </a:r>
          </a:p>
          <a:p>
            <a:endParaRPr lang="el-GR" sz="2400" b="1" dirty="0"/>
          </a:p>
          <a:p>
            <a:r>
              <a:rPr lang="el-GR" sz="2400" b="1" dirty="0"/>
              <a:t>ΣΧΟΛΙΑ:</a:t>
            </a:r>
            <a:endParaRPr lang="en-US" sz="2400" b="1" dirty="0"/>
          </a:p>
        </p:txBody>
      </p:sp>
    </p:spTree>
    <p:extLst>
      <p:ext uri="{BB962C8B-B14F-4D97-AF65-F5344CB8AC3E}">
        <p14:creationId xmlns:p14="http://schemas.microsoft.com/office/powerpoint/2010/main" val="220793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ΧΡΟΝΟΣ ΔΡΑΣΤΗΡΙΟΤΗΤΑΣ</a:t>
            </a:r>
          </a:p>
        </p:txBody>
      </p:sp>
      <p:sp>
        <p:nvSpPr>
          <p:cNvPr id="3" name="TextBox 2"/>
          <p:cNvSpPr txBox="1"/>
          <p:nvPr/>
        </p:nvSpPr>
        <p:spPr>
          <a:xfrm>
            <a:off x="699935" y="1556792"/>
            <a:ext cx="7200800" cy="3046988"/>
          </a:xfrm>
          <a:prstGeom prst="rect">
            <a:avLst/>
          </a:prstGeom>
          <a:solidFill>
            <a:schemeClr val="tx1">
              <a:lumMod val="40000"/>
              <a:lumOff val="60000"/>
            </a:schemeClr>
          </a:solidFill>
          <a:ln w="19050">
            <a:solidFill>
              <a:schemeClr val="tx1"/>
            </a:solidFill>
          </a:ln>
        </p:spPr>
        <p:txBody>
          <a:bodyPr wrap="square" rtlCol="0">
            <a:spAutoFit/>
          </a:bodyPr>
          <a:lstStyle/>
          <a:p>
            <a:r>
              <a:rPr lang="el-GR" sz="2400" b="1" dirty="0" smtClean="0"/>
              <a:t>ΑΡΙΘΜΟΣ ΔΡΑΣΤΗΡΙΟΤΗΤΑΣ: </a:t>
            </a:r>
            <a:r>
              <a:rPr lang="el-GR" sz="2400" b="1" dirty="0"/>
              <a:t>3.3.2</a:t>
            </a:r>
          </a:p>
          <a:p>
            <a:endParaRPr lang="el-GR" sz="2400" b="1" dirty="0"/>
          </a:p>
          <a:p>
            <a:r>
              <a:rPr lang="el-GR" sz="2400" b="1" dirty="0"/>
              <a:t>ΤΙΤΛΟΣ ΔΡΑΣΤΗΡΙΟΤΗΤΑΣ: Αρχές και μεθοδολογία του ECVET</a:t>
            </a:r>
          </a:p>
          <a:p>
            <a:endParaRPr lang="el-GR" sz="2400" b="1" dirty="0"/>
          </a:p>
          <a:p>
            <a:r>
              <a:rPr lang="el-GR" sz="2400" b="1" dirty="0"/>
              <a:t>ΔΙΑΡΚΕΙΑ ΔΡΑΣΤΗΡΙΟΤΗΤΑΣ: </a:t>
            </a:r>
            <a:r>
              <a:rPr lang="el-GR" sz="2400" b="1" dirty="0" smtClean="0"/>
              <a:t>45 </a:t>
            </a:r>
            <a:r>
              <a:rPr lang="el-GR" sz="2400" b="1" dirty="0"/>
              <a:t>λεπτά</a:t>
            </a:r>
          </a:p>
          <a:p>
            <a:endParaRPr lang="el-GR" sz="2400" b="1" dirty="0"/>
          </a:p>
          <a:p>
            <a:r>
              <a:rPr lang="el-GR" sz="2400" b="1" dirty="0"/>
              <a:t>ΣΧΟΛΙΑ</a:t>
            </a:r>
            <a:r>
              <a:rPr lang="el-GR" sz="2400" b="1" dirty="0" smtClean="0"/>
              <a:t>:</a:t>
            </a:r>
            <a:endParaRPr lang="en-US" sz="2400" b="1" dirty="0"/>
          </a:p>
        </p:txBody>
      </p:sp>
    </p:spTree>
    <p:extLst>
      <p:ext uri="{BB962C8B-B14F-4D97-AF65-F5344CB8AC3E}">
        <p14:creationId xmlns:p14="http://schemas.microsoft.com/office/powerpoint/2010/main" val="3188503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274" y="0"/>
            <a:ext cx="5915000" cy="1143000"/>
          </a:xfrm>
        </p:spPr>
        <p:txBody>
          <a:bodyPr/>
          <a:lstStyle/>
          <a:p>
            <a:r>
              <a:rPr lang="el-GR" dirty="0" smtClean="0"/>
              <a:t>ΤΕΛΙΚΗ ΣΗΜΕΙΩΣΗ</a:t>
            </a:r>
            <a:endParaRPr lang="en-GB" dirty="0"/>
          </a:p>
        </p:txBody>
      </p:sp>
      <p:sp>
        <p:nvSpPr>
          <p:cNvPr id="3" name="Content Placeholder 2"/>
          <p:cNvSpPr>
            <a:spLocks noGrp="1"/>
          </p:cNvSpPr>
          <p:nvPr>
            <p:ph idx="1"/>
          </p:nvPr>
        </p:nvSpPr>
        <p:spPr>
          <a:xfrm>
            <a:off x="467544" y="908720"/>
            <a:ext cx="7643192" cy="1468759"/>
          </a:xfrm>
        </p:spPr>
        <p:txBody>
          <a:bodyPr>
            <a:normAutofit fontScale="92500"/>
          </a:bodyPr>
          <a:lstStyle/>
          <a:p>
            <a:r>
              <a:rPr lang="el-GR" sz="2800" b="1" dirty="0"/>
              <a:t>Πόσες από αυτές τις μεθόδους χρησιμοποιείτε σήμερα για να αξιολογήσετε την άτυπη μάθηση που έχουν αποκτήσει οι σπουδαστές σας.</a:t>
            </a:r>
            <a:endParaRPr lang="en-GB" sz="2800" b="1" dirty="0"/>
          </a:p>
        </p:txBody>
      </p:sp>
      <p:sp>
        <p:nvSpPr>
          <p:cNvPr id="5" name="Rectangle 4"/>
          <p:cNvSpPr/>
          <p:nvPr/>
        </p:nvSpPr>
        <p:spPr>
          <a:xfrm>
            <a:off x="899592" y="2204864"/>
            <a:ext cx="7416824" cy="5176802"/>
          </a:xfrm>
          <a:prstGeom prst="rect">
            <a:avLst/>
          </a:prstGeom>
        </p:spPr>
        <p:txBody>
          <a:bodyPr wrap="square" numCol="2">
            <a:spAutoFit/>
          </a:bodyPr>
          <a:lstStyle/>
          <a:p>
            <a:pPr marL="342900" lvl="0" indent="-342900">
              <a:spcBef>
                <a:spcPct val="20000"/>
              </a:spcBef>
              <a:buFont typeface="Arial" pitchFamily="34" charset="0"/>
              <a:buChar char="•"/>
            </a:pPr>
            <a:r>
              <a:rPr lang="el-GR" sz="2400" dirty="0">
                <a:solidFill>
                  <a:srgbClr val="333333">
                    <a:lumMod val="50000"/>
                  </a:srgbClr>
                </a:solidFill>
              </a:rPr>
              <a:t>Αξιολόγηση από </a:t>
            </a:r>
            <a:r>
              <a:rPr lang="el-GR" sz="2400" dirty="0" smtClean="0">
                <a:solidFill>
                  <a:srgbClr val="333333">
                    <a:lumMod val="50000"/>
                  </a:srgbClr>
                </a:solidFill>
              </a:rPr>
              <a:t>συναδέλφους</a:t>
            </a:r>
          </a:p>
          <a:p>
            <a:pPr marL="342900" lvl="0" indent="-342900">
              <a:spcBef>
                <a:spcPct val="20000"/>
              </a:spcBef>
              <a:buFont typeface="Arial" pitchFamily="34" charset="0"/>
              <a:buChar char="•"/>
            </a:pPr>
            <a:r>
              <a:rPr lang="el-GR" sz="2400" dirty="0" smtClean="0">
                <a:solidFill>
                  <a:srgbClr val="333333">
                    <a:lumMod val="50000"/>
                  </a:srgbClr>
                </a:solidFill>
              </a:rPr>
              <a:t>Ανοικτές ερωτήσεις</a:t>
            </a:r>
          </a:p>
          <a:p>
            <a:pPr marL="342900" lvl="0" indent="-342900">
              <a:spcBef>
                <a:spcPct val="20000"/>
              </a:spcBef>
              <a:buFont typeface="Arial" pitchFamily="34" charset="0"/>
              <a:buChar char="•"/>
            </a:pPr>
            <a:r>
              <a:rPr lang="el-GR" sz="2400" dirty="0" smtClean="0">
                <a:solidFill>
                  <a:srgbClr val="333333">
                    <a:lumMod val="50000"/>
                  </a:srgbClr>
                </a:solidFill>
              </a:rPr>
              <a:t>(προφορικά)</a:t>
            </a:r>
          </a:p>
          <a:p>
            <a:pPr marL="342900" lvl="0" indent="-342900">
              <a:spcBef>
                <a:spcPct val="20000"/>
              </a:spcBef>
              <a:buFont typeface="Arial" pitchFamily="34" charset="0"/>
              <a:buChar char="•"/>
            </a:pPr>
            <a:r>
              <a:rPr lang="el-GR" sz="2400" dirty="0">
                <a:solidFill>
                  <a:srgbClr val="333333">
                    <a:lumMod val="50000"/>
                  </a:srgbClr>
                </a:solidFill>
              </a:rPr>
              <a:t>Εικόνες, </a:t>
            </a:r>
            <a:r>
              <a:rPr lang="el-GR" sz="2400" dirty="0" smtClean="0">
                <a:solidFill>
                  <a:srgbClr val="333333">
                    <a:lumMod val="50000"/>
                  </a:srgbClr>
                </a:solidFill>
              </a:rPr>
              <a:t>σκίτσα, φωτογραφίες</a:t>
            </a:r>
          </a:p>
          <a:p>
            <a:pPr marL="342900" lvl="0" indent="-342900">
              <a:spcBef>
                <a:spcPct val="20000"/>
              </a:spcBef>
              <a:buFont typeface="Arial" pitchFamily="34" charset="0"/>
              <a:buChar char="•"/>
            </a:pPr>
            <a:r>
              <a:rPr lang="el-GR" sz="2400" dirty="0">
                <a:solidFill>
                  <a:srgbClr val="333333">
                    <a:lumMod val="50000"/>
                  </a:srgbClr>
                </a:solidFill>
              </a:rPr>
              <a:t>Παρατηρήσεις πρακτικών </a:t>
            </a:r>
            <a:r>
              <a:rPr lang="el-GR" sz="2400" dirty="0" smtClean="0">
                <a:solidFill>
                  <a:srgbClr val="333333">
                    <a:lumMod val="50000"/>
                  </a:srgbClr>
                </a:solidFill>
              </a:rPr>
              <a:t>εργασιών</a:t>
            </a:r>
          </a:p>
          <a:p>
            <a:pPr marL="342900" lvl="0" indent="-342900">
              <a:spcBef>
                <a:spcPct val="20000"/>
              </a:spcBef>
              <a:buFont typeface="Arial" pitchFamily="34" charset="0"/>
              <a:buChar char="•"/>
            </a:pPr>
            <a:r>
              <a:rPr lang="el-GR" sz="2400" dirty="0">
                <a:solidFill>
                  <a:srgbClr val="333333">
                    <a:lumMod val="50000"/>
                  </a:srgbClr>
                </a:solidFill>
              </a:rPr>
              <a:t>Δημοσιεύσεις σε </a:t>
            </a:r>
            <a:r>
              <a:rPr lang="el-GR" sz="2400" dirty="0" smtClean="0">
                <a:solidFill>
                  <a:srgbClr val="333333">
                    <a:lumMod val="50000"/>
                  </a:srgbClr>
                </a:solidFill>
              </a:rPr>
              <a:t>ηλεκτρονικές πλατφόρμες</a:t>
            </a:r>
          </a:p>
          <a:p>
            <a:pPr marL="342900" lvl="0" indent="-342900">
              <a:spcBef>
                <a:spcPct val="20000"/>
              </a:spcBef>
              <a:buFont typeface="Arial" pitchFamily="34" charset="0"/>
              <a:buChar char="•"/>
            </a:pPr>
            <a:endParaRPr lang="el-GR" sz="2400" dirty="0" smtClean="0">
              <a:solidFill>
                <a:srgbClr val="333333">
                  <a:lumMod val="50000"/>
                </a:srgbClr>
              </a:solidFill>
            </a:endParaRPr>
          </a:p>
          <a:p>
            <a:pPr marL="342900" lvl="0" indent="-342900">
              <a:spcBef>
                <a:spcPct val="20000"/>
              </a:spcBef>
              <a:buFont typeface="Arial" pitchFamily="34" charset="0"/>
              <a:buChar char="•"/>
            </a:pPr>
            <a:endParaRPr lang="el-GR" sz="2400" dirty="0">
              <a:solidFill>
                <a:srgbClr val="333333">
                  <a:lumMod val="50000"/>
                </a:srgbClr>
              </a:solidFill>
            </a:endParaRPr>
          </a:p>
          <a:p>
            <a:pPr marL="342900" lvl="0" indent="-342900">
              <a:spcBef>
                <a:spcPct val="20000"/>
              </a:spcBef>
              <a:buFont typeface="Arial" pitchFamily="34" charset="0"/>
              <a:buChar char="•"/>
            </a:pPr>
            <a:r>
              <a:rPr lang="el-GR" sz="2400" dirty="0" smtClean="0">
                <a:solidFill>
                  <a:srgbClr val="333333">
                    <a:lumMod val="50000"/>
                  </a:srgbClr>
                </a:solidFill>
              </a:rPr>
              <a:t>Αναθέσεις</a:t>
            </a:r>
          </a:p>
          <a:p>
            <a:pPr marL="342900" lvl="0" indent="-342900">
              <a:spcBef>
                <a:spcPct val="20000"/>
              </a:spcBef>
              <a:buFont typeface="Arial" pitchFamily="34" charset="0"/>
              <a:buChar char="•"/>
            </a:pPr>
            <a:r>
              <a:rPr lang="el-GR" sz="2400" dirty="0">
                <a:solidFill>
                  <a:srgbClr val="333333">
                    <a:lumMod val="50000"/>
                  </a:srgbClr>
                </a:solidFill>
              </a:rPr>
              <a:t>Περιοδικά / αρχεία καταγραφής </a:t>
            </a:r>
            <a:r>
              <a:rPr lang="el-GR" sz="2400" dirty="0" smtClean="0">
                <a:solidFill>
                  <a:srgbClr val="333333">
                    <a:lumMod val="50000"/>
                  </a:srgbClr>
                </a:solidFill>
              </a:rPr>
              <a:t>μαθημάτων</a:t>
            </a:r>
          </a:p>
          <a:p>
            <a:pPr marL="342900" lvl="0" indent="-342900">
              <a:spcBef>
                <a:spcPct val="20000"/>
              </a:spcBef>
              <a:buFont typeface="Arial" pitchFamily="34" charset="0"/>
              <a:buChar char="•"/>
            </a:pPr>
            <a:r>
              <a:rPr lang="el-GR" sz="2400" dirty="0" smtClean="0">
                <a:solidFill>
                  <a:srgbClr val="333333">
                    <a:lumMod val="50000"/>
                  </a:srgbClr>
                </a:solidFill>
              </a:rPr>
              <a:t>Προφορικές αξιολογήσεις </a:t>
            </a:r>
            <a:r>
              <a:rPr lang="el-GR" sz="2400" dirty="0">
                <a:solidFill>
                  <a:srgbClr val="333333">
                    <a:lumMod val="50000"/>
                  </a:srgbClr>
                </a:solidFill>
              </a:rPr>
              <a:t>ή </a:t>
            </a:r>
            <a:r>
              <a:rPr lang="el-GR" sz="2400" dirty="0" smtClean="0">
                <a:solidFill>
                  <a:srgbClr val="333333">
                    <a:lumMod val="50000"/>
                  </a:srgbClr>
                </a:solidFill>
              </a:rPr>
              <a:t>μαρτυρίες</a:t>
            </a:r>
          </a:p>
          <a:p>
            <a:pPr marL="342900" lvl="0" indent="-342900">
              <a:spcBef>
                <a:spcPct val="20000"/>
              </a:spcBef>
              <a:buFont typeface="Arial" pitchFamily="34" charset="0"/>
              <a:buChar char="•"/>
            </a:pPr>
            <a:r>
              <a:rPr lang="el-GR" sz="2400" dirty="0" smtClean="0">
                <a:solidFill>
                  <a:srgbClr val="333333">
                    <a:lumMod val="50000"/>
                  </a:srgbClr>
                </a:solidFill>
              </a:rPr>
              <a:t>Δείγματα α </a:t>
            </a:r>
            <a:r>
              <a:rPr lang="el-GR" sz="2400" dirty="0">
                <a:solidFill>
                  <a:srgbClr val="333333">
                    <a:lumMod val="50000"/>
                  </a:srgbClr>
                </a:solidFill>
              </a:rPr>
              <a:t>εργασίας</a:t>
            </a:r>
            <a:endParaRPr lang="en-GB" sz="2400" dirty="0">
              <a:solidFill>
                <a:srgbClr val="333333">
                  <a:lumMod val="50000"/>
                </a:srgbClr>
              </a:solidFill>
            </a:endParaRPr>
          </a:p>
        </p:txBody>
      </p:sp>
    </p:spTree>
    <p:extLst>
      <p:ext uri="{BB962C8B-B14F-4D97-AF65-F5344CB8AC3E}">
        <p14:creationId xmlns:p14="http://schemas.microsoft.com/office/powerpoint/2010/main" val="295081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5915000" cy="1143000"/>
          </a:xfrm>
        </p:spPr>
        <p:txBody>
          <a:bodyPr>
            <a:normAutofit fontScale="90000"/>
          </a:bodyPr>
          <a:lstStyle/>
          <a:p>
            <a:r>
              <a:rPr lang="el-GR" dirty="0"/>
              <a:t>Περαιτέρω ανάγνωση</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2800" dirty="0">
                <a:hlinkClick r:id="rId2"/>
              </a:rPr>
              <a:t>https://ec.europa.eu/ploteus/en/content/validation-non-formal-and-informal-learning</a:t>
            </a:r>
            <a:r>
              <a:rPr lang="en-GB" sz="2800" dirty="0"/>
              <a:t> </a:t>
            </a:r>
            <a:endParaRPr lang="el-GR" sz="2800" dirty="0"/>
          </a:p>
        </p:txBody>
      </p:sp>
    </p:spTree>
    <p:extLst>
      <p:ext uri="{BB962C8B-B14F-4D97-AF65-F5344CB8AC3E}">
        <p14:creationId xmlns:p14="http://schemas.microsoft.com/office/powerpoint/2010/main" val="3444503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Αυτό-αξιολόγηση </a:t>
            </a:r>
            <a:r>
              <a:rPr lang="el-GR" dirty="0"/>
              <a:t>και προβληματισμός</a:t>
            </a:r>
          </a:p>
        </p:txBody>
      </p:sp>
      <p:sp>
        <p:nvSpPr>
          <p:cNvPr id="3" name="Content Placeholder 2"/>
          <p:cNvSpPr>
            <a:spLocks noGrp="1"/>
          </p:cNvSpPr>
          <p:nvPr>
            <p:ph sz="half" idx="2"/>
          </p:nvPr>
        </p:nvSpPr>
        <p:spPr>
          <a:xfrm>
            <a:off x="457200" y="1556793"/>
            <a:ext cx="6203032" cy="4569370"/>
          </a:xfrm>
        </p:spPr>
        <p:txBody>
          <a:bodyPr>
            <a:normAutofit/>
          </a:bodyPr>
          <a:lstStyle/>
          <a:p>
            <a:pPr marL="0" indent="0" algn="ctr">
              <a:buNone/>
            </a:pPr>
            <a:endParaRPr lang="en-GB" sz="3200" dirty="0"/>
          </a:p>
          <a:p>
            <a:pPr marL="0" indent="0" algn="ctr">
              <a:buNone/>
            </a:pPr>
            <a:r>
              <a:rPr lang="el-GR" sz="3200" dirty="0"/>
              <a:t>Χρησιμοποιήστε τη φόρμα αυτοαξιολόγησης και προβληματισμού για να συνοψίσετε τις σκέψεις σας σχετικά με τη μάθηση από αυτή τη </a:t>
            </a:r>
            <a:r>
              <a:rPr lang="el-GR" sz="3200" dirty="0" smtClean="0"/>
              <a:t>συνάντηση.</a:t>
            </a:r>
            <a:endParaRPr lang="el-GR" sz="3200" dirty="0"/>
          </a:p>
        </p:txBody>
      </p:sp>
    </p:spTree>
    <p:extLst>
      <p:ext uri="{BB962C8B-B14F-4D97-AF65-F5344CB8AC3E}">
        <p14:creationId xmlns:p14="http://schemas.microsoft.com/office/powerpoint/2010/main" val="1225969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Συγχαρητήρια!</a:t>
            </a:r>
          </a:p>
        </p:txBody>
      </p:sp>
      <p:sp>
        <p:nvSpPr>
          <p:cNvPr id="3" name="Subtitle 2"/>
          <p:cNvSpPr>
            <a:spLocks noGrp="1"/>
          </p:cNvSpPr>
          <p:nvPr>
            <p:ph type="subTitle" idx="1"/>
          </p:nvPr>
        </p:nvSpPr>
        <p:spPr/>
        <p:txBody>
          <a:bodyPr/>
          <a:lstStyle/>
          <a:p>
            <a:r>
              <a:rPr lang="el-GR" dirty="0">
                <a:solidFill>
                  <a:schemeClr val="tx1">
                    <a:lumMod val="75000"/>
                  </a:schemeClr>
                </a:solidFill>
              </a:rPr>
              <a:t>Έχετε ολοκληρώσει τη </a:t>
            </a:r>
            <a:r>
              <a:rPr lang="el-GR" dirty="0" smtClean="0">
                <a:solidFill>
                  <a:schemeClr val="tx1">
                    <a:lumMod val="75000"/>
                  </a:schemeClr>
                </a:solidFill>
              </a:rPr>
              <a:t>υποενότητα</a:t>
            </a:r>
            <a:endParaRPr lang="el-GR" dirty="0">
              <a:solidFill>
                <a:schemeClr val="tx1">
                  <a:lumMod val="75000"/>
                </a:schemeClr>
              </a:solidFill>
            </a:endParaRPr>
          </a:p>
        </p:txBody>
      </p:sp>
    </p:spTree>
    <p:extLst>
      <p:ext uri="{BB962C8B-B14F-4D97-AF65-F5344CB8AC3E}">
        <p14:creationId xmlns:p14="http://schemas.microsoft.com/office/powerpoint/2010/main" val="66752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42"/>
            <a:ext cx="6588224" cy="1143000"/>
          </a:xfrm>
        </p:spPr>
        <p:txBody>
          <a:bodyPr>
            <a:noAutofit/>
          </a:bodyPr>
          <a:lstStyle/>
          <a:p>
            <a:r>
              <a:rPr lang="el-GR" sz="3600" dirty="0"/>
              <a:t>Αναγνώριση προτύπων στη μάθηση σε όλη την Ευρώπη</a:t>
            </a:r>
            <a:endParaRPr lang="en-GB" sz="3600" dirty="0"/>
          </a:p>
        </p:txBody>
      </p:sp>
      <p:sp>
        <p:nvSpPr>
          <p:cNvPr id="3" name="Content Placeholder 2"/>
          <p:cNvSpPr>
            <a:spLocks noGrp="1"/>
          </p:cNvSpPr>
          <p:nvPr>
            <p:ph idx="1"/>
          </p:nvPr>
        </p:nvSpPr>
        <p:spPr>
          <a:xfrm>
            <a:off x="457200" y="1417638"/>
            <a:ext cx="7643192" cy="4891682"/>
          </a:xfrm>
        </p:spPr>
        <p:txBody>
          <a:bodyPr>
            <a:normAutofit fontScale="85000" lnSpcReduction="10000"/>
          </a:bodyPr>
          <a:lstStyle/>
          <a:p>
            <a:r>
              <a:rPr lang="el-GR" dirty="0" smtClean="0"/>
              <a:t>Κάθε  </a:t>
            </a:r>
            <a:r>
              <a:rPr lang="el-GR" dirty="0"/>
              <a:t>χώρα </a:t>
            </a:r>
            <a:r>
              <a:rPr lang="el-GR" dirty="0" smtClean="0"/>
              <a:t>στην </a:t>
            </a:r>
            <a:r>
              <a:rPr lang="el-GR" dirty="0"/>
              <a:t>Ευρωπαϊκή Ένωση έχει τα δικά της ρυθμιστικά όργανα για την παροχή και αναγνώριση προτύπων στη μάθηση.</a:t>
            </a:r>
          </a:p>
          <a:p>
            <a:r>
              <a:rPr lang="el-GR" dirty="0" smtClean="0"/>
              <a:t>Όταν οι </a:t>
            </a:r>
            <a:r>
              <a:rPr lang="el-GR" dirty="0"/>
              <a:t>πάροχοι ΕΕΚ στέλνουν εκπαιδευόμενους σε διαπολιτισμικές </a:t>
            </a:r>
            <a:r>
              <a:rPr lang="el-GR" dirty="0" smtClean="0"/>
              <a:t>κινητικότητες</a:t>
            </a:r>
            <a:r>
              <a:rPr lang="el-GR" dirty="0"/>
              <a:t>, μπορεί να τους δυσκολευτεί να αναγνωρίσουν τη μάθηση λόγω των διαφορών μεταξύ των εθνικών εκπαιδευτικών οργανισμών.</a:t>
            </a:r>
          </a:p>
          <a:p>
            <a:r>
              <a:rPr lang="el-GR" dirty="0"/>
              <a:t>Μία λύση στο πρόβλημα αυτό είναι η χρήση ενός </a:t>
            </a:r>
            <a:r>
              <a:rPr lang="el-GR" dirty="0" smtClean="0"/>
              <a:t>πλαισίου </a:t>
            </a:r>
            <a:r>
              <a:rPr lang="el-GR" dirty="0"/>
              <a:t>που μπορεί να βοηθήσει τα εθνικά όργανα να «μιλούν» μεταξύ τους.</a:t>
            </a:r>
          </a:p>
          <a:p>
            <a:r>
              <a:rPr lang="el-GR" dirty="0"/>
              <a:t>Το ECVET είναι ένα τέτοιο πλαίσιο</a:t>
            </a:r>
            <a:r>
              <a:rPr lang="el-GR" dirty="0" smtClean="0"/>
              <a:t>.</a:t>
            </a:r>
            <a:endParaRPr lang="el-GR" dirty="0"/>
          </a:p>
        </p:txBody>
      </p:sp>
    </p:spTree>
    <p:extLst>
      <p:ext uri="{BB962C8B-B14F-4D97-AF65-F5344CB8AC3E}">
        <p14:creationId xmlns:p14="http://schemas.microsoft.com/office/powerpoint/2010/main" val="58119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a:t>
            </a:r>
            <a:r>
              <a:rPr lang="en-GB" dirty="0"/>
              <a:t>ECVET</a:t>
            </a:r>
          </a:p>
        </p:txBody>
      </p:sp>
      <p:sp>
        <p:nvSpPr>
          <p:cNvPr id="3" name="Content Placeholder 2"/>
          <p:cNvSpPr>
            <a:spLocks noGrp="1"/>
          </p:cNvSpPr>
          <p:nvPr>
            <p:ph idx="1"/>
          </p:nvPr>
        </p:nvSpPr>
        <p:spPr/>
        <p:txBody>
          <a:bodyPr>
            <a:normAutofit fontScale="85000" lnSpcReduction="20000"/>
          </a:bodyPr>
          <a:lstStyle/>
          <a:p>
            <a:r>
              <a:rPr lang="el-GR" dirty="0"/>
              <a:t>Το Ευρωπαϊκό Σύστημα Πιστωτικών Μονάδων Επαγγελματικής Εκπαίδευσης και Κατάρτισης (ECVET) είναι ένα σύνολο αρχών και εργαλείων που υποστηρίζουν την αναγνώριση της μάθησης που αποκτήθηκε σε μια χώρα, έτσι ώστε να μπορεί να μετράει για την απόκτηση προσόντων σε </a:t>
            </a:r>
            <a:r>
              <a:rPr lang="el-GR" dirty="0" smtClean="0"/>
              <a:t>μια άλλη χώρα.</a:t>
            </a:r>
            <a:endParaRPr lang="el-GR" dirty="0"/>
          </a:p>
          <a:p>
            <a:r>
              <a:rPr lang="el-GR" dirty="0"/>
              <a:t>Το ECVET μπορεί να χρησιμοποιηθεί για να ενισχύσει την αξία των εμπειριών κινητικότητας και μπορεί να βοηθήσει στην απόδειξη της δέσμευσης ενός παρόχου να αποκομίσει το μέγιστο όφελος από τοποθετήσεις διαπολιτισμικής κινητικότητας</a:t>
            </a:r>
            <a:r>
              <a:rPr lang="el-GR" dirty="0" smtClean="0"/>
              <a:t>.</a:t>
            </a:r>
            <a:endParaRPr lang="el-GR" dirty="0"/>
          </a:p>
        </p:txBody>
      </p:sp>
    </p:spTree>
    <p:extLst>
      <p:ext uri="{BB962C8B-B14F-4D97-AF65-F5344CB8AC3E}">
        <p14:creationId xmlns:p14="http://schemas.microsoft.com/office/powerpoint/2010/main" val="243980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1FCD4D-66D1-45C7-85D4-662C1442BDDA}"/>
              </a:ext>
            </a:extLst>
          </p:cNvPr>
          <p:cNvSpPr>
            <a:spLocks noGrp="1"/>
          </p:cNvSpPr>
          <p:nvPr>
            <p:ph type="title"/>
          </p:nvPr>
        </p:nvSpPr>
        <p:spPr/>
        <p:txBody>
          <a:bodyPr/>
          <a:lstStyle/>
          <a:p>
            <a:r>
              <a:rPr lang="el-GR" dirty="0" smtClean="0"/>
              <a:t>Το </a:t>
            </a:r>
            <a:r>
              <a:rPr lang="en-GB" dirty="0" smtClean="0"/>
              <a:t> </a:t>
            </a:r>
            <a:r>
              <a:rPr lang="en-GB" dirty="0"/>
              <a:t>ECVET</a:t>
            </a:r>
          </a:p>
        </p:txBody>
      </p:sp>
      <p:sp>
        <p:nvSpPr>
          <p:cNvPr id="3" name="Content Placeholder 2">
            <a:extLst>
              <a:ext uri="{FF2B5EF4-FFF2-40B4-BE49-F238E27FC236}">
                <a16:creationId xmlns:a16="http://schemas.microsoft.com/office/drawing/2014/main" xmlns="" id="{56C8B97E-EE5A-4C2E-8F98-9632E4FA2480}"/>
              </a:ext>
            </a:extLst>
          </p:cNvPr>
          <p:cNvSpPr>
            <a:spLocks noGrp="1"/>
          </p:cNvSpPr>
          <p:nvPr>
            <p:ph idx="1"/>
          </p:nvPr>
        </p:nvSpPr>
        <p:spPr>
          <a:xfrm>
            <a:off x="457200" y="1268760"/>
            <a:ext cx="7643192" cy="4857403"/>
          </a:xfrm>
        </p:spPr>
        <p:txBody>
          <a:bodyPr>
            <a:normAutofit fontScale="92500"/>
          </a:bodyPr>
          <a:lstStyle/>
          <a:p>
            <a:pPr marL="0" indent="0">
              <a:buNone/>
            </a:pPr>
            <a:r>
              <a:rPr lang="el-GR" dirty="0"/>
              <a:t>Τώρα ανατρέξτε </a:t>
            </a:r>
            <a:r>
              <a:rPr lang="el-GR" dirty="0" smtClean="0"/>
              <a:t>στην ιστοσελίδα της </a:t>
            </a:r>
            <a:r>
              <a:rPr lang="el-GR" dirty="0"/>
              <a:t>γραμματείας ECVET </a:t>
            </a:r>
            <a:r>
              <a:rPr lang="el-GR" dirty="0" smtClean="0"/>
              <a:t>της χώρας σας. </a:t>
            </a:r>
            <a:r>
              <a:rPr lang="el-GR" dirty="0"/>
              <a:t>Μπορείτε να κάνετε λήψη όλων των σχετικών εγγράφων.</a:t>
            </a:r>
            <a:br>
              <a:rPr lang="el-GR" dirty="0"/>
            </a:br>
            <a:r>
              <a:rPr lang="el-GR" dirty="0"/>
              <a:t>Τώρα μεταβείτε </a:t>
            </a:r>
            <a:r>
              <a:rPr lang="el-GR" dirty="0" smtClean="0"/>
              <a:t>στην ιστοσελίδα του </a:t>
            </a:r>
            <a:r>
              <a:rPr lang="el-GR" dirty="0"/>
              <a:t>ECVET Toolkit. Συγκεκριμένα, εξετάστε</a:t>
            </a:r>
            <a:r>
              <a:rPr lang="el-GR" dirty="0" smtClean="0"/>
              <a:t>:</a:t>
            </a:r>
            <a:endParaRPr lang="en-GB" dirty="0"/>
          </a:p>
          <a:p>
            <a:pPr lvl="1"/>
            <a:r>
              <a:rPr lang="el-GR" dirty="0"/>
              <a:t>Η αρχική </a:t>
            </a:r>
            <a:r>
              <a:rPr lang="el-GR" dirty="0" smtClean="0"/>
              <a:t>σελίδα</a:t>
            </a:r>
          </a:p>
          <a:p>
            <a:pPr lvl="1"/>
            <a:r>
              <a:rPr lang="el-GR" dirty="0" smtClean="0"/>
              <a:t>Εισαγωγή </a:t>
            </a:r>
            <a:r>
              <a:rPr lang="el-GR" dirty="0"/>
              <a:t>στο ECVET και </a:t>
            </a:r>
            <a:r>
              <a:rPr lang="el-GR" dirty="0" smtClean="0"/>
              <a:t>κινητικότητα</a:t>
            </a:r>
          </a:p>
          <a:p>
            <a:pPr lvl="1"/>
            <a:r>
              <a:rPr lang="el-GR" dirty="0" smtClean="0"/>
              <a:t>Το </a:t>
            </a:r>
            <a:r>
              <a:rPr lang="el-GR" dirty="0"/>
              <a:t>ECVET Toolkit (και τα διαθέσιμα </a:t>
            </a:r>
            <a:r>
              <a:rPr lang="el-GR" dirty="0" smtClean="0"/>
              <a:t> σχέδια </a:t>
            </a:r>
            <a:r>
              <a:rPr lang="el-GR" dirty="0"/>
              <a:t>ή τα κλιπ του YouTube στην </a:t>
            </a:r>
            <a:r>
              <a:rPr lang="el-GR" dirty="0" smtClean="0"/>
              <a:t>ιστοσελίδα)</a:t>
            </a:r>
          </a:p>
          <a:p>
            <a:pPr lvl="1"/>
            <a:r>
              <a:rPr lang="el-GR" dirty="0" smtClean="0"/>
              <a:t>Τα </a:t>
            </a:r>
            <a:r>
              <a:rPr lang="el-GR" dirty="0"/>
              <a:t>ουσιώδη έγγραφα</a:t>
            </a:r>
          </a:p>
          <a:p>
            <a:endParaRPr lang="en-GB" dirty="0"/>
          </a:p>
        </p:txBody>
      </p:sp>
    </p:spTree>
    <p:extLst>
      <p:ext uri="{BB962C8B-B14F-4D97-AF65-F5344CB8AC3E}">
        <p14:creationId xmlns:p14="http://schemas.microsoft.com/office/powerpoint/2010/main" val="3033192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588224" cy="1143000"/>
          </a:xfrm>
        </p:spPr>
        <p:txBody>
          <a:bodyPr>
            <a:normAutofit fontScale="90000"/>
          </a:bodyPr>
          <a:lstStyle/>
          <a:p>
            <a:r>
              <a:rPr lang="el-GR" dirty="0"/>
              <a:t>Το ECVET </a:t>
            </a:r>
            <a:r>
              <a:rPr lang="el-GR" dirty="0" smtClean="0"/>
              <a:t>– σωστό </a:t>
            </a:r>
            <a:r>
              <a:rPr lang="el-GR" dirty="0"/>
              <a:t>ή </a:t>
            </a:r>
            <a:r>
              <a:rPr lang="el-GR" dirty="0" smtClean="0"/>
              <a:t>λάθος</a:t>
            </a:r>
            <a:r>
              <a:rPr lang="en-US" dirty="0"/>
              <a:t>;</a:t>
            </a:r>
            <a:endParaRPr lang="en-GB" dirty="0"/>
          </a:p>
        </p:txBody>
      </p:sp>
      <p:sp>
        <p:nvSpPr>
          <p:cNvPr id="3" name="Content Placeholder 2"/>
          <p:cNvSpPr>
            <a:spLocks noGrp="1"/>
          </p:cNvSpPr>
          <p:nvPr>
            <p:ph idx="1"/>
          </p:nvPr>
        </p:nvSpPr>
        <p:spPr/>
        <p:txBody>
          <a:bodyPr>
            <a:normAutofit fontScale="92500" lnSpcReduction="10000"/>
          </a:bodyPr>
          <a:lstStyle/>
          <a:p>
            <a:r>
              <a:rPr lang="el-GR" dirty="0"/>
              <a:t>Δ</a:t>
            </a:r>
            <a:r>
              <a:rPr lang="el-GR" dirty="0" smtClean="0"/>
              <a:t>ιαβάστε </a:t>
            </a:r>
            <a:r>
              <a:rPr lang="el-GR" dirty="0"/>
              <a:t>τις </a:t>
            </a:r>
            <a:r>
              <a:rPr lang="el-GR" dirty="0" smtClean="0"/>
              <a:t>ακόλουθες δηλώσεις </a:t>
            </a:r>
            <a:r>
              <a:rPr lang="el-GR" dirty="0"/>
              <a:t>και αποφασίστε αν είναι </a:t>
            </a:r>
            <a:r>
              <a:rPr lang="el-GR" dirty="0" smtClean="0"/>
              <a:t>σωστές </a:t>
            </a:r>
            <a:r>
              <a:rPr lang="el-GR" dirty="0"/>
              <a:t>ή </a:t>
            </a:r>
            <a:r>
              <a:rPr lang="el-GR" dirty="0" smtClean="0"/>
              <a:t>λάθος.</a:t>
            </a:r>
            <a:endParaRPr lang="el-GR" dirty="0"/>
          </a:p>
          <a:p>
            <a:pPr marL="0" indent="0">
              <a:buNone/>
            </a:pPr>
            <a:r>
              <a:rPr lang="el-GR" dirty="0" smtClean="0"/>
              <a:t>1.Το </a:t>
            </a:r>
            <a:r>
              <a:rPr lang="el-GR" dirty="0"/>
              <a:t>ECVET μπορεί να καταστήσει τις </a:t>
            </a:r>
            <a:r>
              <a:rPr lang="el-GR" dirty="0" smtClean="0"/>
              <a:t>κινητικότητες  </a:t>
            </a:r>
            <a:r>
              <a:rPr lang="el-GR" dirty="0"/>
              <a:t>πιο ελκυστικές για τους εκπαιδευόμενους στα προγράμματα ΕΕΚ.</a:t>
            </a:r>
          </a:p>
          <a:p>
            <a:pPr marL="0" indent="0">
              <a:buNone/>
            </a:pPr>
            <a:r>
              <a:rPr lang="el-GR" dirty="0" smtClean="0">
                <a:solidFill>
                  <a:srgbClr val="FF0000"/>
                </a:solidFill>
              </a:rPr>
              <a:t>ΣΩΣΤΟ!</a:t>
            </a:r>
            <a:endParaRPr lang="el-GR" dirty="0">
              <a:solidFill>
                <a:srgbClr val="FF0000"/>
              </a:solidFill>
            </a:endParaRPr>
          </a:p>
          <a:p>
            <a:pPr marL="0" indent="0">
              <a:buNone/>
            </a:pPr>
            <a:r>
              <a:rPr lang="el-GR" dirty="0"/>
              <a:t>Το ECVET μπορεί να υποστηρίξει </a:t>
            </a:r>
            <a:r>
              <a:rPr lang="el-GR" dirty="0" smtClean="0"/>
              <a:t>παρόχους </a:t>
            </a:r>
            <a:r>
              <a:rPr lang="el-GR" dirty="0"/>
              <a:t>ΕΕΚ με μεθόδους για να αναγνωρίσουν τη μάθηση που ολοκληρώθηκε σε μια κινητικότητα και να της δώσουν μια αξία στο σπίτι</a:t>
            </a:r>
            <a:r>
              <a:rPr lang="el-GR" dirty="0" smtClean="0"/>
              <a:t>.</a:t>
            </a:r>
            <a:endParaRPr lang="el-GR" dirty="0"/>
          </a:p>
        </p:txBody>
      </p:sp>
    </p:spTree>
    <p:extLst>
      <p:ext uri="{BB962C8B-B14F-4D97-AF65-F5344CB8AC3E}">
        <p14:creationId xmlns:p14="http://schemas.microsoft.com/office/powerpoint/2010/main" val="2381060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588224" cy="1143000"/>
          </a:xfrm>
        </p:spPr>
        <p:txBody>
          <a:bodyPr>
            <a:normAutofit fontScale="90000"/>
          </a:bodyPr>
          <a:lstStyle/>
          <a:p>
            <a:r>
              <a:rPr lang="el-GR" dirty="0"/>
              <a:t>Το ECVET – σωστό ή λάθος</a:t>
            </a:r>
            <a:r>
              <a:rPr lang="en-US" dirty="0"/>
              <a:t>;</a:t>
            </a:r>
            <a:endParaRPr lang="en-GB" dirty="0"/>
          </a:p>
        </p:txBody>
      </p:sp>
      <p:sp>
        <p:nvSpPr>
          <p:cNvPr id="3" name="Content Placeholder 2"/>
          <p:cNvSpPr>
            <a:spLocks noGrp="1"/>
          </p:cNvSpPr>
          <p:nvPr>
            <p:ph idx="1"/>
          </p:nvPr>
        </p:nvSpPr>
        <p:spPr>
          <a:xfrm>
            <a:off x="611560" y="1628800"/>
            <a:ext cx="7643192" cy="4525963"/>
          </a:xfrm>
        </p:spPr>
        <p:txBody>
          <a:bodyPr>
            <a:normAutofit/>
          </a:bodyPr>
          <a:lstStyle/>
          <a:p>
            <a:pPr marL="900113" indent="-900113">
              <a:buNone/>
            </a:pPr>
            <a:r>
              <a:rPr lang="en-GB" dirty="0"/>
              <a:t>  2.	</a:t>
            </a:r>
            <a:r>
              <a:rPr lang="el-GR" dirty="0"/>
              <a:t>ο ECVET είναι ένας οργανισμός που εδρεύει στην Ευρωπαϊκή Ένωση.</a:t>
            </a:r>
          </a:p>
          <a:p>
            <a:pPr marL="900113" indent="-900113">
              <a:buNone/>
            </a:pPr>
            <a:r>
              <a:rPr lang="el-GR" dirty="0" smtClean="0">
                <a:solidFill>
                  <a:srgbClr val="FF0000"/>
                </a:solidFill>
              </a:rPr>
              <a:t>ΛΑΘΟΣ!</a:t>
            </a:r>
            <a:endParaRPr lang="el-GR" dirty="0">
              <a:solidFill>
                <a:srgbClr val="FF0000"/>
              </a:solidFill>
            </a:endParaRPr>
          </a:p>
          <a:p>
            <a:pPr marL="900113" indent="-900113">
              <a:buNone/>
            </a:pPr>
            <a:r>
              <a:rPr lang="el-GR" dirty="0"/>
              <a:t>Το ECVET δεν είναι ένας οργανισμός ή ένας τίτλος. Αποτελεί πλαίσιο για την επικύρωση των μαθησιακών αποτελεσμάτων για τους νέους.</a:t>
            </a:r>
            <a:endParaRPr lang="en-GB" dirty="0"/>
          </a:p>
        </p:txBody>
      </p:sp>
    </p:spTree>
    <p:extLst>
      <p:ext uri="{BB962C8B-B14F-4D97-AF65-F5344CB8AC3E}">
        <p14:creationId xmlns:p14="http://schemas.microsoft.com/office/powerpoint/2010/main" val="2326253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588224" cy="1143000"/>
          </a:xfrm>
        </p:spPr>
        <p:txBody>
          <a:bodyPr>
            <a:normAutofit fontScale="90000"/>
          </a:bodyPr>
          <a:lstStyle/>
          <a:p>
            <a:r>
              <a:rPr lang="el-GR" dirty="0"/>
              <a:t>Το ECVET – σωστό ή λάθος</a:t>
            </a:r>
            <a:r>
              <a:rPr lang="en-US" dirty="0"/>
              <a:t>;</a:t>
            </a:r>
            <a:endParaRPr lang="en-GB" dirty="0"/>
          </a:p>
        </p:txBody>
      </p:sp>
      <p:sp>
        <p:nvSpPr>
          <p:cNvPr id="3" name="Content Placeholder 2"/>
          <p:cNvSpPr>
            <a:spLocks noGrp="1"/>
          </p:cNvSpPr>
          <p:nvPr>
            <p:ph idx="1"/>
          </p:nvPr>
        </p:nvSpPr>
        <p:spPr/>
        <p:txBody>
          <a:bodyPr>
            <a:normAutofit/>
          </a:bodyPr>
          <a:lstStyle/>
          <a:p>
            <a:pPr marL="900113" indent="-900113">
              <a:buNone/>
            </a:pPr>
            <a:r>
              <a:rPr lang="en-GB" dirty="0"/>
              <a:t>  </a:t>
            </a:r>
            <a:r>
              <a:rPr lang="el-GR" dirty="0"/>
              <a:t>3</a:t>
            </a:r>
            <a:r>
              <a:rPr lang="el-GR" dirty="0" smtClean="0"/>
              <a:t>.Το </a:t>
            </a:r>
            <a:r>
              <a:rPr lang="el-GR" dirty="0"/>
              <a:t>ECVET </a:t>
            </a:r>
            <a:r>
              <a:rPr lang="el-GR" dirty="0" smtClean="0"/>
              <a:t>είναι ένα  </a:t>
            </a:r>
            <a:r>
              <a:rPr lang="el-GR" dirty="0"/>
              <a:t>διεθνές προσόν.</a:t>
            </a:r>
          </a:p>
          <a:p>
            <a:pPr marL="900113" indent="-900113">
              <a:buNone/>
            </a:pPr>
            <a:r>
              <a:rPr lang="el-GR" dirty="0" smtClean="0">
                <a:solidFill>
                  <a:srgbClr val="FF0000"/>
                </a:solidFill>
              </a:rPr>
              <a:t>ΣΩΣΤΟ!</a:t>
            </a:r>
            <a:endParaRPr lang="el-GR" dirty="0">
              <a:solidFill>
                <a:srgbClr val="FF0000"/>
              </a:solidFill>
            </a:endParaRPr>
          </a:p>
          <a:p>
            <a:pPr marL="900113" indent="-900113">
              <a:buNone/>
            </a:pPr>
            <a:r>
              <a:rPr lang="el-GR" dirty="0"/>
              <a:t>Το ECVET είναι ένα σύστημα για την αξιολόγηση μαθησιακών αποτελεσμάτων που έχουν συμφωνηθεί ως μέρος ενός προγράμματος εκμάθησης, </a:t>
            </a:r>
            <a:r>
              <a:rPr lang="el-GR" dirty="0" smtClean="0"/>
              <a:t>σαν </a:t>
            </a:r>
            <a:r>
              <a:rPr lang="el-GR" dirty="0"/>
              <a:t>ένα που </a:t>
            </a:r>
            <a:r>
              <a:rPr lang="el-GR" dirty="0" smtClean="0"/>
              <a:t>είναι  μέρος </a:t>
            </a:r>
            <a:r>
              <a:rPr lang="el-GR" dirty="0"/>
              <a:t>μιας κινητικότητας.</a:t>
            </a:r>
            <a:endParaRPr lang="en-GB" dirty="0"/>
          </a:p>
        </p:txBody>
      </p:sp>
    </p:spTree>
    <p:extLst>
      <p:ext uri="{BB962C8B-B14F-4D97-AF65-F5344CB8AC3E}">
        <p14:creationId xmlns:p14="http://schemas.microsoft.com/office/powerpoint/2010/main" val="479016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Custom 7">
      <a:dk1>
        <a:srgbClr val="49711E"/>
      </a:dk1>
      <a:lt1>
        <a:sysClr val="window" lastClr="FFFFFF"/>
      </a:lt1>
      <a:dk2>
        <a:srgbClr val="333333"/>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1106</TotalTime>
  <Words>1486</Words>
  <Application>Microsoft Office PowerPoint</Application>
  <PresentationFormat>On-screen Show (4:3)</PresentationFormat>
  <Paragraphs>181</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Θέμα του Office</vt:lpstr>
      <vt:lpstr>Ενότητα 3: Η χρήση των κατάλληλων στρατηγικών και  εργαλείων για την αναγνώριση και επικύρωση της μάθησης των συμμετεχόντων μέσο της διαπολιτισμικής εμπειρίας κινητικότητας στην ΕΕΚ</vt:lpstr>
      <vt:lpstr>ΕΝΟΤΗΤΑ 3 ΥΠΟΕΝΟΤΗΤΑ 3</vt:lpstr>
      <vt:lpstr>ΧΡΟΝΟΣ ΔΡΑΣΤΗΡΙΟΤΗΤΑΣ</vt:lpstr>
      <vt:lpstr>Αναγνώριση προτύπων στη μάθηση σε όλη την Ευρώπη</vt:lpstr>
      <vt:lpstr>Το ECVET</vt:lpstr>
      <vt:lpstr>Το  ECVET</vt:lpstr>
      <vt:lpstr>Το ECVET – σωστό ή λάθος;</vt:lpstr>
      <vt:lpstr>Το ECVET – σωστό ή λάθος;</vt:lpstr>
      <vt:lpstr>Το ECVET – σωστό ή λάθος;</vt:lpstr>
      <vt:lpstr>Το ECVET – σωστό ή λάθος;</vt:lpstr>
      <vt:lpstr>Το ECVET – σωστό ή λάθος;</vt:lpstr>
      <vt:lpstr>Γιατί είναι σημαντικό?</vt:lpstr>
      <vt:lpstr>Διάλειμμα</vt:lpstr>
      <vt:lpstr>ΧΡΟΝΟΣ ΔΡΑΣΤΗΡΙΟΤΗΤΑΣ</vt:lpstr>
      <vt:lpstr>Πώς λοιπόν χρησιμοποιούμε το ECVET;</vt:lpstr>
      <vt:lpstr>Πώς λοιπόν χρησιμοποιούμε το ECVET;</vt:lpstr>
      <vt:lpstr>Κατανόηση των μαθησιακών αποτελεσμάτων</vt:lpstr>
      <vt:lpstr>Κατανόηση των μαθησιακών αποτελεσμάτων</vt:lpstr>
      <vt:lpstr>ΧΡΟΝΟΣ ΔΡΑΣΤΗΡΙΟΤΗΤΑΣ</vt:lpstr>
      <vt:lpstr>Χρήση του ECVET</vt:lpstr>
      <vt:lpstr>Χρήση του ECVET</vt:lpstr>
      <vt:lpstr>Χρήση του ECVET</vt:lpstr>
      <vt:lpstr>Εξοπλισμός της εταιρικής σχέσης σας με το ECVET</vt:lpstr>
      <vt:lpstr>Συμφωνία μαθησιακών αποτελεσμάτων</vt:lpstr>
      <vt:lpstr>Διαδικασίες αξιολόγησης, επικύρωσης και αναγνώρισης</vt:lpstr>
      <vt:lpstr>Προετοιμασία της απαραίτητης τεκμηρίωσης</vt:lpstr>
      <vt:lpstr>Χρήση του ECVET</vt:lpstr>
      <vt:lpstr>Σύνοψη</vt:lpstr>
      <vt:lpstr>ΧΡΟΝΟΣ ΔΡΑΣΤΗΡΙΟΤΗΤΑΣ</vt:lpstr>
      <vt:lpstr>ΤΕΛΙΚΗ ΣΗΜΕΙΩΣΗ</vt:lpstr>
      <vt:lpstr>Περαιτέρω ανάγνωση</vt:lpstr>
      <vt:lpstr>Αυτό-αξιολόγηση και προβληματισμός</vt:lpstr>
      <vt:lpstr>Συγχαρητήρια!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Project Coordinator</dc:creator>
  <cp:lastModifiedBy>Athena Knais</cp:lastModifiedBy>
  <cp:revision>87</cp:revision>
  <cp:lastPrinted>2017-10-16T10:35:47Z</cp:lastPrinted>
  <dcterms:created xsi:type="dcterms:W3CDTF">2017-10-16T06:30:11Z</dcterms:created>
  <dcterms:modified xsi:type="dcterms:W3CDTF">2018-08-05T15:04:28Z</dcterms:modified>
</cp:coreProperties>
</file>