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8" r:id="rId3"/>
    <p:sldId id="261" r:id="rId4"/>
    <p:sldId id="291" r:id="rId5"/>
    <p:sldId id="271" r:id="rId6"/>
    <p:sldId id="257" r:id="rId7"/>
    <p:sldId id="289" r:id="rId8"/>
    <p:sldId id="272" r:id="rId9"/>
    <p:sldId id="267" r:id="rId10"/>
    <p:sldId id="273" r:id="rId11"/>
    <p:sldId id="275" r:id="rId12"/>
    <p:sldId id="276" r:id="rId13"/>
    <p:sldId id="277" r:id="rId14"/>
    <p:sldId id="279" r:id="rId15"/>
    <p:sldId id="278" r:id="rId16"/>
    <p:sldId id="268" r:id="rId17"/>
    <p:sldId id="284" r:id="rId18"/>
    <p:sldId id="274" r:id="rId19"/>
    <p:sldId id="280" r:id="rId20"/>
    <p:sldId id="292" r:id="rId21"/>
    <p:sldId id="293" r:id="rId22"/>
    <p:sldId id="281" r:id="rId23"/>
    <p:sldId id="283" r:id="rId24"/>
    <p:sldId id="285" r:id="rId25"/>
    <p:sldId id="282" r:id="rId26"/>
    <p:sldId id="296" r:id="rId27"/>
    <p:sldId id="297" r:id="rId28"/>
    <p:sldId id="298" r:id="rId29"/>
    <p:sldId id="270" r:id="rId30"/>
    <p:sldId id="286" r:id="rId31"/>
    <p:sldId id="287" r:id="rId32"/>
    <p:sldId id="295" r:id="rId33"/>
    <p:sldId id="260" r:id="rId34"/>
    <p:sldId id="294" r:id="rId35"/>
    <p:sldId id="262" r:id="rId3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e" initials="H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4038"/>
  </p:normalViewPr>
  <p:slideViewPr>
    <p:cSldViewPr>
      <p:cViewPr>
        <p:scale>
          <a:sx n="89" d="100"/>
          <a:sy n="89" d="100"/>
        </p:scale>
        <p:origin x="-1242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547" cy="458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3853" y="1"/>
            <a:ext cx="2972547" cy="458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180B0-6ED1-4799-979B-18C19D0C474D}" type="datetimeFigureOut">
              <a:rPr lang="fr-FR" smtClean="0"/>
              <a:t>29/08/2018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685991"/>
            <a:ext cx="2972547" cy="458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3853" y="8685991"/>
            <a:ext cx="2972547" cy="458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66266-5E11-4B68-948D-A8BF29E06398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984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00858-131F-45C9-96B9-4A2311E834ED}" type="datetimeFigureOut">
              <a:rPr lang="el-GR" smtClean="0"/>
              <a:t>29/8/2018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82F8F-5088-4031-82CD-039490420B5C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207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82F8F-5088-4031-82CD-039490420B5C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7420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87624" y="4124672"/>
            <a:ext cx="6080720" cy="1546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640"/>
            <a:ext cx="3744416" cy="206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eu2\OneDrive - EDITC LTD\EU_Projects\2016 InterculturalMobility-Eurocircle_FR\4. Implementation\Dissemination\Logos\ErasmusLogo\EU flag-Erasmus+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40" y="6021288"/>
            <a:ext cx="3073672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3131840" y="6018673"/>
            <a:ext cx="4104456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100" dirty="0">
                <a:solidFill>
                  <a:srgbClr val="002060"/>
                </a:solidFill>
              </a:rPr>
              <a:t>This project has been funded with support from the European Union. This [project] reflects the views only of the author, and the Commission cannot be held responsible for any use which may be made of the information contained therein</a:t>
            </a:r>
          </a:p>
          <a:p>
            <a:pPr eaLnBrk="1" hangingPunct="1">
              <a:defRPr/>
            </a:pPr>
            <a:r>
              <a:rPr lang="en-GB" sz="1100" dirty="0">
                <a:solidFill>
                  <a:srgbClr val="002060"/>
                </a:solidFill>
              </a:rPr>
              <a:t>.</a:t>
            </a:r>
            <a:endParaRPr lang="el-GR" sz="11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644008" y="18864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73224" y="274638"/>
            <a:ext cx="59150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271663" cy="125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- Τίτλος"/>
          <p:cNvSpPr>
            <a:spLocks noGrp="1"/>
          </p:cNvSpPr>
          <p:nvPr>
            <p:ph type="title" hasCustomPrompt="1"/>
          </p:nvPr>
        </p:nvSpPr>
        <p:spPr>
          <a:xfrm>
            <a:off x="673224" y="274638"/>
            <a:ext cx="5915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Further reading/resources</a:t>
            </a:r>
            <a:endParaRPr lang="el-GR"/>
          </a:p>
        </p:txBody>
      </p:sp>
      <p:sp>
        <p:nvSpPr>
          <p:cNvPr id="11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544" y="2708920"/>
            <a:ext cx="2060848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Revision questions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529061"/>
            <a:ext cx="6203032" cy="45971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 userDrawn="1"/>
        </p:nvSpPr>
        <p:spPr>
          <a:xfrm rot="993780">
            <a:off x="6660273" y="1688727"/>
            <a:ext cx="1604927" cy="37702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3900" b="1" cap="none" spc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  <p:sp>
        <p:nvSpPr>
          <p:cNvPr id="12" name="Rectangle 11"/>
          <p:cNvSpPr/>
          <p:nvPr userDrawn="1"/>
        </p:nvSpPr>
        <p:spPr>
          <a:xfrm rot="21258874">
            <a:off x="7431914" y="4254642"/>
            <a:ext cx="755335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cap="none" spc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707401" y="4824698"/>
            <a:ext cx="755335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cap="none" spc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Activity slide</a:t>
            </a:r>
            <a:endParaRPr lang="el-GR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1529061"/>
            <a:ext cx="5486400" cy="3198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15"/>
          <p:cNvSpPr/>
          <p:nvPr userDrawn="1"/>
        </p:nvSpPr>
        <p:spPr>
          <a:xfrm flipH="1">
            <a:off x="7812359" y="2204864"/>
            <a:ext cx="1350405" cy="4653137"/>
          </a:xfrm>
          <a:prstGeom prst="rtTriangle">
            <a:avLst/>
          </a:prstGeom>
          <a:solidFill>
            <a:srgbClr val="99FF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755576" y="274638"/>
            <a:ext cx="62030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431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8" name="Εικόνα 1" descr="C:\Users\doloudi.LARISSA\Desktop\eu_flag_co_funded_pos_[rgb]_right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154112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1331640" y="6186959"/>
            <a:ext cx="1827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l-GR" sz="1200" b="1" dirty="0">
                <a:solidFill>
                  <a:srgbClr val="6B6BCF"/>
                </a:solidFill>
              </a:rPr>
              <a:t>Co-funded by the Erasmus+ </a:t>
            </a:r>
            <a:r>
              <a:rPr lang="en-US" altLang="el-GR" sz="1200" b="1" dirty="0" err="1">
                <a:solidFill>
                  <a:srgbClr val="6B6BCF"/>
                </a:solidFill>
              </a:rPr>
              <a:t>Programme</a:t>
            </a:r>
            <a:r>
              <a:rPr lang="en-US" altLang="el-GR" sz="1200" b="1" dirty="0">
                <a:solidFill>
                  <a:srgbClr val="6B6BCF"/>
                </a:solidFill>
              </a:rPr>
              <a:t> of the European Union</a:t>
            </a:r>
            <a:endParaRPr lang="el-GR" altLang="el-GR" sz="1200" b="1" dirty="0">
              <a:solidFill>
                <a:srgbClr val="6B6BCF"/>
              </a:solidFill>
            </a:endParaRPr>
          </a:p>
        </p:txBody>
      </p:sp>
      <p:sp>
        <p:nvSpPr>
          <p:cNvPr id="11" name="Right Triangle 10"/>
          <p:cNvSpPr/>
          <p:nvPr userDrawn="1"/>
        </p:nvSpPr>
        <p:spPr>
          <a:xfrm>
            <a:off x="0" y="5301208"/>
            <a:ext cx="467544" cy="1556792"/>
          </a:xfrm>
          <a:prstGeom prst="rtTriangl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ight Triangle 14"/>
          <p:cNvSpPr/>
          <p:nvPr userDrawn="1"/>
        </p:nvSpPr>
        <p:spPr>
          <a:xfrm rot="10800000" flipH="1">
            <a:off x="0" y="-6063"/>
            <a:ext cx="900584" cy="2714981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9" name="Straight Connector 18"/>
          <p:cNvCxnSpPr>
            <a:stCxn id="17" idx="3"/>
          </p:cNvCxnSpPr>
          <p:nvPr userDrawn="1"/>
        </p:nvCxnSpPr>
        <p:spPr>
          <a:xfrm flipV="1">
            <a:off x="8190148" y="1916832"/>
            <a:ext cx="315162" cy="4941168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4" idx="4"/>
          </p:cNvCxnSpPr>
          <p:nvPr userDrawn="1"/>
        </p:nvCxnSpPr>
        <p:spPr>
          <a:xfrm flipH="1" flipV="1">
            <a:off x="7812359" y="-6065"/>
            <a:ext cx="1008113" cy="6603419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Right Triangle 13"/>
          <p:cNvSpPr/>
          <p:nvPr userDrawn="1"/>
        </p:nvSpPr>
        <p:spPr>
          <a:xfrm flipH="1" flipV="1">
            <a:off x="7812359" y="-6065"/>
            <a:ext cx="1326069" cy="5307271"/>
          </a:xfrm>
          <a:prstGeom prst="rtTriangl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ight Triangle 16"/>
          <p:cNvSpPr/>
          <p:nvPr userDrawn="1"/>
        </p:nvSpPr>
        <p:spPr>
          <a:xfrm rot="10800000" flipV="1">
            <a:off x="7236296" y="5353635"/>
            <a:ext cx="1907704" cy="1504365"/>
          </a:xfrm>
          <a:prstGeom prst="rtTriangl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7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eco.be/ressources/concepts-grilles-d-analyse-exercices-et-jeux-dont-le-jeu-des-chaises/Le-choc-culturel,4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warwick.ac.uk/fac/soc/al/globalpad/openhouse/interculturalskill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arwick.ac.uk/fac/cross_fac/globalpeople/resourcebank/gppublications/gp_competency_framework.pdf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5464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49711E">
                    <a:lumMod val="75000"/>
                  </a:srgbClr>
                </a:solidFill>
              </a:rPr>
              <a:t>Modulo 2</a:t>
            </a:r>
            <a:br>
              <a:rPr lang="en-US" dirty="0">
                <a:solidFill>
                  <a:srgbClr val="49711E">
                    <a:lumMod val="75000"/>
                  </a:srgbClr>
                </a:solidFill>
              </a:rPr>
            </a:br>
            <a:r>
              <a:rPr lang="en-GB" sz="2800" dirty="0" err="1">
                <a:solidFill>
                  <a:srgbClr val="49711E">
                    <a:lumMod val="75000"/>
                  </a:srgbClr>
                </a:solidFill>
              </a:rPr>
              <a:t>Sviluppare</a:t>
            </a:r>
            <a:r>
              <a:rPr lang="en-GB" sz="2800" dirty="0">
                <a:solidFill>
                  <a:srgbClr val="49711E">
                    <a:lumMod val="75000"/>
                  </a:srgbClr>
                </a:solidFill>
              </a:rPr>
              <a:t> e </a:t>
            </a:r>
            <a:r>
              <a:rPr lang="en-GB" sz="2800" dirty="0" err="1">
                <a:solidFill>
                  <a:srgbClr val="49711E">
                    <a:lumMod val="75000"/>
                  </a:srgbClr>
                </a:solidFill>
              </a:rPr>
              <a:t>gestire</a:t>
            </a:r>
            <a:r>
              <a:rPr lang="en-GB" sz="2800" dirty="0">
                <a:solidFill>
                  <a:srgbClr val="49711E">
                    <a:lumMod val="75000"/>
                  </a:srgbClr>
                </a:solidFill>
              </a:rPr>
              <a:t> </a:t>
            </a:r>
            <a:r>
              <a:rPr lang="en-GB" sz="2800" dirty="0" err="1">
                <a:solidFill>
                  <a:srgbClr val="49711E">
                    <a:lumMod val="75000"/>
                  </a:srgbClr>
                </a:solidFill>
              </a:rPr>
              <a:t>programmi</a:t>
            </a:r>
            <a:r>
              <a:rPr lang="en-GB" sz="2800" dirty="0">
                <a:solidFill>
                  <a:srgbClr val="49711E">
                    <a:lumMod val="75000"/>
                  </a:srgbClr>
                </a:solidFill>
              </a:rPr>
              <a:t> di </a:t>
            </a:r>
            <a:r>
              <a:rPr lang="en-GB" sz="2800" dirty="0" err="1">
                <a:solidFill>
                  <a:srgbClr val="49711E">
                    <a:lumMod val="75000"/>
                  </a:srgbClr>
                </a:solidFill>
              </a:rPr>
              <a:t>mobilità</a:t>
            </a:r>
            <a:r>
              <a:rPr lang="en-GB" sz="2800" dirty="0">
                <a:solidFill>
                  <a:srgbClr val="49711E">
                    <a:lumMod val="75000"/>
                  </a:srgbClr>
                </a:solidFill>
              </a:rPr>
              <a:t> </a:t>
            </a:r>
            <a:r>
              <a:rPr lang="en-GB" sz="2800" dirty="0" err="1">
                <a:solidFill>
                  <a:srgbClr val="49711E">
                    <a:lumMod val="75000"/>
                  </a:srgbClr>
                </a:solidFill>
              </a:rPr>
              <a:t>interculturale</a:t>
            </a:r>
            <a:endParaRPr lang="en-GB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7624" y="4124672"/>
            <a:ext cx="6080720" cy="1546440"/>
          </a:xfrm>
        </p:spPr>
        <p:txBody>
          <a:bodyPr>
            <a:normAutofit fontScale="85000" lnSpcReduction="10000"/>
          </a:bodyPr>
          <a:lstStyle/>
          <a:p>
            <a:r>
              <a:rPr lang="en-GB" dirty="0" err="1">
                <a:solidFill>
                  <a:schemeClr val="accent3">
                    <a:lumMod val="75000"/>
                  </a:schemeClr>
                </a:solidFill>
              </a:rPr>
              <a:t>Unità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 2.3</a:t>
            </a:r>
          </a:p>
          <a:p>
            <a:r>
              <a:rPr lang="en-GB" dirty="0" err="1">
                <a:solidFill>
                  <a:schemeClr val="accent3">
                    <a:lumMod val="75000"/>
                  </a:schemeClr>
                </a:solidFill>
              </a:rPr>
              <a:t>Comprendere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 e </a:t>
            </a:r>
            <a:r>
              <a:rPr lang="en-GB" dirty="0" err="1">
                <a:solidFill>
                  <a:schemeClr val="accent3">
                    <a:lumMod val="75000"/>
                  </a:schemeClr>
                </a:solidFill>
              </a:rPr>
              <a:t>supportare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3">
                    <a:lumMod val="75000"/>
                  </a:schemeClr>
                </a:solidFill>
              </a:rPr>
              <a:t>partecipanti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3">
                    <a:lumMod val="75000"/>
                  </a:schemeClr>
                </a:solidFill>
              </a:rPr>
              <a:t>ai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 programme IFP </a:t>
            </a:r>
            <a:r>
              <a:rPr lang="en-GB" dirty="0" err="1">
                <a:solidFill>
                  <a:schemeClr val="accent3">
                    <a:lumMod val="75000"/>
                  </a:schemeClr>
                </a:solidFill>
              </a:rPr>
              <a:t>internazionali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6622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AE01B3-464A-437E-9358-DF917CFA2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24" y="116632"/>
            <a:ext cx="5915000" cy="1483568"/>
          </a:xfrm>
        </p:spPr>
        <p:txBody>
          <a:bodyPr>
            <a:normAutofit fontScale="90000"/>
          </a:bodyPr>
          <a:lstStyle/>
          <a:p>
            <a:r>
              <a:rPr lang="it-IT" dirty="0"/>
              <a:t>Prepararsi per la mobilità interculturale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2CC452-3ABD-4FE5-B979-95E348EA6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16832"/>
            <a:ext cx="7643192" cy="370100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Una </a:t>
            </a:r>
            <a:r>
              <a:rPr lang="en-GB" dirty="0" err="1"/>
              <a:t>volta</a:t>
            </a:r>
            <a:r>
              <a:rPr lang="en-GB" dirty="0"/>
              <a:t> </a:t>
            </a:r>
            <a:r>
              <a:rPr lang="en-GB" dirty="0" err="1"/>
              <a:t>concordato</a:t>
            </a:r>
            <a:r>
              <a:rPr lang="en-GB" dirty="0"/>
              <a:t> un </a:t>
            </a:r>
            <a:r>
              <a:rPr lang="en-GB" dirty="0" err="1"/>
              <a:t>progetto</a:t>
            </a:r>
            <a:r>
              <a:rPr lang="en-GB" dirty="0"/>
              <a:t>,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preparativi</a:t>
            </a:r>
            <a:r>
              <a:rPr lang="en-GB" dirty="0"/>
              <a:t> </a:t>
            </a:r>
            <a:r>
              <a:rPr lang="en-GB" dirty="0" err="1"/>
              <a:t>devono</a:t>
            </a:r>
            <a:r>
              <a:rPr lang="en-GB" dirty="0"/>
              <a:t> </a:t>
            </a:r>
            <a:r>
              <a:rPr lang="en-GB" dirty="0" err="1"/>
              <a:t>iniziare</a:t>
            </a:r>
            <a:r>
              <a:rPr lang="en-GB" dirty="0"/>
              <a:t>.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più</a:t>
            </a:r>
            <a:r>
              <a:rPr lang="en-GB" dirty="0"/>
              <a:t> </a:t>
            </a:r>
            <a:r>
              <a:rPr lang="en-GB" dirty="0" err="1"/>
              <a:t>probabile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progetto</a:t>
            </a:r>
            <a:r>
              <a:rPr lang="en-GB" dirty="0"/>
              <a:t> </a:t>
            </a:r>
            <a:r>
              <a:rPr lang="en-GB" dirty="0" err="1"/>
              <a:t>abbia</a:t>
            </a:r>
            <a:r>
              <a:rPr lang="en-GB" dirty="0"/>
              <a:t> </a:t>
            </a:r>
            <a:r>
              <a:rPr lang="en-GB" dirty="0" err="1"/>
              <a:t>successo</a:t>
            </a:r>
            <a:r>
              <a:rPr lang="en-GB" dirty="0"/>
              <a:t> se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stato</a:t>
            </a:r>
            <a:r>
              <a:rPr lang="en-GB" dirty="0"/>
              <a:t> ben </a:t>
            </a:r>
            <a:r>
              <a:rPr lang="en-GB" dirty="0" err="1"/>
              <a:t>pianificato</a:t>
            </a:r>
            <a:r>
              <a:rPr lang="en-GB" dirty="0"/>
              <a:t>.</a:t>
            </a:r>
          </a:p>
          <a:p>
            <a:r>
              <a:rPr lang="en-GB" dirty="0" err="1"/>
              <a:t>Ogni</a:t>
            </a:r>
            <a:r>
              <a:rPr lang="en-GB" dirty="0"/>
              <a:t> </a:t>
            </a:r>
            <a:r>
              <a:rPr lang="en-GB" dirty="0" err="1"/>
              <a:t>mobilità</a:t>
            </a:r>
            <a:r>
              <a:rPr lang="en-GB" dirty="0"/>
              <a:t> </a:t>
            </a:r>
            <a:r>
              <a:rPr lang="en-GB" dirty="0" err="1"/>
              <a:t>interculturale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diversa</a:t>
            </a:r>
            <a:r>
              <a:rPr lang="en-GB" dirty="0"/>
              <a:t>, ma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lista</a:t>
            </a:r>
            <a:r>
              <a:rPr lang="en-GB" dirty="0"/>
              <a:t> di </a:t>
            </a:r>
            <a:r>
              <a:rPr lang="en-GB" dirty="0" err="1"/>
              <a:t>cose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dovrebbero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pianificate</a:t>
            </a:r>
            <a:r>
              <a:rPr lang="en-GB" dirty="0"/>
              <a:t> </a:t>
            </a:r>
            <a:r>
              <a:rPr lang="en-GB" dirty="0" err="1"/>
              <a:t>potrebbe</a:t>
            </a:r>
            <a:r>
              <a:rPr lang="en-GB" dirty="0"/>
              <a:t> </a:t>
            </a:r>
            <a:r>
              <a:rPr lang="en-GB" dirty="0" err="1"/>
              <a:t>includere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seguenti</a:t>
            </a:r>
            <a:r>
              <a:rPr lang="en-GB" dirty="0"/>
              <a:t> </a:t>
            </a:r>
            <a:r>
              <a:rPr lang="en-GB" dirty="0" err="1"/>
              <a:t>elementi</a:t>
            </a:r>
            <a:r>
              <a:rPr lang="en-GB" dirty="0"/>
              <a:t>: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092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-171400"/>
            <a:ext cx="7380312" cy="1972816"/>
          </a:xfrm>
        </p:spPr>
        <p:txBody>
          <a:bodyPr>
            <a:normAutofit/>
          </a:bodyPr>
          <a:lstStyle/>
          <a:p>
            <a:r>
              <a:rPr lang="en-GB" sz="3200" dirty="0" err="1"/>
              <a:t>Elenco</a:t>
            </a:r>
            <a:r>
              <a:rPr lang="en-GB" sz="3200" dirty="0"/>
              <a:t> di </a:t>
            </a:r>
            <a:r>
              <a:rPr lang="en-GB" sz="3200" dirty="0" err="1"/>
              <a:t>articoli</a:t>
            </a:r>
            <a:r>
              <a:rPr lang="en-GB" sz="3200" dirty="0"/>
              <a:t> da </a:t>
            </a:r>
            <a:r>
              <a:rPr lang="en-GB" sz="3200" dirty="0" err="1"/>
              <a:t>pianificare</a:t>
            </a:r>
            <a:r>
              <a:rPr lang="en-GB" sz="3200" dirty="0"/>
              <a:t> </a:t>
            </a:r>
            <a:r>
              <a:rPr lang="en-GB" sz="3200" dirty="0" err="1"/>
              <a:t>quando</a:t>
            </a:r>
            <a:r>
              <a:rPr lang="en-GB" sz="3200" dirty="0"/>
              <a:t> </a:t>
            </a:r>
            <a:r>
              <a:rPr lang="en-GB" sz="3200" dirty="0" err="1"/>
              <a:t>si</a:t>
            </a:r>
            <a:r>
              <a:rPr lang="en-GB" sz="3200" dirty="0"/>
              <a:t> </a:t>
            </a:r>
            <a:r>
              <a:rPr lang="en-GB" sz="3200" dirty="0" err="1"/>
              <a:t>intraprende</a:t>
            </a:r>
            <a:r>
              <a:rPr lang="en-GB" sz="3200" dirty="0"/>
              <a:t> </a:t>
            </a:r>
            <a:r>
              <a:rPr lang="en-GB" sz="3200" dirty="0" err="1"/>
              <a:t>una</a:t>
            </a:r>
            <a:r>
              <a:rPr lang="en-GB" sz="3200" dirty="0"/>
              <a:t> </a:t>
            </a:r>
            <a:r>
              <a:rPr lang="en-GB" sz="3200" dirty="0" err="1"/>
              <a:t>mobilità</a:t>
            </a:r>
            <a:r>
              <a:rPr lang="en-GB" sz="3200" dirty="0"/>
              <a:t> </a:t>
            </a:r>
            <a:r>
              <a:rPr lang="en-GB" sz="3200" dirty="0" err="1"/>
              <a:t>interculturale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7643192" cy="5256584"/>
          </a:xfrm>
        </p:spPr>
        <p:txBody>
          <a:bodyPr>
            <a:normAutofit/>
          </a:bodyPr>
          <a:lstStyle/>
          <a:p>
            <a:pPr lvl="0"/>
            <a:r>
              <a:rPr lang="en-GB" sz="2600" dirty="0" err="1"/>
              <a:t>posizione</a:t>
            </a:r>
            <a:r>
              <a:rPr lang="en-GB" sz="2600" dirty="0"/>
              <a:t> del placement</a:t>
            </a:r>
          </a:p>
          <a:p>
            <a:pPr lvl="0"/>
            <a:r>
              <a:rPr lang="en-GB" sz="2600" dirty="0"/>
              <a:t>date del placement</a:t>
            </a:r>
          </a:p>
          <a:p>
            <a:pPr lvl="0"/>
            <a:r>
              <a:rPr lang="en-GB" sz="2600" dirty="0" err="1"/>
              <a:t>durata</a:t>
            </a:r>
            <a:r>
              <a:rPr lang="en-GB" sz="2600" dirty="0"/>
              <a:t> del placement</a:t>
            </a:r>
          </a:p>
          <a:p>
            <a:pPr lvl="0"/>
            <a:r>
              <a:rPr lang="en-GB" sz="2600" dirty="0" err="1"/>
              <a:t>alloggio</a:t>
            </a:r>
            <a:endParaRPr lang="en-GB" sz="2600" dirty="0"/>
          </a:p>
          <a:p>
            <a:pPr lvl="0"/>
            <a:r>
              <a:rPr lang="en-GB" sz="2600" dirty="0"/>
              <a:t>partner e </a:t>
            </a:r>
            <a:r>
              <a:rPr lang="en-GB" sz="2600" dirty="0" err="1"/>
              <a:t>organizzazioni</a:t>
            </a:r>
            <a:r>
              <a:rPr lang="en-GB" sz="2600" dirty="0"/>
              <a:t> </a:t>
            </a:r>
            <a:r>
              <a:rPr lang="en-GB" sz="2600" dirty="0" err="1"/>
              <a:t>coinvolti</a:t>
            </a:r>
            <a:endParaRPr lang="en-GB" sz="2600" dirty="0"/>
          </a:p>
          <a:p>
            <a:pPr lvl="0"/>
            <a:r>
              <a:rPr lang="en-GB" sz="2600" dirty="0" err="1"/>
              <a:t>partecipanti</a:t>
            </a:r>
            <a:endParaRPr lang="en-GB" sz="2600" dirty="0"/>
          </a:p>
          <a:p>
            <a:pPr lvl="0"/>
            <a:r>
              <a:rPr lang="en-GB" sz="2600" dirty="0" err="1"/>
              <a:t>obiettivi</a:t>
            </a:r>
            <a:r>
              <a:rPr lang="en-GB" sz="2600" dirty="0"/>
              <a:t> di </a:t>
            </a:r>
            <a:r>
              <a:rPr lang="en-GB" sz="2600" dirty="0" err="1"/>
              <a:t>apprendimento</a:t>
            </a:r>
            <a:r>
              <a:rPr lang="en-GB" sz="2600" dirty="0"/>
              <a:t> e </a:t>
            </a:r>
            <a:r>
              <a:rPr lang="en-GB" sz="2600" dirty="0" err="1"/>
              <a:t>risultati</a:t>
            </a:r>
            <a:endParaRPr lang="en-GB" sz="2600" dirty="0"/>
          </a:p>
          <a:p>
            <a:pPr lvl="0"/>
            <a:r>
              <a:rPr lang="en-GB" sz="2600" dirty="0" err="1"/>
              <a:t>contenuto</a:t>
            </a:r>
            <a:r>
              <a:rPr lang="en-GB" sz="2600" dirty="0"/>
              <a:t> </a:t>
            </a:r>
            <a:r>
              <a:rPr lang="en-GB" sz="2600" dirty="0" err="1"/>
              <a:t>dell’apprendimento</a:t>
            </a:r>
            <a:endParaRPr lang="en-GB" sz="2600" dirty="0"/>
          </a:p>
          <a:p>
            <a:pPr lvl="0"/>
            <a:r>
              <a:rPr lang="en-GB" sz="2600" dirty="0" err="1"/>
              <a:t>sistemi</a:t>
            </a:r>
            <a:r>
              <a:rPr lang="en-GB" sz="2600" dirty="0"/>
              <a:t> di </a:t>
            </a:r>
            <a:r>
              <a:rPr lang="en-GB" sz="2600" dirty="0" err="1"/>
              <a:t>valutazione</a:t>
            </a:r>
            <a:endParaRPr lang="en-GB" sz="2600" dirty="0"/>
          </a:p>
          <a:p>
            <a:pPr lvl="0"/>
            <a:r>
              <a:rPr lang="en-GB" sz="2600" dirty="0" err="1"/>
              <a:t>sistemi</a:t>
            </a:r>
            <a:r>
              <a:rPr lang="en-GB" sz="2600" dirty="0"/>
              <a:t> per </a:t>
            </a:r>
            <a:r>
              <a:rPr lang="en-GB" sz="2600" dirty="0" err="1"/>
              <a:t>riportare</a:t>
            </a:r>
            <a:r>
              <a:rPr lang="en-GB" sz="2600" dirty="0"/>
              <a:t> e </a:t>
            </a:r>
            <a:r>
              <a:rPr lang="en-GB" sz="2600" dirty="0" err="1"/>
              <a:t>condividere</a:t>
            </a:r>
            <a:r>
              <a:rPr lang="en-GB" sz="2600" dirty="0"/>
              <a:t> </a:t>
            </a:r>
            <a:r>
              <a:rPr lang="en-GB" sz="2600" dirty="0" err="1"/>
              <a:t>l'apprendimento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977749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7643192" cy="3921299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Nel</a:t>
            </a:r>
            <a:r>
              <a:rPr lang="en-GB" dirty="0"/>
              <a:t> </a:t>
            </a:r>
            <a:r>
              <a:rPr lang="en-GB" dirty="0" err="1"/>
              <a:t>caso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</a:t>
            </a:r>
            <a:r>
              <a:rPr lang="en-GB" dirty="0" err="1"/>
              <a:t>scambi</a:t>
            </a:r>
            <a:r>
              <a:rPr lang="en-GB" dirty="0"/>
              <a:t> </a:t>
            </a:r>
            <a:r>
              <a:rPr lang="en-GB" dirty="0" err="1"/>
              <a:t>interculturali</a:t>
            </a:r>
            <a:r>
              <a:rPr lang="en-GB" dirty="0"/>
              <a:t>, dove </a:t>
            </a:r>
            <a:r>
              <a:rPr lang="en-GB" dirty="0" err="1"/>
              <a:t>possono</a:t>
            </a:r>
            <a:r>
              <a:rPr lang="en-GB" dirty="0"/>
              <a:t> </a:t>
            </a:r>
            <a:r>
              <a:rPr lang="en-GB" dirty="0" err="1"/>
              <a:t>esserci</a:t>
            </a:r>
            <a:r>
              <a:rPr lang="en-GB" dirty="0"/>
              <a:t> </a:t>
            </a:r>
            <a:r>
              <a:rPr lang="en-GB" dirty="0" err="1"/>
              <a:t>differenze</a:t>
            </a:r>
            <a:r>
              <a:rPr lang="en-GB" dirty="0"/>
              <a:t> </a:t>
            </a:r>
            <a:r>
              <a:rPr lang="en-GB" dirty="0" err="1"/>
              <a:t>nella</a:t>
            </a:r>
            <a:r>
              <a:rPr lang="en-GB" dirty="0"/>
              <a:t> lingua, </a:t>
            </a:r>
            <a:r>
              <a:rPr lang="en-GB" dirty="0" err="1"/>
              <a:t>nella</a:t>
            </a:r>
            <a:r>
              <a:rPr lang="en-GB" dirty="0"/>
              <a:t> </a:t>
            </a:r>
            <a:r>
              <a:rPr lang="en-GB" dirty="0" err="1"/>
              <a:t>cultura</a:t>
            </a:r>
            <a:r>
              <a:rPr lang="en-GB" dirty="0"/>
              <a:t>, </a:t>
            </a:r>
            <a:r>
              <a:rPr lang="en-GB" dirty="0" err="1"/>
              <a:t>nel</a:t>
            </a:r>
            <a:r>
              <a:rPr lang="en-GB" dirty="0"/>
              <a:t> </a:t>
            </a:r>
            <a:r>
              <a:rPr lang="en-GB" dirty="0" err="1"/>
              <a:t>cibo</a:t>
            </a:r>
            <a:r>
              <a:rPr lang="en-GB" dirty="0"/>
              <a:t>, </a:t>
            </a:r>
            <a:r>
              <a:rPr lang="en-GB" dirty="0" err="1"/>
              <a:t>nelle</a:t>
            </a:r>
            <a:r>
              <a:rPr lang="en-GB" dirty="0"/>
              <a:t> </a:t>
            </a:r>
            <a:r>
              <a:rPr lang="en-GB" dirty="0" err="1"/>
              <a:t>abitudini</a:t>
            </a:r>
            <a:r>
              <a:rPr lang="en-GB" dirty="0"/>
              <a:t> </a:t>
            </a:r>
            <a:r>
              <a:rPr lang="en-GB" dirty="0" err="1"/>
              <a:t>quotidiane</a:t>
            </a:r>
            <a:r>
              <a:rPr lang="en-GB" dirty="0"/>
              <a:t> </a:t>
            </a:r>
            <a:r>
              <a:rPr lang="en-GB" dirty="0" err="1"/>
              <a:t>ecc</a:t>
            </a:r>
            <a:r>
              <a:rPr lang="en-GB" dirty="0"/>
              <a:t>., </a:t>
            </a:r>
            <a:r>
              <a:rPr lang="en-GB" dirty="0" err="1"/>
              <a:t>Potrebbe</a:t>
            </a:r>
            <a:r>
              <a:rPr lang="en-GB" dirty="0"/>
              <a:t> </a:t>
            </a:r>
            <a:r>
              <a:rPr lang="en-GB" dirty="0" err="1"/>
              <a:t>esserci</a:t>
            </a:r>
            <a:r>
              <a:rPr lang="en-GB" dirty="0"/>
              <a:t> un </a:t>
            </a:r>
            <a:r>
              <a:rPr lang="en-GB" dirty="0" err="1"/>
              <a:t>maggior</a:t>
            </a:r>
            <a:r>
              <a:rPr lang="en-GB" dirty="0"/>
              <a:t> </a:t>
            </a:r>
            <a:r>
              <a:rPr lang="en-GB" dirty="0" err="1"/>
              <a:t>potenziale</a:t>
            </a:r>
            <a:r>
              <a:rPr lang="en-GB" dirty="0"/>
              <a:t> di </a:t>
            </a:r>
            <a:r>
              <a:rPr lang="en-GB" dirty="0" err="1"/>
              <a:t>incomprensioni</a:t>
            </a:r>
            <a:r>
              <a:rPr lang="en-GB" dirty="0"/>
              <a:t> o di </a:t>
            </a:r>
            <a:r>
              <a:rPr lang="en-GB" dirty="0" err="1"/>
              <a:t>errori</a:t>
            </a:r>
            <a:r>
              <a:rPr lang="en-GB" dirty="0"/>
              <a:t> di </a:t>
            </a:r>
            <a:r>
              <a:rPr lang="en-GB" dirty="0" err="1"/>
              <a:t>comunicazione</a:t>
            </a:r>
            <a:r>
              <a:rPr lang="en-GB" dirty="0"/>
              <a:t>. Per </a:t>
            </a:r>
            <a:r>
              <a:rPr lang="en-GB" dirty="0" err="1"/>
              <a:t>evitare</a:t>
            </a:r>
            <a:r>
              <a:rPr lang="en-GB" dirty="0"/>
              <a:t> </a:t>
            </a:r>
            <a:r>
              <a:rPr lang="en-GB" dirty="0" err="1"/>
              <a:t>ciò</a:t>
            </a:r>
            <a:r>
              <a:rPr lang="en-GB" dirty="0"/>
              <a:t>,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necessaria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b="1" dirty="0" err="1"/>
              <a:t>pianificazione</a:t>
            </a:r>
            <a:r>
              <a:rPr lang="en-GB" b="1" dirty="0"/>
              <a:t> </a:t>
            </a:r>
            <a:r>
              <a:rPr lang="en-GB" b="1" dirty="0" err="1"/>
              <a:t>aggiuntiva</a:t>
            </a:r>
            <a:r>
              <a:rPr lang="en-GB" dirty="0"/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" y="476672"/>
            <a:ext cx="6851104" cy="1336025"/>
          </a:xfrm>
        </p:spPr>
        <p:txBody>
          <a:bodyPr>
            <a:normAutofit/>
          </a:bodyPr>
          <a:lstStyle/>
          <a:p>
            <a:r>
              <a:rPr lang="en-GB" sz="4000" dirty="0" err="1"/>
              <a:t>Pianificazione</a:t>
            </a:r>
            <a:r>
              <a:rPr lang="en-GB" sz="4000" dirty="0"/>
              <a:t> </a:t>
            </a:r>
            <a:r>
              <a:rPr lang="en-GB" sz="4000" dirty="0" err="1"/>
              <a:t>aggiuntiva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292972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7643192" cy="48965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/>
              <a:t>Una </a:t>
            </a:r>
            <a:r>
              <a:rPr lang="en-GB" b="1" dirty="0" err="1"/>
              <a:t>pianificazione</a:t>
            </a:r>
            <a:r>
              <a:rPr lang="en-GB" b="1" dirty="0"/>
              <a:t> </a:t>
            </a:r>
            <a:r>
              <a:rPr lang="en-GB" b="1" dirty="0" err="1"/>
              <a:t>aggiuntiva</a:t>
            </a:r>
            <a:r>
              <a:rPr lang="en-GB" b="1" dirty="0"/>
              <a:t> </a:t>
            </a:r>
            <a:r>
              <a:rPr lang="en-GB" dirty="0" err="1"/>
              <a:t>dovrebbe</a:t>
            </a:r>
            <a:r>
              <a:rPr lang="en-GB" dirty="0"/>
              <a:t> </a:t>
            </a:r>
            <a:r>
              <a:rPr lang="en-GB" dirty="0" err="1"/>
              <a:t>affrontare</a:t>
            </a:r>
            <a:r>
              <a:rPr lang="en-GB" dirty="0"/>
              <a:t> </a:t>
            </a:r>
            <a:r>
              <a:rPr lang="en-GB" dirty="0" err="1"/>
              <a:t>tutti</a:t>
            </a:r>
            <a:r>
              <a:rPr lang="en-GB" dirty="0"/>
              <a:t>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aspetti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esigenze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partecipanti</a:t>
            </a:r>
            <a:r>
              <a:rPr lang="en-GB" dirty="0"/>
              <a:t>, </a:t>
            </a:r>
            <a:r>
              <a:rPr lang="en-GB" dirty="0" err="1"/>
              <a:t>tra</a:t>
            </a:r>
            <a:r>
              <a:rPr lang="en-GB" dirty="0"/>
              <a:t> cui: </a:t>
            </a:r>
          </a:p>
          <a:p>
            <a:pPr lvl="0"/>
            <a:r>
              <a:rPr lang="en-GB" dirty="0" err="1"/>
              <a:t>Prontezza</a:t>
            </a:r>
            <a:r>
              <a:rPr lang="en-GB" dirty="0"/>
              <a:t> </a:t>
            </a:r>
            <a:r>
              <a:rPr lang="en-GB" dirty="0" err="1"/>
              <a:t>personale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quanto</a:t>
            </a:r>
            <a:r>
              <a:rPr lang="en-GB" dirty="0"/>
              <a:t> bene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preparati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partecipanti</a:t>
            </a:r>
            <a:r>
              <a:rPr lang="en-GB" dirty="0"/>
              <a:t>?</a:t>
            </a:r>
          </a:p>
          <a:p>
            <a:pPr lvl="0"/>
            <a:r>
              <a:rPr lang="en-GB" dirty="0" err="1"/>
              <a:t>Problemi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possono</a:t>
            </a:r>
            <a:r>
              <a:rPr lang="en-GB" dirty="0"/>
              <a:t> </a:t>
            </a:r>
            <a:r>
              <a:rPr lang="en-GB" dirty="0" err="1"/>
              <a:t>sorgere</a:t>
            </a:r>
            <a:r>
              <a:rPr lang="en-GB" dirty="0"/>
              <a:t> </a:t>
            </a:r>
            <a:r>
              <a:rPr lang="en-GB" dirty="0" err="1"/>
              <a:t>durante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placement</a:t>
            </a:r>
          </a:p>
          <a:p>
            <a:pPr lvl="1"/>
            <a:r>
              <a:rPr lang="en-GB" dirty="0" err="1"/>
              <a:t>quali</a:t>
            </a:r>
            <a:r>
              <a:rPr lang="en-GB" dirty="0"/>
              <a:t> </a:t>
            </a:r>
            <a:r>
              <a:rPr lang="en-GB" dirty="0" err="1"/>
              <a:t>abilità</a:t>
            </a:r>
            <a:r>
              <a:rPr lang="en-GB" dirty="0"/>
              <a:t> e </a:t>
            </a:r>
            <a:r>
              <a:rPr lang="en-GB" dirty="0" err="1"/>
              <a:t>strumenti</a:t>
            </a:r>
            <a:r>
              <a:rPr lang="en-GB" dirty="0"/>
              <a:t> </a:t>
            </a:r>
            <a:r>
              <a:rPr lang="en-GB" dirty="0" err="1"/>
              <a:t>hanno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partecipanti</a:t>
            </a:r>
            <a:r>
              <a:rPr lang="en-GB" dirty="0"/>
              <a:t> per </a:t>
            </a:r>
            <a:r>
              <a:rPr lang="en-GB" dirty="0" err="1"/>
              <a:t>affrontare</a:t>
            </a:r>
            <a:r>
              <a:rPr lang="en-GB" dirty="0"/>
              <a:t> </a:t>
            </a:r>
            <a:r>
              <a:rPr lang="en-GB" dirty="0" err="1"/>
              <a:t>l'imprevisto</a:t>
            </a:r>
            <a:r>
              <a:rPr lang="en-GB" dirty="0"/>
              <a:t>?</a:t>
            </a:r>
          </a:p>
          <a:p>
            <a:pPr lvl="0"/>
            <a:r>
              <a:rPr lang="en-GB" dirty="0" err="1"/>
              <a:t>Cose</a:t>
            </a:r>
            <a:r>
              <a:rPr lang="en-GB" dirty="0"/>
              <a:t> da fare </a:t>
            </a:r>
            <a:r>
              <a:rPr lang="en-GB" dirty="0" err="1"/>
              <a:t>quando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partecipanti</a:t>
            </a:r>
            <a:r>
              <a:rPr lang="en-GB" dirty="0"/>
              <a:t> </a:t>
            </a:r>
            <a:r>
              <a:rPr lang="en-GB" dirty="0" err="1"/>
              <a:t>tornano</a:t>
            </a:r>
            <a:r>
              <a:rPr lang="en-GB" dirty="0"/>
              <a:t> a casa</a:t>
            </a:r>
          </a:p>
          <a:p>
            <a:pPr lvl="1"/>
            <a:r>
              <a:rPr lang="en-GB" dirty="0"/>
              <a:t>come </a:t>
            </a:r>
            <a:r>
              <a:rPr lang="en-GB" dirty="0" err="1"/>
              <a:t>valutare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successo</a:t>
            </a:r>
            <a:r>
              <a:rPr lang="en-GB" dirty="0"/>
              <a:t> </a:t>
            </a:r>
            <a:r>
              <a:rPr lang="en-GB" dirty="0" err="1"/>
              <a:t>dell'esperienza</a:t>
            </a:r>
            <a:r>
              <a:rPr lang="en-GB" dirty="0"/>
              <a:t> </a:t>
            </a:r>
            <a:r>
              <a:rPr lang="en-GB" dirty="0" err="1"/>
              <a:t>interculturale</a:t>
            </a:r>
            <a:r>
              <a:rPr lang="en-GB" dirty="0"/>
              <a:t>?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08520" y="16024"/>
            <a:ext cx="7272808" cy="1396752"/>
          </a:xfrm>
        </p:spPr>
        <p:txBody>
          <a:bodyPr>
            <a:normAutofit fontScale="90000"/>
          </a:bodyPr>
          <a:lstStyle/>
          <a:p>
            <a:r>
              <a:rPr lang="en-GB" sz="3200" dirty="0" err="1"/>
              <a:t>Elenco</a:t>
            </a:r>
            <a:r>
              <a:rPr lang="en-GB" sz="3200" dirty="0"/>
              <a:t> di </a:t>
            </a:r>
            <a:r>
              <a:rPr lang="en-GB" sz="3200" dirty="0" err="1"/>
              <a:t>articoli</a:t>
            </a:r>
            <a:r>
              <a:rPr lang="en-GB" sz="3200" dirty="0"/>
              <a:t> da </a:t>
            </a:r>
            <a:r>
              <a:rPr lang="en-GB" sz="3200" dirty="0" err="1"/>
              <a:t>pianificare</a:t>
            </a:r>
            <a:r>
              <a:rPr lang="en-GB" sz="3200" dirty="0"/>
              <a:t> </a:t>
            </a:r>
            <a:r>
              <a:rPr lang="en-GB" sz="3200" dirty="0" err="1"/>
              <a:t>quando</a:t>
            </a:r>
            <a:r>
              <a:rPr lang="en-GB" sz="3200" dirty="0"/>
              <a:t> </a:t>
            </a:r>
            <a:r>
              <a:rPr lang="en-GB" sz="3200" dirty="0" err="1"/>
              <a:t>si</a:t>
            </a:r>
            <a:r>
              <a:rPr lang="en-GB" sz="3200" dirty="0"/>
              <a:t> </a:t>
            </a:r>
            <a:r>
              <a:rPr lang="en-GB" sz="3200" dirty="0" err="1"/>
              <a:t>intraprende</a:t>
            </a:r>
            <a:r>
              <a:rPr lang="en-GB" sz="3200" dirty="0"/>
              <a:t> </a:t>
            </a:r>
            <a:r>
              <a:rPr lang="en-GB" sz="3200" dirty="0" err="1"/>
              <a:t>una</a:t>
            </a:r>
            <a:r>
              <a:rPr lang="en-GB" sz="3200" dirty="0"/>
              <a:t> </a:t>
            </a:r>
            <a:r>
              <a:rPr lang="en-GB" sz="3200" dirty="0" err="1"/>
              <a:t>mobilità</a:t>
            </a:r>
            <a:r>
              <a:rPr lang="en-GB" sz="3200" dirty="0"/>
              <a:t> </a:t>
            </a:r>
            <a:r>
              <a:rPr lang="en-GB" sz="3200" dirty="0" err="1"/>
              <a:t>interculturale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26551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7643192" cy="4608512"/>
          </a:xfrm>
        </p:spPr>
        <p:txBody>
          <a:bodyPr>
            <a:normAutofit fontScale="85000" lnSpcReduction="10000"/>
          </a:bodyPr>
          <a:lstStyle/>
          <a:p>
            <a:r>
              <a:rPr lang="en-GB" dirty="0" err="1"/>
              <a:t>Ti</a:t>
            </a:r>
            <a:r>
              <a:rPr lang="en-GB" dirty="0"/>
              <a:t> </a:t>
            </a:r>
            <a:r>
              <a:rPr lang="en-GB" dirty="0" err="1"/>
              <a:t>verrà</a:t>
            </a:r>
            <a:r>
              <a:rPr lang="en-GB" dirty="0"/>
              <a:t> </a:t>
            </a:r>
            <a:r>
              <a:rPr lang="en-GB" dirty="0" err="1"/>
              <a:t>fornito</a:t>
            </a:r>
            <a:r>
              <a:rPr lang="en-GB" dirty="0"/>
              <a:t> un </a:t>
            </a:r>
            <a:r>
              <a:rPr lang="en-GB" dirty="0" err="1"/>
              <a:t>elenco</a:t>
            </a:r>
            <a:r>
              <a:rPr lang="en-GB" dirty="0"/>
              <a:t> di </a:t>
            </a:r>
            <a:r>
              <a:rPr lang="en-GB" dirty="0" err="1"/>
              <a:t>venti</a:t>
            </a:r>
            <a:r>
              <a:rPr lang="en-GB" dirty="0"/>
              <a:t> </a:t>
            </a:r>
            <a:r>
              <a:rPr lang="en-GB" dirty="0" err="1"/>
              <a:t>criteri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possono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utilizzati</a:t>
            </a:r>
            <a:r>
              <a:rPr lang="en-GB" dirty="0"/>
              <a:t> per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b="1" dirty="0" err="1"/>
              <a:t>pianificazione</a:t>
            </a:r>
            <a:r>
              <a:rPr lang="en-GB" b="1" dirty="0"/>
              <a:t> </a:t>
            </a:r>
            <a:r>
              <a:rPr lang="en-GB" b="1" dirty="0" err="1"/>
              <a:t>aggiuntiva</a:t>
            </a:r>
            <a:r>
              <a:rPr lang="en-GB" dirty="0"/>
              <a:t> in </a:t>
            </a:r>
            <a:r>
              <a:rPr lang="en-GB" dirty="0" err="1"/>
              <a:t>preparazione</a:t>
            </a:r>
            <a:r>
              <a:rPr lang="en-GB" dirty="0"/>
              <a:t> di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mobilità</a:t>
            </a:r>
            <a:r>
              <a:rPr lang="en-GB" dirty="0"/>
              <a:t> </a:t>
            </a:r>
            <a:r>
              <a:rPr lang="en-GB" dirty="0" err="1"/>
              <a:t>internazionale</a:t>
            </a:r>
            <a:r>
              <a:rPr lang="en-GB" dirty="0"/>
              <a:t>.</a:t>
            </a:r>
          </a:p>
          <a:p>
            <a:r>
              <a:rPr lang="en-GB" dirty="0" err="1"/>
              <a:t>Lavora</a:t>
            </a:r>
            <a:r>
              <a:rPr lang="en-GB" dirty="0"/>
              <a:t> con un partner per </a:t>
            </a:r>
            <a:r>
              <a:rPr lang="en-GB" dirty="0" err="1"/>
              <a:t>identificare</a:t>
            </a:r>
            <a:r>
              <a:rPr lang="en-GB" dirty="0"/>
              <a:t> quattro </a:t>
            </a:r>
            <a:r>
              <a:rPr lang="en-GB" dirty="0" err="1"/>
              <a:t>criteri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importanti</a:t>
            </a:r>
            <a:r>
              <a:rPr lang="en-GB" dirty="0"/>
              <a:t> per </a:t>
            </a:r>
            <a:r>
              <a:rPr lang="en-GB" dirty="0" err="1"/>
              <a:t>te</a:t>
            </a:r>
            <a:r>
              <a:rPr lang="en-GB" dirty="0"/>
              <a:t> e </a:t>
            </a:r>
            <a:r>
              <a:rPr lang="en-GB" dirty="0" err="1"/>
              <a:t>determinare</a:t>
            </a:r>
            <a:r>
              <a:rPr lang="en-GB" dirty="0"/>
              <a:t> :</a:t>
            </a:r>
          </a:p>
          <a:p>
            <a:pPr lvl="1"/>
            <a:r>
              <a:rPr lang="en-GB" dirty="0" err="1"/>
              <a:t>quali</a:t>
            </a:r>
            <a:r>
              <a:rPr lang="en-GB" dirty="0"/>
              <a:t> tipi di </a:t>
            </a:r>
            <a:r>
              <a:rPr lang="en-GB" dirty="0" err="1"/>
              <a:t>aiuto</a:t>
            </a:r>
            <a:r>
              <a:rPr lang="en-GB" dirty="0"/>
              <a:t> e </a:t>
            </a:r>
            <a:r>
              <a:rPr lang="en-GB" dirty="0" err="1"/>
              <a:t>supporto</a:t>
            </a:r>
            <a:r>
              <a:rPr lang="en-GB" dirty="0"/>
              <a:t> </a:t>
            </a:r>
            <a:r>
              <a:rPr lang="en-GB" dirty="0" err="1"/>
              <a:t>potete</a:t>
            </a:r>
            <a:r>
              <a:rPr lang="en-GB" dirty="0"/>
              <a:t> </a:t>
            </a:r>
            <a:r>
              <a:rPr lang="en-GB" dirty="0" err="1"/>
              <a:t>ottenere</a:t>
            </a:r>
            <a:r>
              <a:rPr lang="en-GB" dirty="0"/>
              <a:t> da </a:t>
            </a:r>
            <a:r>
              <a:rPr lang="en-GB" dirty="0" err="1"/>
              <a:t>ciascuno</a:t>
            </a:r>
            <a:r>
              <a:rPr lang="en-GB" dirty="0"/>
              <a:t> e</a:t>
            </a:r>
          </a:p>
          <a:p>
            <a:pPr lvl="1"/>
            <a:r>
              <a:rPr lang="en-GB" dirty="0"/>
              <a:t>chi </a:t>
            </a:r>
            <a:r>
              <a:rPr lang="en-GB" dirty="0" err="1"/>
              <a:t>potrebbe</a:t>
            </a:r>
            <a:r>
              <a:rPr lang="en-GB" dirty="0"/>
              <a:t> </a:t>
            </a:r>
            <a:r>
              <a:rPr lang="en-GB" dirty="0" err="1"/>
              <a:t>fornire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supporto</a:t>
            </a:r>
            <a:r>
              <a:rPr lang="en-GB" dirty="0"/>
              <a:t>.</a:t>
            </a:r>
          </a:p>
          <a:p>
            <a:r>
              <a:rPr lang="en-GB" dirty="0" err="1"/>
              <a:t>Scrivi</a:t>
            </a:r>
            <a:r>
              <a:rPr lang="en-GB" dirty="0"/>
              <a:t> </a:t>
            </a:r>
            <a:r>
              <a:rPr lang="en-GB" dirty="0" err="1"/>
              <a:t>l'esito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tue</a:t>
            </a:r>
            <a:r>
              <a:rPr lang="en-GB" dirty="0"/>
              <a:t> </a:t>
            </a:r>
            <a:r>
              <a:rPr lang="en-GB" dirty="0" err="1"/>
              <a:t>discussioni</a:t>
            </a:r>
            <a:r>
              <a:rPr lang="en-GB" dirty="0"/>
              <a:t> </a:t>
            </a:r>
            <a:r>
              <a:rPr lang="en-GB" dirty="0" err="1"/>
              <a:t>nella</a:t>
            </a:r>
            <a:r>
              <a:rPr lang="en-GB" dirty="0"/>
              <a:t> </a:t>
            </a:r>
            <a:r>
              <a:rPr lang="en-GB" dirty="0" err="1"/>
              <a:t>griglia</a:t>
            </a:r>
            <a:r>
              <a:rPr lang="en-GB" dirty="0"/>
              <a:t> </a:t>
            </a:r>
            <a:r>
              <a:rPr lang="en-GB" dirty="0" err="1"/>
              <a:t>fornita</a:t>
            </a:r>
            <a:r>
              <a:rPr lang="en-GB" dirty="0"/>
              <a:t>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72008" y="16024"/>
            <a:ext cx="7380312" cy="1684784"/>
          </a:xfrm>
        </p:spPr>
        <p:txBody>
          <a:bodyPr>
            <a:normAutofit/>
          </a:bodyPr>
          <a:lstStyle/>
          <a:p>
            <a:r>
              <a:rPr lang="en-GB" sz="3200" dirty="0" err="1"/>
              <a:t>Elenco</a:t>
            </a:r>
            <a:r>
              <a:rPr lang="en-GB" sz="3200" dirty="0"/>
              <a:t> di </a:t>
            </a:r>
            <a:r>
              <a:rPr lang="en-GB" sz="3200" dirty="0" err="1"/>
              <a:t>articoli</a:t>
            </a:r>
            <a:r>
              <a:rPr lang="en-GB" sz="3200" dirty="0"/>
              <a:t> da </a:t>
            </a:r>
            <a:r>
              <a:rPr lang="en-GB" sz="3200" dirty="0" err="1"/>
              <a:t>pianificare</a:t>
            </a:r>
            <a:r>
              <a:rPr lang="en-GB" sz="3200" dirty="0"/>
              <a:t> </a:t>
            </a:r>
            <a:r>
              <a:rPr lang="en-GB" sz="3200" dirty="0" err="1"/>
              <a:t>quando</a:t>
            </a:r>
            <a:r>
              <a:rPr lang="en-GB" sz="3200" dirty="0"/>
              <a:t> </a:t>
            </a:r>
            <a:r>
              <a:rPr lang="en-GB" sz="3200" dirty="0" err="1"/>
              <a:t>si</a:t>
            </a:r>
            <a:r>
              <a:rPr lang="en-GB" sz="3200" dirty="0"/>
              <a:t> </a:t>
            </a:r>
            <a:r>
              <a:rPr lang="en-GB" sz="3200" dirty="0" err="1"/>
              <a:t>intraprende</a:t>
            </a:r>
            <a:r>
              <a:rPr lang="en-GB" sz="3200" dirty="0"/>
              <a:t> </a:t>
            </a:r>
            <a:r>
              <a:rPr lang="en-GB" sz="3200" dirty="0" err="1"/>
              <a:t>una</a:t>
            </a:r>
            <a:r>
              <a:rPr lang="en-GB" sz="3200" dirty="0"/>
              <a:t> </a:t>
            </a:r>
            <a:r>
              <a:rPr lang="en-GB" sz="3200" dirty="0" err="1"/>
              <a:t>mobilità</a:t>
            </a:r>
            <a:r>
              <a:rPr lang="en-GB" sz="3200" dirty="0"/>
              <a:t> </a:t>
            </a:r>
            <a:r>
              <a:rPr lang="en-GB" sz="3200" dirty="0" err="1"/>
              <a:t>interculturale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79831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00808"/>
            <a:ext cx="6865937" cy="385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93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 MOMENTO DELLE </a:t>
            </a:r>
            <a:r>
              <a:rPr lang="en-US" dirty="0" err="1"/>
              <a:t>ATTIVITà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267765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NUMERO </a:t>
            </a:r>
            <a:r>
              <a:rPr lang="en-GB" sz="2400" b="1" dirty="0" err="1"/>
              <a:t>ATTIVITà</a:t>
            </a:r>
            <a:r>
              <a:rPr lang="en-GB" sz="2400" b="1" dirty="0"/>
              <a:t>: 2.3.3</a:t>
            </a:r>
          </a:p>
          <a:p>
            <a:endParaRPr lang="en-GB" sz="2400" b="1" dirty="0"/>
          </a:p>
          <a:p>
            <a:r>
              <a:rPr lang="en-GB" sz="2400" b="1" dirty="0"/>
              <a:t>TITOLO </a:t>
            </a:r>
            <a:r>
              <a:rPr lang="en-GB" sz="2400" b="1" dirty="0" err="1"/>
              <a:t>ATTIVITà</a:t>
            </a:r>
            <a:r>
              <a:rPr lang="en-GB" sz="2400" b="1" dirty="0"/>
              <a:t>: </a:t>
            </a:r>
            <a:r>
              <a:rPr lang="en-GB" sz="2400" b="1" dirty="0" err="1"/>
              <a:t>Quando</a:t>
            </a:r>
            <a:r>
              <a:rPr lang="en-GB" sz="2400" b="1" dirty="0"/>
              <a:t> </a:t>
            </a:r>
            <a:r>
              <a:rPr lang="en-GB" sz="2400" b="1" dirty="0" err="1"/>
              <a:t>emergono</a:t>
            </a:r>
            <a:r>
              <a:rPr lang="en-GB" sz="2400" b="1" dirty="0"/>
              <a:t> </a:t>
            </a:r>
            <a:r>
              <a:rPr lang="en-GB" sz="2400" b="1" dirty="0" err="1"/>
              <a:t>i</a:t>
            </a:r>
            <a:r>
              <a:rPr lang="en-GB" sz="2400" b="1" dirty="0"/>
              <a:t> </a:t>
            </a:r>
            <a:r>
              <a:rPr lang="en-GB" sz="2400" b="1" dirty="0" err="1"/>
              <a:t>problemi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DURATA </a:t>
            </a:r>
            <a:r>
              <a:rPr lang="en-GB" sz="2400" b="1" dirty="0" err="1"/>
              <a:t>ATTIVITà</a:t>
            </a:r>
            <a:r>
              <a:rPr lang="en-GB" sz="2400" b="1" dirty="0"/>
              <a:t>: 60 </a:t>
            </a:r>
            <a:r>
              <a:rPr lang="en-GB" sz="2400" b="1" dirty="0" err="1"/>
              <a:t>minuti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COMMENTI:</a:t>
            </a:r>
          </a:p>
        </p:txBody>
      </p:sp>
    </p:spTree>
    <p:extLst>
      <p:ext uri="{BB962C8B-B14F-4D97-AF65-F5344CB8AC3E}">
        <p14:creationId xmlns:p14="http://schemas.microsoft.com/office/powerpoint/2010/main" val="397138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D90F07-EA5B-47CC-87C0-B9F53C82A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19" y="184694"/>
            <a:ext cx="6912769" cy="864096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Cos’è</a:t>
            </a:r>
            <a:r>
              <a:rPr lang="en-GB" dirty="0"/>
              <a:t> lo “shock </a:t>
            </a:r>
            <a:r>
              <a:rPr lang="en-GB" dirty="0" err="1"/>
              <a:t>culturale</a:t>
            </a:r>
            <a:r>
              <a:rPr lang="en-GB" dirty="0"/>
              <a:t>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AF2AD6-5570-47CC-B13C-E2398EFC1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04" y="1628800"/>
            <a:ext cx="5256585" cy="30963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dirty="0"/>
              <a:t>Hai </a:t>
            </a:r>
            <a:r>
              <a:rPr lang="en-GB" dirty="0" err="1"/>
              <a:t>mai</a:t>
            </a:r>
            <a:r>
              <a:rPr lang="en-GB" dirty="0"/>
              <a:t>, </a:t>
            </a:r>
            <a:r>
              <a:rPr lang="en-GB" dirty="0" err="1"/>
              <a:t>tu</a:t>
            </a:r>
            <a:r>
              <a:rPr lang="en-GB" dirty="0"/>
              <a:t> o </a:t>
            </a:r>
            <a:r>
              <a:rPr lang="en-GB" dirty="0" err="1"/>
              <a:t>qualcuno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conosci</a:t>
            </a:r>
            <a:r>
              <a:rPr lang="en-GB" dirty="0"/>
              <a:t>, </a:t>
            </a:r>
            <a:r>
              <a:rPr lang="en-GB" dirty="0" err="1"/>
              <a:t>sperimentato</a:t>
            </a:r>
            <a:r>
              <a:rPr lang="en-GB" dirty="0"/>
              <a:t> lo "shock </a:t>
            </a:r>
            <a:r>
              <a:rPr lang="en-GB" dirty="0" err="1"/>
              <a:t>culturale</a:t>
            </a:r>
            <a:r>
              <a:rPr lang="en-GB" dirty="0"/>
              <a:t>"?</a:t>
            </a:r>
          </a:p>
        </p:txBody>
      </p:sp>
    </p:spTree>
    <p:extLst>
      <p:ext uri="{BB962C8B-B14F-4D97-AF65-F5344CB8AC3E}">
        <p14:creationId xmlns:p14="http://schemas.microsoft.com/office/powerpoint/2010/main" val="2539076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D90F07-EA5B-47CC-87C0-B9F53C82A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4694"/>
            <a:ext cx="6912768" cy="864096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Cos’è</a:t>
            </a:r>
            <a:r>
              <a:rPr lang="en-GB" dirty="0"/>
              <a:t> lo “shock </a:t>
            </a:r>
            <a:r>
              <a:rPr lang="en-GB" dirty="0" err="1"/>
              <a:t>culturale</a:t>
            </a:r>
            <a:r>
              <a:rPr lang="en-GB" dirty="0"/>
              <a:t>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AF2AD6-5570-47CC-B13C-E2398EFC1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048790"/>
            <a:ext cx="7913067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300" dirty="0"/>
              <a:t>"Shock </a:t>
            </a:r>
            <a:r>
              <a:rPr lang="en-GB" sz="2300" dirty="0" err="1"/>
              <a:t>culturale</a:t>
            </a:r>
            <a:r>
              <a:rPr lang="en-GB" sz="2300" dirty="0"/>
              <a:t>" </a:t>
            </a:r>
            <a:r>
              <a:rPr lang="en-GB" sz="2300" dirty="0" err="1"/>
              <a:t>è</a:t>
            </a:r>
            <a:r>
              <a:rPr lang="en-GB" sz="2300" dirty="0"/>
              <a:t> un </a:t>
            </a:r>
            <a:r>
              <a:rPr lang="en-GB" sz="2300" dirty="0" err="1"/>
              <a:t>termine</a:t>
            </a:r>
            <a:r>
              <a:rPr lang="en-GB" sz="2300" dirty="0"/>
              <a:t> </a:t>
            </a:r>
            <a:r>
              <a:rPr lang="en-GB" sz="2300" dirty="0" err="1"/>
              <a:t>che</a:t>
            </a:r>
            <a:r>
              <a:rPr lang="en-GB" sz="2300" dirty="0"/>
              <a:t> </a:t>
            </a:r>
            <a:r>
              <a:rPr lang="en-GB" sz="2300" dirty="0" err="1"/>
              <a:t>può</a:t>
            </a:r>
            <a:r>
              <a:rPr lang="en-GB" sz="2300" dirty="0"/>
              <a:t> </a:t>
            </a:r>
            <a:r>
              <a:rPr lang="en-GB" sz="2300" dirty="0" err="1"/>
              <a:t>descrivere</a:t>
            </a:r>
            <a:r>
              <a:rPr lang="en-GB" sz="2300" dirty="0"/>
              <a:t> </a:t>
            </a:r>
            <a:r>
              <a:rPr lang="en-GB" sz="2300" dirty="0" err="1"/>
              <a:t>i</a:t>
            </a:r>
            <a:r>
              <a:rPr lang="en-GB" sz="2300" dirty="0"/>
              <a:t> </a:t>
            </a:r>
            <a:r>
              <a:rPr lang="en-GB" sz="2300" dirty="0" err="1"/>
              <a:t>sentimenti</a:t>
            </a:r>
            <a:r>
              <a:rPr lang="en-GB" sz="2300" dirty="0"/>
              <a:t> </a:t>
            </a:r>
            <a:r>
              <a:rPr lang="en-GB" sz="2300" dirty="0" err="1"/>
              <a:t>che</a:t>
            </a:r>
            <a:r>
              <a:rPr lang="en-GB" sz="2300" dirty="0"/>
              <a:t> </a:t>
            </a:r>
            <a:r>
              <a:rPr lang="en-GB" sz="2300" dirty="0" err="1"/>
              <a:t>sorgono</a:t>
            </a:r>
            <a:r>
              <a:rPr lang="en-GB" sz="2300" dirty="0"/>
              <a:t> come </a:t>
            </a:r>
            <a:r>
              <a:rPr lang="en-GB" sz="2300" dirty="0" err="1"/>
              <a:t>risultato</a:t>
            </a:r>
            <a:r>
              <a:rPr lang="en-GB" sz="2300" dirty="0"/>
              <a:t> del </a:t>
            </a:r>
            <a:r>
              <a:rPr lang="en-GB" sz="2300" dirty="0" err="1"/>
              <a:t>passaggio</a:t>
            </a:r>
            <a:r>
              <a:rPr lang="en-GB" sz="2300" dirty="0"/>
              <a:t> da </a:t>
            </a:r>
            <a:r>
              <a:rPr lang="en-GB" sz="2300" dirty="0" err="1"/>
              <a:t>una</a:t>
            </a:r>
            <a:r>
              <a:rPr lang="en-GB" sz="2300" dirty="0"/>
              <a:t> </a:t>
            </a:r>
            <a:r>
              <a:rPr lang="en-GB" sz="2300" dirty="0" err="1"/>
              <a:t>cultura</a:t>
            </a:r>
            <a:r>
              <a:rPr lang="en-GB" sz="2300" dirty="0"/>
              <a:t> </a:t>
            </a:r>
            <a:r>
              <a:rPr lang="en-GB" sz="2300" dirty="0" err="1"/>
              <a:t>familiare</a:t>
            </a:r>
            <a:r>
              <a:rPr lang="en-GB" sz="2300" dirty="0"/>
              <a:t> a </a:t>
            </a:r>
            <a:r>
              <a:rPr lang="en-GB" sz="2300" dirty="0" err="1"/>
              <a:t>una</a:t>
            </a:r>
            <a:r>
              <a:rPr lang="en-GB" sz="2300" dirty="0"/>
              <a:t> </a:t>
            </a:r>
            <a:r>
              <a:rPr lang="en-GB" sz="2300" dirty="0" err="1"/>
              <a:t>che</a:t>
            </a:r>
            <a:r>
              <a:rPr lang="en-GB" sz="2300" dirty="0"/>
              <a:t> non </a:t>
            </a:r>
            <a:r>
              <a:rPr lang="en-GB" sz="2300" dirty="0" err="1"/>
              <a:t>è</a:t>
            </a:r>
            <a:r>
              <a:rPr lang="en-GB" sz="2300" dirty="0"/>
              <a:t> </a:t>
            </a:r>
            <a:r>
              <a:rPr lang="en-GB" sz="2300" dirty="0" err="1"/>
              <a:t>familiare</a:t>
            </a:r>
            <a:r>
              <a:rPr lang="en-GB" sz="2300" dirty="0"/>
              <a:t>. </a:t>
            </a:r>
            <a:r>
              <a:rPr lang="en-GB" sz="2300" dirty="0" err="1"/>
              <a:t>Chiunque</a:t>
            </a:r>
            <a:r>
              <a:rPr lang="en-GB" sz="2300" dirty="0"/>
              <a:t> </a:t>
            </a:r>
            <a:r>
              <a:rPr lang="en-GB" sz="2300" dirty="0" err="1"/>
              <a:t>può</a:t>
            </a:r>
            <a:r>
              <a:rPr lang="en-GB" sz="2300" dirty="0"/>
              <a:t> </a:t>
            </a:r>
            <a:r>
              <a:rPr lang="en-GB" sz="2300" dirty="0" err="1"/>
              <a:t>sperimentarlo</a:t>
            </a:r>
            <a:r>
              <a:rPr lang="en-GB" sz="2300" dirty="0"/>
              <a:t>, ma di </a:t>
            </a:r>
            <a:r>
              <a:rPr lang="en-GB" sz="2300" dirty="0" err="1"/>
              <a:t>solito</a:t>
            </a:r>
            <a:r>
              <a:rPr lang="en-GB" sz="2300" dirty="0"/>
              <a:t> </a:t>
            </a:r>
            <a:r>
              <a:rPr lang="en-GB" sz="2300" dirty="0" err="1"/>
              <a:t>descrive</a:t>
            </a:r>
            <a:r>
              <a:rPr lang="en-GB" sz="2300" dirty="0"/>
              <a:t> le </a:t>
            </a:r>
            <a:r>
              <a:rPr lang="en-GB" sz="2300" dirty="0" err="1"/>
              <a:t>persone</a:t>
            </a:r>
            <a:r>
              <a:rPr lang="en-GB" sz="2300" dirty="0"/>
              <a:t> </a:t>
            </a:r>
            <a:r>
              <a:rPr lang="en-GB" sz="2300" dirty="0" err="1"/>
              <a:t>che</a:t>
            </a:r>
            <a:r>
              <a:rPr lang="en-GB" sz="2300" dirty="0"/>
              <a:t> </a:t>
            </a:r>
            <a:r>
              <a:rPr lang="en-GB" sz="2300" dirty="0" err="1"/>
              <a:t>hanno</a:t>
            </a:r>
            <a:r>
              <a:rPr lang="en-GB" sz="2300" dirty="0"/>
              <a:t> </a:t>
            </a:r>
            <a:r>
              <a:rPr lang="en-GB" sz="2300" dirty="0" err="1"/>
              <a:t>viaggiato</a:t>
            </a:r>
            <a:r>
              <a:rPr lang="en-GB" sz="2300" dirty="0"/>
              <a:t> </a:t>
            </a:r>
            <a:r>
              <a:rPr lang="en-GB" sz="2300" dirty="0" err="1"/>
              <a:t>all'estero</a:t>
            </a:r>
            <a:r>
              <a:rPr lang="en-GB" sz="2300" dirty="0"/>
              <a:t> per </a:t>
            </a:r>
            <a:r>
              <a:rPr lang="en-GB" sz="2300" dirty="0" err="1"/>
              <a:t>lavorare</a:t>
            </a:r>
            <a:r>
              <a:rPr lang="en-GB" sz="2300" dirty="0"/>
              <a:t>, </a:t>
            </a:r>
            <a:r>
              <a:rPr lang="en-GB" sz="2300" dirty="0" err="1"/>
              <a:t>vivere</a:t>
            </a:r>
            <a:r>
              <a:rPr lang="en-GB" sz="2300" dirty="0"/>
              <a:t> o </a:t>
            </a:r>
            <a:r>
              <a:rPr lang="en-GB" sz="2300" dirty="0" err="1"/>
              <a:t>studiare</a:t>
            </a:r>
            <a:r>
              <a:rPr lang="en-GB" sz="2300" dirty="0"/>
              <a:t>.</a:t>
            </a:r>
          </a:p>
          <a:p>
            <a:pPr marL="0" indent="0">
              <a:buNone/>
            </a:pPr>
            <a:r>
              <a:rPr lang="en-GB" sz="2300" dirty="0"/>
              <a:t>A volte, </a:t>
            </a:r>
            <a:r>
              <a:rPr lang="en-GB" sz="2300" dirty="0" err="1"/>
              <a:t>trovarsi</a:t>
            </a:r>
            <a:r>
              <a:rPr lang="en-GB" sz="2300" dirty="0"/>
              <a:t> in un </a:t>
            </a:r>
            <a:r>
              <a:rPr lang="en-GB" sz="2300" dirty="0" err="1"/>
              <a:t>nuovo</a:t>
            </a:r>
            <a:r>
              <a:rPr lang="en-GB" sz="2300" dirty="0"/>
              <a:t> </a:t>
            </a:r>
            <a:r>
              <a:rPr lang="en-GB" sz="2300" dirty="0" err="1"/>
              <a:t>ambiente</a:t>
            </a:r>
            <a:r>
              <a:rPr lang="en-GB" sz="2300" dirty="0"/>
              <a:t>, </a:t>
            </a:r>
            <a:r>
              <a:rPr lang="en-GB" sz="2300" dirty="0" err="1"/>
              <a:t>incontrare</a:t>
            </a:r>
            <a:r>
              <a:rPr lang="en-GB" sz="2300" dirty="0"/>
              <a:t> </a:t>
            </a:r>
            <a:r>
              <a:rPr lang="en-GB" sz="2300" dirty="0" err="1"/>
              <a:t>molte</a:t>
            </a:r>
            <a:r>
              <a:rPr lang="en-GB" sz="2300" dirty="0"/>
              <a:t> </a:t>
            </a:r>
            <a:r>
              <a:rPr lang="en-GB" sz="2300" dirty="0" err="1"/>
              <a:t>nuove</a:t>
            </a:r>
            <a:r>
              <a:rPr lang="en-GB" sz="2300" dirty="0"/>
              <a:t> </a:t>
            </a:r>
            <a:r>
              <a:rPr lang="en-GB" sz="2300" dirty="0" err="1"/>
              <a:t>persone</a:t>
            </a:r>
            <a:r>
              <a:rPr lang="en-GB" sz="2300" dirty="0"/>
              <a:t> e </a:t>
            </a:r>
            <a:r>
              <a:rPr lang="en-GB" sz="2300" dirty="0" err="1"/>
              <a:t>apprendere</a:t>
            </a:r>
            <a:r>
              <a:rPr lang="en-GB" sz="2300" dirty="0"/>
              <a:t> le </a:t>
            </a:r>
            <a:r>
              <a:rPr lang="en-GB" sz="2300" dirty="0" err="1"/>
              <a:t>modalità</a:t>
            </a:r>
            <a:r>
              <a:rPr lang="en-GB" sz="2300" dirty="0"/>
              <a:t> di un </a:t>
            </a:r>
            <a:r>
              <a:rPr lang="en-GB" sz="2300" dirty="0" err="1"/>
              <a:t>altro</a:t>
            </a:r>
            <a:r>
              <a:rPr lang="en-GB" sz="2300" dirty="0"/>
              <a:t> </a:t>
            </a:r>
            <a:r>
              <a:rPr lang="en-GB" sz="2300" dirty="0" err="1"/>
              <a:t>paese</a:t>
            </a:r>
            <a:r>
              <a:rPr lang="en-GB" sz="2300" dirty="0"/>
              <a:t> </a:t>
            </a:r>
            <a:r>
              <a:rPr lang="en-GB" sz="2300" dirty="0" err="1"/>
              <a:t>può</a:t>
            </a:r>
            <a:r>
              <a:rPr lang="en-GB" sz="2300" dirty="0"/>
              <a:t> </a:t>
            </a:r>
            <a:r>
              <a:rPr lang="en-GB" sz="2300" dirty="0" err="1"/>
              <a:t>sembrare</a:t>
            </a:r>
            <a:r>
              <a:rPr lang="en-GB" sz="2300" dirty="0"/>
              <a:t> </a:t>
            </a:r>
            <a:r>
              <a:rPr lang="en-GB" sz="2300" dirty="0" err="1"/>
              <a:t>schiacciante</a:t>
            </a:r>
            <a:r>
              <a:rPr lang="en-GB" sz="2300" dirty="0"/>
              <a:t>. Se </a:t>
            </a:r>
            <a:r>
              <a:rPr lang="en-GB" sz="2300" dirty="0" err="1"/>
              <a:t>questi</a:t>
            </a:r>
            <a:r>
              <a:rPr lang="en-GB" sz="2300" dirty="0"/>
              <a:t> </a:t>
            </a:r>
            <a:r>
              <a:rPr lang="en-GB" sz="2300" dirty="0" err="1"/>
              <a:t>sentimenti</a:t>
            </a:r>
            <a:r>
              <a:rPr lang="en-GB" sz="2300" dirty="0"/>
              <a:t> </a:t>
            </a:r>
            <a:r>
              <a:rPr lang="en-GB" sz="2300" dirty="0" err="1"/>
              <a:t>si</a:t>
            </a:r>
            <a:r>
              <a:rPr lang="en-GB" sz="2300" dirty="0"/>
              <a:t> </a:t>
            </a:r>
            <a:r>
              <a:rPr lang="en-GB" sz="2300" dirty="0" err="1"/>
              <a:t>presentano</a:t>
            </a:r>
            <a:r>
              <a:rPr lang="en-GB" sz="2300" dirty="0"/>
              <a:t> in un </a:t>
            </a:r>
            <a:r>
              <a:rPr lang="en-GB" sz="2300" dirty="0" err="1"/>
              <a:t>momento</a:t>
            </a:r>
            <a:r>
              <a:rPr lang="en-GB" sz="2300" dirty="0"/>
              <a:t> in cui un </a:t>
            </a:r>
            <a:r>
              <a:rPr lang="en-GB" sz="2300" dirty="0" err="1"/>
              <a:t>individuo</a:t>
            </a:r>
            <a:r>
              <a:rPr lang="en-GB" sz="2300" dirty="0"/>
              <a:t> </a:t>
            </a:r>
            <a:r>
              <a:rPr lang="en-GB" sz="2300" dirty="0" err="1"/>
              <a:t>si</a:t>
            </a:r>
            <a:r>
              <a:rPr lang="en-GB" sz="2300" dirty="0"/>
              <a:t> </a:t>
            </a:r>
            <a:r>
              <a:rPr lang="en-GB" sz="2300" dirty="0" err="1"/>
              <a:t>sente</a:t>
            </a:r>
            <a:r>
              <a:rPr lang="en-GB" sz="2300" dirty="0"/>
              <a:t> </a:t>
            </a:r>
            <a:r>
              <a:rPr lang="en-GB" sz="2300" dirty="0" err="1"/>
              <a:t>alienato</a:t>
            </a:r>
            <a:r>
              <a:rPr lang="en-GB" sz="2300" dirty="0"/>
              <a:t> </a:t>
            </a:r>
            <a:r>
              <a:rPr lang="en-GB" sz="2300" dirty="0" err="1"/>
              <a:t>dalle</a:t>
            </a:r>
            <a:r>
              <a:rPr lang="en-GB" sz="2300" dirty="0"/>
              <a:t> </a:t>
            </a:r>
            <a:r>
              <a:rPr lang="en-GB" sz="2300" dirty="0" err="1"/>
              <a:t>persone</a:t>
            </a:r>
            <a:r>
              <a:rPr lang="en-GB" sz="2300" dirty="0"/>
              <a:t> </a:t>
            </a:r>
            <a:r>
              <a:rPr lang="en-GB" sz="2300" dirty="0" err="1"/>
              <a:t>importanti</a:t>
            </a:r>
            <a:r>
              <a:rPr lang="en-GB" sz="2300" dirty="0"/>
              <a:t> </a:t>
            </a:r>
            <a:r>
              <a:rPr lang="en-GB" sz="2300" dirty="0" err="1"/>
              <a:t>nella</a:t>
            </a:r>
            <a:r>
              <a:rPr lang="en-GB" sz="2300" dirty="0"/>
              <a:t> </a:t>
            </a:r>
            <a:r>
              <a:rPr lang="en-GB" sz="2300" dirty="0" err="1"/>
              <a:t>loro</a:t>
            </a:r>
            <a:r>
              <a:rPr lang="en-GB" sz="2300" dirty="0"/>
              <a:t> vita - </a:t>
            </a:r>
            <a:r>
              <a:rPr lang="en-GB" sz="2300" dirty="0" err="1"/>
              <a:t>famiglia</a:t>
            </a:r>
            <a:r>
              <a:rPr lang="en-GB" sz="2300" dirty="0"/>
              <a:t>, amici, </a:t>
            </a:r>
            <a:r>
              <a:rPr lang="en-GB" sz="2300" dirty="0" err="1"/>
              <a:t>colleghi</a:t>
            </a:r>
            <a:r>
              <a:rPr lang="en-GB" sz="2300" dirty="0"/>
              <a:t>, </a:t>
            </a:r>
            <a:r>
              <a:rPr lang="en-GB" sz="2300" dirty="0" err="1"/>
              <a:t>insegnanti</a:t>
            </a:r>
            <a:r>
              <a:rPr lang="en-GB" sz="2300" dirty="0"/>
              <a:t> - </a:t>
            </a:r>
            <a:r>
              <a:rPr lang="en-GB" sz="2300" dirty="0" err="1"/>
              <a:t>persone</a:t>
            </a:r>
            <a:r>
              <a:rPr lang="en-GB" sz="2300" dirty="0"/>
              <a:t> con cui </a:t>
            </a:r>
            <a:r>
              <a:rPr lang="en-GB" sz="2300" dirty="0" err="1"/>
              <a:t>normalmente</a:t>
            </a:r>
            <a:r>
              <a:rPr lang="en-GB" sz="2300" dirty="0"/>
              <a:t> </a:t>
            </a:r>
            <a:r>
              <a:rPr lang="en-GB" sz="2300" dirty="0" err="1"/>
              <a:t>parlerebbe</a:t>
            </a:r>
            <a:r>
              <a:rPr lang="en-GB" sz="2300" dirty="0"/>
              <a:t> </a:t>
            </a:r>
            <a:r>
              <a:rPr lang="en-GB" sz="2300" dirty="0" err="1"/>
              <a:t>nei</a:t>
            </a:r>
            <a:r>
              <a:rPr lang="en-GB" sz="2300" dirty="0"/>
              <a:t> </a:t>
            </a:r>
            <a:r>
              <a:rPr lang="en-GB" sz="2300" dirty="0" err="1"/>
              <a:t>momenti</a:t>
            </a:r>
            <a:r>
              <a:rPr lang="en-GB" sz="2300" dirty="0"/>
              <a:t> di </a:t>
            </a:r>
            <a:r>
              <a:rPr lang="en-GB" sz="2300" dirty="0" err="1"/>
              <a:t>incertezza</a:t>
            </a:r>
            <a:r>
              <a:rPr lang="en-GB" sz="2300" dirty="0"/>
              <a:t>, </a:t>
            </a:r>
            <a:r>
              <a:rPr lang="en-GB" sz="2300" dirty="0" err="1"/>
              <a:t>che</a:t>
            </a:r>
            <a:r>
              <a:rPr lang="en-GB" sz="2300" dirty="0"/>
              <a:t> </a:t>
            </a:r>
            <a:r>
              <a:rPr lang="en-GB" sz="2300" dirty="0" err="1"/>
              <a:t>gli</a:t>
            </a:r>
            <a:r>
              <a:rPr lang="en-GB" sz="2300" dirty="0"/>
              <a:t> </a:t>
            </a:r>
            <a:r>
              <a:rPr lang="en-GB" sz="2300" dirty="0" err="1"/>
              <a:t>danno</a:t>
            </a:r>
            <a:r>
              <a:rPr lang="en-GB" sz="2300" dirty="0"/>
              <a:t> </a:t>
            </a:r>
            <a:r>
              <a:rPr lang="en-GB" sz="2300" dirty="0" err="1"/>
              <a:t>sostegno</a:t>
            </a:r>
            <a:r>
              <a:rPr lang="en-GB" sz="2300" dirty="0"/>
              <a:t> e </a:t>
            </a:r>
            <a:r>
              <a:rPr lang="en-GB" sz="2300" dirty="0" err="1"/>
              <a:t>guida</a:t>
            </a:r>
            <a:r>
              <a:rPr lang="en-GB" sz="2300" dirty="0"/>
              <a:t>, la </a:t>
            </a:r>
            <a:r>
              <a:rPr lang="en-GB" sz="2300" dirty="0" err="1"/>
              <a:t>sensazione</a:t>
            </a:r>
            <a:r>
              <a:rPr lang="en-GB" sz="2300" dirty="0"/>
              <a:t> di </a:t>
            </a:r>
            <a:r>
              <a:rPr lang="en-GB" sz="2300" dirty="0" err="1"/>
              <a:t>stranezza</a:t>
            </a:r>
            <a:r>
              <a:rPr lang="en-GB" sz="2300" dirty="0"/>
              <a:t> o la non </a:t>
            </a:r>
            <a:r>
              <a:rPr lang="en-GB" sz="2300" dirty="0" err="1"/>
              <a:t>familiarità</a:t>
            </a:r>
            <a:r>
              <a:rPr lang="en-GB" sz="2300" dirty="0"/>
              <a:t> </a:t>
            </a:r>
            <a:r>
              <a:rPr lang="en-GB" sz="2300" dirty="0" err="1"/>
              <a:t>possono</a:t>
            </a:r>
            <a:r>
              <a:rPr lang="en-GB" sz="2300" dirty="0"/>
              <a:t> </a:t>
            </a:r>
            <a:r>
              <a:rPr lang="en-GB" sz="2300" dirty="0" err="1"/>
              <a:t>diventare</a:t>
            </a:r>
            <a:r>
              <a:rPr lang="en-GB" sz="2300" dirty="0"/>
              <a:t> </a:t>
            </a:r>
            <a:r>
              <a:rPr lang="en-GB" sz="2300" dirty="0" err="1"/>
              <a:t>molto</a:t>
            </a:r>
            <a:r>
              <a:rPr lang="en-GB" sz="2300" dirty="0"/>
              <a:t> </a:t>
            </a:r>
            <a:r>
              <a:rPr lang="en-GB" sz="2300" dirty="0" err="1"/>
              <a:t>importanti</a:t>
            </a:r>
            <a:r>
              <a:rPr lang="en-GB" sz="2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4122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D90F07-EA5B-47CC-87C0-B9F53C82A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6876256" cy="850106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Cos’è</a:t>
            </a:r>
            <a:r>
              <a:rPr lang="en-GB" dirty="0"/>
              <a:t> lo “shock </a:t>
            </a:r>
            <a:r>
              <a:rPr lang="en-GB" dirty="0" err="1"/>
              <a:t>culturale</a:t>
            </a:r>
            <a:r>
              <a:rPr lang="en-GB" dirty="0"/>
              <a:t>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AF2AD6-5570-47CC-B13C-E2398EFC1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362472"/>
            <a:ext cx="5400600" cy="10367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err="1">
                <a:solidFill>
                  <a:schemeClr val="tx1"/>
                </a:solidFill>
              </a:rPr>
              <a:t>Dovremmo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essere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preoccupati</a:t>
            </a:r>
            <a:r>
              <a:rPr lang="en-GB" dirty="0">
                <a:solidFill>
                  <a:schemeClr val="tx1"/>
                </a:solidFill>
              </a:rPr>
              <a:t> di </a:t>
            </a:r>
            <a:r>
              <a:rPr lang="en-GB" dirty="0" err="1">
                <a:solidFill>
                  <a:schemeClr val="tx1"/>
                </a:solidFill>
              </a:rPr>
              <a:t>sperimentare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uno</a:t>
            </a:r>
            <a:r>
              <a:rPr lang="en-GB" dirty="0">
                <a:solidFill>
                  <a:schemeClr val="tx1"/>
                </a:solidFill>
              </a:rPr>
              <a:t> "shock </a:t>
            </a:r>
            <a:r>
              <a:rPr lang="en-GB" dirty="0" err="1">
                <a:solidFill>
                  <a:schemeClr val="tx1"/>
                </a:solidFill>
              </a:rPr>
              <a:t>culturale</a:t>
            </a:r>
            <a:r>
              <a:rPr lang="en-GB" dirty="0">
                <a:solidFill>
                  <a:schemeClr val="tx1"/>
                </a:solidFill>
              </a:rPr>
              <a:t>"?</a:t>
            </a:r>
            <a:endParaRPr lang="en-GB" dirty="0"/>
          </a:p>
        </p:txBody>
      </p:sp>
      <p:sp>
        <p:nvSpPr>
          <p:cNvPr id="4" name="Content Placeholder 2">
            <a:extLst/>
          </p:cNvPr>
          <p:cNvSpPr txBox="1">
            <a:spLocks/>
          </p:cNvSpPr>
          <p:nvPr/>
        </p:nvSpPr>
        <p:spPr>
          <a:xfrm>
            <a:off x="423358" y="2636912"/>
            <a:ext cx="7643192" cy="34563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400" dirty="0">
                <a:solidFill>
                  <a:schemeClr val="accent6">
                    <a:lumMod val="50000"/>
                  </a:schemeClr>
                </a:solidFill>
              </a:rPr>
              <a:t>No!</a:t>
            </a:r>
          </a:p>
          <a:p>
            <a:pPr marL="0" indent="0">
              <a:buNone/>
            </a:pP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Non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è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insolito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provare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un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certo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livello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di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disorientamento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se ci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troviamo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in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una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situazione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nuova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. Se,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inoltre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una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persona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è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stanca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magari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vivendo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il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jet-lag, le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piccole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cose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possono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diventare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sconvolgenti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in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proporzione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al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loro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reale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significato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02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MODULO 2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err="1"/>
              <a:t>UNITà</a:t>
            </a:r>
            <a:r>
              <a:rPr lang="en-US" dirty="0"/>
              <a:t> 3</a:t>
            </a:r>
            <a:endParaRPr lang="el-GR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543380"/>
              </p:ext>
            </p:extLst>
          </p:nvPr>
        </p:nvGraphicFramePr>
        <p:xfrm>
          <a:off x="323528" y="2204864"/>
          <a:ext cx="7632848" cy="2926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246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082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Titolo</a:t>
                      </a:r>
                      <a:r>
                        <a:rPr lang="en-US" sz="20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Modulo</a:t>
                      </a:r>
                      <a:endParaRPr lang="el-GR" sz="20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Sviluppare</a:t>
                      </a: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GB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gestire</a:t>
                      </a: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programmi</a:t>
                      </a: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GB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mobilità</a:t>
                      </a: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interculturale</a:t>
                      </a:r>
                      <a:endParaRPr lang="el-GR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Titolo</a:t>
                      </a:r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1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dell’unità</a:t>
                      </a:r>
                      <a:endParaRPr lang="el-G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Comprendere</a:t>
                      </a:r>
                      <a:r>
                        <a:rPr lang="en-GB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GB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supportare</a:t>
                      </a:r>
                      <a:r>
                        <a:rPr lang="en-GB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partecipanti</a:t>
                      </a:r>
                      <a:r>
                        <a:rPr lang="en-GB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en-GB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programme IFP </a:t>
                      </a:r>
                      <a:r>
                        <a:rPr lang="en-GB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internazionali</a:t>
                      </a:r>
                      <a:r>
                        <a:rPr lang="en-GB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err="1"/>
                        <a:t>Obiettivi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formativi</a:t>
                      </a:r>
                      <a:endParaRPr lang="el-G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Sviluppare la comprensione dei diversi background, bisogni e aspirazioni dei gruppi target nei programmi di IFP interculturale.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Aiutare i gruppi target a esplorare modi per utilizzare le loro diverse abilità e capacità per rendere la mobilità interculturale un successo.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Ore di </a:t>
                      </a:r>
                      <a:r>
                        <a:rPr lang="en-US" sz="2000" dirty="0" err="1"/>
                        <a:t>formazione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ore (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più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attività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online per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l’intero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Modulo)</a:t>
                      </a:r>
                      <a:endParaRPr lang="el-G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789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D90F07-EA5B-47CC-87C0-B9F53C82A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4694"/>
            <a:ext cx="6984776" cy="864096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Cos’è</a:t>
            </a:r>
            <a:r>
              <a:rPr lang="en-GB" dirty="0"/>
              <a:t> lo “shock </a:t>
            </a:r>
            <a:r>
              <a:rPr lang="en-GB" dirty="0" err="1"/>
              <a:t>culturale</a:t>
            </a:r>
            <a:r>
              <a:rPr lang="en-GB" dirty="0"/>
              <a:t>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AF2AD6-5570-47CC-B13C-E2398EFC1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48790"/>
            <a:ext cx="7913067" cy="51165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err="1"/>
              <a:t>Comunque</a:t>
            </a:r>
            <a:r>
              <a:rPr lang="en-GB" sz="2800" dirty="0"/>
              <a:t>! </a:t>
            </a:r>
          </a:p>
          <a:p>
            <a:pPr marL="0" indent="0">
              <a:buNone/>
            </a:pPr>
            <a:r>
              <a:rPr lang="en-GB" sz="2400" dirty="0"/>
              <a:t>Le </a:t>
            </a:r>
            <a:r>
              <a:rPr lang="en-GB" sz="2400" dirty="0" err="1"/>
              <a:t>risposte</a:t>
            </a:r>
            <a:r>
              <a:rPr lang="en-GB" sz="2400" dirty="0"/>
              <a:t> </a:t>
            </a:r>
            <a:r>
              <a:rPr lang="en-GB" sz="2400" dirty="0" err="1"/>
              <a:t>all'incontro</a:t>
            </a:r>
            <a:r>
              <a:rPr lang="en-GB" sz="2400" dirty="0"/>
              <a:t> con </a:t>
            </a:r>
            <a:r>
              <a:rPr lang="en-GB" sz="2400" dirty="0" err="1"/>
              <a:t>una</a:t>
            </a:r>
            <a:r>
              <a:rPr lang="en-GB" sz="2400" dirty="0"/>
              <a:t> </a:t>
            </a:r>
            <a:r>
              <a:rPr lang="en-GB" sz="2400" dirty="0" err="1"/>
              <a:t>cultura</a:t>
            </a:r>
            <a:r>
              <a:rPr lang="en-GB" sz="2400" dirty="0"/>
              <a:t> </a:t>
            </a:r>
            <a:r>
              <a:rPr lang="en-GB" sz="2400" dirty="0" err="1"/>
              <a:t>diversa</a:t>
            </a:r>
            <a:r>
              <a:rPr lang="en-GB" sz="2400" dirty="0"/>
              <a:t> </a:t>
            </a:r>
            <a:r>
              <a:rPr lang="en-GB" sz="2400" dirty="0" err="1"/>
              <a:t>possono</a:t>
            </a:r>
            <a:r>
              <a:rPr lang="en-GB" sz="2400" dirty="0"/>
              <a:t> </a:t>
            </a:r>
            <a:r>
              <a:rPr lang="en-GB" sz="2400" dirty="0" err="1"/>
              <a:t>essere</a:t>
            </a:r>
            <a:r>
              <a:rPr lang="en-GB" sz="2400" dirty="0"/>
              <a:t> </a:t>
            </a:r>
            <a:r>
              <a:rPr lang="en-GB" sz="2400" dirty="0" err="1"/>
              <a:t>estremamente</a:t>
            </a:r>
            <a:r>
              <a:rPr lang="en-GB" sz="2400" dirty="0"/>
              <a:t> </a:t>
            </a:r>
            <a:r>
              <a:rPr lang="en-GB" sz="2400" dirty="0" err="1"/>
              <a:t>sconcertanti</a:t>
            </a:r>
            <a:r>
              <a:rPr lang="en-GB" sz="2400" dirty="0"/>
              <a:t> per </a:t>
            </a:r>
            <a:r>
              <a:rPr lang="en-GB" sz="2400" dirty="0" err="1"/>
              <a:t>entrambe</a:t>
            </a:r>
            <a:r>
              <a:rPr lang="en-GB" sz="2400" dirty="0"/>
              <a:t> le </a:t>
            </a:r>
            <a:r>
              <a:rPr lang="en-GB" sz="2400" dirty="0" err="1"/>
              <a:t>parti</a:t>
            </a:r>
            <a:r>
              <a:rPr lang="en-GB" sz="2400" dirty="0"/>
              <a:t> in un </a:t>
            </a:r>
            <a:r>
              <a:rPr lang="en-GB" sz="2400" dirty="0" err="1"/>
              <a:t>incontro</a:t>
            </a:r>
            <a:r>
              <a:rPr lang="en-GB" sz="2400" dirty="0"/>
              <a:t> </a:t>
            </a:r>
            <a:r>
              <a:rPr lang="en-GB" sz="2400" dirty="0" err="1"/>
              <a:t>interculturale</a:t>
            </a:r>
            <a:r>
              <a:rPr lang="en-GB" sz="2400" dirty="0"/>
              <a:t>, se </a:t>
            </a:r>
            <a:r>
              <a:rPr lang="en-GB" sz="2400" dirty="0" err="1"/>
              <a:t>uno</a:t>
            </a:r>
            <a:r>
              <a:rPr lang="en-GB" sz="2400" dirty="0"/>
              <a:t> o </a:t>
            </a:r>
            <a:r>
              <a:rPr lang="en-GB" sz="2400" dirty="0" err="1"/>
              <a:t>più</a:t>
            </a:r>
            <a:r>
              <a:rPr lang="en-GB" sz="2400" dirty="0"/>
              <a:t> </a:t>
            </a:r>
            <a:r>
              <a:rPr lang="en-GB" sz="2400" dirty="0" err="1"/>
              <a:t>individui</a:t>
            </a:r>
            <a:r>
              <a:rPr lang="en-GB" sz="2400" dirty="0"/>
              <a:t> </a:t>
            </a:r>
            <a:r>
              <a:rPr lang="en-GB" sz="2400" dirty="0" err="1"/>
              <a:t>coinvolti</a:t>
            </a:r>
            <a:r>
              <a:rPr lang="en-GB" sz="2400" dirty="0"/>
              <a:t> </a:t>
            </a:r>
            <a:r>
              <a:rPr lang="en-GB" sz="2400" dirty="0" err="1"/>
              <a:t>sono</a:t>
            </a:r>
            <a:r>
              <a:rPr lang="en-GB" sz="2400" dirty="0"/>
              <a:t> </a:t>
            </a:r>
            <a:r>
              <a:rPr lang="en-GB" sz="2400" dirty="0" err="1"/>
              <a:t>culturalmente</a:t>
            </a:r>
            <a:r>
              <a:rPr lang="en-GB" sz="2400" dirty="0"/>
              <a:t> </a:t>
            </a:r>
            <a:r>
              <a:rPr lang="en-GB" sz="2400" dirty="0" err="1"/>
              <a:t>introversi</a:t>
            </a:r>
            <a:r>
              <a:rPr lang="en-GB" sz="2400" dirty="0"/>
              <a:t>. La </a:t>
            </a:r>
            <a:r>
              <a:rPr lang="en-GB" sz="2400" dirty="0" err="1"/>
              <a:t>ricerca</a:t>
            </a:r>
            <a:r>
              <a:rPr lang="en-GB" sz="2400" dirty="0"/>
              <a:t> </a:t>
            </a:r>
            <a:r>
              <a:rPr lang="en-GB" sz="2400" dirty="0" err="1"/>
              <a:t>intrapresa</a:t>
            </a:r>
            <a:r>
              <a:rPr lang="en-GB" sz="2400" dirty="0"/>
              <a:t> da </a:t>
            </a:r>
            <a:r>
              <a:rPr lang="en-GB" sz="2400" dirty="0" err="1"/>
              <a:t>Margalit</a:t>
            </a:r>
            <a:r>
              <a:rPr lang="en-GB" sz="2400" dirty="0"/>
              <a:t> Cohen-</a:t>
            </a:r>
            <a:r>
              <a:rPr lang="en-GB" sz="2400" dirty="0" err="1"/>
              <a:t>Emerique</a:t>
            </a:r>
            <a:r>
              <a:rPr lang="en-GB" sz="2400" dirty="0"/>
              <a:t> lo </a:t>
            </a:r>
            <a:r>
              <a:rPr lang="en-GB" sz="2400" dirty="0" err="1"/>
              <a:t>sottolinea</a:t>
            </a:r>
            <a:r>
              <a:rPr lang="en-GB" sz="2400" dirty="0"/>
              <a:t> : </a:t>
            </a:r>
          </a:p>
          <a:p>
            <a:pPr marL="400050" lvl="1" indent="0">
              <a:buNone/>
            </a:pPr>
            <a:r>
              <a:rPr lang="en-GB" sz="1800" dirty="0"/>
              <a:t>“Le </a:t>
            </a:r>
            <a:r>
              <a:rPr lang="en-GB" sz="1800" dirty="0" err="1"/>
              <a:t>percezioni</a:t>
            </a:r>
            <a:r>
              <a:rPr lang="en-GB" sz="1800" dirty="0"/>
              <a:t> </a:t>
            </a:r>
            <a:r>
              <a:rPr lang="en-GB" sz="1800" dirty="0" err="1"/>
              <a:t>selettive</a:t>
            </a:r>
            <a:r>
              <a:rPr lang="en-GB" sz="1800" dirty="0"/>
              <a:t>, la </a:t>
            </a:r>
            <a:r>
              <a:rPr lang="en-GB" sz="1800" dirty="0" err="1"/>
              <a:t>paura</a:t>
            </a:r>
            <a:r>
              <a:rPr lang="en-GB" sz="1800" dirty="0"/>
              <a:t> </a:t>
            </a:r>
            <a:r>
              <a:rPr lang="en-GB" sz="1800" dirty="0" err="1"/>
              <a:t>dell'ignoto</a:t>
            </a:r>
            <a:r>
              <a:rPr lang="en-GB" sz="1800" dirty="0"/>
              <a:t>,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pregiudizi</a:t>
            </a:r>
            <a:r>
              <a:rPr lang="en-GB" sz="1800" dirty="0"/>
              <a:t>, </a:t>
            </a:r>
            <a:r>
              <a:rPr lang="en-GB" sz="1800" dirty="0" err="1"/>
              <a:t>l'etnocentrismo</a:t>
            </a:r>
            <a:r>
              <a:rPr lang="en-GB" sz="1800" dirty="0"/>
              <a:t>, la </a:t>
            </a:r>
            <a:r>
              <a:rPr lang="en-GB" sz="1800" dirty="0" err="1"/>
              <a:t>tendenza</a:t>
            </a:r>
            <a:r>
              <a:rPr lang="en-GB" sz="1800" dirty="0"/>
              <a:t> a </a:t>
            </a:r>
            <a:r>
              <a:rPr lang="en-GB" sz="1800" dirty="0" err="1"/>
              <a:t>sistematizzare</a:t>
            </a:r>
            <a:r>
              <a:rPr lang="en-GB" sz="1800" dirty="0"/>
              <a:t> </a:t>
            </a:r>
            <a:r>
              <a:rPr lang="en-GB" sz="1800" dirty="0" err="1"/>
              <a:t>attivamente</a:t>
            </a:r>
            <a:r>
              <a:rPr lang="en-GB" sz="1800" dirty="0"/>
              <a:t> le </a:t>
            </a:r>
            <a:r>
              <a:rPr lang="en-GB" sz="1800" dirty="0" err="1"/>
              <a:t>differenze</a:t>
            </a:r>
            <a:r>
              <a:rPr lang="en-GB" sz="1800" dirty="0"/>
              <a:t> in </a:t>
            </a:r>
            <a:r>
              <a:rPr lang="en-GB" sz="1800" dirty="0" err="1"/>
              <a:t>uno</a:t>
            </a:r>
            <a:r>
              <a:rPr lang="en-GB" sz="1800" dirty="0"/>
              <a:t> schema di </a:t>
            </a:r>
            <a:r>
              <a:rPr lang="en-GB" sz="1800" dirty="0" err="1"/>
              <a:t>svalutazione</a:t>
            </a:r>
            <a:r>
              <a:rPr lang="en-GB" sz="1800" dirty="0"/>
              <a:t>, </a:t>
            </a:r>
            <a:r>
              <a:rPr lang="en-GB" sz="1800" dirty="0" err="1"/>
              <a:t>discriminazione</a:t>
            </a:r>
            <a:r>
              <a:rPr lang="en-GB" sz="1800" dirty="0"/>
              <a:t> e </a:t>
            </a:r>
            <a:r>
              <a:rPr lang="en-GB" sz="1800" dirty="0" err="1"/>
              <a:t>persino</a:t>
            </a:r>
            <a:r>
              <a:rPr lang="en-GB" sz="1800" dirty="0"/>
              <a:t> </a:t>
            </a:r>
            <a:r>
              <a:rPr lang="en-GB" sz="1800" dirty="0" err="1"/>
              <a:t>razzismo</a:t>
            </a:r>
            <a:r>
              <a:rPr lang="en-GB" sz="1800" dirty="0"/>
              <a:t>, </a:t>
            </a:r>
            <a:r>
              <a:rPr lang="en-GB" sz="1800" dirty="0" err="1"/>
              <a:t>costruiscono</a:t>
            </a:r>
            <a:r>
              <a:rPr lang="en-GB" sz="1800" dirty="0"/>
              <a:t> </a:t>
            </a:r>
            <a:r>
              <a:rPr lang="en-GB" sz="1800" dirty="0" err="1"/>
              <a:t>filtri</a:t>
            </a:r>
            <a:r>
              <a:rPr lang="en-GB" sz="1800" dirty="0"/>
              <a:t> e </a:t>
            </a:r>
            <a:r>
              <a:rPr lang="en-GB" sz="1800" dirty="0" err="1"/>
              <a:t>barriere</a:t>
            </a:r>
            <a:r>
              <a:rPr lang="en-GB" sz="1800" dirty="0"/>
              <a:t> cognitive </a:t>
            </a:r>
            <a:r>
              <a:rPr lang="en-GB" sz="1800" dirty="0" err="1"/>
              <a:t>ed</a:t>
            </a:r>
            <a:r>
              <a:rPr lang="en-GB" sz="1800" dirty="0"/>
              <a:t> emotive </a:t>
            </a:r>
            <a:r>
              <a:rPr lang="en-GB" sz="1800" dirty="0" err="1"/>
              <a:t>che</a:t>
            </a:r>
            <a:r>
              <a:rPr lang="en-GB" sz="1800" dirty="0"/>
              <a:t> </a:t>
            </a:r>
            <a:r>
              <a:rPr lang="en-GB" sz="1800" dirty="0" err="1"/>
              <a:t>impediscono</a:t>
            </a:r>
            <a:r>
              <a:rPr lang="en-GB" sz="1800" dirty="0"/>
              <a:t> ad un </a:t>
            </a:r>
            <a:r>
              <a:rPr lang="en-GB" sz="1800" dirty="0" err="1"/>
              <a:t>individuo</a:t>
            </a:r>
            <a:r>
              <a:rPr lang="en-GB" sz="1800" dirty="0"/>
              <a:t> di </a:t>
            </a:r>
            <a:r>
              <a:rPr lang="en-GB" sz="1800" dirty="0" err="1"/>
              <a:t>essere</a:t>
            </a:r>
            <a:r>
              <a:rPr lang="en-GB" sz="1800" dirty="0"/>
              <a:t> </a:t>
            </a:r>
            <a:r>
              <a:rPr lang="en-GB" sz="1800" dirty="0" err="1"/>
              <a:t>aperto</a:t>
            </a:r>
            <a:r>
              <a:rPr lang="en-GB" sz="1800" dirty="0"/>
              <a:t> </a:t>
            </a:r>
            <a:r>
              <a:rPr lang="en-GB" sz="1800" dirty="0" err="1"/>
              <a:t>alla</a:t>
            </a:r>
            <a:r>
              <a:rPr lang="en-GB" sz="1800" dirty="0"/>
              <a:t> </a:t>
            </a:r>
            <a:r>
              <a:rPr lang="en-GB" sz="1800" dirty="0" err="1"/>
              <a:t>cultura</a:t>
            </a:r>
            <a:r>
              <a:rPr lang="en-GB" sz="1800" dirty="0"/>
              <a:t> dell '</a:t>
            </a:r>
            <a:r>
              <a:rPr lang="en-GB" sz="1800" dirty="0" err="1"/>
              <a:t>altro</a:t>
            </a:r>
            <a:r>
              <a:rPr lang="en-GB" sz="1800" dirty="0"/>
              <a:t> ', e al </a:t>
            </a:r>
            <a:r>
              <a:rPr lang="en-GB" sz="1800" dirty="0" err="1"/>
              <a:t>riconoscimento</a:t>
            </a:r>
            <a:r>
              <a:rPr lang="en-GB" sz="1800" dirty="0"/>
              <a:t> e </a:t>
            </a:r>
            <a:r>
              <a:rPr lang="en-GB" sz="1800" dirty="0" err="1"/>
              <a:t>alla</a:t>
            </a:r>
            <a:r>
              <a:rPr lang="en-GB" sz="1800" dirty="0"/>
              <a:t> </a:t>
            </a:r>
            <a:r>
              <a:rPr lang="en-GB" sz="1800" dirty="0" err="1"/>
              <a:t>tolleranza</a:t>
            </a:r>
            <a:r>
              <a:rPr lang="en-GB" sz="1800" dirty="0"/>
              <a:t> </a:t>
            </a:r>
            <a:r>
              <a:rPr lang="en-GB" sz="1800" dirty="0" err="1"/>
              <a:t>delle</a:t>
            </a:r>
            <a:r>
              <a:rPr lang="en-GB" sz="1800" dirty="0"/>
              <a:t> </a:t>
            </a:r>
            <a:r>
              <a:rPr lang="en-GB" sz="1800" dirty="0" err="1"/>
              <a:t>differenze</a:t>
            </a:r>
            <a:r>
              <a:rPr lang="en-GB" sz="1800" dirty="0"/>
              <a:t>.”</a:t>
            </a:r>
            <a:endParaRPr lang="en-GB" sz="2000" dirty="0"/>
          </a:p>
          <a:p>
            <a:pPr marL="633413" indent="-633413">
              <a:buNone/>
            </a:pPr>
            <a:r>
              <a:rPr lang="en-GB" sz="2400" dirty="0" err="1"/>
              <a:t>Vedi</a:t>
            </a:r>
            <a:r>
              <a:rPr lang="en-GB" sz="2400" dirty="0"/>
              <a:t>: 	</a:t>
            </a:r>
            <a:r>
              <a:rPr lang="en-GB" sz="1800" dirty="0">
                <a:hlinkClick r:id="rId2"/>
              </a:rPr>
              <a:t>http://www.iteco.be/ressources/concepts-grilles-d-analyse-exercices-et-jeux-dont-le-jeu-des-chaises/Le-choc-culturel,44</a:t>
            </a:r>
            <a:r>
              <a:rPr lang="en-GB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7462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D90F07-EA5B-47CC-87C0-B9F53C82A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4694"/>
            <a:ext cx="6984776" cy="864096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Cos’è</a:t>
            </a:r>
            <a:r>
              <a:rPr lang="en-GB" dirty="0"/>
              <a:t> lo “shock </a:t>
            </a:r>
            <a:r>
              <a:rPr lang="en-GB" dirty="0" err="1"/>
              <a:t>culturale</a:t>
            </a:r>
            <a:r>
              <a:rPr lang="en-GB" dirty="0"/>
              <a:t>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AF2AD6-5570-47CC-B13C-E2398EFC1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48790"/>
            <a:ext cx="7913067" cy="51165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/>
              <a:t>Per </a:t>
            </a:r>
            <a:r>
              <a:rPr lang="en-GB" sz="2800" dirty="0" err="1"/>
              <a:t>evitare</a:t>
            </a:r>
            <a:r>
              <a:rPr lang="en-GB" sz="2800" dirty="0"/>
              <a:t> </a:t>
            </a:r>
            <a:r>
              <a:rPr lang="en-GB" sz="2800" dirty="0" err="1"/>
              <a:t>ai</a:t>
            </a:r>
            <a:r>
              <a:rPr lang="en-GB" sz="2800" dirty="0"/>
              <a:t> </a:t>
            </a:r>
            <a:r>
              <a:rPr lang="en-GB" sz="2800" dirty="0" err="1"/>
              <a:t>giovani</a:t>
            </a:r>
            <a:r>
              <a:rPr lang="en-GB" sz="2800" dirty="0"/>
              <a:t> </a:t>
            </a:r>
            <a:r>
              <a:rPr lang="en-GB" sz="2800" dirty="0" err="1"/>
              <a:t>che</a:t>
            </a:r>
            <a:r>
              <a:rPr lang="en-GB" sz="2800" dirty="0"/>
              <a:t> </a:t>
            </a:r>
            <a:r>
              <a:rPr lang="en-GB" sz="2800" dirty="0" err="1"/>
              <a:t>stanno</a:t>
            </a:r>
            <a:r>
              <a:rPr lang="en-GB" sz="2800" dirty="0"/>
              <a:t> </a:t>
            </a:r>
            <a:r>
              <a:rPr lang="en-GB" sz="2800" dirty="0" err="1"/>
              <a:t>intraprendendo</a:t>
            </a:r>
            <a:r>
              <a:rPr lang="en-GB" sz="2800" dirty="0"/>
              <a:t> </a:t>
            </a:r>
            <a:r>
              <a:rPr lang="en-GB" sz="2800" dirty="0" err="1"/>
              <a:t>mobilità</a:t>
            </a:r>
            <a:r>
              <a:rPr lang="en-GB" sz="2800" dirty="0"/>
              <a:t> </a:t>
            </a:r>
            <a:r>
              <a:rPr lang="en-GB" sz="2800" dirty="0" err="1"/>
              <a:t>interculturale</a:t>
            </a:r>
            <a:r>
              <a:rPr lang="en-GB" sz="2800" dirty="0"/>
              <a:t> </a:t>
            </a:r>
            <a:r>
              <a:rPr lang="en-GB" sz="2800" dirty="0" err="1"/>
              <a:t>simili</a:t>
            </a:r>
            <a:r>
              <a:rPr lang="en-GB" sz="2800" dirty="0"/>
              <a:t> </a:t>
            </a:r>
            <a:r>
              <a:rPr lang="en-GB" sz="2800" dirty="0" err="1"/>
              <a:t>esperienze</a:t>
            </a:r>
            <a:r>
              <a:rPr lang="en-GB" sz="2800" dirty="0"/>
              <a:t> </a:t>
            </a:r>
            <a:r>
              <a:rPr lang="en-GB" sz="2800" dirty="0" err="1"/>
              <a:t>è</a:t>
            </a:r>
            <a:r>
              <a:rPr lang="en-GB" sz="2800" dirty="0"/>
              <a:t> </a:t>
            </a:r>
            <a:r>
              <a:rPr lang="en-GB" sz="2800" dirty="0" err="1"/>
              <a:t>quindi</a:t>
            </a:r>
            <a:r>
              <a:rPr lang="en-GB" sz="2800" dirty="0"/>
              <a:t> </a:t>
            </a:r>
            <a:r>
              <a:rPr lang="en-GB" sz="2800" dirty="0" err="1"/>
              <a:t>vitale</a:t>
            </a:r>
            <a:r>
              <a:rPr lang="en-GB" sz="2800" dirty="0"/>
              <a:t> </a:t>
            </a:r>
            <a:r>
              <a:rPr lang="en-GB" sz="2800" dirty="0" err="1"/>
              <a:t>che</a:t>
            </a:r>
            <a:r>
              <a:rPr lang="en-GB" sz="2800" dirty="0"/>
              <a:t> le </a:t>
            </a:r>
            <a:r>
              <a:rPr lang="en-GB" sz="2800" dirty="0" err="1"/>
              <a:t>organizzazioni</a:t>
            </a: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err="1"/>
              <a:t>siano</a:t>
            </a:r>
            <a:r>
              <a:rPr lang="en-GB" sz="2800" dirty="0"/>
              <a:t> </a:t>
            </a:r>
            <a:r>
              <a:rPr lang="en-GB" sz="2800" dirty="0" err="1"/>
              <a:t>fiduciose</a:t>
            </a:r>
            <a:r>
              <a:rPr lang="en-GB" sz="2800" dirty="0"/>
              <a:t> </a:t>
            </a:r>
            <a:r>
              <a:rPr lang="en-GB" sz="2800" dirty="0" err="1"/>
              <a:t>rispetto</a:t>
            </a:r>
            <a:r>
              <a:rPr lang="en-GB" sz="2800" dirty="0"/>
              <a:t> </a:t>
            </a:r>
            <a:r>
              <a:rPr lang="en-GB" sz="2800" dirty="0" err="1"/>
              <a:t>all'apertura</a:t>
            </a:r>
            <a:r>
              <a:rPr lang="en-GB" sz="2800" dirty="0"/>
              <a:t> </a:t>
            </a:r>
            <a:r>
              <a:rPr lang="en-GB" sz="2800" dirty="0" err="1"/>
              <a:t>delle</a:t>
            </a:r>
            <a:r>
              <a:rPr lang="en-GB" sz="2800" dirty="0"/>
              <a:t> </a:t>
            </a:r>
            <a:r>
              <a:rPr lang="en-GB" sz="2800" dirty="0" err="1"/>
              <a:t>aziende</a:t>
            </a:r>
            <a:r>
              <a:rPr lang="en-GB" sz="2800" dirty="0"/>
              <a:t> con cui </a:t>
            </a:r>
            <a:r>
              <a:rPr lang="en-GB" sz="2800" dirty="0" err="1"/>
              <a:t>collaborano</a:t>
            </a:r>
            <a:r>
              <a:rPr lang="en-GB" sz="2800" dirty="0"/>
              <a:t> e </a:t>
            </a:r>
            <a:r>
              <a:rPr lang="en-GB" sz="2800" dirty="0" err="1"/>
              <a:t>siano</a:t>
            </a:r>
            <a:r>
              <a:rPr lang="en-GB" sz="2800" dirty="0"/>
              <a:t> </a:t>
            </a:r>
            <a:r>
              <a:rPr lang="en-GB" sz="2800" dirty="0" err="1"/>
              <a:t>certa</a:t>
            </a:r>
            <a:r>
              <a:rPr lang="en-GB" sz="2800" dirty="0"/>
              <a:t> </a:t>
            </a:r>
            <a:r>
              <a:rPr lang="en-GB" sz="2800" dirty="0" err="1"/>
              <a:t>che</a:t>
            </a:r>
            <a:r>
              <a:rPr lang="en-GB" sz="2800" dirty="0"/>
              <a:t> ci </a:t>
            </a:r>
            <a:r>
              <a:rPr lang="en-GB" sz="2800" dirty="0" err="1"/>
              <a:t>sono</a:t>
            </a:r>
            <a:r>
              <a:rPr lang="en-GB" sz="2800" dirty="0"/>
              <a:t> </a:t>
            </a:r>
            <a:r>
              <a:rPr lang="en-GB" sz="2800" dirty="0" err="1"/>
              <a:t>processi</a:t>
            </a:r>
            <a:r>
              <a:rPr lang="en-GB" sz="2800" dirty="0"/>
              <a:t> in </a:t>
            </a:r>
            <a:r>
              <a:rPr lang="en-GB" sz="2800" dirty="0" err="1"/>
              <a:t>atto</a:t>
            </a:r>
            <a:r>
              <a:rPr lang="en-GB" sz="2800" dirty="0"/>
              <a:t> per </a:t>
            </a:r>
            <a:r>
              <a:rPr lang="en-GB" sz="2800" dirty="0" err="1"/>
              <a:t>affrontare</a:t>
            </a:r>
            <a:r>
              <a:rPr lang="en-GB" sz="2800" dirty="0"/>
              <a:t> </a:t>
            </a:r>
            <a:r>
              <a:rPr lang="en-GB" sz="2800" dirty="0" err="1"/>
              <a:t>qualsiasi</a:t>
            </a:r>
            <a:r>
              <a:rPr lang="en-GB" sz="2800" dirty="0"/>
              <a:t> "</a:t>
            </a:r>
            <a:r>
              <a:rPr lang="en-GB" sz="2800" dirty="0" err="1"/>
              <a:t>alterazione</a:t>
            </a:r>
            <a:r>
              <a:rPr lang="en-GB" sz="2800" dirty="0"/>
              <a:t>" </a:t>
            </a:r>
            <a:r>
              <a:rPr lang="en-GB" sz="2800" dirty="0" err="1"/>
              <a:t>diretta</a:t>
            </a:r>
            <a:r>
              <a:rPr lang="en-GB" sz="2800" dirty="0"/>
              <a:t>, </a:t>
            </a:r>
            <a:r>
              <a:rPr lang="en-GB" sz="2800" dirty="0" err="1"/>
              <a:t>intolleranza</a:t>
            </a:r>
            <a:r>
              <a:rPr lang="en-GB" sz="2800" dirty="0"/>
              <a:t>, </a:t>
            </a:r>
            <a:r>
              <a:rPr lang="en-GB" sz="2800" dirty="0" err="1"/>
              <a:t>pregiudizio</a:t>
            </a:r>
            <a:r>
              <a:rPr lang="en-GB" sz="2800" dirty="0"/>
              <a:t> </a:t>
            </a:r>
            <a:r>
              <a:rPr lang="en-GB" sz="2800" dirty="0" err="1"/>
              <a:t>etnico</a:t>
            </a:r>
            <a:r>
              <a:rPr lang="en-GB" sz="2800" dirty="0"/>
              <a:t> o </a:t>
            </a:r>
            <a:r>
              <a:rPr lang="en-GB" sz="2800" dirty="0" err="1"/>
              <a:t>razzismo</a:t>
            </a: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err="1"/>
              <a:t>Forniscano</a:t>
            </a:r>
            <a:r>
              <a:rPr lang="en-GB" sz="2800" dirty="0"/>
              <a:t> </a:t>
            </a:r>
            <a:r>
              <a:rPr lang="en-GB" sz="2800" dirty="0" err="1"/>
              <a:t>ai</a:t>
            </a:r>
            <a:r>
              <a:rPr lang="en-GB" sz="2800" dirty="0"/>
              <a:t> </a:t>
            </a:r>
            <a:r>
              <a:rPr lang="en-GB" sz="2800" dirty="0" err="1"/>
              <a:t>giovani</a:t>
            </a:r>
            <a:r>
              <a:rPr lang="en-GB" sz="2800" dirty="0"/>
              <a:t> </a:t>
            </a:r>
            <a:r>
              <a:rPr lang="en-GB" sz="2800" dirty="0" err="1"/>
              <a:t>strumenti</a:t>
            </a:r>
            <a:r>
              <a:rPr lang="en-GB" sz="2800" dirty="0"/>
              <a:t> per </a:t>
            </a:r>
            <a:r>
              <a:rPr lang="en-GB" sz="2800" dirty="0" err="1"/>
              <a:t>riflettere</a:t>
            </a:r>
            <a:r>
              <a:rPr lang="en-GB" sz="2800" dirty="0"/>
              <a:t> </a:t>
            </a:r>
            <a:r>
              <a:rPr lang="en-GB" sz="2800" dirty="0" err="1"/>
              <a:t>sulle</a:t>
            </a:r>
            <a:r>
              <a:rPr lang="en-GB" sz="2800" dirty="0"/>
              <a:t> </a:t>
            </a:r>
            <a:r>
              <a:rPr lang="en-GB" sz="2800" dirty="0" err="1"/>
              <a:t>loro</a:t>
            </a:r>
            <a:r>
              <a:rPr lang="en-GB" sz="2800" dirty="0"/>
              <a:t> </a:t>
            </a:r>
            <a:r>
              <a:rPr lang="en-GB" sz="2800" dirty="0" err="1"/>
              <a:t>esperienze</a:t>
            </a:r>
            <a:r>
              <a:rPr lang="en-GB" sz="2800" dirty="0"/>
              <a:t>, </a:t>
            </a:r>
            <a:r>
              <a:rPr lang="en-GB" sz="2800" dirty="0" err="1"/>
              <a:t>valutarle</a:t>
            </a:r>
            <a:r>
              <a:rPr lang="en-GB" sz="2800" dirty="0"/>
              <a:t> e </a:t>
            </a:r>
            <a:r>
              <a:rPr lang="en-GB" sz="2800" dirty="0" err="1"/>
              <a:t>articolare</a:t>
            </a:r>
            <a:r>
              <a:rPr lang="en-GB" sz="2800" dirty="0"/>
              <a:t> le </a:t>
            </a:r>
            <a:r>
              <a:rPr lang="en-GB" sz="2800" dirty="0" err="1"/>
              <a:t>loro</a:t>
            </a:r>
            <a:r>
              <a:rPr lang="en-GB" sz="2800" dirty="0"/>
              <a:t> </a:t>
            </a:r>
            <a:r>
              <a:rPr lang="en-GB" sz="2800" dirty="0" err="1"/>
              <a:t>risposte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98931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D90F07-EA5B-47CC-87C0-B9F53C82A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38" y="66214"/>
            <a:ext cx="726069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Speed dating: </a:t>
            </a:r>
            <a:r>
              <a:rPr lang="en-GB" dirty="0" err="1"/>
              <a:t>confrontarsi</a:t>
            </a:r>
            <a:r>
              <a:rPr lang="en-GB" dirty="0"/>
              <a:t> con </a:t>
            </a:r>
            <a:r>
              <a:rPr lang="en-GB" dirty="0" err="1"/>
              <a:t>ciò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non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familiare</a:t>
            </a:r>
            <a:r>
              <a:rPr lang="en-GB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AF2AD6-5570-47CC-B13C-E2398EFC1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31" y="1459722"/>
            <a:ext cx="7643192" cy="4549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Stare in due file, di </a:t>
            </a:r>
            <a:r>
              <a:rPr lang="en-GB" dirty="0" err="1"/>
              <a:t>fronte</a:t>
            </a:r>
            <a:r>
              <a:rPr lang="en-GB" dirty="0"/>
              <a:t> a un </a:t>
            </a:r>
            <a:r>
              <a:rPr lang="en-GB" dirty="0" err="1"/>
              <a:t>compagno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Parla</a:t>
            </a:r>
            <a:r>
              <a:rPr lang="en-GB" dirty="0"/>
              <a:t> </a:t>
            </a:r>
            <a:r>
              <a:rPr lang="en-GB" dirty="0" err="1"/>
              <a:t>insieme</a:t>
            </a:r>
            <a:r>
              <a:rPr lang="en-GB" dirty="0"/>
              <a:t> per cinque </a:t>
            </a:r>
            <a:r>
              <a:rPr lang="en-GB" dirty="0" err="1"/>
              <a:t>minuti</a:t>
            </a:r>
            <a:r>
              <a:rPr lang="en-GB" dirty="0"/>
              <a:t> di </a:t>
            </a:r>
            <a:r>
              <a:rPr lang="en-GB" dirty="0" err="1"/>
              <a:t>qualsiasi</a:t>
            </a:r>
            <a:r>
              <a:rPr lang="en-GB" dirty="0"/>
              <a:t> </a:t>
            </a:r>
            <a:r>
              <a:rPr lang="en-GB" dirty="0" err="1"/>
              <a:t>esperienza</a:t>
            </a:r>
            <a:r>
              <a:rPr lang="en-GB" dirty="0"/>
              <a:t> </a:t>
            </a:r>
            <a:r>
              <a:rPr lang="en-GB" dirty="0" err="1"/>
              <a:t>tu</a:t>
            </a:r>
            <a:r>
              <a:rPr lang="en-GB" dirty="0"/>
              <a:t> </a:t>
            </a:r>
            <a:r>
              <a:rPr lang="en-GB" dirty="0" err="1"/>
              <a:t>abbia</a:t>
            </a:r>
            <a:r>
              <a:rPr lang="en-GB" dirty="0"/>
              <a:t> </a:t>
            </a:r>
            <a:r>
              <a:rPr lang="en-GB" dirty="0" err="1"/>
              <a:t>avuto</a:t>
            </a:r>
            <a:r>
              <a:rPr lang="en-GB" dirty="0"/>
              <a:t> </a:t>
            </a:r>
            <a:r>
              <a:rPr lang="en-GB" dirty="0" err="1"/>
              <a:t>rispetto</a:t>
            </a:r>
            <a:r>
              <a:rPr lang="en-GB" dirty="0"/>
              <a:t> </a:t>
            </a:r>
            <a:r>
              <a:rPr lang="en-GB" dirty="0" err="1"/>
              <a:t>all'essere</a:t>
            </a:r>
            <a:r>
              <a:rPr lang="en-GB" dirty="0"/>
              <a:t> </a:t>
            </a:r>
            <a:r>
              <a:rPr lang="en-GB" dirty="0" err="1"/>
              <a:t>nuovo</a:t>
            </a:r>
            <a:r>
              <a:rPr lang="en-GB" dirty="0"/>
              <a:t> da </a:t>
            </a:r>
            <a:r>
              <a:rPr lang="en-GB" dirty="0" err="1"/>
              <a:t>qualche</a:t>
            </a:r>
            <a:r>
              <a:rPr lang="en-GB" dirty="0"/>
              <a:t> </a:t>
            </a:r>
            <a:r>
              <a:rPr lang="en-GB" dirty="0" err="1"/>
              <a:t>parte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40" y="3140968"/>
            <a:ext cx="1485651" cy="828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26" y="3140968"/>
            <a:ext cx="1485651" cy="8288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712" y="3140968"/>
            <a:ext cx="1485651" cy="8288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698" y="3140968"/>
            <a:ext cx="1485651" cy="828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5615" y="2348880"/>
            <a:ext cx="1485651" cy="8288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44601" y="2348880"/>
            <a:ext cx="1485651" cy="8288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73587" y="2348880"/>
            <a:ext cx="1485651" cy="8288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02573" y="2348880"/>
            <a:ext cx="1485651" cy="82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4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AF2AD6-5570-47CC-B13C-E2398EFC1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638" y="1340768"/>
            <a:ext cx="7992888" cy="5913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 err="1"/>
              <a:t>Tutti</a:t>
            </a:r>
            <a:r>
              <a:rPr lang="en-GB" sz="3000" dirty="0"/>
              <a:t> in </a:t>
            </a:r>
            <a:r>
              <a:rPr lang="en-GB" sz="3000" dirty="0" err="1"/>
              <a:t>una</a:t>
            </a:r>
            <a:r>
              <a:rPr lang="en-GB" sz="3000" dirty="0"/>
              <a:t> </a:t>
            </a:r>
            <a:r>
              <a:rPr lang="en-GB" sz="3000" dirty="0" err="1"/>
              <a:t>riga</a:t>
            </a:r>
            <a:r>
              <a:rPr lang="en-GB" sz="3000" dirty="0"/>
              <a:t> </a:t>
            </a:r>
            <a:r>
              <a:rPr lang="en-GB" sz="3000" dirty="0" err="1"/>
              <a:t>si</a:t>
            </a:r>
            <a:r>
              <a:rPr lang="en-GB" sz="3000" dirty="0"/>
              <a:t> </a:t>
            </a:r>
            <a:r>
              <a:rPr lang="en-GB" sz="3000" dirty="0" err="1"/>
              <a:t>spostano</a:t>
            </a:r>
            <a:r>
              <a:rPr lang="en-GB" sz="3000" dirty="0"/>
              <a:t> di un </a:t>
            </a:r>
            <a:r>
              <a:rPr lang="en-GB" sz="3000" dirty="0" err="1"/>
              <a:t>passo</a:t>
            </a:r>
            <a:r>
              <a:rPr lang="en-GB" sz="3000" dirty="0"/>
              <a:t> verso </a:t>
            </a:r>
            <a:r>
              <a:rPr lang="en-GB" sz="3000" dirty="0" err="1"/>
              <a:t>destra</a:t>
            </a:r>
            <a:r>
              <a:rPr lang="en-GB" sz="3000" dirty="0"/>
              <a:t> in </a:t>
            </a:r>
            <a:r>
              <a:rPr lang="en-GB" sz="3000" dirty="0" err="1"/>
              <a:t>modo</a:t>
            </a:r>
            <a:r>
              <a:rPr lang="en-GB" sz="3000" dirty="0"/>
              <a:t> da </a:t>
            </a:r>
            <a:r>
              <a:rPr lang="en-GB" sz="3000" dirty="0" err="1"/>
              <a:t>trovarsi</a:t>
            </a:r>
            <a:r>
              <a:rPr lang="en-GB" sz="3000" dirty="0"/>
              <a:t> </a:t>
            </a:r>
            <a:r>
              <a:rPr lang="en-GB" sz="3000" dirty="0" err="1"/>
              <a:t>davanti</a:t>
            </a:r>
            <a:r>
              <a:rPr lang="en-GB" sz="3000" dirty="0"/>
              <a:t> a un </a:t>
            </a:r>
            <a:r>
              <a:rPr lang="en-GB" sz="3000" dirty="0" err="1"/>
              <a:t>nuovo</a:t>
            </a:r>
            <a:r>
              <a:rPr lang="en-GB" sz="3000" dirty="0"/>
              <a:t> partner. La persona </a:t>
            </a:r>
            <a:r>
              <a:rPr lang="en-GB" sz="3000" dirty="0" err="1"/>
              <a:t>alla</a:t>
            </a:r>
            <a:r>
              <a:rPr lang="en-GB" sz="3000" dirty="0"/>
              <a:t> fine </a:t>
            </a:r>
            <a:r>
              <a:rPr lang="en-GB" sz="3000" dirty="0" err="1"/>
              <a:t>dovrebbe</a:t>
            </a:r>
            <a:r>
              <a:rPr lang="en-GB" sz="3000" dirty="0"/>
              <a:t> </a:t>
            </a:r>
            <a:r>
              <a:rPr lang="en-GB" sz="3000" dirty="0" err="1"/>
              <a:t>unirsi</a:t>
            </a:r>
            <a:r>
              <a:rPr lang="en-GB" sz="3000" dirty="0"/>
              <a:t> </a:t>
            </a:r>
            <a:r>
              <a:rPr lang="en-GB" sz="3000" dirty="0" err="1"/>
              <a:t>alla</a:t>
            </a:r>
            <a:r>
              <a:rPr lang="en-GB" sz="3000" dirty="0"/>
              <a:t> persona </a:t>
            </a:r>
            <a:r>
              <a:rPr lang="en-GB" sz="3000" dirty="0" err="1"/>
              <a:t>all'altra</a:t>
            </a:r>
            <a:r>
              <a:rPr lang="en-GB" sz="3000" dirty="0"/>
              <a:t> </a:t>
            </a:r>
            <a:r>
              <a:rPr lang="en-GB" sz="3000" dirty="0" err="1"/>
              <a:t>estremità</a:t>
            </a:r>
            <a:r>
              <a:rPr lang="en-GB" sz="3000" dirty="0"/>
              <a:t> </a:t>
            </a:r>
            <a:r>
              <a:rPr lang="en-GB" sz="3000" dirty="0" err="1"/>
              <a:t>della</a:t>
            </a:r>
            <a:r>
              <a:rPr lang="en-GB" sz="3000" dirty="0"/>
              <a:t> fila senza un partner.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 err="1"/>
              <a:t>Parla</a:t>
            </a:r>
            <a:r>
              <a:rPr lang="en-GB" sz="3000" dirty="0"/>
              <a:t> per cinque </a:t>
            </a:r>
            <a:r>
              <a:rPr lang="en-GB" sz="3000" dirty="0" err="1"/>
              <a:t>minuti</a:t>
            </a:r>
            <a:r>
              <a:rPr lang="en-GB" sz="3000" dirty="0"/>
              <a:t> di </a:t>
            </a:r>
            <a:r>
              <a:rPr lang="en-GB" sz="3000" dirty="0" err="1"/>
              <a:t>ciò</a:t>
            </a:r>
            <a:r>
              <a:rPr lang="en-GB" sz="3000" dirty="0"/>
              <a:t> </a:t>
            </a:r>
            <a:r>
              <a:rPr lang="en-GB" sz="3000" dirty="0" err="1"/>
              <a:t>che</a:t>
            </a:r>
            <a:r>
              <a:rPr lang="en-GB" sz="3000" dirty="0"/>
              <a:t> </a:t>
            </a:r>
            <a:r>
              <a:rPr lang="en-GB" sz="3000" dirty="0" err="1"/>
              <a:t>si</a:t>
            </a:r>
            <a:r>
              <a:rPr lang="en-GB" sz="3000" dirty="0"/>
              <a:t> </a:t>
            </a:r>
            <a:r>
              <a:rPr lang="en-GB" sz="3000" dirty="0" err="1"/>
              <a:t>sarebbe</a:t>
            </a:r>
            <a:r>
              <a:rPr lang="en-GB" sz="3000" dirty="0"/>
              <a:t> </a:t>
            </a:r>
            <a:r>
              <a:rPr lang="en-GB" sz="3000" dirty="0" err="1"/>
              <a:t>potuto</a:t>
            </a:r>
            <a:r>
              <a:rPr lang="en-GB" sz="3000" dirty="0"/>
              <a:t> fare per </a:t>
            </a:r>
            <a:r>
              <a:rPr lang="en-GB" sz="3000" dirty="0" err="1"/>
              <a:t>migliorare</a:t>
            </a:r>
            <a:r>
              <a:rPr lang="en-GB" sz="3000" dirty="0"/>
              <a:t> </a:t>
            </a:r>
            <a:r>
              <a:rPr lang="en-GB" sz="3000" dirty="0" err="1"/>
              <a:t>i</a:t>
            </a:r>
            <a:r>
              <a:rPr lang="en-GB" sz="3000" dirty="0"/>
              <a:t> </a:t>
            </a:r>
            <a:r>
              <a:rPr lang="en-GB" sz="3000" dirty="0" err="1"/>
              <a:t>sentimenti</a:t>
            </a:r>
            <a:r>
              <a:rPr lang="en-GB" sz="3000" dirty="0"/>
              <a:t> di </a:t>
            </a:r>
            <a:r>
              <a:rPr lang="en-GB" sz="3000" dirty="0" err="1"/>
              <a:t>disagio</a:t>
            </a:r>
            <a:r>
              <a:rPr lang="en-GB" sz="3000" dirty="0"/>
              <a:t> </a:t>
            </a:r>
            <a:r>
              <a:rPr lang="en-GB" sz="3000" dirty="0" err="1"/>
              <a:t>che</a:t>
            </a:r>
            <a:r>
              <a:rPr lang="en-GB" sz="3000" dirty="0"/>
              <a:t> </a:t>
            </a:r>
            <a:r>
              <a:rPr lang="en-GB" sz="3000" dirty="0" err="1"/>
              <a:t>avevi</a:t>
            </a:r>
            <a:r>
              <a:rPr lang="en-GB" sz="3000" dirty="0"/>
              <a:t>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88" y="4146668"/>
            <a:ext cx="1032566" cy="576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48" y="4146668"/>
            <a:ext cx="1032566" cy="576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278" y="4146668"/>
            <a:ext cx="1032566" cy="576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18" y="4172278"/>
            <a:ext cx="1032566" cy="5760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09643" y="3498597"/>
            <a:ext cx="1032566" cy="5760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38903" y="3498597"/>
            <a:ext cx="1032566" cy="5760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03530" y="3498597"/>
            <a:ext cx="1032566" cy="5760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74273" y="3524207"/>
            <a:ext cx="1032566" cy="576063"/>
          </a:xfrm>
          <a:prstGeom prst="rect">
            <a:avLst/>
          </a:prstGeom>
        </p:spPr>
      </p:pic>
      <p:sp>
        <p:nvSpPr>
          <p:cNvPr id="18" name="Arrow: U-Turn 17"/>
          <p:cNvSpPr/>
          <p:nvPr/>
        </p:nvSpPr>
        <p:spPr>
          <a:xfrm flipH="1">
            <a:off x="1503388" y="3333206"/>
            <a:ext cx="4399482" cy="43204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42A7B900-E6E7-4A96-9677-2D29D4C4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38" y="-18256"/>
            <a:ext cx="7332698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Speed dating: </a:t>
            </a:r>
            <a:r>
              <a:rPr lang="en-GB" dirty="0" err="1"/>
              <a:t>confrontarsi</a:t>
            </a:r>
            <a:r>
              <a:rPr lang="en-GB" dirty="0"/>
              <a:t> con </a:t>
            </a:r>
            <a:r>
              <a:rPr lang="en-GB" dirty="0" err="1"/>
              <a:t>ciò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non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familiare</a:t>
            </a:r>
            <a:r>
              <a:rPr lang="en-GB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5038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10365 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4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10555 -3.333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10539 -0.003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0.10555 0.0037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AF2AD6-5570-47CC-B13C-E2398EFC1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7" y="953280"/>
            <a:ext cx="7992888" cy="5913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Tutti</a:t>
            </a:r>
            <a:r>
              <a:rPr lang="en-GB" dirty="0"/>
              <a:t> in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riga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spostano</a:t>
            </a:r>
            <a:r>
              <a:rPr lang="en-GB" dirty="0"/>
              <a:t> di un </a:t>
            </a:r>
            <a:r>
              <a:rPr lang="en-GB" dirty="0" err="1"/>
              <a:t>passo</a:t>
            </a:r>
            <a:r>
              <a:rPr lang="en-GB" dirty="0"/>
              <a:t> verso </a:t>
            </a:r>
            <a:r>
              <a:rPr lang="en-GB" dirty="0" err="1"/>
              <a:t>destra</a:t>
            </a:r>
            <a:r>
              <a:rPr lang="en-GB" dirty="0"/>
              <a:t> in </a:t>
            </a:r>
            <a:r>
              <a:rPr lang="en-GB" dirty="0" err="1"/>
              <a:t>modo</a:t>
            </a:r>
            <a:r>
              <a:rPr lang="en-GB" dirty="0"/>
              <a:t> da </a:t>
            </a:r>
            <a:r>
              <a:rPr lang="en-GB" dirty="0" err="1"/>
              <a:t>trovarsi</a:t>
            </a:r>
            <a:r>
              <a:rPr lang="en-GB" dirty="0"/>
              <a:t> </a:t>
            </a:r>
            <a:r>
              <a:rPr lang="en-GB" dirty="0" err="1"/>
              <a:t>davanti</a:t>
            </a:r>
            <a:r>
              <a:rPr lang="en-GB" dirty="0"/>
              <a:t> a un </a:t>
            </a:r>
            <a:r>
              <a:rPr lang="en-GB" dirty="0" err="1"/>
              <a:t>nuovo</a:t>
            </a:r>
            <a:r>
              <a:rPr lang="en-GB" dirty="0"/>
              <a:t> partner. La persona </a:t>
            </a:r>
            <a:r>
              <a:rPr lang="en-GB" dirty="0" err="1"/>
              <a:t>alla</a:t>
            </a:r>
            <a:r>
              <a:rPr lang="en-GB" dirty="0"/>
              <a:t> fine </a:t>
            </a:r>
            <a:r>
              <a:rPr lang="en-GB" dirty="0" err="1"/>
              <a:t>dovrebbe</a:t>
            </a:r>
            <a:r>
              <a:rPr lang="en-GB" dirty="0"/>
              <a:t> </a:t>
            </a:r>
            <a:r>
              <a:rPr lang="en-GB" dirty="0" err="1"/>
              <a:t>unirsi</a:t>
            </a:r>
            <a:r>
              <a:rPr lang="en-GB" dirty="0"/>
              <a:t> </a:t>
            </a:r>
            <a:r>
              <a:rPr lang="en-GB" dirty="0" err="1"/>
              <a:t>alla</a:t>
            </a:r>
            <a:r>
              <a:rPr lang="en-GB" dirty="0"/>
              <a:t> persona </a:t>
            </a:r>
            <a:r>
              <a:rPr lang="en-GB" dirty="0" err="1"/>
              <a:t>all'altra</a:t>
            </a:r>
            <a:r>
              <a:rPr lang="en-GB" dirty="0"/>
              <a:t> </a:t>
            </a:r>
            <a:r>
              <a:rPr lang="en-GB" dirty="0" err="1"/>
              <a:t>estremità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fila senza un partner.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Parla</a:t>
            </a:r>
            <a:r>
              <a:rPr lang="en-GB" dirty="0"/>
              <a:t> per cinque </a:t>
            </a:r>
            <a:r>
              <a:rPr lang="en-GB" dirty="0" err="1"/>
              <a:t>minuti</a:t>
            </a:r>
            <a:r>
              <a:rPr lang="en-GB" dirty="0"/>
              <a:t> di come </a:t>
            </a:r>
            <a:r>
              <a:rPr lang="en-GB" dirty="0" err="1"/>
              <a:t>hai</a:t>
            </a:r>
            <a:r>
              <a:rPr lang="en-GB" dirty="0"/>
              <a:t> </a:t>
            </a:r>
            <a:r>
              <a:rPr lang="en-GB" dirty="0" err="1"/>
              <a:t>superato</a:t>
            </a:r>
            <a:r>
              <a:rPr lang="en-GB" dirty="0"/>
              <a:t> la </a:t>
            </a:r>
            <a:r>
              <a:rPr lang="en-GB" dirty="0" err="1"/>
              <a:t>situazione</a:t>
            </a:r>
            <a:r>
              <a:rPr lang="en-GB" dirty="0"/>
              <a:t> e </a:t>
            </a:r>
            <a:r>
              <a:rPr lang="en-GB" dirty="0" err="1"/>
              <a:t>cosa</a:t>
            </a:r>
            <a:r>
              <a:rPr lang="en-GB" dirty="0"/>
              <a:t> </a:t>
            </a:r>
            <a:r>
              <a:rPr lang="en-GB" dirty="0" err="1"/>
              <a:t>hai</a:t>
            </a:r>
            <a:r>
              <a:rPr lang="en-GB" dirty="0"/>
              <a:t> </a:t>
            </a:r>
            <a:r>
              <a:rPr lang="en-GB" dirty="0" err="1"/>
              <a:t>imparato</a:t>
            </a:r>
            <a:r>
              <a:rPr lang="en-GB" dirty="0"/>
              <a:t> da </a:t>
            </a:r>
            <a:r>
              <a:rPr lang="en-GB" dirty="0" err="1"/>
              <a:t>essa</a:t>
            </a:r>
            <a:r>
              <a:rPr lang="en-GB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553" y="4483510"/>
            <a:ext cx="1032566" cy="576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48" y="4483510"/>
            <a:ext cx="1032566" cy="576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278" y="4483510"/>
            <a:ext cx="1032566" cy="576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18" y="4509121"/>
            <a:ext cx="1032566" cy="5760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09643" y="3835439"/>
            <a:ext cx="1032566" cy="5760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38903" y="3835439"/>
            <a:ext cx="1032566" cy="5760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03530" y="3835439"/>
            <a:ext cx="1032566" cy="5760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74273" y="3861049"/>
            <a:ext cx="1032566" cy="576063"/>
          </a:xfrm>
          <a:prstGeom prst="rect">
            <a:avLst/>
          </a:prstGeom>
        </p:spPr>
      </p:pic>
      <p:sp>
        <p:nvSpPr>
          <p:cNvPr id="18" name="Arrow: U-Turn 17"/>
          <p:cNvSpPr/>
          <p:nvPr/>
        </p:nvSpPr>
        <p:spPr>
          <a:xfrm flipH="1">
            <a:off x="1691680" y="3405802"/>
            <a:ext cx="4399482" cy="43204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FDBD8E38-C4AC-4D8C-B85B-0CB102EC6DBF}"/>
              </a:ext>
            </a:extLst>
          </p:cNvPr>
          <p:cNvSpPr txBox="1">
            <a:spLocks/>
          </p:cNvSpPr>
          <p:nvPr/>
        </p:nvSpPr>
        <p:spPr>
          <a:xfrm>
            <a:off x="263638" y="66214"/>
            <a:ext cx="66126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Speed dating: </a:t>
            </a:r>
            <a:r>
              <a:rPr lang="en-GB" dirty="0" err="1"/>
              <a:t>confrontarsi</a:t>
            </a:r>
            <a:r>
              <a:rPr lang="en-GB" dirty="0"/>
              <a:t> con </a:t>
            </a:r>
            <a:r>
              <a:rPr lang="en-GB" dirty="0" err="1"/>
              <a:t>ciò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non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familiare</a:t>
            </a:r>
            <a:r>
              <a:rPr lang="en-GB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6144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10365 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4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10555 -3.333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10539 -0.003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0.10555 0.0037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AF2AD6-5570-47CC-B13C-E2398EFC1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Prendi</a:t>
            </a:r>
            <a:r>
              <a:rPr lang="en-GB" dirty="0"/>
              <a:t> </a:t>
            </a:r>
            <a:r>
              <a:rPr lang="en-GB" dirty="0" err="1"/>
              <a:t>posto</a:t>
            </a:r>
            <a:endParaRPr lang="en-GB" dirty="0"/>
          </a:p>
          <a:p>
            <a:r>
              <a:rPr lang="en-GB" dirty="0" err="1"/>
              <a:t>Guarda</a:t>
            </a:r>
            <a:r>
              <a:rPr lang="en-GB" dirty="0"/>
              <a:t> le </a:t>
            </a:r>
            <a:r>
              <a:rPr lang="en-GB" dirty="0" err="1"/>
              <a:t>foto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tua</a:t>
            </a:r>
            <a:r>
              <a:rPr lang="en-GB" dirty="0"/>
              <a:t> </a:t>
            </a:r>
            <a:r>
              <a:rPr lang="en-GB" dirty="0" err="1"/>
              <a:t>piramide</a:t>
            </a:r>
            <a:r>
              <a:rPr lang="en-GB" dirty="0"/>
              <a:t> di </a:t>
            </a:r>
            <a:r>
              <a:rPr lang="en-GB" dirty="0" err="1"/>
              <a:t>abilità</a:t>
            </a:r>
            <a:r>
              <a:rPr lang="en-GB" dirty="0"/>
              <a:t> del </a:t>
            </a:r>
            <a:r>
              <a:rPr lang="en-GB" dirty="0" err="1"/>
              <a:t>ventunesimo</a:t>
            </a:r>
            <a:r>
              <a:rPr lang="en-GB" dirty="0"/>
              <a:t> </a:t>
            </a:r>
            <a:r>
              <a:rPr lang="en-GB" dirty="0" err="1"/>
              <a:t>secolo</a:t>
            </a:r>
            <a:r>
              <a:rPr lang="en-GB" dirty="0"/>
              <a:t>.</a:t>
            </a:r>
          </a:p>
          <a:p>
            <a:r>
              <a:rPr lang="en-GB" dirty="0" err="1"/>
              <a:t>Quante</a:t>
            </a:r>
            <a:r>
              <a:rPr lang="en-GB" dirty="0"/>
              <a:t> di </a:t>
            </a:r>
            <a:r>
              <a:rPr lang="en-GB" dirty="0" err="1"/>
              <a:t>queste</a:t>
            </a:r>
            <a:r>
              <a:rPr lang="en-GB" dirty="0"/>
              <a:t> </a:t>
            </a:r>
            <a:r>
              <a:rPr lang="en-GB" dirty="0" err="1"/>
              <a:t>abilità</a:t>
            </a:r>
            <a:r>
              <a:rPr lang="en-GB" dirty="0"/>
              <a:t> </a:t>
            </a:r>
            <a:r>
              <a:rPr lang="en-GB" dirty="0" err="1"/>
              <a:t>ti</a:t>
            </a:r>
            <a:r>
              <a:rPr lang="en-GB" dirty="0"/>
              <a:t> </a:t>
            </a:r>
            <a:r>
              <a:rPr lang="en-GB" dirty="0" err="1"/>
              <a:t>aiuteranno</a:t>
            </a:r>
            <a:r>
              <a:rPr lang="en-GB" dirty="0"/>
              <a:t> ad </a:t>
            </a:r>
            <a:r>
              <a:rPr lang="en-GB" dirty="0" err="1"/>
              <a:t>affrontare</a:t>
            </a:r>
            <a:r>
              <a:rPr lang="en-GB" dirty="0"/>
              <a:t> un </a:t>
            </a:r>
            <a:r>
              <a:rPr lang="en-GB" dirty="0" err="1"/>
              <a:t>contesto</a:t>
            </a:r>
            <a:r>
              <a:rPr lang="en-GB" dirty="0"/>
              <a:t> </a:t>
            </a:r>
            <a:r>
              <a:rPr lang="en-GB" dirty="0" err="1"/>
              <a:t>culturale</a:t>
            </a:r>
            <a:r>
              <a:rPr lang="en-GB" dirty="0"/>
              <a:t> </a:t>
            </a:r>
            <a:r>
              <a:rPr lang="en-GB" dirty="0" err="1"/>
              <a:t>sconosciuto</a:t>
            </a:r>
            <a:r>
              <a:rPr lang="en-GB" dirty="0"/>
              <a:t> o non </a:t>
            </a:r>
            <a:r>
              <a:rPr lang="en-GB" dirty="0" err="1"/>
              <a:t>familiare</a:t>
            </a:r>
            <a:r>
              <a:rPr lang="en-GB" dirty="0"/>
              <a:t>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C1F1B6E-12C0-475F-B423-8F8D360A002A}"/>
              </a:ext>
            </a:extLst>
          </p:cNvPr>
          <p:cNvSpPr txBox="1">
            <a:spLocks/>
          </p:cNvSpPr>
          <p:nvPr/>
        </p:nvSpPr>
        <p:spPr>
          <a:xfrm>
            <a:off x="251520" y="160337"/>
            <a:ext cx="66126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Speed dating: </a:t>
            </a:r>
            <a:r>
              <a:rPr lang="en-GB" dirty="0" err="1"/>
              <a:t>confrontarsi</a:t>
            </a:r>
            <a:r>
              <a:rPr lang="en-GB" dirty="0"/>
              <a:t> con </a:t>
            </a:r>
            <a:r>
              <a:rPr lang="en-GB" dirty="0" err="1"/>
              <a:t>ciò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non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familiare</a:t>
            </a:r>
            <a:r>
              <a:rPr lang="en-GB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02627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 MOMENTO DELLE </a:t>
            </a:r>
            <a:r>
              <a:rPr lang="en-US" dirty="0" err="1"/>
              <a:t>ATTIVITà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267765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NUMERO </a:t>
            </a:r>
            <a:r>
              <a:rPr lang="en-GB" sz="2400" b="1" dirty="0" err="1"/>
              <a:t>ATTIVITà</a:t>
            </a:r>
            <a:r>
              <a:rPr lang="en-GB" sz="2400" b="1" dirty="0"/>
              <a:t>: 2.3.4</a:t>
            </a:r>
          </a:p>
          <a:p>
            <a:endParaRPr lang="en-GB" sz="2400" b="1" dirty="0"/>
          </a:p>
          <a:p>
            <a:r>
              <a:rPr lang="en-GB" sz="2400" b="1" dirty="0"/>
              <a:t>TITOLO </a:t>
            </a:r>
            <a:r>
              <a:rPr lang="en-GB" sz="2400" b="1" dirty="0" err="1"/>
              <a:t>ATTIVITà</a:t>
            </a:r>
            <a:r>
              <a:rPr lang="en-GB" sz="2400" b="1" dirty="0"/>
              <a:t>: </a:t>
            </a:r>
            <a:r>
              <a:rPr lang="en-GB" sz="2400" b="1" dirty="0" err="1"/>
              <a:t>Casinò</a:t>
            </a:r>
            <a:r>
              <a:rPr lang="en-GB" sz="2400" b="1" dirty="0"/>
              <a:t> </a:t>
            </a:r>
            <a:r>
              <a:rPr lang="en-GB" sz="2400" b="1" dirty="0" err="1"/>
              <a:t>interculturale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DURATA </a:t>
            </a:r>
            <a:r>
              <a:rPr lang="en-GB" sz="2400" b="1" dirty="0" err="1"/>
              <a:t>ATTIVITà</a:t>
            </a:r>
            <a:r>
              <a:rPr lang="en-GB" sz="2400" b="1" dirty="0"/>
              <a:t>: 45 </a:t>
            </a:r>
            <a:r>
              <a:rPr lang="en-GB" sz="2400" b="1" dirty="0" err="1"/>
              <a:t>minuti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COMMENTI:</a:t>
            </a:r>
          </a:p>
        </p:txBody>
      </p:sp>
    </p:spTree>
    <p:extLst>
      <p:ext uri="{BB962C8B-B14F-4D97-AF65-F5344CB8AC3E}">
        <p14:creationId xmlns:p14="http://schemas.microsoft.com/office/powerpoint/2010/main" val="3855755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6FD931-469D-4234-981E-052CE07A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Casinò</a:t>
            </a:r>
            <a:r>
              <a:rPr lang="en-GB" dirty="0"/>
              <a:t> </a:t>
            </a:r>
            <a:r>
              <a:rPr lang="en-GB" dirty="0" err="1"/>
              <a:t>interculturale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839C87-540F-4477-9D2C-092BDE68F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7643192" cy="4968552"/>
          </a:xfrm>
        </p:spPr>
        <p:txBody>
          <a:bodyPr>
            <a:normAutofit fontScale="92500"/>
          </a:bodyPr>
          <a:lstStyle/>
          <a:p>
            <a:r>
              <a:rPr lang="en-GB" dirty="0" err="1"/>
              <a:t>Stai</a:t>
            </a:r>
            <a:r>
              <a:rPr lang="en-GB" dirty="0"/>
              <a:t> per </a:t>
            </a:r>
            <a:r>
              <a:rPr lang="en-GB" dirty="0" err="1"/>
              <a:t>giocare</a:t>
            </a:r>
            <a:r>
              <a:rPr lang="en-GB" dirty="0"/>
              <a:t> un </a:t>
            </a:r>
            <a:r>
              <a:rPr lang="en-GB" dirty="0" err="1"/>
              <a:t>gioco</a:t>
            </a:r>
            <a:r>
              <a:rPr lang="en-GB" dirty="0"/>
              <a:t> a </a:t>
            </a:r>
            <a:r>
              <a:rPr lang="en-GB" dirty="0" err="1"/>
              <a:t>turni</a:t>
            </a:r>
            <a:r>
              <a:rPr lang="en-GB" dirty="0"/>
              <a:t>.</a:t>
            </a:r>
          </a:p>
          <a:p>
            <a:r>
              <a:rPr lang="en-GB" dirty="0" err="1"/>
              <a:t>Ti</a:t>
            </a:r>
            <a:r>
              <a:rPr lang="en-GB" dirty="0"/>
              <a:t> </a:t>
            </a:r>
            <a:r>
              <a:rPr lang="en-GB" dirty="0" err="1"/>
              <a:t>verranno</a:t>
            </a:r>
            <a:r>
              <a:rPr lang="en-GB" dirty="0"/>
              <a:t> </a:t>
            </a:r>
            <a:r>
              <a:rPr lang="en-GB" dirty="0" err="1"/>
              <a:t>dati</a:t>
            </a:r>
            <a:r>
              <a:rPr lang="en-GB" dirty="0"/>
              <a:t> due </a:t>
            </a:r>
            <a:r>
              <a:rPr lang="en-GB" dirty="0" err="1"/>
              <a:t>dadi</a:t>
            </a:r>
            <a:r>
              <a:rPr lang="en-GB" dirty="0"/>
              <a:t>, un set di </a:t>
            </a:r>
            <a:r>
              <a:rPr lang="en-GB" dirty="0" err="1"/>
              <a:t>regole</a:t>
            </a:r>
            <a:r>
              <a:rPr lang="en-GB" dirty="0"/>
              <a:t> e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scheda</a:t>
            </a:r>
            <a:r>
              <a:rPr lang="en-GB" dirty="0"/>
              <a:t> per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punteggi</a:t>
            </a:r>
            <a:r>
              <a:rPr lang="en-GB" dirty="0"/>
              <a:t>. Non </a:t>
            </a:r>
            <a:r>
              <a:rPr lang="en-GB" dirty="0" err="1"/>
              <a:t>discutete</a:t>
            </a:r>
            <a:r>
              <a:rPr lang="en-GB" dirty="0"/>
              <a:t> le </a:t>
            </a:r>
            <a:r>
              <a:rPr lang="en-GB" dirty="0" err="1"/>
              <a:t>regole</a:t>
            </a:r>
            <a:r>
              <a:rPr lang="en-GB" dirty="0"/>
              <a:t> </a:t>
            </a:r>
            <a:r>
              <a:rPr lang="en-GB" dirty="0" err="1"/>
              <a:t>l’uno</a:t>
            </a:r>
            <a:r>
              <a:rPr lang="en-GB" dirty="0"/>
              <a:t> con </a:t>
            </a:r>
            <a:r>
              <a:rPr lang="en-GB" dirty="0" err="1"/>
              <a:t>l'altro</a:t>
            </a:r>
            <a:r>
              <a:rPr lang="en-GB" dirty="0"/>
              <a:t>.</a:t>
            </a:r>
          </a:p>
          <a:p>
            <a:r>
              <a:rPr lang="en-GB" dirty="0" err="1"/>
              <a:t>Quando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formatore</a:t>
            </a:r>
            <a:r>
              <a:rPr lang="en-GB" dirty="0"/>
              <a:t> lo </a:t>
            </a:r>
            <a:r>
              <a:rPr lang="en-GB" dirty="0" err="1"/>
              <a:t>chiede</a:t>
            </a:r>
            <a:r>
              <a:rPr lang="en-GB" dirty="0"/>
              <a:t>, </a:t>
            </a:r>
            <a:r>
              <a:rPr lang="en-GB" dirty="0" err="1"/>
              <a:t>una</a:t>
            </a:r>
            <a:r>
              <a:rPr lang="en-GB" dirty="0"/>
              <a:t> persona </a:t>
            </a:r>
            <a:r>
              <a:rPr lang="en-GB" dirty="0" err="1"/>
              <a:t>dovrebbe</a:t>
            </a:r>
            <a:r>
              <a:rPr lang="en-GB" dirty="0"/>
              <a:t> </a:t>
            </a:r>
            <a:r>
              <a:rPr lang="en-GB" dirty="0" err="1"/>
              <a:t>trasferirsi</a:t>
            </a:r>
            <a:r>
              <a:rPr lang="en-GB" dirty="0"/>
              <a:t> in un </a:t>
            </a:r>
            <a:r>
              <a:rPr lang="en-GB" dirty="0" err="1"/>
              <a:t>altro</a:t>
            </a:r>
            <a:r>
              <a:rPr lang="en-GB" dirty="0"/>
              <a:t> </a:t>
            </a:r>
            <a:r>
              <a:rPr lang="en-GB" dirty="0" err="1"/>
              <a:t>gruppo</a:t>
            </a:r>
            <a:r>
              <a:rPr lang="en-GB" dirty="0"/>
              <a:t> e </a:t>
            </a:r>
            <a:r>
              <a:rPr lang="en-GB" dirty="0" err="1"/>
              <a:t>giocare</a:t>
            </a:r>
            <a:r>
              <a:rPr lang="en-GB" dirty="0"/>
              <a:t> con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suoi</a:t>
            </a:r>
            <a:r>
              <a:rPr lang="en-GB" dirty="0"/>
              <a:t> </a:t>
            </a:r>
            <a:r>
              <a:rPr lang="en-GB" dirty="0" err="1"/>
              <a:t>nuovi</a:t>
            </a:r>
            <a:r>
              <a:rPr lang="en-GB" dirty="0"/>
              <a:t> </a:t>
            </a:r>
            <a:r>
              <a:rPr lang="en-GB" dirty="0" err="1"/>
              <a:t>compagni</a:t>
            </a:r>
            <a:r>
              <a:rPr lang="en-GB" dirty="0"/>
              <a:t> di </a:t>
            </a:r>
            <a:r>
              <a:rPr lang="en-GB" dirty="0" err="1"/>
              <a:t>squadra</a:t>
            </a:r>
            <a:r>
              <a:rPr lang="en-GB" dirty="0"/>
              <a:t>. </a:t>
            </a:r>
            <a:r>
              <a:rPr lang="en-GB" dirty="0" err="1"/>
              <a:t>Questo</a:t>
            </a:r>
            <a:r>
              <a:rPr lang="en-GB" dirty="0"/>
              <a:t> </a:t>
            </a:r>
            <a:r>
              <a:rPr lang="en-GB" dirty="0" err="1"/>
              <a:t>passaggio</a:t>
            </a:r>
            <a:r>
              <a:rPr lang="en-GB" dirty="0"/>
              <a:t> </a:t>
            </a:r>
            <a:r>
              <a:rPr lang="en-GB" dirty="0" err="1"/>
              <a:t>verrà</a:t>
            </a:r>
            <a:r>
              <a:rPr lang="en-GB" dirty="0"/>
              <a:t> </a:t>
            </a:r>
            <a:r>
              <a:rPr lang="en-GB" dirty="0" err="1"/>
              <a:t>ripetuto</a:t>
            </a:r>
            <a:r>
              <a:rPr lang="en-GB" dirty="0"/>
              <a:t> </a:t>
            </a:r>
            <a:r>
              <a:rPr lang="en-GB" dirty="0" err="1"/>
              <a:t>più</a:t>
            </a:r>
            <a:r>
              <a:rPr lang="en-GB" dirty="0"/>
              <a:t> volte.</a:t>
            </a:r>
          </a:p>
          <a:p>
            <a:r>
              <a:rPr lang="en-GB" dirty="0" err="1"/>
              <a:t>Alla</a:t>
            </a:r>
            <a:r>
              <a:rPr lang="en-GB" dirty="0"/>
              <a:t> fine del </a:t>
            </a:r>
            <a:r>
              <a:rPr lang="en-GB" dirty="0" err="1"/>
              <a:t>gioco</a:t>
            </a:r>
            <a:r>
              <a:rPr lang="en-GB" dirty="0"/>
              <a:t> </a:t>
            </a:r>
            <a:r>
              <a:rPr lang="en-GB" dirty="0" err="1"/>
              <a:t>condividerai</a:t>
            </a:r>
            <a:r>
              <a:rPr lang="en-GB" dirty="0"/>
              <a:t> le </a:t>
            </a:r>
            <a:r>
              <a:rPr lang="en-GB" dirty="0" err="1"/>
              <a:t>tue</a:t>
            </a:r>
            <a:r>
              <a:rPr lang="en-GB" dirty="0"/>
              <a:t> </a:t>
            </a:r>
            <a:r>
              <a:rPr lang="en-GB" dirty="0" err="1"/>
              <a:t>impressioni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come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andato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gioco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5309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6FD931-469D-4234-981E-052CE07A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Casinò</a:t>
            </a:r>
            <a:r>
              <a:rPr lang="en-GB" dirty="0"/>
              <a:t> </a:t>
            </a:r>
            <a:r>
              <a:rPr lang="en-GB" dirty="0" err="1"/>
              <a:t>interculturale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839C87-540F-4477-9D2C-092BDE68F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17638"/>
            <a:ext cx="7643192" cy="496855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Come </a:t>
            </a:r>
            <a:r>
              <a:rPr lang="en-GB" dirty="0" err="1"/>
              <a:t>ti</a:t>
            </a:r>
            <a:r>
              <a:rPr lang="en-GB" dirty="0"/>
              <a:t> </a:t>
            </a:r>
            <a:r>
              <a:rPr lang="en-GB" dirty="0" err="1"/>
              <a:t>sei</a:t>
            </a:r>
            <a:r>
              <a:rPr lang="en-GB" dirty="0"/>
              <a:t> </a:t>
            </a:r>
            <a:r>
              <a:rPr lang="en-GB" dirty="0" err="1"/>
              <a:t>sentito</a:t>
            </a:r>
            <a:r>
              <a:rPr lang="en-GB" dirty="0"/>
              <a:t> </a:t>
            </a:r>
            <a:r>
              <a:rPr lang="en-GB" dirty="0" err="1"/>
              <a:t>quando</a:t>
            </a:r>
            <a:r>
              <a:rPr lang="en-GB" dirty="0"/>
              <a:t> </a:t>
            </a:r>
            <a:r>
              <a:rPr lang="en-GB" dirty="0" err="1"/>
              <a:t>hai</a:t>
            </a:r>
            <a:r>
              <a:rPr lang="en-GB" dirty="0"/>
              <a:t> </a:t>
            </a:r>
            <a:r>
              <a:rPr lang="en-GB" dirty="0" err="1"/>
              <a:t>dovuto</a:t>
            </a:r>
            <a:r>
              <a:rPr lang="en-GB" dirty="0"/>
              <a:t> </a:t>
            </a:r>
            <a:r>
              <a:rPr lang="en-GB" dirty="0" err="1"/>
              <a:t>lasciare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tuo</a:t>
            </a:r>
            <a:r>
              <a:rPr lang="en-GB" dirty="0"/>
              <a:t> </a:t>
            </a:r>
            <a:r>
              <a:rPr lang="en-GB" dirty="0" err="1"/>
              <a:t>gruppo</a:t>
            </a:r>
            <a:r>
              <a:rPr lang="en-GB" dirty="0"/>
              <a:t> per </a:t>
            </a:r>
            <a:r>
              <a:rPr lang="en-GB" dirty="0" err="1"/>
              <a:t>unirti</a:t>
            </a:r>
            <a:r>
              <a:rPr lang="en-GB" dirty="0"/>
              <a:t> a un </a:t>
            </a:r>
            <a:r>
              <a:rPr lang="en-GB" dirty="0" err="1"/>
              <a:t>altro</a:t>
            </a:r>
            <a:r>
              <a:rPr lang="en-GB" dirty="0"/>
              <a:t>?</a:t>
            </a:r>
          </a:p>
          <a:p>
            <a:r>
              <a:rPr lang="en-GB" dirty="0" err="1"/>
              <a:t>Qual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stata</a:t>
            </a:r>
            <a:r>
              <a:rPr lang="en-GB" dirty="0"/>
              <a:t> la </a:t>
            </a:r>
            <a:r>
              <a:rPr lang="en-GB" dirty="0" err="1"/>
              <a:t>tua</a:t>
            </a:r>
            <a:r>
              <a:rPr lang="en-GB" dirty="0"/>
              <a:t> </a:t>
            </a:r>
            <a:r>
              <a:rPr lang="en-GB" dirty="0" err="1"/>
              <a:t>attitudine</a:t>
            </a:r>
            <a:r>
              <a:rPr lang="en-GB" dirty="0"/>
              <a:t> verso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giocatori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uniti</a:t>
            </a:r>
            <a:r>
              <a:rPr lang="en-GB" dirty="0"/>
              <a:t> al </a:t>
            </a:r>
            <a:r>
              <a:rPr lang="en-GB" dirty="0" err="1"/>
              <a:t>tuo</a:t>
            </a:r>
            <a:r>
              <a:rPr lang="en-GB" dirty="0"/>
              <a:t> </a:t>
            </a:r>
            <a:r>
              <a:rPr lang="en-GB" dirty="0" err="1"/>
              <a:t>gruppo</a:t>
            </a:r>
            <a:r>
              <a:rPr lang="en-GB" dirty="0"/>
              <a:t> prima?</a:t>
            </a:r>
          </a:p>
          <a:p>
            <a:r>
              <a:rPr lang="en-GB" dirty="0"/>
              <a:t>Il </a:t>
            </a:r>
            <a:r>
              <a:rPr lang="en-GB" dirty="0" err="1"/>
              <a:t>tuo</a:t>
            </a:r>
            <a:r>
              <a:rPr lang="en-GB" dirty="0"/>
              <a:t> </a:t>
            </a:r>
            <a:r>
              <a:rPr lang="en-GB" dirty="0" err="1"/>
              <a:t>atteggiamento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cambiato</a:t>
            </a:r>
            <a:r>
              <a:rPr lang="en-GB" dirty="0"/>
              <a:t> con </a:t>
            </a:r>
            <a:r>
              <a:rPr lang="en-GB" dirty="0" err="1"/>
              <a:t>ogni</a:t>
            </a:r>
            <a:r>
              <a:rPr lang="en-GB" dirty="0"/>
              <a:t> </a:t>
            </a:r>
            <a:r>
              <a:rPr lang="en-GB" dirty="0" err="1"/>
              <a:t>nuova</a:t>
            </a:r>
            <a:r>
              <a:rPr lang="en-GB" dirty="0"/>
              <a:t> persona? Come e </a:t>
            </a:r>
            <a:r>
              <a:rPr lang="en-GB" dirty="0" err="1"/>
              <a:t>perché</a:t>
            </a:r>
            <a:r>
              <a:rPr lang="en-GB" dirty="0"/>
              <a:t>?</a:t>
            </a:r>
          </a:p>
          <a:p>
            <a:r>
              <a:rPr lang="en-GB" dirty="0" err="1"/>
              <a:t>Quali</a:t>
            </a:r>
            <a:r>
              <a:rPr lang="en-GB" dirty="0"/>
              <a:t> </a:t>
            </a:r>
            <a:r>
              <a:rPr lang="en-GB" dirty="0" err="1"/>
              <a:t>strategie</a:t>
            </a:r>
            <a:r>
              <a:rPr lang="en-GB" dirty="0"/>
              <a:t> </a:t>
            </a:r>
            <a:r>
              <a:rPr lang="en-GB" dirty="0" err="1"/>
              <a:t>hai</a:t>
            </a:r>
            <a:r>
              <a:rPr lang="en-GB" dirty="0"/>
              <a:t> </a:t>
            </a:r>
            <a:r>
              <a:rPr lang="en-GB" dirty="0" err="1"/>
              <a:t>usato</a:t>
            </a:r>
            <a:r>
              <a:rPr lang="en-GB" dirty="0"/>
              <a:t> per far </a:t>
            </a:r>
            <a:r>
              <a:rPr lang="en-GB" dirty="0" err="1"/>
              <a:t>giocare</a:t>
            </a:r>
            <a:r>
              <a:rPr lang="en-GB" dirty="0"/>
              <a:t> </a:t>
            </a:r>
            <a:r>
              <a:rPr lang="en-GB" dirty="0" err="1"/>
              <a:t>tutti</a:t>
            </a:r>
            <a:r>
              <a:rPr lang="en-GB" dirty="0"/>
              <a:t> con </a:t>
            </a:r>
            <a:r>
              <a:rPr lang="en-GB" dirty="0" err="1"/>
              <a:t>successo</a:t>
            </a:r>
            <a:r>
              <a:rPr lang="en-GB" dirty="0"/>
              <a:t>?</a:t>
            </a:r>
          </a:p>
          <a:p>
            <a:r>
              <a:rPr lang="en-GB" dirty="0"/>
              <a:t>Cosa </a:t>
            </a:r>
            <a:r>
              <a:rPr lang="en-GB" dirty="0" err="1"/>
              <a:t>puoi</a:t>
            </a:r>
            <a:r>
              <a:rPr lang="en-GB" dirty="0"/>
              <a:t> dire in </a:t>
            </a:r>
            <a:r>
              <a:rPr lang="en-GB" dirty="0" err="1"/>
              <a:t>generale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regole</a:t>
            </a:r>
            <a:r>
              <a:rPr lang="en-GB" dirty="0"/>
              <a:t> del </a:t>
            </a:r>
            <a:r>
              <a:rPr lang="en-GB" dirty="0" err="1"/>
              <a:t>gioco</a:t>
            </a:r>
            <a:r>
              <a:rPr lang="en-GB" dirty="0"/>
              <a:t>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032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D7931A-7685-42BD-97DB-881A265F6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6948264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Gestire</a:t>
            </a:r>
            <a:r>
              <a:rPr lang="en-GB" dirty="0"/>
              <a:t> lo "shock </a:t>
            </a:r>
            <a:r>
              <a:rPr lang="en-GB" dirty="0" err="1"/>
              <a:t>culturale</a:t>
            </a:r>
            <a:r>
              <a:rPr lang="en-GB" dirty="0"/>
              <a:t>" e </a:t>
            </a:r>
            <a:r>
              <a:rPr lang="en-GB" dirty="0" err="1"/>
              <a:t>altri</a:t>
            </a:r>
            <a:r>
              <a:rPr lang="en-GB" dirty="0"/>
              <a:t> </a:t>
            </a:r>
            <a:r>
              <a:rPr lang="en-GB" dirty="0" err="1"/>
              <a:t>incidenti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1DE272-CB4C-4A92-B5E8-841489A34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Il trainer </a:t>
            </a:r>
            <a:r>
              <a:rPr lang="en-GB" dirty="0" err="1"/>
              <a:t>ti</a:t>
            </a:r>
            <a:r>
              <a:rPr lang="en-GB" dirty="0"/>
              <a:t> </a:t>
            </a:r>
            <a:r>
              <a:rPr lang="en-GB" dirty="0" err="1"/>
              <a:t>fornirà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copia</a:t>
            </a:r>
            <a:r>
              <a:rPr lang="en-GB" dirty="0"/>
              <a:t> </a:t>
            </a:r>
            <a:r>
              <a:rPr lang="en-GB" dirty="0" err="1"/>
              <a:t>dELLO</a:t>
            </a:r>
            <a:r>
              <a:rPr lang="en-GB" dirty="0"/>
              <a:t>:</a:t>
            </a:r>
          </a:p>
          <a:p>
            <a:pPr marL="800100" lvl="2" indent="0">
              <a:buNone/>
            </a:pPr>
            <a:r>
              <a:rPr lang="en-GB" sz="3200" dirty="0" err="1">
                <a:solidFill>
                  <a:schemeClr val="tx2"/>
                </a:solidFill>
              </a:rPr>
              <a:t>Strumento</a:t>
            </a:r>
            <a:r>
              <a:rPr lang="en-GB" sz="3200" dirty="0">
                <a:solidFill>
                  <a:schemeClr val="tx2"/>
                </a:solidFill>
              </a:rPr>
              <a:t> 3R1</a:t>
            </a:r>
          </a:p>
          <a:p>
            <a:r>
              <a:rPr lang="en-GB" dirty="0" err="1"/>
              <a:t>Questo</a:t>
            </a:r>
            <a:r>
              <a:rPr lang="en-GB" dirty="0"/>
              <a:t> </a:t>
            </a:r>
            <a:r>
              <a:rPr lang="en-GB" dirty="0" err="1"/>
              <a:t>può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usato</a:t>
            </a:r>
            <a:r>
              <a:rPr lang="en-GB" dirty="0"/>
              <a:t> per </a:t>
            </a:r>
            <a:r>
              <a:rPr lang="en-GB" dirty="0" err="1"/>
              <a:t>supportarti</a:t>
            </a:r>
            <a:r>
              <a:rPr lang="en-GB" dirty="0"/>
              <a:t> </a:t>
            </a:r>
            <a:r>
              <a:rPr lang="en-GB" dirty="0" err="1"/>
              <a:t>nella</a:t>
            </a:r>
            <a:r>
              <a:rPr lang="en-GB" dirty="0"/>
              <a:t> </a:t>
            </a:r>
            <a:r>
              <a:rPr lang="en-GB" dirty="0" err="1"/>
              <a:t>gestione</a:t>
            </a:r>
            <a:r>
              <a:rPr lang="en-GB" dirty="0"/>
              <a:t> di un '</a:t>
            </a:r>
            <a:r>
              <a:rPr lang="en-GB" dirty="0" err="1"/>
              <a:t>incidente</a:t>
            </a:r>
            <a:r>
              <a:rPr lang="en-GB" dirty="0"/>
              <a:t> </a:t>
            </a:r>
            <a:r>
              <a:rPr lang="en-GB" dirty="0" err="1"/>
              <a:t>critico</a:t>
            </a:r>
            <a:r>
              <a:rPr lang="en-GB" dirty="0"/>
              <a:t>', </a:t>
            </a:r>
            <a:r>
              <a:rPr lang="en-GB" dirty="0" err="1"/>
              <a:t>nel</a:t>
            </a:r>
            <a:r>
              <a:rPr lang="en-GB" dirty="0"/>
              <a:t> </a:t>
            </a:r>
            <a:r>
              <a:rPr lang="en-GB" dirty="0" err="1"/>
              <a:t>caso</a:t>
            </a:r>
            <a:r>
              <a:rPr lang="en-GB" dirty="0"/>
              <a:t> </a:t>
            </a:r>
            <a:r>
              <a:rPr lang="en-GB" dirty="0" err="1"/>
              <a:t>dovessi</a:t>
            </a:r>
            <a:r>
              <a:rPr lang="en-GB" dirty="0"/>
              <a:t> </a:t>
            </a:r>
            <a:r>
              <a:rPr lang="en-GB" dirty="0" err="1"/>
              <a:t>sperimentarne</a:t>
            </a:r>
            <a:r>
              <a:rPr lang="en-GB" dirty="0"/>
              <a:t> </a:t>
            </a:r>
            <a:r>
              <a:rPr lang="en-GB" dirty="0" err="1"/>
              <a:t>uno</a:t>
            </a:r>
            <a:r>
              <a:rPr lang="en-GB" dirty="0"/>
              <a:t>, </a:t>
            </a:r>
            <a:r>
              <a:rPr lang="en-GB" dirty="0" err="1"/>
              <a:t>mentre</a:t>
            </a:r>
            <a:r>
              <a:rPr lang="en-GB" dirty="0"/>
              <a:t> </a:t>
            </a:r>
            <a:r>
              <a:rPr lang="en-GB" dirty="0" err="1"/>
              <a:t>sei</a:t>
            </a:r>
            <a:r>
              <a:rPr lang="en-GB" dirty="0"/>
              <a:t> in </a:t>
            </a:r>
            <a:r>
              <a:rPr lang="en-GB" dirty="0" err="1"/>
              <a:t>mobilità</a:t>
            </a:r>
            <a:r>
              <a:rPr lang="en-GB" dirty="0"/>
              <a:t> </a:t>
            </a:r>
            <a:r>
              <a:rPr lang="en-GB" dirty="0" err="1"/>
              <a:t>interculturale</a:t>
            </a:r>
            <a:r>
              <a:rPr lang="en-GB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6014EB2-5E23-44C9-8871-AB2B428EF6F1}"/>
              </a:ext>
            </a:extLst>
          </p:cNvPr>
          <p:cNvSpPr/>
          <p:nvPr/>
        </p:nvSpPr>
        <p:spPr>
          <a:xfrm>
            <a:off x="384315" y="5387499"/>
            <a:ext cx="6228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</a:rPr>
              <a:t>1. Spencer-</a:t>
            </a:r>
            <a:r>
              <a:rPr lang="en-GB" sz="1400" dirty="0" err="1">
                <a:latin typeface="Calibri" panose="020F0502020204030204" pitchFamily="34" charset="0"/>
              </a:rPr>
              <a:t>Oatey</a:t>
            </a:r>
            <a:r>
              <a:rPr lang="en-GB" sz="1400" dirty="0">
                <a:latin typeface="Calibri" panose="020F0502020204030204" pitchFamily="34" charset="0"/>
              </a:rPr>
              <a:t>, H. &amp; Davidson, A. (2014). </a:t>
            </a:r>
            <a:r>
              <a:rPr lang="en-GB" sz="1400" i="1" dirty="0">
                <a:latin typeface="Calibri" panose="020F0502020204030204" pitchFamily="34" charset="0"/>
              </a:rPr>
              <a:t>The 3R Tool</a:t>
            </a:r>
            <a:r>
              <a:rPr lang="en-GB" sz="1400" dirty="0">
                <a:latin typeface="Calibri" panose="020F0502020204030204" pitchFamily="34" charset="0"/>
              </a:rPr>
              <a:t>: </a:t>
            </a:r>
            <a:r>
              <a:rPr lang="en-GB" sz="1400" i="1" dirty="0">
                <a:latin typeface="Calibri" panose="020F0502020204030204" pitchFamily="34" charset="0"/>
              </a:rPr>
              <a:t>Developing Evaluation Sensitivity in Intercultural Encounters</a:t>
            </a:r>
            <a:r>
              <a:rPr lang="en-GB" sz="1400" dirty="0">
                <a:latin typeface="Calibri" panose="020F0502020204030204" pitchFamily="34" charset="0"/>
              </a:rPr>
              <a:t>. Available at </a:t>
            </a:r>
            <a:r>
              <a:rPr lang="en-GB" sz="1400" dirty="0" err="1">
                <a:latin typeface="Calibri" panose="020F0502020204030204" pitchFamily="34" charset="0"/>
              </a:rPr>
              <a:t>GlobalPAD</a:t>
            </a:r>
            <a:r>
              <a:rPr lang="en-GB" sz="1400" dirty="0">
                <a:latin typeface="Calibri" panose="020F0502020204030204" pitchFamily="34" charset="0"/>
              </a:rPr>
              <a:t> Open House: </a:t>
            </a:r>
            <a:r>
              <a:rPr lang="en-GB" sz="1400" dirty="0">
                <a:latin typeface="Calibri" panose="020F0502020204030204" pitchFamily="34" charset="0"/>
                <a:hlinkClick r:id="rId3"/>
              </a:rPr>
              <a:t>http://www2.warwick.ac.uk/fac/soc/al/globalpad/openhouse/interculturalskills/</a:t>
            </a:r>
            <a:r>
              <a:rPr lang="en-GB" sz="1400" dirty="0">
                <a:latin typeface="Calibri" panose="020F0502020204030204" pitchFamily="34" charset="0"/>
              </a:rPr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596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CONTENUTO </a:t>
            </a:r>
            <a:r>
              <a:rPr lang="en-US" dirty="0" err="1"/>
              <a:t>UNITà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378565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err="1"/>
              <a:t>Comprensione</a:t>
            </a:r>
            <a:r>
              <a:rPr lang="en-GB" sz="2400" b="1" dirty="0"/>
              <a:t> </a:t>
            </a:r>
            <a:r>
              <a:rPr lang="en-GB" sz="2400" b="1" dirty="0" err="1"/>
              <a:t>dei</a:t>
            </a:r>
            <a:r>
              <a:rPr lang="en-GB" sz="2400" b="1" dirty="0"/>
              <a:t> </a:t>
            </a:r>
            <a:r>
              <a:rPr lang="en-GB" sz="2400" b="1" dirty="0" err="1"/>
              <a:t>bisogni</a:t>
            </a:r>
            <a:r>
              <a:rPr lang="en-GB" sz="2400" b="1" dirty="0"/>
              <a:t> e </a:t>
            </a:r>
            <a:r>
              <a:rPr lang="en-GB" sz="2400" b="1" dirty="0" err="1"/>
              <a:t>delle</a:t>
            </a:r>
            <a:r>
              <a:rPr lang="en-GB" sz="2400" b="1" dirty="0"/>
              <a:t> </a:t>
            </a:r>
            <a:r>
              <a:rPr lang="en-GB" sz="2400" b="1" dirty="0" err="1"/>
              <a:t>aspirazioni</a:t>
            </a:r>
            <a:r>
              <a:rPr lang="en-GB" sz="2400" b="1" dirty="0"/>
              <a:t> </a:t>
            </a:r>
            <a:r>
              <a:rPr lang="en-GB" sz="2400" b="1" dirty="0" err="1"/>
              <a:t>dei</a:t>
            </a:r>
            <a:r>
              <a:rPr lang="en-GB" sz="2400" b="1" dirty="0"/>
              <a:t> </a:t>
            </a:r>
            <a:r>
              <a:rPr lang="en-GB" sz="2400" b="1" dirty="0" err="1"/>
              <a:t>partecipanti</a:t>
            </a:r>
            <a:r>
              <a:rPr lang="en-GB" sz="2400" b="1" dirty="0"/>
              <a:t> </a:t>
            </a:r>
            <a:r>
              <a:rPr lang="en-GB" sz="2400" b="1" dirty="0" err="1"/>
              <a:t>ai</a:t>
            </a:r>
            <a:r>
              <a:rPr lang="en-GB" sz="2400" b="1" dirty="0"/>
              <a:t> </a:t>
            </a:r>
            <a:r>
              <a:rPr lang="en-GB" sz="2400" b="1" dirty="0" err="1"/>
              <a:t>programmi</a:t>
            </a:r>
            <a:r>
              <a:rPr lang="en-GB" sz="2400" b="1" dirty="0"/>
              <a:t> di IFP </a:t>
            </a:r>
            <a:r>
              <a:rPr lang="en-GB" sz="2400" b="1" dirty="0" err="1"/>
              <a:t>interculturale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 err="1"/>
              <a:t>Abilità</a:t>
            </a:r>
            <a:r>
              <a:rPr lang="en-GB" sz="2400" b="1" dirty="0"/>
              <a:t> del 21 ° </a:t>
            </a:r>
            <a:r>
              <a:rPr lang="en-GB" sz="2400" b="1" dirty="0" err="1"/>
              <a:t>secolo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 err="1"/>
              <a:t>Gestire</a:t>
            </a:r>
            <a:r>
              <a:rPr lang="en-GB" sz="2400" b="1" dirty="0"/>
              <a:t> lo shock </a:t>
            </a:r>
            <a:r>
              <a:rPr lang="en-GB" sz="2400" b="1" dirty="0" err="1"/>
              <a:t>culturale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 err="1"/>
              <a:t>Prepararsi</a:t>
            </a:r>
            <a:r>
              <a:rPr lang="en-GB" sz="2400" b="1" dirty="0"/>
              <a:t> per </a:t>
            </a:r>
            <a:r>
              <a:rPr lang="en-GB" sz="2400" b="1" dirty="0" err="1"/>
              <a:t>una</a:t>
            </a:r>
            <a:r>
              <a:rPr lang="en-GB" sz="2400" b="1" dirty="0"/>
              <a:t> </a:t>
            </a:r>
            <a:r>
              <a:rPr lang="en-GB" sz="2400" b="1" dirty="0" err="1"/>
              <a:t>mobilità</a:t>
            </a:r>
            <a:r>
              <a:rPr lang="en-GB" sz="2400" b="1" dirty="0"/>
              <a:t> </a:t>
            </a:r>
            <a:r>
              <a:rPr lang="en-GB" sz="2400" b="1" dirty="0" err="1"/>
              <a:t>interculturale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 err="1"/>
              <a:t>Affrontare</a:t>
            </a:r>
            <a:r>
              <a:rPr lang="en-GB" sz="2400" b="1" dirty="0"/>
              <a:t> </a:t>
            </a:r>
            <a:r>
              <a:rPr lang="en-GB" sz="2400" b="1" dirty="0" err="1"/>
              <a:t>i</a:t>
            </a:r>
            <a:r>
              <a:rPr lang="en-GB" sz="2400" b="1" dirty="0"/>
              <a:t> </a:t>
            </a:r>
            <a:r>
              <a:rPr lang="en-GB" sz="2400" b="1" dirty="0" err="1"/>
              <a:t>problemi</a:t>
            </a:r>
            <a:r>
              <a:rPr lang="en-GB" sz="2400" b="1" dirty="0"/>
              <a:t> </a:t>
            </a:r>
            <a:r>
              <a:rPr lang="en-GB" sz="2400" b="1" dirty="0" err="1"/>
              <a:t>quando</a:t>
            </a:r>
            <a:r>
              <a:rPr lang="en-GB" sz="2400" b="1" dirty="0"/>
              <a:t> </a:t>
            </a:r>
            <a:r>
              <a:rPr lang="en-GB" sz="2400" b="1" dirty="0" err="1"/>
              <a:t>si</a:t>
            </a:r>
            <a:r>
              <a:rPr lang="en-GB" sz="2400" b="1" dirty="0"/>
              <a:t> </a:t>
            </a:r>
            <a:r>
              <a:rPr lang="en-GB" sz="2400" b="1" dirty="0" err="1"/>
              <a:t>presentano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188503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Lo </a:t>
            </a:r>
            <a:r>
              <a:rPr lang="en-GB" dirty="0" err="1"/>
              <a:t>strumento</a:t>
            </a:r>
            <a:r>
              <a:rPr lang="en-GB" dirty="0"/>
              <a:t> 3R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Leggi</a:t>
            </a:r>
            <a:r>
              <a:rPr lang="en-GB" dirty="0"/>
              <a:t> lo </a:t>
            </a:r>
            <a:r>
              <a:rPr lang="en-GB" dirty="0" err="1"/>
              <a:t>strumento</a:t>
            </a:r>
            <a:r>
              <a:rPr lang="en-GB" dirty="0"/>
              <a:t> 3R</a:t>
            </a:r>
          </a:p>
          <a:p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progettato</a:t>
            </a:r>
            <a:r>
              <a:rPr lang="en-GB" dirty="0"/>
              <a:t> per </a:t>
            </a:r>
            <a:r>
              <a:rPr lang="en-GB" dirty="0" err="1"/>
              <a:t>aiutare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partecipanti</a:t>
            </a:r>
            <a:r>
              <a:rPr lang="en-GB" dirty="0"/>
              <a:t> a </a:t>
            </a:r>
            <a:r>
              <a:rPr lang="en-GB" dirty="0" err="1"/>
              <a:t>gestire</a:t>
            </a:r>
            <a:r>
              <a:rPr lang="en-GB" dirty="0"/>
              <a:t> le </a:t>
            </a:r>
            <a:r>
              <a:rPr lang="en-GB" dirty="0" err="1"/>
              <a:t>loro</a:t>
            </a:r>
            <a:r>
              <a:rPr lang="en-GB" dirty="0"/>
              <a:t> </a:t>
            </a:r>
            <a:r>
              <a:rPr lang="en-GB" dirty="0" err="1"/>
              <a:t>reazioni</a:t>
            </a:r>
            <a:r>
              <a:rPr lang="en-GB" dirty="0"/>
              <a:t> a </a:t>
            </a:r>
            <a:r>
              <a:rPr lang="en-GB" dirty="0" err="1"/>
              <a:t>incontri</a:t>
            </a:r>
            <a:r>
              <a:rPr lang="en-GB" dirty="0"/>
              <a:t> </a:t>
            </a:r>
            <a:r>
              <a:rPr lang="en-GB" dirty="0" err="1"/>
              <a:t>interculturali</a:t>
            </a:r>
            <a:r>
              <a:rPr lang="en-GB" dirty="0"/>
              <a:t> </a:t>
            </a:r>
            <a:r>
              <a:rPr lang="en-GB" dirty="0" err="1"/>
              <a:t>inaspettati</a:t>
            </a:r>
            <a:endParaRPr lang="en-GB" dirty="0"/>
          </a:p>
          <a:p>
            <a:r>
              <a:rPr lang="en-GB" dirty="0" err="1"/>
              <a:t>Richiede</a:t>
            </a:r>
            <a:r>
              <a:rPr lang="en-GB" dirty="0"/>
              <a:t> </a:t>
            </a:r>
            <a:r>
              <a:rPr lang="en-GB" dirty="0" err="1"/>
              <a:t>ai</a:t>
            </a:r>
            <a:r>
              <a:rPr lang="en-GB" dirty="0"/>
              <a:t> </a:t>
            </a:r>
            <a:r>
              <a:rPr lang="en-GB" dirty="0" err="1"/>
              <a:t>partecipanti</a:t>
            </a:r>
            <a:r>
              <a:rPr lang="en-GB" dirty="0"/>
              <a:t> di </a:t>
            </a:r>
            <a:r>
              <a:rPr lang="en-GB" dirty="0" err="1"/>
              <a:t>tenere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registrazione</a:t>
            </a:r>
            <a:r>
              <a:rPr lang="en-GB" dirty="0"/>
              <a:t> </a:t>
            </a:r>
            <a:r>
              <a:rPr lang="en-GB" dirty="0" err="1"/>
              <a:t>settimanale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</a:t>
            </a:r>
            <a:r>
              <a:rPr lang="en-GB" dirty="0" err="1"/>
              <a:t>eventi</a:t>
            </a:r>
            <a:r>
              <a:rPr lang="en-GB" dirty="0"/>
              <a:t>, </a:t>
            </a:r>
            <a:r>
              <a:rPr lang="en-GB" dirty="0" err="1"/>
              <a:t>riflettere</a:t>
            </a:r>
            <a:r>
              <a:rPr lang="en-GB" dirty="0"/>
              <a:t> sui </a:t>
            </a:r>
            <a:r>
              <a:rPr lang="en-GB" dirty="0" err="1"/>
              <a:t>loro</a:t>
            </a:r>
            <a:r>
              <a:rPr lang="en-GB" dirty="0"/>
              <a:t> </a:t>
            </a:r>
            <a:r>
              <a:rPr lang="en-GB" dirty="0" err="1"/>
              <a:t>sentimenti</a:t>
            </a:r>
            <a:r>
              <a:rPr lang="en-GB" dirty="0"/>
              <a:t> e </a:t>
            </a:r>
            <a:r>
              <a:rPr lang="en-GB" dirty="0" err="1"/>
              <a:t>rivalutare</a:t>
            </a:r>
            <a:r>
              <a:rPr lang="en-GB" dirty="0"/>
              <a:t> le </a:t>
            </a:r>
            <a:r>
              <a:rPr lang="en-GB" dirty="0" err="1"/>
              <a:t>loro</a:t>
            </a:r>
            <a:r>
              <a:rPr lang="en-GB" dirty="0"/>
              <a:t> </a:t>
            </a:r>
            <a:r>
              <a:rPr lang="en-GB" dirty="0" err="1"/>
              <a:t>esperienze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816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 </a:t>
            </a:r>
            <a:r>
              <a:rPr lang="en-GB" dirty="0" err="1"/>
              <a:t>strumento</a:t>
            </a:r>
            <a:r>
              <a:rPr lang="en-GB" dirty="0"/>
              <a:t> 3R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7283152" cy="4569371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Ogni</a:t>
            </a:r>
            <a:r>
              <a:rPr lang="en-GB" dirty="0"/>
              <a:t> </a:t>
            </a:r>
            <a:r>
              <a:rPr lang="en-GB" dirty="0" err="1"/>
              <a:t>fase</a:t>
            </a:r>
            <a:r>
              <a:rPr lang="en-GB" dirty="0"/>
              <a:t> </a:t>
            </a:r>
            <a:r>
              <a:rPr lang="en-GB" dirty="0" err="1"/>
              <a:t>dello</a:t>
            </a:r>
            <a:r>
              <a:rPr lang="en-GB" dirty="0"/>
              <a:t> </a:t>
            </a:r>
            <a:r>
              <a:rPr lang="en-GB" dirty="0" err="1"/>
              <a:t>strumento</a:t>
            </a:r>
            <a:r>
              <a:rPr lang="en-GB" dirty="0"/>
              <a:t> (</a:t>
            </a:r>
            <a:r>
              <a:rPr lang="en-GB" dirty="0" err="1"/>
              <a:t>Riporta</a:t>
            </a:r>
            <a:r>
              <a:rPr lang="en-GB" dirty="0"/>
              <a:t>, </a:t>
            </a:r>
            <a:r>
              <a:rPr lang="en-GB" dirty="0" err="1"/>
              <a:t>Rifletti</a:t>
            </a:r>
            <a:r>
              <a:rPr lang="en-GB" dirty="0"/>
              <a:t>, </a:t>
            </a:r>
            <a:r>
              <a:rPr lang="en-GB" dirty="0" err="1"/>
              <a:t>Rivaluta</a:t>
            </a:r>
            <a:r>
              <a:rPr lang="en-GB" dirty="0"/>
              <a:t>)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propone</a:t>
            </a:r>
            <a:r>
              <a:rPr lang="en-GB" dirty="0"/>
              <a:t> di </a:t>
            </a:r>
            <a:r>
              <a:rPr lang="en-GB" dirty="0" err="1"/>
              <a:t>aiutare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partecipante</a:t>
            </a:r>
            <a:r>
              <a:rPr lang="en-GB" dirty="0"/>
              <a:t> a </a:t>
            </a:r>
            <a:r>
              <a:rPr lang="en-GB" dirty="0" err="1"/>
              <a:t>completare</a:t>
            </a:r>
            <a:r>
              <a:rPr lang="en-GB" dirty="0"/>
              <a:t> </a:t>
            </a:r>
            <a:r>
              <a:rPr lang="en-GB" dirty="0" err="1"/>
              <a:t>quel</a:t>
            </a:r>
            <a:r>
              <a:rPr lang="en-GB" dirty="0"/>
              <a:t> </a:t>
            </a:r>
            <a:r>
              <a:rPr lang="en-GB" dirty="0" err="1"/>
              <a:t>passaggio</a:t>
            </a:r>
            <a:r>
              <a:rPr lang="en-GB" dirty="0"/>
              <a:t>.</a:t>
            </a:r>
          </a:p>
          <a:p>
            <a:r>
              <a:rPr lang="en-GB" dirty="0" err="1"/>
              <a:t>Ogni</a:t>
            </a:r>
            <a:r>
              <a:rPr lang="en-GB" dirty="0"/>
              <a:t> </a:t>
            </a:r>
            <a:r>
              <a:rPr lang="en-GB" dirty="0" err="1"/>
              <a:t>richiesta</a:t>
            </a:r>
            <a:r>
              <a:rPr lang="en-GB" dirty="0"/>
              <a:t> </a:t>
            </a:r>
            <a:r>
              <a:rPr lang="en-GB" dirty="0" err="1"/>
              <a:t>viene</a:t>
            </a:r>
            <a:r>
              <a:rPr lang="en-GB" dirty="0"/>
              <a:t> </a:t>
            </a:r>
            <a:r>
              <a:rPr lang="en-GB" dirty="0" err="1"/>
              <a:t>ulteriormente</a:t>
            </a:r>
            <a:r>
              <a:rPr lang="en-GB" dirty="0"/>
              <a:t> </a:t>
            </a:r>
            <a:r>
              <a:rPr lang="en-GB" dirty="0" err="1"/>
              <a:t>elaborata</a:t>
            </a:r>
            <a:r>
              <a:rPr lang="en-GB" dirty="0"/>
              <a:t> </a:t>
            </a:r>
            <a:r>
              <a:rPr lang="en-GB" dirty="0" err="1"/>
              <a:t>nella</a:t>
            </a:r>
            <a:r>
              <a:rPr lang="en-GB" dirty="0"/>
              <a:t> </a:t>
            </a:r>
            <a:r>
              <a:rPr lang="en-GB" dirty="0" err="1"/>
              <a:t>parte</a:t>
            </a:r>
            <a:r>
              <a:rPr lang="en-GB" dirty="0"/>
              <a:t> </a:t>
            </a:r>
            <a:r>
              <a:rPr lang="en-GB" dirty="0" err="1"/>
              <a:t>inferiore</a:t>
            </a:r>
            <a:r>
              <a:rPr lang="en-GB" dirty="0"/>
              <a:t> di </a:t>
            </a:r>
            <a:r>
              <a:rPr lang="en-GB" dirty="0" err="1"/>
              <a:t>ogni</a:t>
            </a:r>
            <a:r>
              <a:rPr lang="en-GB" dirty="0"/>
              <a:t> </a:t>
            </a:r>
            <a:r>
              <a:rPr lang="en-GB" dirty="0" err="1"/>
              <a:t>pagina</a:t>
            </a:r>
            <a:r>
              <a:rPr lang="en-GB" dirty="0"/>
              <a:t>.</a:t>
            </a:r>
          </a:p>
          <a:p>
            <a:r>
              <a:rPr lang="en-GB" dirty="0"/>
              <a:t>I </a:t>
            </a:r>
            <a:r>
              <a:rPr lang="en-GB" dirty="0" err="1"/>
              <a:t>partecipanti</a:t>
            </a:r>
            <a:r>
              <a:rPr lang="en-GB" dirty="0"/>
              <a:t> </a:t>
            </a:r>
            <a:r>
              <a:rPr lang="en-GB" dirty="0" err="1"/>
              <a:t>devono</a:t>
            </a:r>
            <a:r>
              <a:rPr lang="en-GB" dirty="0"/>
              <a:t> </a:t>
            </a:r>
            <a:r>
              <a:rPr lang="en-GB" dirty="0" err="1"/>
              <a:t>discutere</a:t>
            </a:r>
            <a:r>
              <a:rPr lang="en-GB" dirty="0"/>
              <a:t> le </a:t>
            </a:r>
            <a:r>
              <a:rPr lang="en-GB" dirty="0" err="1"/>
              <a:t>loro</a:t>
            </a:r>
            <a:r>
              <a:rPr lang="en-GB" dirty="0"/>
              <a:t> </a:t>
            </a:r>
            <a:r>
              <a:rPr lang="en-GB" dirty="0" err="1"/>
              <a:t>esperienze</a:t>
            </a:r>
            <a:r>
              <a:rPr lang="en-GB" dirty="0"/>
              <a:t> con un ”Culture learning colleague"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dovrebbe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individuato</a:t>
            </a:r>
            <a:r>
              <a:rPr lang="en-GB" dirty="0"/>
              <a:t> prima </a:t>
            </a:r>
            <a:r>
              <a:rPr lang="en-GB" dirty="0" err="1"/>
              <a:t>dell'inizio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mobilità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5978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 MOMENTO DELLE </a:t>
            </a:r>
            <a:r>
              <a:rPr lang="en-US" dirty="0" err="1"/>
              <a:t>ATTIVITà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304698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NUMERO </a:t>
            </a:r>
            <a:r>
              <a:rPr lang="en-GB" sz="2400" b="1" dirty="0" err="1"/>
              <a:t>ATTIVITà</a:t>
            </a:r>
            <a:r>
              <a:rPr lang="en-GB" sz="2400" b="1" dirty="0"/>
              <a:t>: 2.3.5</a:t>
            </a:r>
          </a:p>
          <a:p>
            <a:endParaRPr lang="en-GB" sz="2400" b="1" dirty="0"/>
          </a:p>
          <a:p>
            <a:r>
              <a:rPr lang="en-GB" sz="2400" b="1" dirty="0"/>
              <a:t>TITOLO </a:t>
            </a:r>
            <a:r>
              <a:rPr lang="en-GB" sz="2400" b="1" dirty="0" err="1"/>
              <a:t>ATTIVITà</a:t>
            </a:r>
            <a:r>
              <a:rPr lang="en-GB" sz="2400" b="1" dirty="0"/>
              <a:t>: </a:t>
            </a:r>
            <a:r>
              <a:rPr lang="en-GB" sz="2400" b="1" dirty="0" err="1"/>
              <a:t>Ulteriori</a:t>
            </a:r>
            <a:r>
              <a:rPr lang="en-GB" sz="2400" b="1" dirty="0"/>
              <a:t> </a:t>
            </a:r>
            <a:r>
              <a:rPr lang="en-GB" sz="2400" b="1" dirty="0" err="1"/>
              <a:t>letture</a:t>
            </a:r>
            <a:r>
              <a:rPr lang="en-GB" sz="2400" b="1" dirty="0"/>
              <a:t>, </a:t>
            </a:r>
            <a:r>
              <a:rPr lang="en-GB" sz="2400" b="1" dirty="0" err="1"/>
              <a:t>autovalutazione</a:t>
            </a:r>
            <a:r>
              <a:rPr lang="en-GB" sz="2400" b="1" dirty="0"/>
              <a:t> e </a:t>
            </a:r>
            <a:r>
              <a:rPr lang="en-GB" sz="2400" b="1" dirty="0" err="1"/>
              <a:t>riflessione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DURATA </a:t>
            </a:r>
            <a:r>
              <a:rPr lang="en-GB" sz="2400" b="1" dirty="0" err="1"/>
              <a:t>ATTIVITà</a:t>
            </a:r>
            <a:r>
              <a:rPr lang="en-GB" sz="2400" b="1" dirty="0"/>
              <a:t>: 10 </a:t>
            </a:r>
            <a:r>
              <a:rPr lang="en-GB" sz="2400" b="1" dirty="0" err="1"/>
              <a:t>minuti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COMMENTI:</a:t>
            </a:r>
          </a:p>
        </p:txBody>
      </p:sp>
    </p:spTree>
    <p:extLst>
      <p:ext uri="{BB962C8B-B14F-4D97-AF65-F5344CB8AC3E}">
        <p14:creationId xmlns:p14="http://schemas.microsoft.com/office/powerpoint/2010/main" val="3253605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Ulteriori</a:t>
            </a:r>
            <a:r>
              <a:rPr lang="en-GB" dirty="0"/>
              <a:t> </a:t>
            </a:r>
            <a:r>
              <a:rPr lang="en-GB" dirty="0" err="1"/>
              <a:t>letture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5410944" cy="492941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dirty="0"/>
              <a:t>Spencer-</a:t>
            </a:r>
            <a:r>
              <a:rPr lang="en-GB" sz="2400" dirty="0" err="1"/>
              <a:t>Oatey</a:t>
            </a:r>
            <a:r>
              <a:rPr lang="en-GB" sz="2400" dirty="0"/>
              <a:t>, H. and </a:t>
            </a:r>
            <a:r>
              <a:rPr lang="en-GB" sz="2400" dirty="0" err="1"/>
              <a:t>Stadler</a:t>
            </a:r>
            <a:r>
              <a:rPr lang="en-GB" sz="2400" dirty="0"/>
              <a:t>, S. (2009) “</a:t>
            </a:r>
            <a:r>
              <a:rPr lang="en-GB" sz="2400" i="1" dirty="0"/>
              <a:t>The Global People Competency Framework: Competencies for Effective Intercultural Interaction</a:t>
            </a:r>
            <a:r>
              <a:rPr lang="en-GB" sz="2400" dirty="0"/>
              <a:t>” Warwick Occasional Papers in Applied Linguistics #3. The Centre for Applied Linguistics, University of Warwick. </a:t>
            </a:r>
          </a:p>
          <a:p>
            <a:pPr marL="530225" indent="0">
              <a:buNone/>
            </a:pPr>
            <a:r>
              <a:rPr lang="en-GB" sz="2400" dirty="0" err="1"/>
              <a:t>Disponibile</a:t>
            </a:r>
            <a:r>
              <a:rPr lang="en-GB" sz="2400" dirty="0"/>
              <a:t> </a:t>
            </a:r>
            <a:r>
              <a:rPr lang="en-GB" sz="2400" dirty="0" err="1"/>
              <a:t>presso</a:t>
            </a:r>
            <a:r>
              <a:rPr lang="en-GB" sz="2400" dirty="0"/>
              <a:t> </a:t>
            </a:r>
            <a:r>
              <a:rPr lang="en-GB" sz="2400" dirty="0">
                <a:hlinkClick r:id="rId2"/>
              </a:rPr>
              <a:t>https://warwick.ac.uk/fac/cross_fac/globalpeople/resourcebank/gppublications/gp_competency_framework.pdf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44503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Autovalutazione</a:t>
            </a:r>
            <a:r>
              <a:rPr lang="en-US" dirty="0"/>
              <a:t> e </a:t>
            </a:r>
            <a:r>
              <a:rPr lang="en-US" dirty="0" err="1"/>
              <a:t>riflessione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56793"/>
            <a:ext cx="6203032" cy="45693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200" dirty="0" err="1"/>
              <a:t>Utilizza</a:t>
            </a:r>
            <a:r>
              <a:rPr lang="en-GB" sz="3200" dirty="0"/>
              <a:t> </a:t>
            </a:r>
            <a:r>
              <a:rPr lang="en-GB" sz="3200" dirty="0" err="1"/>
              <a:t>il</a:t>
            </a:r>
            <a:r>
              <a:rPr lang="en-GB" sz="3200" dirty="0"/>
              <a:t> modulo per </a:t>
            </a:r>
            <a:r>
              <a:rPr lang="en-GB" sz="3200" dirty="0" err="1"/>
              <a:t>l’autovalutazione</a:t>
            </a:r>
            <a:r>
              <a:rPr lang="en-GB" sz="3200" dirty="0"/>
              <a:t> e per  la </a:t>
            </a:r>
            <a:r>
              <a:rPr lang="en-GB" sz="3200" dirty="0" err="1"/>
              <a:t>riflessione</a:t>
            </a:r>
            <a:r>
              <a:rPr lang="en-GB" sz="3200" dirty="0"/>
              <a:t> per </a:t>
            </a:r>
            <a:r>
              <a:rPr lang="en-GB" sz="3200" dirty="0" err="1"/>
              <a:t>riassumere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tuoi</a:t>
            </a:r>
            <a:r>
              <a:rPr lang="en-GB" sz="3200" dirty="0"/>
              <a:t> </a:t>
            </a:r>
            <a:r>
              <a:rPr lang="en-GB" sz="3200" dirty="0" err="1"/>
              <a:t>pensieri</a:t>
            </a:r>
            <a:r>
              <a:rPr lang="en-GB" sz="3200" dirty="0"/>
              <a:t> </a:t>
            </a:r>
            <a:r>
              <a:rPr lang="en-GB" sz="3200" dirty="0" err="1"/>
              <a:t>sul</a:t>
            </a:r>
            <a:r>
              <a:rPr lang="en-GB" sz="3200" dirty="0"/>
              <a:t> </a:t>
            </a:r>
            <a:r>
              <a:rPr lang="en-GB" sz="3200" dirty="0" err="1"/>
              <a:t>contenuto</a:t>
            </a:r>
            <a:r>
              <a:rPr lang="en-GB" sz="3200" dirty="0"/>
              <a:t> di </a:t>
            </a:r>
            <a:r>
              <a:rPr lang="en-GB" sz="3200" dirty="0" err="1"/>
              <a:t>questa</a:t>
            </a:r>
            <a:r>
              <a:rPr lang="en-GB" sz="3200" dirty="0"/>
              <a:t> </a:t>
            </a:r>
            <a:r>
              <a:rPr lang="en-GB" sz="3200" dirty="0" err="1"/>
              <a:t>sessione</a:t>
            </a:r>
            <a:r>
              <a:rPr lang="en-GB" sz="3200" dirty="0"/>
              <a:t>.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2270950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Congratulazioni</a:t>
            </a:r>
            <a:r>
              <a:rPr lang="en-US" dirty="0"/>
              <a:t>!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Hai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completato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questa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unità</a:t>
            </a:r>
            <a:endParaRPr lang="el-GR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28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 MOMENTO DELLE </a:t>
            </a:r>
            <a:r>
              <a:rPr lang="en-US" dirty="0" err="1"/>
              <a:t>ATTIVITà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341632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NUMERO </a:t>
            </a:r>
            <a:r>
              <a:rPr lang="en-GB" sz="2400" b="1" dirty="0" err="1"/>
              <a:t>ATTIVITà</a:t>
            </a:r>
            <a:r>
              <a:rPr lang="en-GB" sz="2400" b="1" dirty="0"/>
              <a:t>: 2.3.1</a:t>
            </a:r>
          </a:p>
          <a:p>
            <a:endParaRPr lang="en-GB" sz="2400" b="1" dirty="0"/>
          </a:p>
          <a:p>
            <a:r>
              <a:rPr lang="en-GB" sz="2400" b="1" dirty="0"/>
              <a:t>TITOLO </a:t>
            </a:r>
            <a:r>
              <a:rPr lang="en-GB" sz="2400" b="1" dirty="0" err="1"/>
              <a:t>ATTIVITà</a:t>
            </a:r>
            <a:r>
              <a:rPr lang="en-GB" sz="2400" b="1" dirty="0"/>
              <a:t>: </a:t>
            </a:r>
            <a:r>
              <a:rPr lang="en-GB" sz="2400" b="1" dirty="0" err="1"/>
              <a:t>Comprensione</a:t>
            </a:r>
            <a:r>
              <a:rPr lang="en-GB" sz="2400" b="1" dirty="0"/>
              <a:t> </a:t>
            </a:r>
            <a:r>
              <a:rPr lang="en-GB" sz="2400" b="1" dirty="0" err="1"/>
              <a:t>dei</a:t>
            </a:r>
            <a:r>
              <a:rPr lang="en-GB" sz="2400" b="1" dirty="0"/>
              <a:t> </a:t>
            </a:r>
            <a:r>
              <a:rPr lang="en-GB" sz="2400" b="1" dirty="0" err="1"/>
              <a:t>bisogni</a:t>
            </a:r>
            <a:r>
              <a:rPr lang="en-GB" sz="2400" b="1" dirty="0"/>
              <a:t> e </a:t>
            </a:r>
            <a:r>
              <a:rPr lang="en-GB" sz="2400" b="1" dirty="0" err="1"/>
              <a:t>delle</a:t>
            </a:r>
            <a:r>
              <a:rPr lang="en-GB" sz="2400" b="1" dirty="0"/>
              <a:t> </a:t>
            </a:r>
            <a:r>
              <a:rPr lang="en-GB" sz="2400" b="1" dirty="0" err="1"/>
              <a:t>aspirazioni</a:t>
            </a:r>
            <a:r>
              <a:rPr lang="en-GB" sz="2400" b="1" dirty="0"/>
              <a:t> </a:t>
            </a:r>
            <a:r>
              <a:rPr lang="en-GB" sz="2400" b="1" dirty="0" err="1"/>
              <a:t>dei</a:t>
            </a:r>
            <a:r>
              <a:rPr lang="en-GB" sz="2400" b="1" dirty="0"/>
              <a:t> </a:t>
            </a:r>
            <a:r>
              <a:rPr lang="en-GB" sz="2400" b="1" dirty="0" err="1"/>
              <a:t>partecipanti</a:t>
            </a:r>
            <a:r>
              <a:rPr lang="en-GB" sz="2400" b="1" dirty="0"/>
              <a:t> </a:t>
            </a:r>
            <a:r>
              <a:rPr lang="en-GB" sz="2400" b="1" dirty="0" err="1"/>
              <a:t>ai</a:t>
            </a:r>
            <a:r>
              <a:rPr lang="en-GB" sz="2400" b="1" dirty="0"/>
              <a:t> </a:t>
            </a:r>
            <a:r>
              <a:rPr lang="en-GB" sz="2400" b="1" dirty="0" err="1"/>
              <a:t>gruppi</a:t>
            </a:r>
            <a:r>
              <a:rPr lang="en-GB" sz="2400" b="1" dirty="0"/>
              <a:t> target </a:t>
            </a:r>
            <a:r>
              <a:rPr lang="en-GB" sz="2400" b="1" dirty="0" err="1"/>
              <a:t>nei</a:t>
            </a:r>
            <a:r>
              <a:rPr lang="en-GB" sz="2400" b="1" dirty="0"/>
              <a:t> </a:t>
            </a:r>
            <a:r>
              <a:rPr lang="en-GB" sz="2400" b="1" dirty="0" err="1"/>
              <a:t>programmi</a:t>
            </a:r>
            <a:r>
              <a:rPr lang="en-GB" sz="2400" b="1" dirty="0"/>
              <a:t> di IFP </a:t>
            </a:r>
            <a:r>
              <a:rPr lang="en-GB" sz="2400" b="1" dirty="0" err="1"/>
              <a:t>interculturale</a:t>
            </a:r>
            <a:r>
              <a:rPr lang="en-GB" sz="2400" b="1" dirty="0"/>
              <a:t> </a:t>
            </a:r>
            <a:br>
              <a:rPr lang="en-GB" sz="2400" b="1" dirty="0"/>
            </a:br>
            <a:endParaRPr lang="en-GB" sz="2400" b="1" dirty="0"/>
          </a:p>
          <a:p>
            <a:r>
              <a:rPr lang="en-GB" sz="2400" b="1" dirty="0"/>
              <a:t>DURATA </a:t>
            </a:r>
            <a:r>
              <a:rPr lang="en-GB" sz="2400" b="1" dirty="0" err="1"/>
              <a:t>ATTIVITà</a:t>
            </a:r>
            <a:r>
              <a:rPr lang="en-GB" sz="2400" b="1" dirty="0"/>
              <a:t>: 60 </a:t>
            </a:r>
            <a:r>
              <a:rPr lang="en-GB" sz="2400" b="1" dirty="0" err="1"/>
              <a:t>minuti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COMMENTI:</a:t>
            </a:r>
          </a:p>
        </p:txBody>
      </p:sp>
    </p:spTree>
    <p:extLst>
      <p:ext uri="{BB962C8B-B14F-4D97-AF65-F5344CB8AC3E}">
        <p14:creationId xmlns:p14="http://schemas.microsoft.com/office/powerpoint/2010/main" val="1844374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067D7D-BB79-493B-8361-F3552549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10005"/>
            <a:ext cx="7271792" cy="2011854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Con </a:t>
            </a:r>
            <a:r>
              <a:rPr lang="en-GB" dirty="0" err="1"/>
              <a:t>quali</a:t>
            </a:r>
            <a:r>
              <a:rPr lang="en-GB" dirty="0"/>
              <a:t> di </a:t>
            </a:r>
            <a:r>
              <a:rPr lang="en-GB" dirty="0" err="1"/>
              <a:t>queste</a:t>
            </a:r>
            <a:r>
              <a:rPr lang="en-GB" dirty="0"/>
              <a:t> </a:t>
            </a:r>
            <a:r>
              <a:rPr lang="en-GB" dirty="0" err="1"/>
              <a:t>immagini</a:t>
            </a:r>
            <a:r>
              <a:rPr lang="en-GB" dirty="0"/>
              <a:t> </a:t>
            </a:r>
            <a:r>
              <a:rPr lang="en-GB" dirty="0" err="1"/>
              <a:t>ti</a:t>
            </a:r>
            <a:r>
              <a:rPr lang="en-GB" dirty="0"/>
              <a:t> </a:t>
            </a:r>
            <a:r>
              <a:rPr lang="en-GB" dirty="0" err="1"/>
              <a:t>identifichi</a:t>
            </a:r>
            <a:r>
              <a:rPr lang="en-GB" dirty="0"/>
              <a:t> di </a:t>
            </a:r>
            <a:r>
              <a:rPr lang="en-GB" dirty="0" err="1"/>
              <a:t>più</a:t>
            </a:r>
            <a:r>
              <a:rPr lang="en-GB" dirty="0"/>
              <a:t>?</a:t>
            </a:r>
            <a:br>
              <a:rPr lang="en-GB" dirty="0"/>
            </a:br>
            <a:r>
              <a:rPr lang="en-GB" dirty="0" err="1"/>
              <a:t>Perché</a:t>
            </a:r>
            <a:r>
              <a:rPr lang="en-GB" dirty="0"/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BEB0CE-34F8-4DCF-BF1A-CBAA4A9F5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27778"/>
            <a:ext cx="2034594" cy="194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F7C6E35-83CD-49C7-912A-E6FEAD099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4221304"/>
            <a:ext cx="2471016" cy="194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769DC67-8C83-4D45-B899-7B55D6031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251" y="2027778"/>
            <a:ext cx="2666709" cy="194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8676682-CE2B-4326-BBAE-DD379AA9C9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1594" y="4221304"/>
            <a:ext cx="2916001" cy="194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3EEBFE4-265E-4FA4-A3CC-FC04B9BC43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4221304"/>
            <a:ext cx="2371533" cy="194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0A4330B-DAFC-4344-9B2A-E23454D33D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7105" y="2025561"/>
            <a:ext cx="3029975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20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6624736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Di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competenze</a:t>
            </a:r>
            <a:r>
              <a:rPr lang="en-GB" dirty="0"/>
              <a:t> </a:t>
            </a:r>
            <a:r>
              <a:rPr lang="en-GB" dirty="0" err="1"/>
              <a:t>hanno</a:t>
            </a:r>
            <a:r>
              <a:rPr lang="en-GB" dirty="0"/>
              <a:t> </a:t>
            </a:r>
            <a:r>
              <a:rPr lang="en-GB" dirty="0" err="1"/>
              <a:t>bisogno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giovani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804" y="1772816"/>
            <a:ext cx="7643192" cy="424361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Per </a:t>
            </a:r>
            <a:r>
              <a:rPr lang="en-GB" dirty="0" err="1"/>
              <a:t>molti</a:t>
            </a:r>
            <a:r>
              <a:rPr lang="en-GB" dirty="0"/>
              <a:t> </a:t>
            </a:r>
            <a:r>
              <a:rPr lang="en-GB" dirty="0" err="1"/>
              <a:t>anni</a:t>
            </a:r>
            <a:r>
              <a:rPr lang="en-GB" dirty="0"/>
              <a:t>, le </a:t>
            </a:r>
            <a:r>
              <a:rPr lang="en-GB" dirty="0" err="1"/>
              <a:t>persone</a:t>
            </a:r>
            <a:r>
              <a:rPr lang="en-GB" dirty="0"/>
              <a:t> </a:t>
            </a:r>
            <a:r>
              <a:rPr lang="en-GB" dirty="0" err="1"/>
              <a:t>hanno</a:t>
            </a:r>
            <a:r>
              <a:rPr lang="en-GB" dirty="0"/>
              <a:t> </a:t>
            </a:r>
            <a:r>
              <a:rPr lang="en-GB" dirty="0" err="1"/>
              <a:t>cercato</a:t>
            </a:r>
            <a:r>
              <a:rPr lang="en-GB" dirty="0"/>
              <a:t> di </a:t>
            </a:r>
            <a:r>
              <a:rPr lang="en-GB" dirty="0" err="1"/>
              <a:t>documentare</a:t>
            </a:r>
            <a:r>
              <a:rPr lang="en-GB" dirty="0"/>
              <a:t> le </a:t>
            </a:r>
            <a:r>
              <a:rPr lang="en-GB" dirty="0" err="1"/>
              <a:t>competenze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saranno</a:t>
            </a:r>
            <a:r>
              <a:rPr lang="en-GB" dirty="0"/>
              <a:t> di </a:t>
            </a:r>
            <a:r>
              <a:rPr lang="en-GB" dirty="0" err="1"/>
              <a:t>maggior</a:t>
            </a:r>
            <a:r>
              <a:rPr lang="en-GB" dirty="0"/>
              <a:t> </a:t>
            </a:r>
            <a:r>
              <a:rPr lang="en-GB" dirty="0" err="1"/>
              <a:t>beneficio</a:t>
            </a:r>
            <a:r>
              <a:rPr lang="en-GB" dirty="0"/>
              <a:t> per </a:t>
            </a:r>
            <a:r>
              <a:rPr lang="en-GB" dirty="0" err="1"/>
              <a:t>noi</a:t>
            </a:r>
            <a:r>
              <a:rPr lang="en-GB" dirty="0"/>
              <a:t> </a:t>
            </a:r>
            <a:r>
              <a:rPr lang="en-GB" dirty="0" err="1"/>
              <a:t>nel</a:t>
            </a:r>
            <a:r>
              <a:rPr lang="en-GB" dirty="0"/>
              <a:t> </a:t>
            </a:r>
            <a:r>
              <a:rPr lang="en-GB" dirty="0" err="1"/>
              <a:t>ventunesimo</a:t>
            </a:r>
            <a:r>
              <a:rPr lang="en-GB" dirty="0"/>
              <a:t> </a:t>
            </a:r>
            <a:r>
              <a:rPr lang="en-GB" dirty="0" err="1"/>
              <a:t>secolo</a:t>
            </a:r>
            <a:r>
              <a:rPr lang="en-GB" dirty="0"/>
              <a:t>.</a:t>
            </a:r>
          </a:p>
          <a:p>
            <a:r>
              <a:rPr lang="en-GB" dirty="0" err="1"/>
              <a:t>Ti</a:t>
            </a:r>
            <a:r>
              <a:rPr lang="en-GB" dirty="0"/>
              <a:t> </a:t>
            </a:r>
            <a:r>
              <a:rPr lang="en-GB" dirty="0" err="1"/>
              <a:t>verrà</a:t>
            </a:r>
            <a:r>
              <a:rPr lang="en-GB" dirty="0"/>
              <a:t> </a:t>
            </a:r>
            <a:r>
              <a:rPr lang="en-GB" dirty="0" err="1"/>
              <a:t>fornito</a:t>
            </a:r>
            <a:r>
              <a:rPr lang="en-GB" dirty="0"/>
              <a:t> un set di carte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descrivono</a:t>
            </a:r>
            <a:r>
              <a:rPr lang="en-GB" dirty="0"/>
              <a:t> un </a:t>
            </a:r>
            <a:r>
              <a:rPr lang="en-GB" dirty="0" err="1"/>
              <a:t>numero</a:t>
            </a:r>
            <a:r>
              <a:rPr lang="en-GB" dirty="0"/>
              <a:t> di </a:t>
            </a:r>
            <a:r>
              <a:rPr lang="en-GB" dirty="0" err="1"/>
              <a:t>abilità</a:t>
            </a:r>
            <a:r>
              <a:rPr lang="en-GB" dirty="0"/>
              <a:t>. </a:t>
            </a:r>
            <a:r>
              <a:rPr lang="en-GB" dirty="0" err="1"/>
              <a:t>Leggili</a:t>
            </a:r>
            <a:r>
              <a:rPr lang="en-GB" dirty="0"/>
              <a:t> e </a:t>
            </a:r>
            <a:r>
              <a:rPr lang="en-GB" dirty="0" err="1"/>
              <a:t>identifica</a:t>
            </a:r>
            <a:r>
              <a:rPr lang="en-GB" dirty="0"/>
              <a:t> le 10 </a:t>
            </a:r>
            <a:r>
              <a:rPr lang="en-GB" dirty="0" err="1"/>
              <a:t>abilità</a:t>
            </a:r>
            <a:r>
              <a:rPr lang="en-GB" dirty="0"/>
              <a:t> </a:t>
            </a:r>
            <a:r>
              <a:rPr lang="en-GB" dirty="0" err="1"/>
              <a:t>principali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importanti</a:t>
            </a:r>
            <a:r>
              <a:rPr lang="en-GB" dirty="0"/>
              <a:t> per lo </a:t>
            </a:r>
            <a:r>
              <a:rPr lang="en-GB" dirty="0" err="1"/>
              <a:t>sviluppo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tuoi</a:t>
            </a:r>
            <a:r>
              <a:rPr lang="en-GB" dirty="0"/>
              <a:t> </a:t>
            </a:r>
            <a:r>
              <a:rPr lang="en-GB" dirty="0" err="1"/>
              <a:t>studenti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4188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552728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Di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competenze</a:t>
            </a:r>
            <a:r>
              <a:rPr lang="en-GB" dirty="0"/>
              <a:t> </a:t>
            </a:r>
            <a:r>
              <a:rPr lang="en-GB" dirty="0" err="1"/>
              <a:t>hanno</a:t>
            </a:r>
            <a:r>
              <a:rPr lang="en-GB" dirty="0"/>
              <a:t> </a:t>
            </a:r>
            <a:r>
              <a:rPr lang="en-GB" dirty="0" err="1"/>
              <a:t>bisogno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giovani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587" y="1628800"/>
            <a:ext cx="7643192" cy="4819674"/>
          </a:xfrm>
        </p:spPr>
        <p:txBody>
          <a:bodyPr>
            <a:normAutofit fontScale="92500"/>
          </a:bodyPr>
          <a:lstStyle/>
          <a:p>
            <a:r>
              <a:rPr lang="en-GB" dirty="0" err="1"/>
              <a:t>Classifica</a:t>
            </a:r>
            <a:r>
              <a:rPr lang="en-GB" dirty="0"/>
              <a:t> le </a:t>
            </a:r>
            <a:r>
              <a:rPr lang="en-GB" dirty="0" err="1"/>
              <a:t>tue</a:t>
            </a:r>
            <a:r>
              <a:rPr lang="en-GB" dirty="0"/>
              <a:t> 10 </a:t>
            </a:r>
            <a:r>
              <a:rPr lang="en-GB" dirty="0" err="1"/>
              <a:t>migliori</a:t>
            </a:r>
            <a:r>
              <a:rPr lang="en-GB" dirty="0"/>
              <a:t> </a:t>
            </a:r>
            <a:r>
              <a:rPr lang="en-GB" dirty="0" err="1"/>
              <a:t>abilità</a:t>
            </a:r>
            <a:r>
              <a:rPr lang="en-GB" dirty="0"/>
              <a:t> sotto forma di </a:t>
            </a:r>
            <a:r>
              <a:rPr lang="en-GB" dirty="0" err="1"/>
              <a:t>piramide</a:t>
            </a:r>
            <a:r>
              <a:rPr lang="en-GB" dirty="0"/>
              <a:t>, con la </a:t>
            </a:r>
            <a:r>
              <a:rPr lang="en-GB" dirty="0" err="1"/>
              <a:t>più</a:t>
            </a:r>
            <a:r>
              <a:rPr lang="en-GB" dirty="0"/>
              <a:t> </a:t>
            </a:r>
            <a:r>
              <a:rPr lang="en-GB" dirty="0" err="1"/>
              <a:t>importante</a:t>
            </a:r>
            <a:r>
              <a:rPr lang="en-GB" dirty="0"/>
              <a:t> </a:t>
            </a:r>
            <a:r>
              <a:rPr lang="en-GB" dirty="0" err="1"/>
              <a:t>nella</a:t>
            </a:r>
            <a:r>
              <a:rPr lang="en-GB" dirty="0"/>
              <a:t> </a:t>
            </a:r>
            <a:r>
              <a:rPr lang="en-GB" dirty="0" err="1"/>
              <a:t>parte</a:t>
            </a:r>
            <a:r>
              <a:rPr lang="en-GB" dirty="0"/>
              <a:t> </a:t>
            </a:r>
            <a:r>
              <a:rPr lang="en-GB" dirty="0" err="1"/>
              <a:t>superiore</a:t>
            </a:r>
            <a:r>
              <a:rPr lang="en-GB" dirty="0"/>
              <a:t>, le due successive e </a:t>
            </a:r>
            <a:r>
              <a:rPr lang="en-GB" dirty="0" err="1"/>
              <a:t>così</a:t>
            </a:r>
            <a:r>
              <a:rPr lang="en-GB" dirty="0"/>
              <a:t> via.</a:t>
            </a:r>
          </a:p>
          <a:p>
            <a:pPr marL="0" indent="0" algn="ctr">
              <a:buNone/>
            </a:pPr>
            <a:r>
              <a:rPr lang="en-GB" sz="2400" dirty="0"/>
              <a:t>1</a:t>
            </a:r>
          </a:p>
          <a:p>
            <a:pPr marL="0" indent="0" algn="ctr">
              <a:buNone/>
            </a:pPr>
            <a:r>
              <a:rPr lang="en-GB" sz="2400" dirty="0"/>
              <a:t>2     3</a:t>
            </a:r>
          </a:p>
          <a:p>
            <a:pPr marL="0" indent="0" algn="ctr">
              <a:buNone/>
            </a:pPr>
            <a:r>
              <a:rPr lang="en-GB" sz="2400" dirty="0"/>
              <a:t>4     5     6</a:t>
            </a:r>
          </a:p>
          <a:p>
            <a:pPr marL="0" indent="0" algn="ctr">
              <a:buNone/>
            </a:pPr>
            <a:r>
              <a:rPr lang="en-GB" sz="2400" dirty="0"/>
              <a:t>7     8     9     10</a:t>
            </a:r>
          </a:p>
          <a:p>
            <a:r>
              <a:rPr lang="en-GB" dirty="0"/>
              <a:t>Fai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foto</a:t>
            </a:r>
            <a:r>
              <a:rPr lang="en-GB" dirty="0"/>
              <a:t> del </a:t>
            </a:r>
            <a:r>
              <a:rPr lang="en-GB" dirty="0" err="1"/>
              <a:t>tuo</a:t>
            </a:r>
            <a:r>
              <a:rPr lang="en-GB" dirty="0"/>
              <a:t> </a:t>
            </a:r>
            <a:r>
              <a:rPr lang="en-GB" dirty="0" err="1"/>
              <a:t>lavoro</a:t>
            </a:r>
            <a:r>
              <a:rPr lang="en-GB" dirty="0"/>
              <a:t>. </a:t>
            </a:r>
            <a:r>
              <a:rPr lang="en-GB" dirty="0" err="1"/>
              <a:t>Pubblicalo</a:t>
            </a:r>
            <a:r>
              <a:rPr lang="en-GB" dirty="0"/>
              <a:t> </a:t>
            </a:r>
            <a:r>
              <a:rPr lang="en-GB" dirty="0" err="1"/>
              <a:t>sul</a:t>
            </a:r>
            <a:r>
              <a:rPr lang="en-GB" dirty="0"/>
              <a:t> forum online con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spiegazione</a:t>
            </a:r>
            <a:r>
              <a:rPr lang="en-GB" dirty="0"/>
              <a:t> del </a:t>
            </a:r>
            <a:r>
              <a:rPr lang="en-GB" dirty="0" err="1"/>
              <a:t>perché</a:t>
            </a:r>
            <a:r>
              <a:rPr lang="en-GB" dirty="0"/>
              <a:t> </a:t>
            </a:r>
            <a:r>
              <a:rPr lang="en-GB" dirty="0" err="1"/>
              <a:t>hai</a:t>
            </a:r>
            <a:r>
              <a:rPr lang="en-GB" dirty="0"/>
              <a:t> </a:t>
            </a:r>
            <a:r>
              <a:rPr lang="en-GB" dirty="0" err="1"/>
              <a:t>fatto</a:t>
            </a:r>
            <a:r>
              <a:rPr lang="en-GB" dirty="0"/>
              <a:t> </a:t>
            </a:r>
            <a:r>
              <a:rPr lang="en-GB" dirty="0" err="1"/>
              <a:t>queste</a:t>
            </a:r>
            <a:r>
              <a:rPr lang="en-GB" dirty="0"/>
              <a:t> </a:t>
            </a:r>
            <a:r>
              <a:rPr lang="en-GB" dirty="0" err="1"/>
              <a:t>scelte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0164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77CB94-ABAB-4FFB-A3F7-D2BFF9CE6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3DB704-EF33-4CF2-9E29-F8B63A7D4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/>
              <a:t>Ti</a:t>
            </a:r>
            <a:r>
              <a:rPr lang="en-GB" dirty="0"/>
              <a:t> </a:t>
            </a:r>
            <a:r>
              <a:rPr lang="en-GB" dirty="0" err="1"/>
              <a:t>verranno</a:t>
            </a:r>
            <a:r>
              <a:rPr lang="en-GB" dirty="0"/>
              <a:t> </a:t>
            </a:r>
            <a:r>
              <a:rPr lang="en-GB" dirty="0" err="1"/>
              <a:t>ora</a:t>
            </a:r>
            <a:r>
              <a:rPr lang="en-GB" dirty="0"/>
              <a:t> </a:t>
            </a:r>
            <a:r>
              <a:rPr lang="en-GB" dirty="0" err="1"/>
              <a:t>forniti</a:t>
            </a:r>
            <a:r>
              <a:rPr lang="en-GB" dirty="0"/>
              <a:t> due case studies.</a:t>
            </a:r>
          </a:p>
          <a:p>
            <a:r>
              <a:rPr lang="en-GB" dirty="0" err="1"/>
              <a:t>Leggili</a:t>
            </a:r>
            <a:r>
              <a:rPr lang="en-GB" dirty="0"/>
              <a:t> e </a:t>
            </a:r>
            <a:r>
              <a:rPr lang="en-GB" dirty="0" err="1"/>
              <a:t>rispondi</a:t>
            </a:r>
            <a:r>
              <a:rPr lang="en-GB" dirty="0"/>
              <a:t> </a:t>
            </a:r>
            <a:r>
              <a:rPr lang="en-GB" dirty="0" err="1"/>
              <a:t>alle</a:t>
            </a:r>
            <a:r>
              <a:rPr lang="en-GB" dirty="0"/>
              <a:t> </a:t>
            </a:r>
            <a:r>
              <a:rPr lang="en-GB" dirty="0" err="1"/>
              <a:t>domande</a:t>
            </a:r>
            <a:r>
              <a:rPr lang="en-GB" dirty="0"/>
              <a:t> </a:t>
            </a:r>
            <a:r>
              <a:rPr lang="en-GB" dirty="0" err="1"/>
              <a:t>alla</a:t>
            </a:r>
            <a:r>
              <a:rPr lang="en-GB" dirty="0"/>
              <a:t> fine di </a:t>
            </a:r>
            <a:r>
              <a:rPr lang="en-GB" dirty="0" err="1"/>
              <a:t>ognuna</a:t>
            </a:r>
            <a:r>
              <a:rPr lang="en-GB" dirty="0"/>
              <a:t>.</a:t>
            </a:r>
          </a:p>
          <a:p>
            <a:r>
              <a:rPr lang="en-GB" dirty="0" err="1"/>
              <a:t>Quali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abilità</a:t>
            </a:r>
            <a:r>
              <a:rPr lang="en-GB" dirty="0"/>
              <a:t> del </a:t>
            </a:r>
            <a:r>
              <a:rPr lang="en-GB" dirty="0" err="1"/>
              <a:t>ventunesimo</a:t>
            </a:r>
            <a:r>
              <a:rPr lang="en-GB" dirty="0"/>
              <a:t> </a:t>
            </a:r>
            <a:r>
              <a:rPr lang="en-GB" dirty="0" err="1"/>
              <a:t>secolo</a:t>
            </a:r>
            <a:r>
              <a:rPr lang="en-GB" dirty="0"/>
              <a:t> </a:t>
            </a:r>
            <a:r>
              <a:rPr lang="en-GB" dirty="0" err="1"/>
              <a:t>pensi</a:t>
            </a:r>
            <a:r>
              <a:rPr lang="en-GB" dirty="0"/>
              <a:t> </a:t>
            </a:r>
            <a:r>
              <a:rPr lang="en-GB" dirty="0" err="1"/>
              <a:t>siano</a:t>
            </a:r>
            <a:r>
              <a:rPr lang="en-GB" dirty="0"/>
              <a:t> state applicate in </a:t>
            </a:r>
            <a:r>
              <a:rPr lang="en-GB" dirty="0" err="1"/>
              <a:t>ogni</a:t>
            </a:r>
            <a:r>
              <a:rPr lang="en-GB" dirty="0"/>
              <a:t> </a:t>
            </a:r>
            <a:r>
              <a:rPr lang="en-GB" dirty="0" err="1"/>
              <a:t>caso</a:t>
            </a:r>
            <a:r>
              <a:rPr lang="en-GB" dirty="0"/>
              <a:t> di studio per </a:t>
            </a:r>
            <a:r>
              <a:rPr lang="en-GB" dirty="0" err="1"/>
              <a:t>rendere</a:t>
            </a:r>
            <a:r>
              <a:rPr lang="en-GB" dirty="0"/>
              <a:t> </a:t>
            </a:r>
            <a:r>
              <a:rPr lang="en-GB" dirty="0" err="1"/>
              <a:t>l'elemento</a:t>
            </a:r>
            <a:r>
              <a:rPr lang="en-GB" dirty="0"/>
              <a:t> </a:t>
            </a:r>
            <a:r>
              <a:rPr lang="en-GB" dirty="0" err="1"/>
              <a:t>interculturale</a:t>
            </a:r>
            <a:r>
              <a:rPr lang="en-GB" dirty="0"/>
              <a:t> di </a:t>
            </a:r>
            <a:r>
              <a:rPr lang="en-GB" dirty="0" err="1"/>
              <a:t>successo</a:t>
            </a:r>
            <a:r>
              <a:rPr lang="en-GB" dirty="0"/>
              <a:t>?</a:t>
            </a:r>
          </a:p>
          <a:p>
            <a:r>
              <a:rPr lang="en-GB" dirty="0" err="1"/>
              <a:t>Utilizza</a:t>
            </a:r>
            <a:r>
              <a:rPr lang="en-GB" dirty="0"/>
              <a:t> la </a:t>
            </a:r>
            <a:r>
              <a:rPr lang="en-GB" dirty="0" err="1"/>
              <a:t>griglia</a:t>
            </a:r>
            <a:r>
              <a:rPr lang="en-GB" dirty="0"/>
              <a:t> (2_3_1_Evaluating case </a:t>
            </a:r>
            <a:r>
              <a:rPr lang="en-GB" dirty="0" err="1"/>
              <a:t>studies.docx</a:t>
            </a:r>
            <a:r>
              <a:rPr lang="en-GB" dirty="0"/>
              <a:t>) per </a:t>
            </a:r>
            <a:r>
              <a:rPr lang="en-GB" dirty="0" err="1"/>
              <a:t>stabilire</a:t>
            </a:r>
            <a:r>
              <a:rPr lang="en-GB" dirty="0"/>
              <a:t> la </a:t>
            </a:r>
            <a:r>
              <a:rPr lang="en-GB" dirty="0" err="1"/>
              <a:t>tua</a:t>
            </a:r>
            <a:r>
              <a:rPr lang="en-GB" dirty="0"/>
              <a:t> </a:t>
            </a:r>
            <a:r>
              <a:rPr lang="en-GB" dirty="0" err="1"/>
              <a:t>valutazione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competenze</a:t>
            </a:r>
            <a:r>
              <a:rPr lang="en-GB" dirty="0"/>
              <a:t> del </a:t>
            </a:r>
            <a:r>
              <a:rPr lang="en-GB" dirty="0" err="1"/>
              <a:t>ventunesimo</a:t>
            </a:r>
            <a:r>
              <a:rPr lang="en-GB" dirty="0"/>
              <a:t> </a:t>
            </a:r>
            <a:r>
              <a:rPr lang="en-GB" dirty="0" err="1"/>
              <a:t>secolo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9612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 MOMENTO DELLE </a:t>
            </a:r>
            <a:r>
              <a:rPr lang="en-US" dirty="0" err="1"/>
              <a:t>ATTIVITà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304698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NUMERO </a:t>
            </a:r>
            <a:r>
              <a:rPr lang="en-GB" sz="2400" b="1" dirty="0" err="1"/>
              <a:t>ATTIVITà</a:t>
            </a:r>
            <a:r>
              <a:rPr lang="en-GB" sz="2400" b="1" dirty="0"/>
              <a:t>: 2.3.2</a:t>
            </a:r>
          </a:p>
          <a:p>
            <a:endParaRPr lang="en-GB" sz="2400" b="1" dirty="0"/>
          </a:p>
          <a:p>
            <a:r>
              <a:rPr lang="en-GB" sz="2400" b="1" dirty="0"/>
              <a:t>TITOLO </a:t>
            </a:r>
            <a:r>
              <a:rPr lang="en-GB" sz="2400" b="1" dirty="0" err="1"/>
              <a:t>ATTIVITà</a:t>
            </a:r>
            <a:r>
              <a:rPr lang="en-GB" sz="2400" b="1" dirty="0"/>
              <a:t>: </a:t>
            </a:r>
            <a:r>
              <a:rPr lang="en-GB" sz="2400" b="1" dirty="0" err="1"/>
              <a:t>Prepararsi</a:t>
            </a:r>
            <a:r>
              <a:rPr lang="en-GB" sz="2400" b="1" dirty="0"/>
              <a:t> per la </a:t>
            </a:r>
            <a:r>
              <a:rPr lang="en-GB" sz="2400" b="1" dirty="0" err="1"/>
              <a:t>mobilità</a:t>
            </a:r>
            <a:r>
              <a:rPr lang="en-GB" sz="2400" b="1" dirty="0"/>
              <a:t> </a:t>
            </a:r>
            <a:r>
              <a:rPr lang="en-GB" sz="2400" b="1" dirty="0" err="1"/>
              <a:t>interculturale</a:t>
            </a:r>
            <a:r>
              <a:rPr lang="en-GB" sz="2400" b="1" dirty="0"/>
              <a:t> </a:t>
            </a:r>
          </a:p>
          <a:p>
            <a:endParaRPr lang="en-GB" sz="2400" b="1" dirty="0"/>
          </a:p>
          <a:p>
            <a:r>
              <a:rPr lang="en-GB" sz="2400" b="1" dirty="0"/>
              <a:t>DURATA </a:t>
            </a:r>
            <a:r>
              <a:rPr lang="en-GB" sz="2400" b="1" dirty="0" err="1"/>
              <a:t>ATTIVITà</a:t>
            </a:r>
            <a:r>
              <a:rPr lang="en-GB" sz="2400" b="1" dirty="0"/>
              <a:t>: 30 </a:t>
            </a:r>
            <a:r>
              <a:rPr lang="en-GB" sz="2400" b="1" dirty="0" err="1"/>
              <a:t>minuti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COMMENTI:</a:t>
            </a:r>
          </a:p>
        </p:txBody>
      </p:sp>
    </p:spTree>
    <p:extLst>
      <p:ext uri="{BB962C8B-B14F-4D97-AF65-F5344CB8AC3E}">
        <p14:creationId xmlns:p14="http://schemas.microsoft.com/office/powerpoint/2010/main" val="12719244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Custom 7">
      <a:dk1>
        <a:srgbClr val="49711E"/>
      </a:dk1>
      <a:lt1>
        <a:sysClr val="window" lastClr="FFFFFF"/>
      </a:lt1>
      <a:dk2>
        <a:srgbClr val="333333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1768</Words>
  <Application>Microsoft Office PowerPoint</Application>
  <PresentationFormat>Presentazione su schermo (4:3)</PresentationFormat>
  <Paragraphs>181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6" baseType="lpstr">
      <vt:lpstr>Θέμα του Office</vt:lpstr>
      <vt:lpstr>Modulo 2 Sviluppare e gestire programmi di mobilità interculturale</vt:lpstr>
      <vt:lpstr>MODULO 2 UNITà 3</vt:lpstr>
      <vt:lpstr>CONTENUTO UNITà</vt:lpstr>
      <vt:lpstr>IL MOMENTO DELLE ATTIVITà</vt:lpstr>
      <vt:lpstr>Con quali di queste immagini ti identifichi di più? Perché? </vt:lpstr>
      <vt:lpstr>Di che competenze hanno bisogno i giovani?</vt:lpstr>
      <vt:lpstr>Di che competenze hanno bisogno i giovani?</vt:lpstr>
      <vt:lpstr>Case studies</vt:lpstr>
      <vt:lpstr>IL MOMENTO DELLE ATTIVITà</vt:lpstr>
      <vt:lpstr>Prepararsi per la mobilità interculturale</vt:lpstr>
      <vt:lpstr>Elenco di articoli da pianificare quando si intraprende una mobilità interculturale</vt:lpstr>
      <vt:lpstr>Pianificazione aggiuntiva</vt:lpstr>
      <vt:lpstr>Elenco di articoli da pianificare quando si intraprende una mobilità interculturale</vt:lpstr>
      <vt:lpstr>Elenco di articoli da pianificare quando si intraprende una mobilità interculturale</vt:lpstr>
      <vt:lpstr>Presentazione standard di PowerPoint</vt:lpstr>
      <vt:lpstr>IL MOMENTO DELLE ATTIVITà</vt:lpstr>
      <vt:lpstr>Cos’è lo “shock culturale”?</vt:lpstr>
      <vt:lpstr>Cos’è lo “shock culturale”?</vt:lpstr>
      <vt:lpstr>Cos’è lo “shock culturale”?</vt:lpstr>
      <vt:lpstr>Cos’è lo “shock culturale”?</vt:lpstr>
      <vt:lpstr>Cos’è lo “shock culturale”?</vt:lpstr>
      <vt:lpstr>Speed dating: confrontarsi con ciò che non è familiare:</vt:lpstr>
      <vt:lpstr>Speed dating: confrontarsi con ciò che non è familiare:</vt:lpstr>
      <vt:lpstr>Presentazione standard di PowerPoint</vt:lpstr>
      <vt:lpstr>Presentazione standard di PowerPoint</vt:lpstr>
      <vt:lpstr>IL MOMENTO DELLE ATTIVITà</vt:lpstr>
      <vt:lpstr>Casinò interculturale</vt:lpstr>
      <vt:lpstr>Casinò interculturale</vt:lpstr>
      <vt:lpstr>Gestire lo "shock culturale" e altri incidenti</vt:lpstr>
      <vt:lpstr>Lo strumento 3R</vt:lpstr>
      <vt:lpstr>Lo strumento 3R</vt:lpstr>
      <vt:lpstr>IL MOMENTO DELLE ATTIVITà</vt:lpstr>
      <vt:lpstr>Ulteriori letture</vt:lpstr>
      <vt:lpstr>Autovalutazione e riflessione</vt:lpstr>
      <vt:lpstr>Congratulazioni!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Project Coordinator</dc:creator>
  <cp:lastModifiedBy>PC-10</cp:lastModifiedBy>
  <cp:revision>86</cp:revision>
  <cp:lastPrinted>2017-10-16T10:35:47Z</cp:lastPrinted>
  <dcterms:created xsi:type="dcterms:W3CDTF">2017-10-16T06:30:11Z</dcterms:created>
  <dcterms:modified xsi:type="dcterms:W3CDTF">2018-08-29T14:28:35Z</dcterms:modified>
</cp:coreProperties>
</file>