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1" r:id="rId4"/>
    <p:sldId id="291" r:id="rId5"/>
    <p:sldId id="271" r:id="rId6"/>
    <p:sldId id="257" r:id="rId7"/>
    <p:sldId id="289" r:id="rId8"/>
    <p:sldId id="272" r:id="rId9"/>
    <p:sldId id="267" r:id="rId10"/>
    <p:sldId id="273" r:id="rId11"/>
    <p:sldId id="275" r:id="rId12"/>
    <p:sldId id="276" r:id="rId13"/>
    <p:sldId id="277" r:id="rId14"/>
    <p:sldId id="279" r:id="rId15"/>
    <p:sldId id="278" r:id="rId16"/>
    <p:sldId id="268" r:id="rId17"/>
    <p:sldId id="284" r:id="rId18"/>
    <p:sldId id="274" r:id="rId19"/>
    <p:sldId id="280" r:id="rId20"/>
    <p:sldId id="292" r:id="rId21"/>
    <p:sldId id="293" r:id="rId22"/>
    <p:sldId id="281" r:id="rId23"/>
    <p:sldId id="283" r:id="rId24"/>
    <p:sldId id="285" r:id="rId25"/>
    <p:sldId id="282" r:id="rId26"/>
    <p:sldId id="296" r:id="rId27"/>
    <p:sldId id="297" r:id="rId28"/>
    <p:sldId id="298" r:id="rId29"/>
    <p:sldId id="270" r:id="rId30"/>
    <p:sldId id="286" r:id="rId31"/>
    <p:sldId id="287" r:id="rId32"/>
    <p:sldId id="295" r:id="rId33"/>
    <p:sldId id="260" r:id="rId34"/>
    <p:sldId id="294" r:id="rId35"/>
    <p:sldId id="262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" initials="H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3" y="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80B0-6ED1-4799-979B-18C19D0C474D}" type="datetimeFigureOut">
              <a:rPr lang="fr-FR" smtClean="0"/>
              <a:t>23/07/2018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3" y="8685991"/>
            <a:ext cx="2972547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66266-5E11-4B68-948D-A8BF29E063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984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0858-131F-45C9-96B9-4A2311E834ED}" type="datetimeFigureOut">
              <a:rPr lang="el-GR" smtClean="0"/>
              <a:t>23/7/2018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82F8F-5088-4031-82CD-039490420B5C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F8F-5088-4031-82CD-039490420B5C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42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87624" y="4124672"/>
            <a:ext cx="6080720" cy="1546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744416" cy="20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eu2\OneDrive - EDITC LTD\EU_Projects\2016 InterculturalMobility-Eurocircle_FR\4. Implementation\Dissemination\Logos\ErasmusLogo\EU flag-Erasmus+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40" y="6021288"/>
            <a:ext cx="307367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3131840" y="6018673"/>
            <a:ext cx="410445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This project has been funded with support from the European Union. This [project] reflects the views only of the author, and the Commission cannot be held responsible for any use which may be made of the information contained therein</a:t>
            </a:r>
          </a:p>
          <a:p>
            <a:pPr eaLnBrk="1" hangingPunct="1">
              <a:defRPr/>
            </a:pPr>
            <a:r>
              <a:rPr lang="en-GB" sz="1100" dirty="0">
                <a:solidFill>
                  <a:srgbClr val="002060"/>
                </a:solidFill>
              </a:rPr>
              <a:t>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44008" y="1886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3224" y="274638"/>
            <a:ext cx="59150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271663" cy="12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- Τίτλος"/>
          <p:cNvSpPr>
            <a:spLocks noGrp="1"/>
          </p:cNvSpPr>
          <p:nvPr>
            <p:ph type="title" hasCustomPrompt="1"/>
          </p:nvPr>
        </p:nvSpPr>
        <p:spPr>
          <a:xfrm>
            <a:off x="673224" y="274638"/>
            <a:ext cx="5915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Further reading/resources</a:t>
            </a:r>
            <a:endParaRPr lang="el-GR"/>
          </a:p>
        </p:txBody>
      </p:sp>
      <p:sp>
        <p:nvSpPr>
          <p:cNvPr id="1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44" y="2708920"/>
            <a:ext cx="206084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Revision questions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529061"/>
            <a:ext cx="6203032" cy="45971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 rot="993780">
            <a:off x="6660273" y="1688727"/>
            <a:ext cx="1604927" cy="37702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39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2" name="Rectangle 11"/>
          <p:cNvSpPr/>
          <p:nvPr userDrawn="1"/>
        </p:nvSpPr>
        <p:spPr>
          <a:xfrm rot="21258874">
            <a:off x="7431914" y="4254642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707401" y="4824698"/>
            <a:ext cx="755335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99FF66"/>
                </a:solidFill>
                <a:effectLst/>
              </a:rPr>
              <a:t>?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Activity slide</a:t>
            </a:r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1529061"/>
            <a:ext cx="5486400" cy="319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987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 userDrawn="1"/>
        </p:nvSpPr>
        <p:spPr>
          <a:xfrm flipH="1">
            <a:off x="7812359" y="2204864"/>
            <a:ext cx="1350405" cy="4653137"/>
          </a:xfrm>
          <a:prstGeom prst="rtTriangle">
            <a:avLst/>
          </a:prstGeom>
          <a:solidFill>
            <a:srgbClr val="99FF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755576" y="274638"/>
            <a:ext cx="620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8" name="Εικόνα 1" descr="C:\Users\doloudi.LARISSA\Desktop\eu_flag_co_funded_pos_[rgb]_right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54112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1331640" y="6186959"/>
            <a:ext cx="1827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l-GR" sz="1200" b="1" dirty="0">
                <a:solidFill>
                  <a:srgbClr val="6B6BCF"/>
                </a:solidFill>
              </a:rPr>
              <a:t>Co-funded by the Erasmus+ </a:t>
            </a:r>
            <a:r>
              <a:rPr lang="en-US" altLang="el-GR" sz="1200" b="1" dirty="0" err="1">
                <a:solidFill>
                  <a:srgbClr val="6B6BCF"/>
                </a:solidFill>
              </a:rPr>
              <a:t>Programme</a:t>
            </a:r>
            <a:r>
              <a:rPr lang="en-US" altLang="el-GR" sz="1200" b="1" dirty="0">
                <a:solidFill>
                  <a:srgbClr val="6B6BCF"/>
                </a:solidFill>
              </a:rPr>
              <a:t> of the European Union</a:t>
            </a:r>
            <a:endParaRPr lang="el-GR" altLang="el-GR" sz="1200" b="1" dirty="0">
              <a:solidFill>
                <a:srgbClr val="6B6BCF"/>
              </a:solidFill>
            </a:endParaRPr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5301208"/>
            <a:ext cx="467544" cy="1556792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Triangle 14"/>
          <p:cNvSpPr/>
          <p:nvPr userDrawn="1"/>
        </p:nvSpPr>
        <p:spPr>
          <a:xfrm rot="10800000" flipH="1">
            <a:off x="0" y="-6063"/>
            <a:ext cx="900584" cy="2714981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Connector 18"/>
          <p:cNvCxnSpPr>
            <a:stCxn id="17" idx="3"/>
          </p:cNvCxnSpPr>
          <p:nvPr userDrawn="1"/>
        </p:nvCxnSpPr>
        <p:spPr>
          <a:xfrm flipV="1">
            <a:off x="8190148" y="1916832"/>
            <a:ext cx="315162" cy="494116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4" idx="4"/>
          </p:cNvCxnSpPr>
          <p:nvPr userDrawn="1"/>
        </p:nvCxnSpPr>
        <p:spPr>
          <a:xfrm flipH="1" flipV="1">
            <a:off x="7812359" y="-6065"/>
            <a:ext cx="1008113" cy="6603419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7812359" y="-6065"/>
            <a:ext cx="1326069" cy="5307271"/>
          </a:xfrm>
          <a:prstGeom prst="rt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Triangle 16"/>
          <p:cNvSpPr/>
          <p:nvPr userDrawn="1"/>
        </p:nvSpPr>
        <p:spPr>
          <a:xfrm rot="10800000" flipV="1">
            <a:off x="7236296" y="5353635"/>
            <a:ext cx="1907704" cy="1504365"/>
          </a:xfrm>
          <a:prstGeom prst="rt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eco.be/ressources/concepts-grilles-d-analyse-exercices-et-jeux-dont-le-jeu-des-chaises/Le-choc-culturel,4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warwick.ac.uk/fac/soc/al/globalpad/openhouse/interculturalskil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arwick.ac.uk/fac/cross_fac/globalpeople/resourcebank/gppublications/gp_competency_framework.pdf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54644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Module 2</a:t>
            </a:r>
            <a:br>
              <a:rPr lang="en-GB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fr-FR" sz="3100" dirty="0">
                <a:solidFill>
                  <a:schemeClr val="tx1"/>
                </a:solidFill>
              </a:rPr>
              <a:t>Développer</a:t>
            </a:r>
            <a:r>
              <a:rPr lang="en-US" sz="3100" dirty="0">
                <a:solidFill>
                  <a:schemeClr val="tx1"/>
                </a:solidFill>
              </a:rPr>
              <a:t> et </a:t>
            </a:r>
            <a:r>
              <a:rPr lang="en-US" sz="3100" dirty="0" err="1">
                <a:solidFill>
                  <a:schemeClr val="tx1"/>
                </a:solidFill>
              </a:rPr>
              <a:t>gérér</a:t>
            </a:r>
            <a:r>
              <a:rPr lang="en-US" sz="3100" dirty="0">
                <a:solidFill>
                  <a:schemeClr val="tx1"/>
                </a:solidFill>
              </a:rPr>
              <a:t> les </a:t>
            </a:r>
            <a:r>
              <a:rPr lang="fr-FR" sz="3100" dirty="0">
                <a:solidFill>
                  <a:schemeClr val="tx1"/>
                </a:solidFill>
              </a:rPr>
              <a:t>programmes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fr-FR" sz="3100" dirty="0">
                <a:solidFill>
                  <a:schemeClr val="tx1"/>
                </a:solidFill>
              </a:rPr>
              <a:t>de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fr-FR" sz="3100" dirty="0">
                <a:solidFill>
                  <a:schemeClr val="tx1"/>
                </a:solidFill>
              </a:rPr>
              <a:t>mobilité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fr-FR" sz="3100" dirty="0">
                <a:solidFill>
                  <a:schemeClr val="tx1"/>
                </a:solidFill>
              </a:rPr>
              <a:t>interculturelle </a:t>
            </a: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dans </a:t>
            </a:r>
            <a:r>
              <a:rPr lang="fr-FR" sz="3100" dirty="0">
                <a:solidFill>
                  <a:schemeClr val="tx1"/>
                </a:solidFill>
              </a:rPr>
              <a:t>le cadre de l’Enseignement et de la Formation Professionnels (EFP)</a:t>
            </a:r>
            <a:endParaRPr lang="en-GB" sz="3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365104"/>
            <a:ext cx="6080720" cy="1546440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Unité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2.3</a:t>
            </a:r>
          </a:p>
          <a:p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Comprendre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en-GB" dirty="0" err="1">
                <a:solidFill>
                  <a:schemeClr val="accent3">
                    <a:lumMod val="75000"/>
                  </a:schemeClr>
                </a:solidFill>
              </a:rPr>
              <a:t>soutenir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 les participants aux programmes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interculturels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Times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2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E01B3-464A-437E-9358-DF917CFA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" y="116632"/>
            <a:ext cx="5915000" cy="1483568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Préparer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mobilité</a:t>
            </a:r>
            <a:r>
              <a:rPr lang="en-GB" dirty="0" smtClean="0"/>
              <a:t> </a:t>
            </a:r>
            <a:r>
              <a:rPr lang="en-GB" dirty="0" err="1" smtClean="0"/>
              <a:t>interculturelle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2CC452-3ABD-4FE5-B979-95E348EA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7643192" cy="3701008"/>
          </a:xfrm>
        </p:spPr>
        <p:txBody>
          <a:bodyPr/>
          <a:lstStyle/>
          <a:p>
            <a:r>
              <a:rPr lang="fr-FR" dirty="0"/>
              <a:t>Une fois qu'un projet a été convenu, les préparatifs doivent commencer. Le projet a plus de chances de réussir s'il a été bien planifié. Chaque mobilité interculturelle est différente, mais une liste de choses qui devraient être planifiées pourrait inclure les éléments suivants: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09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24"/>
            <a:ext cx="6948264" cy="118072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Check-list de la </a:t>
            </a:r>
            <a:r>
              <a:rPr lang="en-GB" sz="3200" dirty="0" err="1" smtClean="0"/>
              <a:t>Mobilité</a:t>
            </a:r>
            <a:r>
              <a:rPr lang="en-GB" sz="3200" dirty="0" smtClean="0"/>
              <a:t>: 1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525658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emplacement </a:t>
            </a:r>
            <a:endParaRPr lang="fr-FR" dirty="0" smtClean="0"/>
          </a:p>
          <a:p>
            <a:pPr lvl="0"/>
            <a:r>
              <a:rPr lang="fr-FR" dirty="0" smtClean="0"/>
              <a:t>dates </a:t>
            </a:r>
          </a:p>
          <a:p>
            <a:pPr lvl="0"/>
            <a:r>
              <a:rPr lang="fr-FR" dirty="0" smtClean="0"/>
              <a:t>durée </a:t>
            </a:r>
          </a:p>
          <a:p>
            <a:pPr lvl="0"/>
            <a:r>
              <a:rPr lang="fr-FR" dirty="0" smtClean="0"/>
              <a:t>hébergement </a:t>
            </a:r>
          </a:p>
          <a:p>
            <a:pPr lvl="0"/>
            <a:r>
              <a:rPr lang="fr-FR" dirty="0" smtClean="0"/>
              <a:t>partenaires </a:t>
            </a:r>
            <a:r>
              <a:rPr lang="fr-FR" dirty="0"/>
              <a:t>et organisations impliqués </a:t>
            </a:r>
            <a:endParaRPr lang="fr-FR" dirty="0" smtClean="0"/>
          </a:p>
          <a:p>
            <a:pPr lvl="0"/>
            <a:r>
              <a:rPr lang="fr-FR" dirty="0" err="1" smtClean="0"/>
              <a:t>co-participants</a:t>
            </a:r>
            <a:r>
              <a:rPr lang="fr-FR" dirty="0" smtClean="0"/>
              <a:t> </a:t>
            </a:r>
          </a:p>
          <a:p>
            <a:pPr lvl="0"/>
            <a:r>
              <a:rPr lang="fr-FR" dirty="0" smtClean="0"/>
              <a:t>objectifs </a:t>
            </a:r>
            <a:r>
              <a:rPr lang="fr-FR" dirty="0"/>
              <a:t>d'apprentissage et résultats </a:t>
            </a:r>
            <a:endParaRPr lang="fr-FR" dirty="0" smtClean="0"/>
          </a:p>
          <a:p>
            <a:pPr lvl="0"/>
            <a:r>
              <a:rPr lang="fr-FR" dirty="0" smtClean="0"/>
              <a:t>contenu </a:t>
            </a:r>
            <a:r>
              <a:rPr lang="fr-FR" dirty="0"/>
              <a:t>d'apprentissage </a:t>
            </a:r>
            <a:endParaRPr lang="fr-FR" dirty="0" smtClean="0"/>
          </a:p>
          <a:p>
            <a:pPr lvl="0"/>
            <a:r>
              <a:rPr lang="fr-FR" dirty="0" smtClean="0"/>
              <a:t>systèmes </a:t>
            </a:r>
            <a:r>
              <a:rPr lang="fr-FR" dirty="0"/>
              <a:t>d'évaluation </a:t>
            </a:r>
            <a:endParaRPr lang="fr-FR" dirty="0" smtClean="0"/>
          </a:p>
          <a:p>
            <a:pPr lvl="0"/>
            <a:r>
              <a:rPr lang="fr-FR" dirty="0" smtClean="0"/>
              <a:t>systèmes </a:t>
            </a:r>
            <a:r>
              <a:rPr lang="fr-FR" dirty="0"/>
              <a:t>de reportage et de partage de l'apprentissage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74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7643192" cy="3921299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Dans le cas des échanges interculturels, où il peut y avoir des différences dans la langue, la culture, la nourriture, les routines quotidiennes, etc., il peut y avoir un plus grand risque de malentendus ou de malentendus. Pour éviter cela, une </a:t>
            </a:r>
            <a:r>
              <a:rPr lang="fr-FR" b="1" dirty="0"/>
              <a:t>planification supplémentaire </a:t>
            </a:r>
            <a:r>
              <a:rPr lang="fr-FR" dirty="0"/>
              <a:t>est requise.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" y="476672"/>
            <a:ext cx="6851104" cy="1336025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Planning </a:t>
            </a:r>
            <a:r>
              <a:rPr lang="en-GB" sz="4000" dirty="0" err="1" smtClean="0"/>
              <a:t>supplémentaire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9297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643192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Une planification supplémentaire devrait aborder tous les aspects des besoins des participants, notamment: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Préparation </a:t>
            </a:r>
            <a:r>
              <a:rPr lang="fr-FR" b="1" dirty="0"/>
              <a:t>personnelle </a:t>
            </a:r>
            <a:endParaRPr lang="fr-FR" b="1" dirty="0" smtClean="0"/>
          </a:p>
          <a:p>
            <a:r>
              <a:rPr lang="fr-FR" dirty="0" smtClean="0">
                <a:solidFill>
                  <a:schemeClr val="tx1"/>
                </a:solidFill>
              </a:rPr>
              <a:t>Dans </a:t>
            </a:r>
            <a:r>
              <a:rPr lang="fr-FR" dirty="0">
                <a:solidFill>
                  <a:schemeClr val="tx1"/>
                </a:solidFill>
              </a:rPr>
              <a:t>quelle mesure les participants se sont-ils préparés?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Problèmes </a:t>
            </a:r>
            <a:r>
              <a:rPr lang="fr-FR" dirty="0">
                <a:solidFill>
                  <a:schemeClr val="tx1"/>
                </a:solidFill>
              </a:rPr>
              <a:t>pouvant survenir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Quelles </a:t>
            </a:r>
            <a:r>
              <a:rPr lang="fr-FR" dirty="0">
                <a:solidFill>
                  <a:schemeClr val="tx1"/>
                </a:solidFill>
              </a:rPr>
              <a:t>compétences et quels outils les participants ont-ils pour faire face à l'imprévu</a:t>
            </a:r>
            <a:r>
              <a:rPr lang="fr-FR" dirty="0" smtClean="0">
                <a:solidFill>
                  <a:schemeClr val="tx1"/>
                </a:solidFill>
              </a:rPr>
              <a:t>?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Que faire lorsque </a:t>
            </a:r>
            <a:r>
              <a:rPr lang="fr-FR" dirty="0">
                <a:solidFill>
                  <a:schemeClr val="tx1"/>
                </a:solidFill>
              </a:rPr>
              <a:t>les participants rentrent à la maison 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Comment </a:t>
            </a:r>
            <a:r>
              <a:rPr lang="fr-FR" dirty="0">
                <a:solidFill>
                  <a:schemeClr val="tx1"/>
                </a:solidFill>
              </a:rPr>
              <a:t>évaluer le succès de l'expérience interculturelle?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08520" y="16024"/>
            <a:ext cx="7308304" cy="139675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Check list de la </a:t>
            </a:r>
            <a:r>
              <a:rPr lang="en-GB" sz="3200" dirty="0" err="1" smtClean="0"/>
              <a:t>Mobilité</a:t>
            </a:r>
            <a:r>
              <a:rPr lang="en-GB" sz="3200" dirty="0" smtClean="0"/>
              <a:t>: 2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2655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7643192" cy="460851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Vous recevrez une liste de vingt critères qui peuvent être utilisés pour une planification supplémentaire en préparation d'une mobilité internationale. </a:t>
            </a:r>
            <a:endParaRPr lang="fr-FR" dirty="0" smtClean="0"/>
          </a:p>
          <a:p>
            <a:r>
              <a:rPr lang="fr-FR" dirty="0" smtClean="0"/>
              <a:t>Travaillez </a:t>
            </a:r>
            <a:r>
              <a:rPr lang="fr-FR" dirty="0"/>
              <a:t>avec un partenaire pour identifier quatre critères importants pour vous et déterminer: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-quels </a:t>
            </a:r>
            <a:r>
              <a:rPr lang="fr-FR" dirty="0">
                <a:solidFill>
                  <a:schemeClr val="tx1"/>
                </a:solidFill>
              </a:rPr>
              <a:t>types d'aide et de soutien vous pouvez obtenir avec chacun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-qui </a:t>
            </a:r>
            <a:r>
              <a:rPr lang="fr-FR" dirty="0">
                <a:solidFill>
                  <a:schemeClr val="tx1"/>
                </a:solidFill>
              </a:rPr>
              <a:t>pourrait fournir le soutien.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/>
              <a:t>Écrivez </a:t>
            </a:r>
            <a:r>
              <a:rPr lang="fr-FR" dirty="0"/>
              <a:t>le résultat de vos discussions dans la grille fournie.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2008" y="16024"/>
            <a:ext cx="7380312" cy="1684784"/>
          </a:xfrm>
        </p:spPr>
        <p:txBody>
          <a:bodyPr>
            <a:normAutofit/>
          </a:bodyPr>
          <a:lstStyle/>
          <a:p>
            <a:r>
              <a:rPr lang="en-GB" sz="3200" dirty="0"/>
              <a:t>Check list de la </a:t>
            </a:r>
            <a:r>
              <a:rPr lang="en-GB" sz="3200" dirty="0" err="1"/>
              <a:t>Mobilité</a:t>
            </a:r>
            <a:r>
              <a:rPr lang="en-GB" sz="3200" dirty="0"/>
              <a:t>: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7983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865937" cy="385303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83768" y="771701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Pause </a:t>
            </a:r>
            <a:endParaRPr lang="fr-FR" sz="40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59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ACTIVITY</a:t>
            </a: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30832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2.3.3</a:t>
            </a:r>
          </a:p>
          <a:p>
            <a:endParaRPr lang="en-GB" sz="2400" b="1" dirty="0"/>
          </a:p>
          <a:p>
            <a:r>
              <a:rPr lang="en-GB" sz="2400" b="1" dirty="0" smtClean="0"/>
              <a:t>TTIRE  ACTIVITE : </a:t>
            </a:r>
            <a:r>
              <a:rPr lang="en-GB" sz="2400" b="1" dirty="0" err="1" smtClean="0"/>
              <a:t>Gestion</a:t>
            </a:r>
            <a:r>
              <a:rPr lang="en-GB" sz="2400" b="1" dirty="0" smtClean="0"/>
              <a:t> des </a:t>
            </a:r>
            <a:r>
              <a:rPr lang="en-GB" sz="2400" b="1" dirty="0" err="1" smtClean="0"/>
              <a:t>problèmes</a:t>
            </a:r>
            <a:r>
              <a:rPr lang="en-GB" sz="2400" b="1" dirty="0" smtClean="0"/>
              <a:t> 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DUREE: </a:t>
            </a:r>
            <a:r>
              <a:rPr lang="en-GB" sz="2400" b="1" dirty="0"/>
              <a:t>60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713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Qu’est</a:t>
            </a:r>
            <a:r>
              <a:rPr lang="en-GB" dirty="0" err="1" smtClean="0"/>
              <a:t>-ce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le choc </a:t>
            </a:r>
            <a:r>
              <a:rPr lang="en-GB" dirty="0" err="1" smtClean="0"/>
              <a:t>culturel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628800"/>
            <a:ext cx="5256585" cy="3096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 err="1" smtClean="0"/>
              <a:t>Avez-vous</a:t>
            </a:r>
            <a:r>
              <a:rPr lang="en-GB" dirty="0" smtClean="0"/>
              <a:t> déjà </a:t>
            </a:r>
            <a:r>
              <a:rPr lang="en-GB" dirty="0" err="1" smtClean="0"/>
              <a:t>vécu</a:t>
            </a:r>
            <a:r>
              <a:rPr lang="en-GB" dirty="0" smtClean="0"/>
              <a:t> / </a:t>
            </a:r>
            <a:r>
              <a:rPr lang="en-GB" dirty="0" err="1" smtClean="0"/>
              <a:t>expérimenté</a:t>
            </a:r>
            <a:r>
              <a:rPr lang="en-GB" dirty="0" smtClean="0"/>
              <a:t> un choc culture?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07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Qu’est-ce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le choc </a:t>
            </a:r>
            <a:r>
              <a:rPr lang="en-GB" dirty="0" err="1"/>
              <a:t>culturel</a:t>
            </a:r>
            <a:r>
              <a:rPr lang="en-GB" dirty="0"/>
              <a:t>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913067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Le «choc culturel» est un terme qui peut décrire les sentiments qui découlent du passage d'une culture familière à une culture qui ne lui est pas familière. 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Tout </a:t>
            </a:r>
            <a:r>
              <a:rPr lang="fr-FR" sz="2000" dirty="0"/>
              <a:t>le monde peut en faire l'expérience, mais il décrit généralement les personnes qui ont voyagé à l'étranger pour travailler, vivre ou étudier. Parfois, être dans un nouvel environnement, rencontrer beaucoup de nouvelles personnes et apprendre les manières d'un pays différent peut sembler accablant. 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Si </a:t>
            </a:r>
            <a:r>
              <a:rPr lang="fr-FR" sz="2000" dirty="0"/>
              <a:t>ces sentiments surviennent à un moment où une personne se sent aussi séparée des personnes importantes dans sa vie - famille, amis, collègues, enseignants - des personnes avec qui elle communique habituellement dans des moments d'incertitude, qui lui apportent soutien et l'étrangeté ou la méconnaissance peuvent devenir très importantes.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412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85010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Qu’est-ce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le choc </a:t>
            </a:r>
            <a:r>
              <a:rPr lang="en-GB" dirty="0" err="1"/>
              <a:t>culturel</a:t>
            </a:r>
            <a:r>
              <a:rPr lang="en-GB" dirty="0"/>
              <a:t>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62472"/>
            <a:ext cx="5400600" cy="1036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err="1" smtClean="0">
                <a:solidFill>
                  <a:schemeClr val="tx1"/>
                </a:solidFill>
              </a:rPr>
              <a:t>Doit</a:t>
            </a:r>
            <a:r>
              <a:rPr lang="en-GB" dirty="0" smtClean="0">
                <a:solidFill>
                  <a:schemeClr val="tx1"/>
                </a:solidFill>
              </a:rPr>
              <a:t>-on </a:t>
            </a:r>
            <a:r>
              <a:rPr lang="en-GB" dirty="0" err="1" smtClean="0">
                <a:solidFill>
                  <a:schemeClr val="tx1"/>
                </a:solidFill>
              </a:rPr>
              <a:t>s’inquiéter</a:t>
            </a:r>
            <a:r>
              <a:rPr lang="en-GB" dirty="0" smtClean="0">
                <a:solidFill>
                  <a:schemeClr val="tx1"/>
                </a:solidFill>
              </a:rPr>
              <a:t> du choc </a:t>
            </a:r>
            <a:r>
              <a:rPr lang="en-GB" dirty="0" err="1" smtClean="0">
                <a:solidFill>
                  <a:schemeClr val="tx1"/>
                </a:solidFill>
              </a:rPr>
              <a:t>culturel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423358" y="2636912"/>
            <a:ext cx="7643192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 smtClean="0">
                <a:solidFill>
                  <a:schemeClr val="accent6">
                    <a:lumMod val="50000"/>
                  </a:schemeClr>
                </a:solidFill>
              </a:rPr>
              <a:t>Non!</a:t>
            </a:r>
            <a:endParaRPr lang="en-GB" sz="4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/>
              <a:t>Il n'est pas inhabituel de ressentir un certain niveau de désorientation si nous nous trouvons dans une nouvelle situation. Si, en outre, une personne est fatiguée, peut-être subissant un décalage horaire, les petites choses peuvent devenir bouleversantes et hors de proportion avec leur signification réelle.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UNIT 3</a:t>
            </a:r>
            <a:endParaRPr lang="el-GR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298843"/>
              </p:ext>
            </p:extLst>
          </p:nvPr>
        </p:nvGraphicFramePr>
        <p:xfrm>
          <a:off x="207550" y="1700808"/>
          <a:ext cx="8936450" cy="3787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87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48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4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Titre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Module </a:t>
                      </a:r>
                      <a:endParaRPr lang="el-G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Développer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et gérér les 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programmes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de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sz="20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mobilité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000" dirty="0" smtClean="0">
                          <a:solidFill>
                            <a:schemeClr val="bg1"/>
                          </a:solidFill>
                        </a:rPr>
                        <a:t>interculturelle dans le cadre de l’Enseignement et de la Formation Professionnels (EFP) </a:t>
                      </a:r>
                      <a:endParaRPr lang="fr-FR" sz="2000" dirty="0" smtClean="0">
                        <a:solidFill>
                          <a:schemeClr val="bg1"/>
                        </a:solidFill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872">
                <a:tc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Titre</a:t>
                      </a:r>
                      <a:r>
                        <a:rPr lang="en-GB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fr-FR" sz="20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l’u</a:t>
                      </a:r>
                      <a:r>
                        <a:rPr lang="fr-FR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nité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Comprendre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 et </a:t>
                      </a:r>
                      <a:r>
                        <a:rPr lang="fr-FR" sz="2000" b="1" noProof="0" dirty="0" smtClean="0">
                          <a:solidFill>
                            <a:schemeClr val="tx1"/>
                          </a:solidFill>
                        </a:rPr>
                        <a:t>soutenir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les participants aux programmes 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interculturels</a:t>
                      </a:r>
                      <a:endParaRPr lang="fr-FR" sz="2000" b="1" dirty="0" smtClean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133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Objectifs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/>
                        <a:t>de la formation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Développer la compréhension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différents contextes, besoins et aspirations du groupe de jeunes ciblé impliqué dans les programmes de mobilité interculturelle.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0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Découvrir les différentes façon pour adapter les programmes, les activités et pour soutenir les différents besoins et capacités des jeunes. </a:t>
                      </a:r>
                      <a:endParaRPr lang="en-GB" sz="2000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89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Qu’est-ce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le choc </a:t>
            </a:r>
            <a:r>
              <a:rPr lang="en-GB" dirty="0" err="1"/>
              <a:t>culturel</a:t>
            </a:r>
            <a:r>
              <a:rPr lang="en-GB" dirty="0"/>
              <a:t>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48790"/>
            <a:ext cx="7913067" cy="51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err="1" smtClean="0"/>
              <a:t>Cependant</a:t>
            </a:r>
            <a:r>
              <a:rPr lang="en-GB" sz="2800" dirty="0" smtClean="0"/>
              <a:t>! </a:t>
            </a:r>
            <a:endParaRPr lang="en-GB" sz="2800" dirty="0"/>
          </a:p>
          <a:p>
            <a:pPr marL="0" indent="0">
              <a:buNone/>
            </a:pPr>
            <a:r>
              <a:rPr lang="fr-FR" sz="2000" dirty="0"/>
              <a:t>Les réponses à la rencontre d'une culture différente peuvent être extrêmement déconcertantes pour les deux parties dans une rencontre interculturelle, si une ou plusieurs des personnes impliquées sont culturellement introverties. Les recherches menées par </a:t>
            </a:r>
            <a:r>
              <a:rPr lang="fr-FR" sz="2000" b="1" dirty="0" err="1"/>
              <a:t>Margalit</a:t>
            </a:r>
            <a:r>
              <a:rPr lang="fr-FR" sz="2000" b="1" dirty="0"/>
              <a:t> Cohen-</a:t>
            </a:r>
            <a:r>
              <a:rPr lang="fr-FR" sz="2000" b="1" dirty="0" err="1"/>
              <a:t>Emerique</a:t>
            </a:r>
            <a:r>
              <a:rPr lang="fr-FR" sz="2000" b="1" dirty="0"/>
              <a:t> </a:t>
            </a:r>
            <a:r>
              <a:rPr lang="fr-FR" sz="2000" dirty="0"/>
              <a:t>soulignent que: </a:t>
            </a:r>
            <a:endParaRPr lang="fr-FR" sz="20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</a:rPr>
              <a:t>"</a:t>
            </a:r>
            <a:r>
              <a:rPr lang="fr-FR" sz="2400" dirty="0">
                <a:solidFill>
                  <a:schemeClr val="tx1"/>
                </a:solidFill>
              </a:rPr>
              <a:t>Perceptions sélectives, peur de l'inconnu, préjugés, ethnocentrisme, tendance à systématiser activement les différences en un schéma de dévalorisation, de discrimination et même de racisme, construit des filtres et des barrières cognitives et émotionnelles qui empêchent un individu d'être ouvert à la culture du" autre », et à la reconnaissance et la tolérance des différences</a:t>
            </a:r>
            <a:r>
              <a:rPr lang="fr-FR" sz="2400" dirty="0" smtClean="0">
                <a:solidFill>
                  <a:schemeClr val="tx1"/>
                </a:solidFill>
              </a:rPr>
              <a:t>.« </a:t>
            </a:r>
          </a:p>
          <a:p>
            <a:pPr marL="0" indent="0">
              <a:buNone/>
            </a:pPr>
            <a:r>
              <a:rPr lang="en-GB" sz="1800" dirty="0" err="1" smtClean="0"/>
              <a:t>Voir</a:t>
            </a:r>
            <a:r>
              <a:rPr lang="en-GB" sz="1800" dirty="0" smtClean="0"/>
              <a:t>: </a:t>
            </a:r>
            <a:r>
              <a:rPr lang="en-GB" sz="1400" dirty="0" smtClean="0">
                <a:hlinkClick r:id="rId2"/>
              </a:rPr>
              <a:t>http</a:t>
            </a:r>
            <a:r>
              <a:rPr lang="en-GB" sz="1400" dirty="0">
                <a:hlinkClick r:id="rId2"/>
              </a:rPr>
              <a:t>://www.iteco.be/ressources/concepts-grilles-d-analyse-exercices-et-jeux-dont-le-jeu-des-chaises/Le-choc-culturel,44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46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4694"/>
            <a:ext cx="6336704" cy="86409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Qu’est-ce</a:t>
            </a:r>
            <a:r>
              <a:rPr lang="en-GB" dirty="0"/>
              <a:t> </a:t>
            </a:r>
            <a:r>
              <a:rPr lang="en-GB" dirty="0" err="1"/>
              <a:t>que</a:t>
            </a:r>
            <a:r>
              <a:rPr lang="en-GB" dirty="0"/>
              <a:t> le choc </a:t>
            </a:r>
            <a:r>
              <a:rPr lang="en-GB" dirty="0" err="1"/>
              <a:t>culturel</a:t>
            </a:r>
            <a:r>
              <a:rPr lang="en-GB" dirty="0"/>
              <a:t>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48790"/>
            <a:ext cx="7913067" cy="511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Pour éviter de telles expériences pour les jeunes qui entreprennent des mobilités interculturelles, </a:t>
            </a:r>
            <a:endParaRPr lang="fr-FR" sz="2800" dirty="0" smtClean="0"/>
          </a:p>
          <a:p>
            <a:r>
              <a:rPr lang="fr-FR" sz="2800" dirty="0" smtClean="0"/>
              <a:t>il </a:t>
            </a:r>
            <a:r>
              <a:rPr lang="fr-FR" sz="2800" dirty="0"/>
              <a:t>est donc vital que les organisations </a:t>
            </a:r>
            <a:r>
              <a:rPr lang="fr-FR" sz="2800" dirty="0" smtClean="0"/>
              <a:t>soient </a:t>
            </a:r>
            <a:r>
              <a:rPr lang="fr-FR" sz="2800" dirty="0" smtClean="0">
                <a:solidFill>
                  <a:schemeClr val="tx1"/>
                </a:solidFill>
              </a:rPr>
              <a:t>confiantes </a:t>
            </a:r>
            <a:r>
              <a:rPr lang="fr-FR" sz="2800" dirty="0">
                <a:solidFill>
                  <a:schemeClr val="tx1"/>
                </a:solidFill>
              </a:rPr>
              <a:t>quant à l'ouverture </a:t>
            </a:r>
            <a:r>
              <a:rPr lang="fr-FR" sz="2800" dirty="0"/>
              <a:t>des organisations avec lesquelles ils s'associent </a:t>
            </a:r>
            <a:endParaRPr lang="fr-FR" sz="2800" dirty="0" smtClean="0"/>
          </a:p>
          <a:p>
            <a:r>
              <a:rPr lang="fr-FR" sz="2800" dirty="0" smtClean="0"/>
              <a:t>et </a:t>
            </a:r>
            <a:r>
              <a:rPr lang="fr-FR" sz="2800" dirty="0"/>
              <a:t>sont assurés qu'il existe </a:t>
            </a:r>
            <a:r>
              <a:rPr lang="fr-FR" sz="2800" dirty="0">
                <a:solidFill>
                  <a:schemeClr val="tx1"/>
                </a:solidFill>
              </a:rPr>
              <a:t>des processus en place pour faire face à tout «dérangement» direct</a:t>
            </a:r>
            <a:r>
              <a:rPr lang="fr-FR" sz="2800" dirty="0"/>
              <a:t>, à l'intolérance, aux préjugés fondés sur l'éthique ou au racisme ont fourni aux jeunes des outils pour réfléchir sur leurs expériences, les évaluer et articuler leurs réponses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893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90F07-EA5B-47CC-87C0-B9F53C82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8" y="66214"/>
            <a:ext cx="661261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Speed dating: </a:t>
            </a:r>
            <a:r>
              <a:rPr lang="en-GB" dirty="0" err="1" smtClean="0"/>
              <a:t>gérer</a:t>
            </a:r>
            <a:r>
              <a:rPr lang="en-GB" dirty="0" smtClean="0"/>
              <a:t> </a:t>
            </a:r>
            <a:r>
              <a:rPr lang="en-GB" dirty="0" err="1" smtClean="0"/>
              <a:t>l’inconnu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31" y="1459722"/>
            <a:ext cx="7643192" cy="4549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Debout sur deux rangs, face à un partenaire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r-FR" dirty="0"/>
              <a:t>Parlez ensemble pendant cinq minutes </a:t>
            </a:r>
            <a:r>
              <a:rPr lang="fr-FR" dirty="0" smtClean="0"/>
              <a:t>d’une </a:t>
            </a:r>
            <a:r>
              <a:rPr lang="fr-FR" dirty="0"/>
              <a:t>expérience que vous </a:t>
            </a:r>
            <a:r>
              <a:rPr lang="fr-FR" dirty="0" smtClean="0"/>
              <a:t>avez vécue lors d’un séjour/ déplacement à l’étranger.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0" y="3140968"/>
            <a:ext cx="1485651" cy="828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6" y="3140968"/>
            <a:ext cx="1485651" cy="828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12" y="3140968"/>
            <a:ext cx="1485651" cy="828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98" y="3140968"/>
            <a:ext cx="1485651" cy="828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5615" y="2348880"/>
            <a:ext cx="1485651" cy="828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44601" y="2348880"/>
            <a:ext cx="1485651" cy="828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73587" y="2348880"/>
            <a:ext cx="1485651" cy="828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2573" y="2348880"/>
            <a:ext cx="1485651" cy="8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44216"/>
            <a:ext cx="7992888" cy="591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Tout le monde d'un rang se déplace d'un pas vers la droite pour faire face à un nouveau partenaire. La personne à la fin </a:t>
            </a:r>
            <a:r>
              <a:rPr lang="fr-FR" dirty="0" smtClean="0"/>
              <a:t>devra </a:t>
            </a:r>
            <a:r>
              <a:rPr lang="fr-FR" dirty="0"/>
              <a:t>rejoindre la personne à l'autre bout de la rangée sans partenaire.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fr-FR" dirty="0" smtClean="0"/>
              <a:t>Parlez </a:t>
            </a:r>
            <a:r>
              <a:rPr lang="fr-FR" dirty="0"/>
              <a:t>pendant cinq minutes de ce qui aurait pu être fait pour améliorer votre sentiment d'inconfort.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88" y="4146668"/>
            <a:ext cx="1032566" cy="57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8" y="4146668"/>
            <a:ext cx="1032566" cy="57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8" y="4146668"/>
            <a:ext cx="1032566" cy="57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172279"/>
            <a:ext cx="1032566" cy="57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9643" y="3498597"/>
            <a:ext cx="1032566" cy="57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8903" y="3498597"/>
            <a:ext cx="1032566" cy="576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3530" y="3498597"/>
            <a:ext cx="1032566" cy="576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4273" y="3524207"/>
            <a:ext cx="1032566" cy="576063"/>
          </a:xfrm>
          <a:prstGeom prst="rect">
            <a:avLst/>
          </a:prstGeom>
        </p:spPr>
      </p:pic>
      <p:sp>
        <p:nvSpPr>
          <p:cNvPr id="18" name="Arrow: U-Turn 17"/>
          <p:cNvSpPr/>
          <p:nvPr/>
        </p:nvSpPr>
        <p:spPr>
          <a:xfrm flipH="1">
            <a:off x="1691680" y="3068960"/>
            <a:ext cx="439948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2A7B900-E6E7-4A96-9677-2D29D4C4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38" y="-18256"/>
            <a:ext cx="6612618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Speed dating: </a:t>
            </a:r>
            <a:r>
              <a:rPr lang="en-GB" dirty="0" err="1"/>
              <a:t>gérer</a:t>
            </a:r>
            <a:r>
              <a:rPr lang="en-GB" dirty="0"/>
              <a:t> </a:t>
            </a:r>
            <a:r>
              <a:rPr lang="en-GB" dirty="0" err="1"/>
              <a:t>l’inconnu</a:t>
            </a:r>
            <a:r>
              <a:rPr lang="en-GB" dirty="0"/>
              <a:t>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3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036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0555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0539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0555 0.003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59632"/>
            <a:ext cx="7992888" cy="5913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Everyone in one row move one step to the right so that you are facing a new partner. The person on the end should join the person at the other end of the row without a partner.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Talk for five minutes about how you overcame the situation and what you learned from it.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53" y="4483510"/>
            <a:ext cx="1032566" cy="576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8" y="4483510"/>
            <a:ext cx="1032566" cy="57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78" y="4483510"/>
            <a:ext cx="1032566" cy="57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509121"/>
            <a:ext cx="1032566" cy="57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9643" y="3835439"/>
            <a:ext cx="1032566" cy="57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8903" y="3835439"/>
            <a:ext cx="1032566" cy="576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3530" y="3835439"/>
            <a:ext cx="1032566" cy="576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74273" y="3861049"/>
            <a:ext cx="1032566" cy="576063"/>
          </a:xfrm>
          <a:prstGeom prst="rect">
            <a:avLst/>
          </a:prstGeom>
        </p:spPr>
      </p:pic>
      <p:sp>
        <p:nvSpPr>
          <p:cNvPr id="18" name="Arrow: U-Turn 17"/>
          <p:cNvSpPr/>
          <p:nvPr/>
        </p:nvSpPr>
        <p:spPr>
          <a:xfrm flipH="1">
            <a:off x="1691680" y="3405802"/>
            <a:ext cx="4399482" cy="43204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DBD8E38-C4AC-4D8C-B85B-0CB102EC6DBF}"/>
              </a:ext>
            </a:extLst>
          </p:cNvPr>
          <p:cNvSpPr txBox="1">
            <a:spLocks/>
          </p:cNvSpPr>
          <p:nvPr/>
        </p:nvSpPr>
        <p:spPr>
          <a:xfrm>
            <a:off x="263638" y="66214"/>
            <a:ext cx="6612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Speed dating: dealing with unfamiliarity</a:t>
            </a:r>
          </a:p>
        </p:txBody>
      </p:sp>
    </p:spTree>
    <p:extLst>
      <p:ext uri="{BB962C8B-B14F-4D97-AF65-F5344CB8AC3E}">
        <p14:creationId xmlns:p14="http://schemas.microsoft.com/office/powerpoint/2010/main" val="16614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10365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0555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0539 -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10555 0.003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F2AD6-5570-47CC-B13C-E2398EFC1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/>
              <a:t>Prenez vos places </a:t>
            </a:r>
            <a:endParaRPr lang="fr-FR" u="sng" dirty="0" smtClean="0"/>
          </a:p>
          <a:p>
            <a:pPr marL="0" indent="0">
              <a:buNone/>
            </a:pPr>
            <a:r>
              <a:rPr lang="fr-FR" dirty="0" smtClean="0"/>
              <a:t>Regardez </a:t>
            </a:r>
            <a:r>
              <a:rPr lang="fr-FR" dirty="0"/>
              <a:t>les photos de votre pyramide des compétences du XXIe siècle.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Combien </a:t>
            </a:r>
            <a:r>
              <a:rPr lang="fr-FR" dirty="0">
                <a:solidFill>
                  <a:schemeClr val="tx1"/>
                </a:solidFill>
              </a:rPr>
              <a:t>de ces compétences vous aideraient à faire face à un contexte culturel inconnu ou inconnu?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C1F1B6E-12C0-475F-B423-8F8D360A002A}"/>
              </a:ext>
            </a:extLst>
          </p:cNvPr>
          <p:cNvSpPr txBox="1">
            <a:spLocks/>
          </p:cNvSpPr>
          <p:nvPr/>
        </p:nvSpPr>
        <p:spPr>
          <a:xfrm>
            <a:off x="251520" y="160337"/>
            <a:ext cx="6612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Speed dating: </a:t>
            </a:r>
            <a:r>
              <a:rPr lang="en-GB" dirty="0" err="1"/>
              <a:t>gérer</a:t>
            </a:r>
            <a:r>
              <a:rPr lang="en-GB" dirty="0"/>
              <a:t> </a:t>
            </a:r>
            <a:r>
              <a:rPr lang="en-GB" dirty="0" err="1"/>
              <a:t>l’inconnu</a:t>
            </a:r>
            <a:r>
              <a:rPr lang="en-GB" dirty="0"/>
              <a:t> 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27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2.3.4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ACTIVITE: Casino </a:t>
            </a:r>
            <a:r>
              <a:rPr lang="en-GB" sz="2400" b="1" dirty="0" err="1" smtClean="0"/>
              <a:t>Interculturel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DUREE: </a:t>
            </a:r>
            <a:r>
              <a:rPr lang="en-GB" sz="2400" b="1" dirty="0"/>
              <a:t>45 minutes</a:t>
            </a:r>
          </a:p>
          <a:p>
            <a:endParaRPr lang="en-GB" sz="2400" b="1" dirty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55755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FD931-469D-4234-981E-052CE07A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Casino </a:t>
            </a:r>
            <a:r>
              <a:rPr lang="en-GB" dirty="0" err="1" smtClean="0"/>
              <a:t>Interculturel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39C87-540F-4477-9D2C-092BDE68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7643192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Jouons! </a:t>
            </a:r>
          </a:p>
          <a:p>
            <a:pPr marL="0" indent="0">
              <a:buNone/>
            </a:pPr>
            <a:r>
              <a:rPr lang="fr-FR" dirty="0" smtClean="0"/>
              <a:t>Vous </a:t>
            </a:r>
            <a:r>
              <a:rPr lang="fr-FR" dirty="0"/>
              <a:t>recevrez deux dés, un ensemble de règles et un tableau de bord.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Ne </a:t>
            </a:r>
            <a:r>
              <a:rPr lang="fr-FR" dirty="0"/>
              <a:t>discutez pas les règles les uns avec les autres.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Lorsque le formateur vous </a:t>
            </a:r>
            <a:r>
              <a:rPr lang="fr-FR" dirty="0"/>
              <a:t>le demande, une personne devrait passer à un autre groupe et jouer avec ses nouveaux coéquipiers.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Cette </a:t>
            </a:r>
            <a:r>
              <a:rPr lang="fr-FR" dirty="0"/>
              <a:t>étape sera répétée plus d'une fois.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À </a:t>
            </a:r>
            <a:r>
              <a:rPr lang="fr-FR" dirty="0"/>
              <a:t>la fin du jeu, vous partagerez tous vos impressions sur l'efficacité du jeu.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309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FD931-469D-4234-981E-052CE07A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Casino </a:t>
            </a:r>
            <a:r>
              <a:rPr lang="en-GB" dirty="0" err="1"/>
              <a:t>Interculturel</a:t>
            </a:r>
            <a:r>
              <a:rPr lang="en-GB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839C87-540F-4477-9D2C-092BDE68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7643192" cy="496855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Qu'avez-vous ressenti lorsque vous avez dû quitter votre groupe pour rejoindre une autre? </a:t>
            </a:r>
            <a:endParaRPr lang="fr-FR" dirty="0" smtClean="0"/>
          </a:p>
          <a:p>
            <a:r>
              <a:rPr lang="fr-FR" dirty="0" smtClean="0"/>
              <a:t>Quelle </a:t>
            </a:r>
            <a:r>
              <a:rPr lang="fr-FR" dirty="0"/>
              <a:t>était votre attitude envers les joueurs qui ont rejoint votre groupe en premier? </a:t>
            </a:r>
            <a:endParaRPr lang="fr-FR" dirty="0" smtClean="0"/>
          </a:p>
          <a:p>
            <a:r>
              <a:rPr lang="fr-FR" dirty="0" smtClean="0"/>
              <a:t>Votre </a:t>
            </a:r>
            <a:r>
              <a:rPr lang="fr-FR" dirty="0"/>
              <a:t>attitude a-t-elle changé avec chaque nouvelle personne? </a:t>
            </a:r>
            <a:endParaRPr lang="fr-FR" dirty="0" smtClean="0"/>
          </a:p>
          <a:p>
            <a:r>
              <a:rPr lang="fr-FR" dirty="0" smtClean="0"/>
              <a:t>Comment </a:t>
            </a:r>
            <a:r>
              <a:rPr lang="fr-FR" dirty="0"/>
              <a:t>et pourquoi? Quelles stratégies avez-vous utilisées pour que tout le monde joue avec succès? </a:t>
            </a:r>
            <a:endParaRPr lang="fr-FR" dirty="0" smtClean="0"/>
          </a:p>
          <a:p>
            <a:r>
              <a:rPr lang="fr-FR" dirty="0" smtClean="0"/>
              <a:t>Que </a:t>
            </a:r>
            <a:r>
              <a:rPr lang="fr-FR" dirty="0"/>
              <a:t>pouvez-vous dire en général sur les règles du jeu?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32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7931A-7685-42BD-97DB-881A265F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6948264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Gestion</a:t>
            </a:r>
            <a:r>
              <a:rPr lang="en-GB" dirty="0" smtClean="0"/>
              <a:t> des </a:t>
            </a:r>
            <a:r>
              <a:rPr lang="en-GB" dirty="0" err="1" smtClean="0"/>
              <a:t>chocs</a:t>
            </a:r>
            <a:r>
              <a:rPr lang="en-GB" dirty="0" smtClean="0"/>
              <a:t> </a:t>
            </a:r>
            <a:r>
              <a:rPr lang="en-GB" dirty="0" err="1" smtClean="0"/>
              <a:t>interculturel</a:t>
            </a:r>
            <a:r>
              <a:rPr lang="en-GB" dirty="0" err="1"/>
              <a:t>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DE272-CB4C-4A92-B5E8-841489A3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allez</a:t>
            </a:r>
            <a:r>
              <a:rPr lang="en-GB" dirty="0" smtClean="0"/>
              <a:t> </a:t>
            </a:r>
            <a:r>
              <a:rPr lang="en-GB" dirty="0" err="1" smtClean="0"/>
              <a:t>recevoir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copie</a:t>
            </a:r>
            <a:r>
              <a:rPr lang="en-GB" dirty="0" smtClean="0"/>
              <a:t>: </a:t>
            </a:r>
            <a:endParaRPr lang="en-GB" dirty="0"/>
          </a:p>
          <a:p>
            <a:pPr marL="0" indent="0" algn="ctr">
              <a:buNone/>
            </a:pPr>
            <a:r>
              <a:rPr lang="en-GB" b="1" dirty="0" err="1" smtClean="0"/>
              <a:t>L’outil</a:t>
            </a:r>
            <a:r>
              <a:rPr lang="en-GB" b="1" dirty="0" smtClean="0"/>
              <a:t> 3R</a:t>
            </a:r>
            <a:r>
              <a:rPr lang="en-GB" baseline="30000" dirty="0" smtClean="0"/>
              <a:t>1</a:t>
            </a:r>
            <a:endParaRPr lang="en-GB" baseline="30000" dirty="0"/>
          </a:p>
          <a:p>
            <a:r>
              <a:rPr lang="fr-FR" dirty="0"/>
              <a:t>Cela peut être utilisé pour vous aider à gérer un «</a:t>
            </a:r>
            <a:r>
              <a:rPr lang="fr-FR" dirty="0">
                <a:solidFill>
                  <a:schemeClr val="tx1"/>
                </a:solidFill>
              </a:rPr>
              <a:t>incident critique</a:t>
            </a:r>
            <a:r>
              <a:rPr lang="fr-FR" dirty="0"/>
              <a:t>», si vous en faites l'expérience, alors que vous êtes sur une mobilité interculturelle.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014EB2-5E23-44C9-8871-AB2B428EF6F1}"/>
              </a:ext>
            </a:extLst>
          </p:cNvPr>
          <p:cNvSpPr/>
          <p:nvPr/>
        </p:nvSpPr>
        <p:spPr>
          <a:xfrm>
            <a:off x="384315" y="5387499"/>
            <a:ext cx="6228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</a:rPr>
              <a:t>1. Spencer-</a:t>
            </a:r>
            <a:r>
              <a:rPr lang="en-GB" sz="1400" dirty="0" err="1">
                <a:latin typeface="Calibri" panose="020F0502020204030204" pitchFamily="34" charset="0"/>
              </a:rPr>
              <a:t>Oatey</a:t>
            </a:r>
            <a:r>
              <a:rPr lang="en-GB" sz="1400" dirty="0">
                <a:latin typeface="Calibri" panose="020F0502020204030204" pitchFamily="34" charset="0"/>
              </a:rPr>
              <a:t>, H. &amp; Davidson, A. (2014). </a:t>
            </a:r>
            <a:r>
              <a:rPr lang="en-GB" sz="1400" i="1" dirty="0">
                <a:latin typeface="Calibri" panose="020F0502020204030204" pitchFamily="34" charset="0"/>
              </a:rPr>
              <a:t>The 3R Tool</a:t>
            </a:r>
            <a:r>
              <a:rPr lang="en-GB" sz="1400" dirty="0">
                <a:latin typeface="Calibri" panose="020F0502020204030204" pitchFamily="34" charset="0"/>
              </a:rPr>
              <a:t>: </a:t>
            </a:r>
            <a:r>
              <a:rPr lang="en-GB" sz="1400" i="1" dirty="0">
                <a:latin typeface="Calibri" panose="020F0502020204030204" pitchFamily="34" charset="0"/>
              </a:rPr>
              <a:t>Developing Evaluation Sensitivity in Intercultural Encounters</a:t>
            </a:r>
            <a:r>
              <a:rPr lang="en-GB" sz="1400" dirty="0">
                <a:latin typeface="Calibri" panose="020F0502020204030204" pitchFamily="34" charset="0"/>
              </a:rPr>
              <a:t>. Available at </a:t>
            </a:r>
            <a:r>
              <a:rPr lang="en-GB" sz="1400" dirty="0" err="1">
                <a:latin typeface="Calibri" panose="020F0502020204030204" pitchFamily="34" charset="0"/>
              </a:rPr>
              <a:t>GlobalPAD</a:t>
            </a:r>
            <a:r>
              <a:rPr lang="en-GB" sz="1400" dirty="0">
                <a:latin typeface="Calibri" panose="020F0502020204030204" pitchFamily="34" charset="0"/>
              </a:rPr>
              <a:t> Open House: </a:t>
            </a:r>
            <a:r>
              <a:rPr lang="en-GB" sz="1400" dirty="0">
                <a:latin typeface="Calibri" panose="020F0502020204030204" pitchFamily="34" charset="0"/>
                <a:hlinkClick r:id="rId3"/>
              </a:rPr>
              <a:t>http://www2.warwick.ac.uk/fac/soc/al/globalpad/openhouse/interculturalskills/</a:t>
            </a:r>
            <a:r>
              <a:rPr lang="en-GB" sz="1400" dirty="0">
                <a:latin typeface="Calibri" panose="020F0502020204030204" pitchFamily="34" charset="0"/>
              </a:rPr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59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CONTENT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378565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Comprendre les besoins et les aspirations des participants aux programmes d'EFP interculturels 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Compétences </a:t>
            </a:r>
            <a:r>
              <a:rPr lang="fr-FR" sz="2400" b="1" dirty="0"/>
              <a:t>du 21ème siècle 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Gérer </a:t>
            </a:r>
            <a:r>
              <a:rPr lang="fr-FR" sz="2400" b="1" dirty="0"/>
              <a:t>le choc culturel 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Se </a:t>
            </a:r>
            <a:r>
              <a:rPr lang="fr-FR" sz="2400" b="1" dirty="0"/>
              <a:t>préparer à une mobilité interculturelle </a:t>
            </a:r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Traiter </a:t>
            </a:r>
            <a:r>
              <a:rPr lang="fr-FR" sz="2400" b="1" dirty="0"/>
              <a:t>les problèmes lorsqu'ils surviennent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8850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L’outil</a:t>
            </a:r>
            <a:r>
              <a:rPr lang="en-GB" dirty="0" smtClean="0"/>
              <a:t> 3R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Lisez l'outil 3R </a:t>
            </a:r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est conçu pour aider les participants à gérer leurs réactions aux rencontres interculturelles inattendues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participants doivent tenir un registre hebdomadaire des événements, réfléchir sur leurs sentiments et réévaluer leurs expériences.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81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L’outil</a:t>
            </a:r>
            <a:r>
              <a:rPr lang="en-GB" dirty="0"/>
              <a:t> 3R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283152" cy="456937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Chaque étape de l'outil (</a:t>
            </a:r>
            <a:r>
              <a:rPr lang="fr-FR" dirty="0">
                <a:solidFill>
                  <a:schemeClr val="tx1"/>
                </a:solidFill>
              </a:rPr>
              <a:t>R</a:t>
            </a:r>
            <a:r>
              <a:rPr lang="fr-FR" dirty="0"/>
              <a:t>apport, </a:t>
            </a:r>
            <a:r>
              <a:rPr lang="fr-FR" dirty="0">
                <a:solidFill>
                  <a:schemeClr val="tx1"/>
                </a:solidFill>
              </a:rPr>
              <a:t>R</a:t>
            </a:r>
            <a:r>
              <a:rPr lang="fr-FR" dirty="0"/>
              <a:t>éfléchir, </a:t>
            </a:r>
            <a:r>
              <a:rPr lang="fr-FR" dirty="0">
                <a:solidFill>
                  <a:schemeClr val="tx1"/>
                </a:solidFill>
              </a:rPr>
              <a:t>R</a:t>
            </a:r>
            <a:r>
              <a:rPr lang="fr-FR" dirty="0"/>
              <a:t>éévaluer) invite le participant à compléter cette étape. </a:t>
            </a:r>
            <a:endParaRPr lang="fr-FR" dirty="0" smtClean="0"/>
          </a:p>
          <a:p>
            <a:r>
              <a:rPr lang="fr-FR" dirty="0" smtClean="0"/>
              <a:t>Chaque intitulé est développé </a:t>
            </a:r>
            <a:r>
              <a:rPr lang="fr-FR" dirty="0"/>
              <a:t>plus en détail au bas de chaque page.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participants devraient discuter de leurs expériences avec un «collègue d'apprentissage culturel» </a:t>
            </a:r>
            <a:r>
              <a:rPr lang="fr-FR" dirty="0" smtClean="0"/>
              <a:t>lors de leur mobilité.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978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2.3.5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ACTIVITE: Lectures </a:t>
            </a:r>
            <a:r>
              <a:rPr lang="en-GB" sz="2400" b="1" dirty="0" err="1" smtClean="0"/>
              <a:t>supplémentaires</a:t>
            </a:r>
            <a:r>
              <a:rPr lang="en-GB" sz="2400" b="1" dirty="0" smtClean="0"/>
              <a:t> et </a:t>
            </a:r>
            <a:r>
              <a:rPr lang="en-GB" sz="2400" b="1" dirty="0" err="1" smtClean="0"/>
              <a:t>autoévaluation</a:t>
            </a:r>
            <a:r>
              <a:rPr lang="en-GB" sz="2400" b="1" dirty="0" smtClean="0"/>
              <a:t> 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DUREE: </a:t>
            </a:r>
            <a:r>
              <a:rPr lang="en-GB" sz="2400" b="1" dirty="0"/>
              <a:t>10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253605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Lectures </a:t>
            </a:r>
            <a:r>
              <a:rPr lang="en-GB" dirty="0" err="1" smtClean="0"/>
              <a:t>supplémentaires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Spencer-</a:t>
            </a:r>
            <a:r>
              <a:rPr lang="en-GB" sz="2400" dirty="0" err="1"/>
              <a:t>Oatey</a:t>
            </a:r>
            <a:r>
              <a:rPr lang="en-GB" sz="2400" dirty="0"/>
              <a:t>, H. and </a:t>
            </a:r>
            <a:r>
              <a:rPr lang="en-GB" sz="2400" dirty="0" err="1"/>
              <a:t>Stadler</a:t>
            </a:r>
            <a:r>
              <a:rPr lang="en-GB" sz="2400" dirty="0"/>
              <a:t>, S. (2009) “</a:t>
            </a:r>
            <a:r>
              <a:rPr lang="en-GB" sz="2400" i="1" dirty="0"/>
              <a:t>The Global People Competency Framework: Competencies for Effective Intercultural Interaction</a:t>
            </a:r>
            <a:r>
              <a:rPr lang="en-GB" sz="2400" dirty="0"/>
              <a:t>” Warwick Occasional Papers in Applied Linguistics #3. The Centre for Applied Linguistics, University of Warwick. </a:t>
            </a:r>
          </a:p>
          <a:p>
            <a:pPr marL="530225" indent="0">
              <a:buNone/>
            </a:pPr>
            <a:r>
              <a:rPr lang="en-GB" sz="2400" dirty="0"/>
              <a:t>Available at </a:t>
            </a:r>
            <a:r>
              <a:rPr lang="en-GB" sz="2400" dirty="0">
                <a:hlinkClick r:id="rId2"/>
              </a:rPr>
              <a:t>https://warwick.ac.uk/fac/cross_fac/globalpeople/resourcebank/gppublications/gp_competency_framework.pdf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503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</a:t>
            </a:r>
            <a:r>
              <a:rPr lang="en-US" dirty="0" err="1" smtClean="0"/>
              <a:t>évaluation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6203032" cy="4569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err="1" smtClean="0"/>
              <a:t>Utiliser</a:t>
            </a:r>
            <a:r>
              <a:rPr lang="en-GB" sz="3200" dirty="0" smtClean="0"/>
              <a:t> la fiche pour </a:t>
            </a:r>
            <a:r>
              <a:rPr lang="en-GB" sz="3200" dirty="0" err="1" smtClean="0"/>
              <a:t>noter</a:t>
            </a:r>
            <a:r>
              <a:rPr lang="en-GB" sz="3200" dirty="0" smtClean="0"/>
              <a:t> </a:t>
            </a:r>
            <a:r>
              <a:rPr lang="en-GB" sz="3200" dirty="0" err="1" smtClean="0"/>
              <a:t>vos</a:t>
            </a:r>
            <a:r>
              <a:rPr lang="en-GB" sz="3200" dirty="0" smtClean="0"/>
              <a:t> </a:t>
            </a:r>
            <a:r>
              <a:rPr lang="en-GB" sz="3200" dirty="0" err="1" smtClean="0"/>
              <a:t>apprentissages</a:t>
            </a:r>
            <a:r>
              <a:rPr lang="en-GB" sz="3200" dirty="0" smtClean="0"/>
              <a:t>, questions, analyses et </a:t>
            </a:r>
            <a:r>
              <a:rPr lang="en-GB" sz="3200" dirty="0" err="1" smtClean="0"/>
              <a:t>refléxion</a:t>
            </a:r>
            <a:r>
              <a:rPr lang="en-GB" sz="3200" dirty="0" smtClean="0"/>
              <a:t>!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27095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Félicitations</a:t>
            </a:r>
            <a:r>
              <a:rPr lang="en-US" dirty="0" smtClean="0"/>
              <a:t> !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Vous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avez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terminé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l’unité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!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</a:t>
            </a:r>
            <a:r>
              <a:rPr lang="en-US" dirty="0" err="1" smtClean="0"/>
              <a:t>é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39074" y="1663640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2.3.1</a:t>
            </a:r>
          </a:p>
          <a:p>
            <a:endParaRPr lang="en-GB" sz="2400" b="1" dirty="0"/>
          </a:p>
          <a:p>
            <a:r>
              <a:rPr lang="en-GB" sz="2400" b="1" dirty="0" smtClean="0"/>
              <a:t>TITRE ACTIVITE: </a:t>
            </a:r>
            <a:r>
              <a:rPr lang="en-GB" sz="2400" b="1" dirty="0" err="1" smtClean="0"/>
              <a:t>Comprendre</a:t>
            </a:r>
            <a:r>
              <a:rPr lang="en-GB" sz="2400" b="1" dirty="0" smtClean="0"/>
              <a:t> les </a:t>
            </a:r>
            <a:r>
              <a:rPr lang="en-GB" sz="2400" b="1" dirty="0" err="1" smtClean="0"/>
              <a:t>besoin</a:t>
            </a:r>
            <a:r>
              <a:rPr lang="en-GB" sz="2400" b="1" dirty="0" smtClean="0"/>
              <a:t> et </a:t>
            </a:r>
            <a:r>
              <a:rPr lang="en-GB" sz="2400" b="1" dirty="0" err="1" smtClean="0"/>
              <a:t>attentes</a:t>
            </a:r>
            <a:r>
              <a:rPr lang="en-GB" sz="2400" b="1" dirty="0" smtClean="0"/>
              <a:t> des participants s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ACTIVITY DURATION: 60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4437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67D7D-BB79-493B-8361-F3552549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0005"/>
            <a:ext cx="7271792" cy="201185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A </a:t>
            </a:r>
            <a:r>
              <a:rPr lang="en-GB" dirty="0" err="1" smtClean="0"/>
              <a:t>quelle</a:t>
            </a:r>
            <a:r>
              <a:rPr lang="en-GB" dirty="0" smtClean="0"/>
              <a:t>(s) image(s)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vous</a:t>
            </a:r>
            <a:r>
              <a:rPr lang="en-GB" dirty="0" smtClean="0"/>
              <a:t> </a:t>
            </a:r>
            <a:r>
              <a:rPr lang="en-GB" dirty="0" err="1" smtClean="0"/>
              <a:t>identifiez</a:t>
            </a:r>
            <a:r>
              <a:rPr lang="en-GB" dirty="0" smtClean="0"/>
              <a:t> le plus? </a:t>
            </a:r>
            <a:r>
              <a:rPr lang="en-GB" dirty="0" err="1" smtClean="0"/>
              <a:t>Pourquoi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BEB0CE-34F8-4DCF-BF1A-CBAA4A9F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27778"/>
            <a:ext cx="2034594" cy="19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7C6E35-83CD-49C7-912A-E6FEAD099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4221304"/>
            <a:ext cx="2471016" cy="19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769DC67-8C83-4D45-B899-7B55D6031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251" y="2027778"/>
            <a:ext cx="2666709" cy="194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8676682-CE2B-4326-BBAE-DD379AA9C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594" y="4221304"/>
            <a:ext cx="2916001" cy="194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EEBFE4-265E-4FA4-A3CC-FC04B9BC4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4221304"/>
            <a:ext cx="2371533" cy="194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0A4330B-DAFC-4344-9B2A-E23454D33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105" y="2025561"/>
            <a:ext cx="3029975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Quelles</a:t>
            </a:r>
            <a:r>
              <a:rPr lang="en-GB" dirty="0" smtClean="0"/>
              <a:t> </a:t>
            </a:r>
            <a:r>
              <a:rPr lang="en-GB" dirty="0" err="1" smtClean="0"/>
              <a:t>compétences</a:t>
            </a:r>
            <a:r>
              <a:rPr lang="en-GB" dirty="0" smtClean="0"/>
              <a:t> </a:t>
            </a:r>
            <a:r>
              <a:rPr lang="en-GB" dirty="0" err="1" smtClean="0"/>
              <a:t>doivent</a:t>
            </a:r>
            <a:r>
              <a:rPr lang="en-GB" dirty="0" smtClean="0"/>
              <a:t> </a:t>
            </a:r>
            <a:r>
              <a:rPr lang="en-GB" dirty="0" err="1" smtClean="0"/>
              <a:t>avoir</a:t>
            </a:r>
            <a:r>
              <a:rPr lang="en-GB" dirty="0" smtClean="0"/>
              <a:t> les </a:t>
            </a:r>
            <a:r>
              <a:rPr lang="en-GB" dirty="0" err="1" smtClean="0"/>
              <a:t>jeunes</a:t>
            </a:r>
            <a:r>
              <a:rPr lang="en-GB" dirty="0" smtClean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804" y="1772816"/>
            <a:ext cx="7643192" cy="424361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Pendant de nombreuses années, les gens ont essayé de documenter les compétences qui nous seront les plus utiles au XXIe siècle. </a:t>
            </a:r>
            <a:endParaRPr lang="fr-FR" dirty="0" smtClean="0"/>
          </a:p>
          <a:p>
            <a:r>
              <a:rPr lang="fr-FR" dirty="0" smtClean="0"/>
              <a:t>Vous </a:t>
            </a:r>
            <a:r>
              <a:rPr lang="fr-FR" dirty="0"/>
              <a:t>recevrez un jeu de cartes détaillant un certain nombre de compétences. Lisez-les et identifiez les 10 principales compétences qui sont importantes pour le développement de vos apprenants.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8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compétences</a:t>
            </a:r>
            <a:r>
              <a:rPr lang="en-GB" dirty="0"/>
              <a:t> </a:t>
            </a:r>
            <a:r>
              <a:rPr lang="en-GB" dirty="0" err="1"/>
              <a:t>doivent</a:t>
            </a:r>
            <a:r>
              <a:rPr lang="en-GB" dirty="0"/>
              <a:t> </a:t>
            </a:r>
            <a:r>
              <a:rPr lang="en-GB" dirty="0" err="1"/>
              <a:t>avoir</a:t>
            </a:r>
            <a:r>
              <a:rPr lang="en-GB" dirty="0"/>
              <a:t> les </a:t>
            </a:r>
            <a:r>
              <a:rPr lang="en-GB" dirty="0" err="1"/>
              <a:t>jeunes</a:t>
            </a:r>
            <a:r>
              <a:rPr lang="en-GB" dirty="0"/>
              <a:t>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87" y="1628800"/>
            <a:ext cx="7643192" cy="481967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Construisez une sorte de pyramide avec le 10 compétences choisies;  la plus importante sera en haut, les autres deux en dessous, etc. </a:t>
            </a:r>
          </a:p>
          <a:p>
            <a:pPr marL="0" indent="0" algn="ctr">
              <a:buNone/>
            </a:pPr>
            <a:r>
              <a:rPr lang="en-GB" sz="2400" dirty="0" smtClean="0"/>
              <a:t>1</a:t>
            </a: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2     3</a:t>
            </a:r>
          </a:p>
          <a:p>
            <a:pPr marL="0" indent="0" algn="ctr">
              <a:buNone/>
            </a:pPr>
            <a:r>
              <a:rPr lang="en-GB" sz="2400" dirty="0"/>
              <a:t>4     5     6</a:t>
            </a:r>
          </a:p>
          <a:p>
            <a:pPr marL="0" indent="0" algn="ctr">
              <a:buNone/>
            </a:pPr>
            <a:r>
              <a:rPr lang="en-GB" sz="2400" dirty="0"/>
              <a:t>7     8     9     10</a:t>
            </a:r>
          </a:p>
          <a:p>
            <a:r>
              <a:rPr lang="fr-FR" dirty="0"/>
              <a:t>Prenez une photo de votre travail. Postez-le sur le forum en ligne avec une explication de la raison pour laquelle vous avez fait ces choix.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6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7CB94-ABAB-4FFB-A3F7-D2BFF9CE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Etudes de </a:t>
            </a:r>
            <a:r>
              <a:rPr lang="en-GB" dirty="0" err="1" smtClean="0"/>
              <a:t>cas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3DB704-EF33-4CF2-9E29-F8B63A7D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Vous allez maintenant recevoir deux études de cas. Lisez-les et répondez aux questions à la fin de chacune d'entre elles. </a:t>
            </a:r>
            <a:endParaRPr lang="fr-FR" dirty="0" smtClean="0"/>
          </a:p>
          <a:p>
            <a:r>
              <a:rPr lang="fr-FR" dirty="0" smtClean="0"/>
              <a:t>Selon </a:t>
            </a:r>
            <a:r>
              <a:rPr lang="fr-FR" dirty="0"/>
              <a:t>vous, quelles compétences du XXIe siècle ont été appliquées dans chaque étude de cas pour réussir l'élément interculturel?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Utilisez </a:t>
            </a:r>
            <a:r>
              <a:rPr lang="fr-FR" dirty="0"/>
              <a:t>la grille (2_3_1_Evaluation des études de cas.docx) pour présenter votre évaluation des compétences du XXIe siècle.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1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Passons</a:t>
            </a:r>
            <a:r>
              <a:rPr lang="en-US" dirty="0" smtClean="0"/>
              <a:t> à </a:t>
            </a:r>
            <a:r>
              <a:rPr lang="en-US" dirty="0" err="1" smtClean="0"/>
              <a:t>l’activité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23102" y="1649631"/>
            <a:ext cx="7200800" cy="267765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ACTIVITE NUMERO: </a:t>
            </a:r>
            <a:r>
              <a:rPr lang="en-GB" sz="2400" b="1" dirty="0"/>
              <a:t>2.3.2</a:t>
            </a:r>
          </a:p>
          <a:p>
            <a:endParaRPr lang="en-GB" sz="2400" b="1" dirty="0"/>
          </a:p>
          <a:p>
            <a:r>
              <a:rPr lang="en-GB" sz="2400" b="1" dirty="0" smtClean="0"/>
              <a:t>TTIRE ACTIVITE: Se </a:t>
            </a:r>
            <a:r>
              <a:rPr lang="en-GB" sz="2400" b="1" dirty="0" err="1" smtClean="0"/>
              <a:t>préparer</a:t>
            </a:r>
            <a:r>
              <a:rPr lang="en-GB" sz="2400" b="1" dirty="0" smtClean="0"/>
              <a:t> à </a:t>
            </a:r>
            <a:r>
              <a:rPr lang="en-GB" sz="2400" b="1" dirty="0" err="1" smtClean="0"/>
              <a:t>une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mobilité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interculturelle</a:t>
            </a:r>
            <a:r>
              <a:rPr lang="en-GB" sz="2400" b="1" dirty="0" smtClean="0"/>
              <a:t> 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 smtClean="0"/>
              <a:t>DUREE: </a:t>
            </a:r>
            <a:r>
              <a:rPr lang="en-GB" sz="2400" b="1" dirty="0"/>
              <a:t>30 minutes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719244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7">
      <a:dk1>
        <a:srgbClr val="49711E"/>
      </a:dk1>
      <a:lt1>
        <a:sysClr val="window" lastClr="FFFFFF"/>
      </a:lt1>
      <a:dk2>
        <a:srgbClr val="33333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1702</Words>
  <Application>Microsoft Office PowerPoint</Application>
  <PresentationFormat>Affichage à l'écran (4:3)</PresentationFormat>
  <Paragraphs>174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Θέμα του Office</vt:lpstr>
      <vt:lpstr>Module 2 Développer et gérér les programmes de  mobilité interculturelle  dans le cadre de l’Enseignement et de la Formation Professionnels (EFP)</vt:lpstr>
      <vt:lpstr>MODULE 2 UNIT 3</vt:lpstr>
      <vt:lpstr>UNIT CONTENT</vt:lpstr>
      <vt:lpstr>Passons à l’activité!</vt:lpstr>
      <vt:lpstr>A quelle(s) image(s) vous vous identifiez le plus? Pourquoi?</vt:lpstr>
      <vt:lpstr>Quelles compétences doivent avoir les jeunes ?</vt:lpstr>
      <vt:lpstr>Quelles compétences doivent avoir les jeunes ?</vt:lpstr>
      <vt:lpstr>Etudes de cas</vt:lpstr>
      <vt:lpstr>Passons à l’activité!</vt:lpstr>
      <vt:lpstr>Préparer une mobilité interculturelle </vt:lpstr>
      <vt:lpstr>Check-list de la Mobilité: 1</vt:lpstr>
      <vt:lpstr>Planning supplémentaire</vt:lpstr>
      <vt:lpstr>Check list de la Mobilité: 2 </vt:lpstr>
      <vt:lpstr>Check list de la Mobilité: 3</vt:lpstr>
      <vt:lpstr>Présentation PowerPoint</vt:lpstr>
      <vt:lpstr>TIME FOR ACTIVITY</vt:lpstr>
      <vt:lpstr>Qu’est-ce que le choc culturel ?</vt:lpstr>
      <vt:lpstr>Qu’est-ce que le choc culturel ?</vt:lpstr>
      <vt:lpstr>Qu’est-ce que le choc culturel ?</vt:lpstr>
      <vt:lpstr>Qu’est-ce que le choc culturel ?</vt:lpstr>
      <vt:lpstr>Qu’est-ce que le choc culturel ?</vt:lpstr>
      <vt:lpstr>Speed dating: gérer l’inconnu:</vt:lpstr>
      <vt:lpstr>Speed dating: gérer l’inconnu :</vt:lpstr>
      <vt:lpstr>Présentation PowerPoint</vt:lpstr>
      <vt:lpstr>Présentation PowerPoint</vt:lpstr>
      <vt:lpstr>Passons à l’activité!</vt:lpstr>
      <vt:lpstr>Casino Interculturel </vt:lpstr>
      <vt:lpstr>Casino Interculturel </vt:lpstr>
      <vt:lpstr>Gestion des chocs interculturels</vt:lpstr>
      <vt:lpstr>L’outil 3R</vt:lpstr>
      <vt:lpstr>L’outil 3R</vt:lpstr>
      <vt:lpstr>Passons à l’activité</vt:lpstr>
      <vt:lpstr>Lectures supplémentaires</vt:lpstr>
      <vt:lpstr>Auto-évaluation </vt:lpstr>
      <vt:lpstr>Félicitations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Coordinator</dc:creator>
  <cp:lastModifiedBy>Utilisateur Windows</cp:lastModifiedBy>
  <cp:revision>88</cp:revision>
  <cp:lastPrinted>2017-10-16T10:35:47Z</cp:lastPrinted>
  <dcterms:created xsi:type="dcterms:W3CDTF">2017-10-16T06:30:11Z</dcterms:created>
  <dcterms:modified xsi:type="dcterms:W3CDTF">2018-07-23T07:31:26Z</dcterms:modified>
</cp:coreProperties>
</file>