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57" r:id="rId3"/>
    <p:sldId id="266" r:id="rId4"/>
    <p:sldId id="274" r:id="rId5"/>
    <p:sldId id="304" r:id="rId6"/>
    <p:sldId id="272" r:id="rId7"/>
    <p:sldId id="258" r:id="rId8"/>
    <p:sldId id="261" r:id="rId9"/>
    <p:sldId id="305" r:id="rId10"/>
    <p:sldId id="306" r:id="rId11"/>
    <p:sldId id="303" r:id="rId12"/>
    <p:sldId id="297" r:id="rId13"/>
    <p:sldId id="299" r:id="rId14"/>
    <p:sldId id="300" r:id="rId15"/>
    <p:sldId id="267" r:id="rId16"/>
    <p:sldId id="302" r:id="rId17"/>
    <p:sldId id="301" r:id="rId18"/>
    <p:sldId id="286" r:id="rId19"/>
    <p:sldId id="307" r:id="rId20"/>
    <p:sldId id="283" r:id="rId21"/>
    <p:sldId id="311" r:id="rId22"/>
    <p:sldId id="312" r:id="rId23"/>
    <p:sldId id="310" r:id="rId24"/>
    <p:sldId id="287" r:id="rId25"/>
    <p:sldId id="290" r:id="rId26"/>
    <p:sldId id="288" r:id="rId27"/>
    <p:sldId id="291" r:id="rId28"/>
    <p:sldId id="292" r:id="rId29"/>
    <p:sldId id="308" r:id="rId30"/>
    <p:sldId id="309" r:id="rId31"/>
    <p:sldId id="295" r:id="rId32"/>
    <p:sldId id="293" r:id="rId33"/>
    <p:sldId id="294" r:id="rId34"/>
    <p:sldId id="289" r:id="rId35"/>
    <p:sldId id="296" r:id="rId36"/>
    <p:sldId id="313" r:id="rId37"/>
    <p:sldId id="279" r:id="rId38"/>
    <p:sldId id="314" r:id="rId39"/>
    <p:sldId id="315" r:id="rId40"/>
    <p:sldId id="284" r:id="rId41"/>
    <p:sldId id="278" r:id="rId42"/>
    <p:sldId id="317" r:id="rId43"/>
    <p:sldId id="316" r:id="rId44"/>
    <p:sldId id="259" r:id="rId45"/>
    <p:sldId id="262" r:id="rId46"/>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86409" autoAdjust="0"/>
  </p:normalViewPr>
  <p:slideViewPr>
    <p:cSldViewPr>
      <p:cViewPr varScale="1">
        <p:scale>
          <a:sx n="79" d="100"/>
          <a:sy n="79" d="100"/>
        </p:scale>
        <p:origin x="-936" y="-96"/>
      </p:cViewPr>
      <p:guideLst>
        <p:guide orient="horz" pos="2160"/>
        <p:guide pos="2880"/>
      </p:guideLst>
    </p:cSldViewPr>
  </p:slideViewPr>
  <p:outlineViewPr>
    <p:cViewPr>
      <p:scale>
        <a:sx n="33" d="100"/>
        <a:sy n="33" d="100"/>
      </p:scale>
      <p:origin x="0" y="-848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055A2-E7E6-45E0-9EA4-5FC2CB2D1F31}" type="doc">
      <dgm:prSet loTypeId="urn:microsoft.com/office/officeart/2005/8/layout/chevron1" loCatId="process" qsTypeId="urn:microsoft.com/office/officeart/2005/8/quickstyle/simple1" qsCatId="simple" csTypeId="urn:microsoft.com/office/officeart/2005/8/colors/accent3_2" csCatId="accent3" phldr="1"/>
      <dgm:spPr/>
    </dgm:pt>
    <dgm:pt modelId="{C5D955CC-33ED-40F1-8570-8370478F48CB}">
      <dgm:prSet phldrT="[Text]" custT="1"/>
      <dgm:spPr/>
      <dgm:t>
        <a:bodyPr/>
        <a:lstStyle/>
        <a:p>
          <a:r>
            <a:rPr lang="el-GR" sz="1800" b="1" dirty="0" smtClean="0"/>
            <a:t>Αναγνώριση αναγκών</a:t>
          </a:r>
          <a:endParaRPr lang="en-US" sz="1800" b="1" dirty="0"/>
        </a:p>
      </dgm:t>
    </dgm:pt>
    <dgm:pt modelId="{10B24867-12D6-414A-9C93-005CF00EECFA}" type="parTrans" cxnId="{7B7EA632-F380-4C60-A136-9F34D46AC21D}">
      <dgm:prSet/>
      <dgm:spPr/>
      <dgm:t>
        <a:bodyPr/>
        <a:lstStyle/>
        <a:p>
          <a:endParaRPr lang="en-US"/>
        </a:p>
      </dgm:t>
    </dgm:pt>
    <dgm:pt modelId="{36FF56AA-B53C-418F-BE99-B628416382C1}" type="sibTrans" cxnId="{7B7EA632-F380-4C60-A136-9F34D46AC21D}">
      <dgm:prSet/>
      <dgm:spPr/>
      <dgm:t>
        <a:bodyPr/>
        <a:lstStyle/>
        <a:p>
          <a:endParaRPr lang="en-US"/>
        </a:p>
      </dgm:t>
    </dgm:pt>
    <dgm:pt modelId="{AFDD8A43-0E87-4248-A99E-44D20A4CBEC5}">
      <dgm:prSet phldrT="[Text]" custT="1"/>
      <dgm:spPr/>
      <dgm:t>
        <a:bodyPr/>
        <a:lstStyle/>
        <a:p>
          <a:r>
            <a:rPr lang="el-GR" sz="1800" b="1" dirty="0" smtClean="0"/>
            <a:t>Εισροές ή πόροι</a:t>
          </a:r>
          <a:endParaRPr lang="en-US" sz="1800" b="1" dirty="0"/>
        </a:p>
      </dgm:t>
    </dgm:pt>
    <dgm:pt modelId="{B963A53A-3E4B-4463-9B0A-C1B001C28E54}" type="parTrans" cxnId="{CF5D82C5-8D20-4E6E-A3DF-EF4C6FCD50B9}">
      <dgm:prSet/>
      <dgm:spPr/>
      <dgm:t>
        <a:bodyPr/>
        <a:lstStyle/>
        <a:p>
          <a:endParaRPr lang="en-US"/>
        </a:p>
      </dgm:t>
    </dgm:pt>
    <dgm:pt modelId="{F99F59C8-5AE2-47B7-AF4C-A89CC3991791}" type="sibTrans" cxnId="{CF5D82C5-8D20-4E6E-A3DF-EF4C6FCD50B9}">
      <dgm:prSet/>
      <dgm:spPr/>
      <dgm:t>
        <a:bodyPr/>
        <a:lstStyle/>
        <a:p>
          <a:endParaRPr lang="en-US"/>
        </a:p>
      </dgm:t>
    </dgm:pt>
    <dgm:pt modelId="{C492A682-5377-4A09-B7C8-848072ABC4AA}">
      <dgm:prSet phldrT="[Text]" custT="1"/>
      <dgm:spPr/>
      <dgm:t>
        <a:bodyPr/>
        <a:lstStyle/>
        <a:p>
          <a:r>
            <a:rPr lang="el-GR" sz="1800" b="1" dirty="0" smtClean="0"/>
            <a:t>Δραστηριότητες</a:t>
          </a:r>
          <a:endParaRPr lang="en-US" sz="1800" b="1" dirty="0"/>
        </a:p>
      </dgm:t>
    </dgm:pt>
    <dgm:pt modelId="{A12E2B5E-08E1-4692-828A-07A6BD37C0BE}" type="parTrans" cxnId="{265E3B27-B4B7-4E2C-8D0B-F42CE710D6CA}">
      <dgm:prSet/>
      <dgm:spPr/>
      <dgm:t>
        <a:bodyPr/>
        <a:lstStyle/>
        <a:p>
          <a:endParaRPr lang="en-US"/>
        </a:p>
      </dgm:t>
    </dgm:pt>
    <dgm:pt modelId="{F1D1B6B8-E096-415C-A351-32AA7A45609C}" type="sibTrans" cxnId="{265E3B27-B4B7-4E2C-8D0B-F42CE710D6CA}">
      <dgm:prSet/>
      <dgm:spPr/>
      <dgm:t>
        <a:bodyPr/>
        <a:lstStyle/>
        <a:p>
          <a:endParaRPr lang="en-US"/>
        </a:p>
      </dgm:t>
    </dgm:pt>
    <dgm:pt modelId="{891859D2-5D15-4F2C-A98E-364116547D72}">
      <dgm:prSet custT="1"/>
      <dgm:spPr/>
      <dgm:t>
        <a:bodyPr/>
        <a:lstStyle/>
        <a:p>
          <a:r>
            <a:rPr lang="el-GR" sz="1800" b="1" dirty="0" smtClean="0"/>
            <a:t>Αποτελέσματα</a:t>
          </a:r>
          <a:endParaRPr lang="en-US" sz="1800" b="1" dirty="0"/>
        </a:p>
      </dgm:t>
    </dgm:pt>
    <dgm:pt modelId="{9E688C0D-027B-4338-9E86-9D0D239F5465}" type="parTrans" cxnId="{4180DB46-292B-4184-81D2-27BFBE6E214D}">
      <dgm:prSet/>
      <dgm:spPr/>
      <dgm:t>
        <a:bodyPr/>
        <a:lstStyle/>
        <a:p>
          <a:endParaRPr lang="en-US"/>
        </a:p>
      </dgm:t>
    </dgm:pt>
    <dgm:pt modelId="{6B618915-8A82-4048-A78A-E7548C4F22D3}" type="sibTrans" cxnId="{4180DB46-292B-4184-81D2-27BFBE6E214D}">
      <dgm:prSet/>
      <dgm:spPr/>
      <dgm:t>
        <a:bodyPr/>
        <a:lstStyle/>
        <a:p>
          <a:endParaRPr lang="en-US"/>
        </a:p>
      </dgm:t>
    </dgm:pt>
    <dgm:pt modelId="{93F46209-A6D8-4355-AB5D-8ED35EB99156}">
      <dgm:prSet custT="1"/>
      <dgm:spPr/>
      <dgm:t>
        <a:bodyPr/>
        <a:lstStyle/>
        <a:p>
          <a:r>
            <a:rPr lang="el-GR" sz="1800" b="1" dirty="0" smtClean="0"/>
            <a:t>Εκροές</a:t>
          </a:r>
          <a:endParaRPr lang="en-US" sz="1800" b="1" dirty="0"/>
        </a:p>
      </dgm:t>
    </dgm:pt>
    <dgm:pt modelId="{DDE4765A-AE76-47FC-B481-AD7F174F81E9}" type="parTrans" cxnId="{23E74AA8-4ED5-4857-A48E-32E56E702C36}">
      <dgm:prSet/>
      <dgm:spPr/>
      <dgm:t>
        <a:bodyPr/>
        <a:lstStyle/>
        <a:p>
          <a:endParaRPr lang="en-US"/>
        </a:p>
      </dgm:t>
    </dgm:pt>
    <dgm:pt modelId="{1EBCB841-AF55-4ED0-A180-144358165881}" type="sibTrans" cxnId="{23E74AA8-4ED5-4857-A48E-32E56E702C36}">
      <dgm:prSet/>
      <dgm:spPr/>
      <dgm:t>
        <a:bodyPr/>
        <a:lstStyle/>
        <a:p>
          <a:endParaRPr lang="en-US"/>
        </a:p>
      </dgm:t>
    </dgm:pt>
    <dgm:pt modelId="{7548ACC5-9D13-40EF-A5B1-FE7E5EA23B2C}" type="pres">
      <dgm:prSet presAssocID="{2B5055A2-E7E6-45E0-9EA4-5FC2CB2D1F31}" presName="Name0" presStyleCnt="0">
        <dgm:presLayoutVars>
          <dgm:dir/>
          <dgm:animLvl val="lvl"/>
          <dgm:resizeHandles val="exact"/>
        </dgm:presLayoutVars>
      </dgm:prSet>
      <dgm:spPr/>
    </dgm:pt>
    <dgm:pt modelId="{3CCDDBB9-FE4F-4F6B-8C76-659910873483}" type="pres">
      <dgm:prSet presAssocID="{C5D955CC-33ED-40F1-8570-8370478F48CB}" presName="parTxOnly" presStyleLbl="node1" presStyleIdx="0" presStyleCnt="5" custScaleX="122830">
        <dgm:presLayoutVars>
          <dgm:chMax val="0"/>
          <dgm:chPref val="0"/>
          <dgm:bulletEnabled val="1"/>
        </dgm:presLayoutVars>
      </dgm:prSet>
      <dgm:spPr/>
      <dgm:t>
        <a:bodyPr/>
        <a:lstStyle/>
        <a:p>
          <a:endParaRPr lang="en-US"/>
        </a:p>
      </dgm:t>
    </dgm:pt>
    <dgm:pt modelId="{65C5CAFD-9F70-4D6C-BF65-32F68A2B526B}" type="pres">
      <dgm:prSet presAssocID="{36FF56AA-B53C-418F-BE99-B628416382C1}" presName="parTxOnlySpace" presStyleCnt="0"/>
      <dgm:spPr/>
    </dgm:pt>
    <dgm:pt modelId="{D15E6463-D0F7-4FA2-95B4-FA792333B820}" type="pres">
      <dgm:prSet presAssocID="{AFDD8A43-0E87-4248-A99E-44D20A4CBEC5}" presName="parTxOnly" presStyleLbl="node1" presStyleIdx="1" presStyleCnt="5">
        <dgm:presLayoutVars>
          <dgm:chMax val="0"/>
          <dgm:chPref val="0"/>
          <dgm:bulletEnabled val="1"/>
        </dgm:presLayoutVars>
      </dgm:prSet>
      <dgm:spPr/>
      <dgm:t>
        <a:bodyPr/>
        <a:lstStyle/>
        <a:p>
          <a:endParaRPr lang="en-US"/>
        </a:p>
      </dgm:t>
    </dgm:pt>
    <dgm:pt modelId="{E94B2A26-EF37-4DAA-B103-58B70F84E36A}" type="pres">
      <dgm:prSet presAssocID="{F99F59C8-5AE2-47B7-AF4C-A89CC3991791}" presName="parTxOnlySpace" presStyleCnt="0"/>
      <dgm:spPr/>
    </dgm:pt>
    <dgm:pt modelId="{9D36F01F-EDDB-4101-BD26-62D54F47E9E9}" type="pres">
      <dgm:prSet presAssocID="{C492A682-5377-4A09-B7C8-848072ABC4AA}" presName="parTxOnly" presStyleLbl="node1" presStyleIdx="2" presStyleCnt="5">
        <dgm:presLayoutVars>
          <dgm:chMax val="0"/>
          <dgm:chPref val="0"/>
          <dgm:bulletEnabled val="1"/>
        </dgm:presLayoutVars>
      </dgm:prSet>
      <dgm:spPr/>
      <dgm:t>
        <a:bodyPr/>
        <a:lstStyle/>
        <a:p>
          <a:endParaRPr lang="en-US"/>
        </a:p>
      </dgm:t>
    </dgm:pt>
    <dgm:pt modelId="{02C06A78-7E87-4469-85F0-578381FD06EC}" type="pres">
      <dgm:prSet presAssocID="{F1D1B6B8-E096-415C-A351-32AA7A45609C}" presName="parTxOnlySpace" presStyleCnt="0"/>
      <dgm:spPr/>
    </dgm:pt>
    <dgm:pt modelId="{333A8288-BABD-494B-9F8A-0AB642BB0BA6}" type="pres">
      <dgm:prSet presAssocID="{93F46209-A6D8-4355-AB5D-8ED35EB99156}" presName="parTxOnly" presStyleLbl="node1" presStyleIdx="3" presStyleCnt="5">
        <dgm:presLayoutVars>
          <dgm:chMax val="0"/>
          <dgm:chPref val="0"/>
          <dgm:bulletEnabled val="1"/>
        </dgm:presLayoutVars>
      </dgm:prSet>
      <dgm:spPr/>
      <dgm:t>
        <a:bodyPr/>
        <a:lstStyle/>
        <a:p>
          <a:endParaRPr lang="en-US"/>
        </a:p>
      </dgm:t>
    </dgm:pt>
    <dgm:pt modelId="{CA35F8C6-2586-4B95-92E0-BDD814EA08EB}" type="pres">
      <dgm:prSet presAssocID="{1EBCB841-AF55-4ED0-A180-144358165881}" presName="parTxOnlySpace" presStyleCnt="0"/>
      <dgm:spPr/>
    </dgm:pt>
    <dgm:pt modelId="{69A0DAC5-EFFA-4589-96D1-DACC69E61CDC}" type="pres">
      <dgm:prSet presAssocID="{891859D2-5D15-4F2C-A98E-364116547D72}" presName="parTxOnly" presStyleLbl="node1" presStyleIdx="4" presStyleCnt="5">
        <dgm:presLayoutVars>
          <dgm:chMax val="0"/>
          <dgm:chPref val="0"/>
          <dgm:bulletEnabled val="1"/>
        </dgm:presLayoutVars>
      </dgm:prSet>
      <dgm:spPr/>
      <dgm:t>
        <a:bodyPr/>
        <a:lstStyle/>
        <a:p>
          <a:endParaRPr lang="en-US"/>
        </a:p>
      </dgm:t>
    </dgm:pt>
  </dgm:ptLst>
  <dgm:cxnLst>
    <dgm:cxn modelId="{DCDB0B03-D682-4A12-B1F4-D8C1A1CE4CC5}" type="presOf" srcId="{C5D955CC-33ED-40F1-8570-8370478F48CB}" destId="{3CCDDBB9-FE4F-4F6B-8C76-659910873483}" srcOrd="0" destOrd="0" presId="urn:microsoft.com/office/officeart/2005/8/layout/chevron1"/>
    <dgm:cxn modelId="{4180DB46-292B-4184-81D2-27BFBE6E214D}" srcId="{2B5055A2-E7E6-45E0-9EA4-5FC2CB2D1F31}" destId="{891859D2-5D15-4F2C-A98E-364116547D72}" srcOrd="4" destOrd="0" parTransId="{9E688C0D-027B-4338-9E86-9D0D239F5465}" sibTransId="{6B618915-8A82-4048-A78A-E7548C4F22D3}"/>
    <dgm:cxn modelId="{7B7EA632-F380-4C60-A136-9F34D46AC21D}" srcId="{2B5055A2-E7E6-45E0-9EA4-5FC2CB2D1F31}" destId="{C5D955CC-33ED-40F1-8570-8370478F48CB}" srcOrd="0" destOrd="0" parTransId="{10B24867-12D6-414A-9C93-005CF00EECFA}" sibTransId="{36FF56AA-B53C-418F-BE99-B628416382C1}"/>
    <dgm:cxn modelId="{62BBA34A-91A4-4C5D-86A2-36407DA636D8}" type="presOf" srcId="{93F46209-A6D8-4355-AB5D-8ED35EB99156}" destId="{333A8288-BABD-494B-9F8A-0AB642BB0BA6}" srcOrd="0" destOrd="0" presId="urn:microsoft.com/office/officeart/2005/8/layout/chevron1"/>
    <dgm:cxn modelId="{0E400E75-E6F6-4BD8-81FC-D003B2449C76}" type="presOf" srcId="{C492A682-5377-4A09-B7C8-848072ABC4AA}" destId="{9D36F01F-EDDB-4101-BD26-62D54F47E9E9}" srcOrd="0" destOrd="0" presId="urn:microsoft.com/office/officeart/2005/8/layout/chevron1"/>
    <dgm:cxn modelId="{23E74AA8-4ED5-4857-A48E-32E56E702C36}" srcId="{2B5055A2-E7E6-45E0-9EA4-5FC2CB2D1F31}" destId="{93F46209-A6D8-4355-AB5D-8ED35EB99156}" srcOrd="3" destOrd="0" parTransId="{DDE4765A-AE76-47FC-B481-AD7F174F81E9}" sibTransId="{1EBCB841-AF55-4ED0-A180-144358165881}"/>
    <dgm:cxn modelId="{037B2162-4BAF-4672-95CE-758C38F1224E}" type="presOf" srcId="{2B5055A2-E7E6-45E0-9EA4-5FC2CB2D1F31}" destId="{7548ACC5-9D13-40EF-A5B1-FE7E5EA23B2C}" srcOrd="0" destOrd="0" presId="urn:microsoft.com/office/officeart/2005/8/layout/chevron1"/>
    <dgm:cxn modelId="{6B7EE264-F841-4B4A-82F2-29F933C14E0A}" type="presOf" srcId="{AFDD8A43-0E87-4248-A99E-44D20A4CBEC5}" destId="{D15E6463-D0F7-4FA2-95B4-FA792333B820}" srcOrd="0" destOrd="0" presId="urn:microsoft.com/office/officeart/2005/8/layout/chevron1"/>
    <dgm:cxn modelId="{CF5D82C5-8D20-4E6E-A3DF-EF4C6FCD50B9}" srcId="{2B5055A2-E7E6-45E0-9EA4-5FC2CB2D1F31}" destId="{AFDD8A43-0E87-4248-A99E-44D20A4CBEC5}" srcOrd="1" destOrd="0" parTransId="{B963A53A-3E4B-4463-9B0A-C1B001C28E54}" sibTransId="{F99F59C8-5AE2-47B7-AF4C-A89CC3991791}"/>
    <dgm:cxn modelId="{AF24CEF1-9726-4C1A-9052-B5FE4C1DD52F}" type="presOf" srcId="{891859D2-5D15-4F2C-A98E-364116547D72}" destId="{69A0DAC5-EFFA-4589-96D1-DACC69E61CDC}" srcOrd="0" destOrd="0" presId="urn:microsoft.com/office/officeart/2005/8/layout/chevron1"/>
    <dgm:cxn modelId="{265E3B27-B4B7-4E2C-8D0B-F42CE710D6CA}" srcId="{2B5055A2-E7E6-45E0-9EA4-5FC2CB2D1F31}" destId="{C492A682-5377-4A09-B7C8-848072ABC4AA}" srcOrd="2" destOrd="0" parTransId="{A12E2B5E-08E1-4692-828A-07A6BD37C0BE}" sibTransId="{F1D1B6B8-E096-415C-A351-32AA7A45609C}"/>
    <dgm:cxn modelId="{2B67BB1C-BFCB-4ACA-B9B4-C596458ABEE7}" type="presParOf" srcId="{7548ACC5-9D13-40EF-A5B1-FE7E5EA23B2C}" destId="{3CCDDBB9-FE4F-4F6B-8C76-659910873483}" srcOrd="0" destOrd="0" presId="urn:microsoft.com/office/officeart/2005/8/layout/chevron1"/>
    <dgm:cxn modelId="{6436A27B-63A1-44FF-AFDA-B934B88030B1}" type="presParOf" srcId="{7548ACC5-9D13-40EF-A5B1-FE7E5EA23B2C}" destId="{65C5CAFD-9F70-4D6C-BF65-32F68A2B526B}" srcOrd="1" destOrd="0" presId="urn:microsoft.com/office/officeart/2005/8/layout/chevron1"/>
    <dgm:cxn modelId="{080845CA-A1B6-42F5-97DC-931E5F273960}" type="presParOf" srcId="{7548ACC5-9D13-40EF-A5B1-FE7E5EA23B2C}" destId="{D15E6463-D0F7-4FA2-95B4-FA792333B820}" srcOrd="2" destOrd="0" presId="urn:microsoft.com/office/officeart/2005/8/layout/chevron1"/>
    <dgm:cxn modelId="{D68E7006-98DC-485B-844E-B5EB7D4E33B3}" type="presParOf" srcId="{7548ACC5-9D13-40EF-A5B1-FE7E5EA23B2C}" destId="{E94B2A26-EF37-4DAA-B103-58B70F84E36A}" srcOrd="3" destOrd="0" presId="urn:microsoft.com/office/officeart/2005/8/layout/chevron1"/>
    <dgm:cxn modelId="{DB4FB7B3-F7BA-41A5-9FC5-4305CFBF6108}" type="presParOf" srcId="{7548ACC5-9D13-40EF-A5B1-FE7E5EA23B2C}" destId="{9D36F01F-EDDB-4101-BD26-62D54F47E9E9}" srcOrd="4" destOrd="0" presId="urn:microsoft.com/office/officeart/2005/8/layout/chevron1"/>
    <dgm:cxn modelId="{2A9FCB91-8132-4CCB-A1FD-75F4D46113FF}" type="presParOf" srcId="{7548ACC5-9D13-40EF-A5B1-FE7E5EA23B2C}" destId="{02C06A78-7E87-4469-85F0-578381FD06EC}" srcOrd="5" destOrd="0" presId="urn:microsoft.com/office/officeart/2005/8/layout/chevron1"/>
    <dgm:cxn modelId="{74287F79-A819-41A7-9099-E697BD9426EF}" type="presParOf" srcId="{7548ACC5-9D13-40EF-A5B1-FE7E5EA23B2C}" destId="{333A8288-BABD-494B-9F8A-0AB642BB0BA6}" srcOrd="6" destOrd="0" presId="urn:microsoft.com/office/officeart/2005/8/layout/chevron1"/>
    <dgm:cxn modelId="{C2EA5839-FBF0-4BA1-8D2E-6E274053040B}" type="presParOf" srcId="{7548ACC5-9D13-40EF-A5B1-FE7E5EA23B2C}" destId="{CA35F8C6-2586-4B95-92E0-BDD814EA08EB}" srcOrd="7" destOrd="0" presId="urn:microsoft.com/office/officeart/2005/8/layout/chevron1"/>
    <dgm:cxn modelId="{5A3F2674-6AE1-4AF7-9125-9CF7D1122775}" type="presParOf" srcId="{7548ACC5-9D13-40EF-A5B1-FE7E5EA23B2C}" destId="{69A0DAC5-EFFA-4589-96D1-DACC69E61CD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DBB9-FE4F-4F6B-8C76-659910873483}">
      <dsp:nvSpPr>
        <dsp:cNvPr id="0" name=""/>
        <dsp:cNvSpPr/>
      </dsp:nvSpPr>
      <dsp:spPr>
        <a:xfrm>
          <a:off x="1789" y="53089"/>
          <a:ext cx="2327373" cy="75791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b="1" kern="1200" dirty="0" smtClean="0"/>
            <a:t>Αναγνώριση αναγκών</a:t>
          </a:r>
          <a:endParaRPr lang="en-US" sz="1800" b="1" kern="1200" dirty="0"/>
        </a:p>
      </dsp:txBody>
      <dsp:txXfrm>
        <a:off x="380748" y="53089"/>
        <a:ext cx="1569456" cy="757917"/>
      </dsp:txXfrm>
    </dsp:sp>
    <dsp:sp modelId="{D15E6463-D0F7-4FA2-95B4-FA792333B820}">
      <dsp:nvSpPr>
        <dsp:cNvPr id="0" name=""/>
        <dsp:cNvSpPr/>
      </dsp:nvSpPr>
      <dsp:spPr>
        <a:xfrm>
          <a:off x="2139683" y="53089"/>
          <a:ext cx="1894792" cy="75791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b="1" kern="1200" dirty="0" smtClean="0"/>
            <a:t>Εισροές ή πόροι</a:t>
          </a:r>
          <a:endParaRPr lang="en-US" sz="1800" b="1" kern="1200" dirty="0"/>
        </a:p>
      </dsp:txBody>
      <dsp:txXfrm>
        <a:off x="2518642" y="53089"/>
        <a:ext cx="1136875" cy="757917"/>
      </dsp:txXfrm>
    </dsp:sp>
    <dsp:sp modelId="{9D36F01F-EDDB-4101-BD26-62D54F47E9E9}">
      <dsp:nvSpPr>
        <dsp:cNvPr id="0" name=""/>
        <dsp:cNvSpPr/>
      </dsp:nvSpPr>
      <dsp:spPr>
        <a:xfrm>
          <a:off x="3844997" y="53089"/>
          <a:ext cx="1894792" cy="75791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b="1" kern="1200" dirty="0" smtClean="0"/>
            <a:t>Δραστηριότητες</a:t>
          </a:r>
          <a:endParaRPr lang="en-US" sz="1800" b="1" kern="1200" dirty="0"/>
        </a:p>
      </dsp:txBody>
      <dsp:txXfrm>
        <a:off x="4223956" y="53089"/>
        <a:ext cx="1136875" cy="757917"/>
      </dsp:txXfrm>
    </dsp:sp>
    <dsp:sp modelId="{333A8288-BABD-494B-9F8A-0AB642BB0BA6}">
      <dsp:nvSpPr>
        <dsp:cNvPr id="0" name=""/>
        <dsp:cNvSpPr/>
      </dsp:nvSpPr>
      <dsp:spPr>
        <a:xfrm>
          <a:off x="5550310" y="53089"/>
          <a:ext cx="1894792" cy="75791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b="1" kern="1200" dirty="0" smtClean="0"/>
            <a:t>Εκροές</a:t>
          </a:r>
          <a:endParaRPr lang="en-US" sz="1800" b="1" kern="1200" dirty="0"/>
        </a:p>
      </dsp:txBody>
      <dsp:txXfrm>
        <a:off x="5929269" y="53089"/>
        <a:ext cx="1136875" cy="757917"/>
      </dsp:txXfrm>
    </dsp:sp>
    <dsp:sp modelId="{69A0DAC5-EFFA-4589-96D1-DACC69E61CDC}">
      <dsp:nvSpPr>
        <dsp:cNvPr id="0" name=""/>
        <dsp:cNvSpPr/>
      </dsp:nvSpPr>
      <dsp:spPr>
        <a:xfrm>
          <a:off x="7255624" y="53089"/>
          <a:ext cx="1894792" cy="75791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b="1" kern="1200" dirty="0" smtClean="0"/>
            <a:t>Αποτελέσματα</a:t>
          </a:r>
          <a:endParaRPr lang="en-US" sz="1800" b="1" kern="1200" dirty="0"/>
        </a:p>
      </dsp:txBody>
      <dsp:txXfrm>
        <a:off x="7634583" y="53089"/>
        <a:ext cx="1136875" cy="7579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01/08/2018</a:t>
            </a:fld>
            <a:endParaRPr lang="fr-FR" dirty="0"/>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a:t>
            </a:fld>
            <a:endParaRPr lang="fr-FR" dirty="0"/>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dirty="0"/>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1/8/2018</a:t>
            </a:fld>
            <a:endParaRPr lang="el-GR"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dirty="0"/>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dirty="0"/>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a:t>
            </a:fld>
            <a:endParaRPr lang="el-GR" dirty="0"/>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dirty="0"/>
          </a:p>
          <a:p>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dirty="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Programme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hYwa62SMA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A_small_cup_of_coffee.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rasmusplus.org.uk/before-you-apply" TargetMode="External"/><Relationship Id="rId2" Type="http://schemas.openxmlformats.org/officeDocument/2006/relationships/hyperlink" Target="https://www.erasmusplus.org.uk/vocational-education-and-training-fund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vlesupport.co.uk/ealacademy/login/index.ph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rojectsmart.co.uk/tools.php" TargetMode="External"/><Relationship Id="rId2" Type="http://schemas.openxmlformats.org/officeDocument/2006/relationships/hyperlink" Target="https://managementhelp.org/freenonprofittraining/diagramming-your-nonprofit.htm" TargetMode="External"/><Relationship Id="rId1" Type="http://schemas.openxmlformats.org/officeDocument/2006/relationships/slideLayout" Target="../slideLayouts/slideLayout3.xml"/><Relationship Id="rId5" Type="http://schemas.openxmlformats.org/officeDocument/2006/relationships/hyperlink" Target="https://www.youtube.com/watch?v=qyd3CE-RV60" TargetMode="External"/><Relationship Id="rId4" Type="http://schemas.openxmlformats.org/officeDocument/2006/relationships/hyperlink" Target="https://www.youtube.com/watch?v=4kjew1fhQn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solidFill>
                  <a:schemeClr val="tx1">
                    <a:lumMod val="75000"/>
                  </a:schemeClr>
                </a:solidFill>
              </a:rPr>
              <a:t>Ενότητα </a:t>
            </a:r>
            <a:r>
              <a:rPr lang="en-US" dirty="0" smtClean="0">
                <a:solidFill>
                  <a:schemeClr val="tx1">
                    <a:lumMod val="75000"/>
                  </a:schemeClr>
                </a:solidFill>
              </a:rPr>
              <a:t> </a:t>
            </a:r>
            <a:r>
              <a:rPr lang="en-US" dirty="0">
                <a:solidFill>
                  <a:schemeClr val="tx1">
                    <a:lumMod val="75000"/>
                  </a:schemeClr>
                </a:solidFill>
              </a:rPr>
              <a:t>2 </a:t>
            </a:r>
            <a:br>
              <a:rPr lang="en-US" dirty="0">
                <a:solidFill>
                  <a:schemeClr val="tx1">
                    <a:lumMod val="75000"/>
                  </a:schemeClr>
                </a:solidFill>
              </a:rPr>
            </a:br>
            <a:r>
              <a:rPr lang="en-GB" sz="2200" dirty="0">
                <a:solidFill>
                  <a:schemeClr val="tx1">
                    <a:lumMod val="75000"/>
                  </a:schemeClr>
                </a:solidFill>
              </a:rPr>
              <a:t/>
            </a:r>
            <a:br>
              <a:rPr lang="en-GB" sz="2200" dirty="0">
                <a:solidFill>
                  <a:schemeClr val="tx1">
                    <a:lumMod val="75000"/>
                  </a:schemeClr>
                </a:solidFill>
              </a:rPr>
            </a:br>
            <a:r>
              <a:rPr lang="el-GR" sz="2400" dirty="0">
                <a:solidFill>
                  <a:schemeClr val="tx1">
                    <a:lumMod val="75000"/>
                  </a:schemeClr>
                </a:solidFill>
              </a:rPr>
              <a:t>Ανάπτυξη και διαχείριση διαπολιτισμικών </a:t>
            </a:r>
            <a:r>
              <a:rPr lang="el-GR" sz="2400" dirty="0" smtClean="0">
                <a:solidFill>
                  <a:schemeClr val="tx1">
                    <a:lumMod val="75000"/>
                  </a:schemeClr>
                </a:solidFill>
              </a:rPr>
              <a:t>προγραμμάτων κινητικότητας </a:t>
            </a:r>
            <a:r>
              <a:rPr lang="el-GR" sz="2400" dirty="0">
                <a:solidFill>
                  <a:schemeClr val="tx1">
                    <a:lumMod val="75000"/>
                  </a:schemeClr>
                </a:solidFill>
              </a:rPr>
              <a:t>ΕΕΚ</a:t>
            </a:r>
            <a:endParaRPr lang="el-GR" sz="2200" dirty="0">
              <a:solidFill>
                <a:schemeClr val="tx1">
                  <a:lumMod val="75000"/>
                </a:schemeClr>
              </a:solidFill>
            </a:endParaRPr>
          </a:p>
        </p:txBody>
      </p:sp>
      <p:sp>
        <p:nvSpPr>
          <p:cNvPr id="3" name="Subtitle 2"/>
          <p:cNvSpPr>
            <a:spLocks noGrp="1"/>
          </p:cNvSpPr>
          <p:nvPr>
            <p:ph type="subTitle" idx="1"/>
          </p:nvPr>
        </p:nvSpPr>
        <p:spPr/>
        <p:txBody>
          <a:bodyPr>
            <a:normAutofit lnSpcReduction="10000"/>
          </a:bodyPr>
          <a:lstStyle/>
          <a:p>
            <a:r>
              <a:rPr lang="el-GR" dirty="0" smtClean="0">
                <a:solidFill>
                  <a:schemeClr val="accent3">
                    <a:lumMod val="75000"/>
                  </a:schemeClr>
                </a:solidFill>
              </a:rPr>
              <a:t>Υποενότητα </a:t>
            </a:r>
            <a:r>
              <a:rPr lang="en-US" dirty="0" smtClean="0">
                <a:solidFill>
                  <a:schemeClr val="accent3">
                    <a:lumMod val="75000"/>
                  </a:schemeClr>
                </a:solidFill>
              </a:rPr>
              <a:t> </a:t>
            </a:r>
            <a:r>
              <a:rPr lang="en-US" dirty="0">
                <a:solidFill>
                  <a:schemeClr val="accent3">
                    <a:lumMod val="75000"/>
                  </a:schemeClr>
                </a:solidFill>
              </a:rPr>
              <a:t>1</a:t>
            </a:r>
          </a:p>
          <a:p>
            <a:r>
              <a:rPr lang="el-GR" sz="2200" dirty="0" smtClean="0">
                <a:solidFill>
                  <a:schemeClr val="accent3">
                    <a:lumMod val="75000"/>
                  </a:schemeClr>
                </a:solidFill>
                <a:latin typeface="+mj-lt"/>
              </a:rPr>
              <a:t>Ανάπτυξη και προγραμματισμός αποτελεσματικών διαπολιτισμικών προγραμμάτων ΕΕΚ</a:t>
            </a:r>
            <a:endParaRPr lang="el-GR" sz="2200" dirty="0">
              <a:solidFill>
                <a:schemeClr val="accent3">
                  <a:lumMod val="75000"/>
                </a:schemeClr>
              </a:solidFill>
              <a:latin typeface="+mj-lt"/>
            </a:endParaRPr>
          </a:p>
        </p:txBody>
      </p:sp>
    </p:spTree>
    <p:extLst>
      <p:ext uri="{BB962C8B-B14F-4D97-AF65-F5344CB8AC3E}">
        <p14:creationId xmlns:p14="http://schemas.microsoft.com/office/powerpoint/2010/main" val="14866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32240" cy="1143000"/>
          </a:xfrm>
        </p:spPr>
        <p:txBody>
          <a:bodyPr>
            <a:normAutofit fontScale="90000"/>
          </a:bodyPr>
          <a:lstStyle/>
          <a:p>
            <a:r>
              <a:rPr lang="el-GR" dirty="0" smtClean="0"/>
              <a:t>Τύποι διαπολιτισμικού προγράμματος</a:t>
            </a:r>
            <a:endParaRPr lang="el-GR" dirty="0"/>
          </a:p>
        </p:txBody>
      </p:sp>
      <p:sp>
        <p:nvSpPr>
          <p:cNvPr id="3" name="Content Placeholder 2"/>
          <p:cNvSpPr>
            <a:spLocks noGrp="1"/>
          </p:cNvSpPr>
          <p:nvPr>
            <p:ph idx="1"/>
          </p:nvPr>
        </p:nvSpPr>
        <p:spPr>
          <a:xfrm>
            <a:off x="395536" y="1700808"/>
            <a:ext cx="7643192" cy="4597971"/>
          </a:xfrm>
        </p:spPr>
        <p:txBody>
          <a:bodyPr>
            <a:normAutofit fontScale="92500" lnSpcReduction="20000"/>
          </a:bodyPr>
          <a:lstStyle/>
          <a:p>
            <a:r>
              <a:rPr lang="el-GR" sz="2800" dirty="0" smtClean="0"/>
              <a:t>Θα </a:t>
            </a:r>
            <a:r>
              <a:rPr lang="el-GR" sz="2800" dirty="0"/>
              <a:t>σας δοθεί ένας κατάλογος τύπων διαπολιτισμικών </a:t>
            </a:r>
            <a:r>
              <a:rPr lang="el-GR" sz="2800" dirty="0" smtClean="0"/>
              <a:t>προγραμμάτων.</a:t>
            </a:r>
          </a:p>
          <a:p>
            <a:r>
              <a:rPr lang="el-GR" sz="2800" dirty="0" smtClean="0"/>
              <a:t>Συζητήστε </a:t>
            </a:r>
            <a:r>
              <a:rPr lang="el-GR" sz="2800" dirty="0"/>
              <a:t>με τον συνεργάτη σας σχετικά με προγράμματα εκμάθησης που προσφέρονται από τον οργανισμό σας ή από συνεργαζόμενους </a:t>
            </a:r>
            <a:r>
              <a:rPr lang="el-GR" sz="2800" dirty="0" smtClean="0"/>
              <a:t>οργανισμούς.</a:t>
            </a:r>
          </a:p>
          <a:p>
            <a:r>
              <a:rPr lang="el-GR" sz="2800" dirty="0" smtClean="0"/>
              <a:t>Ποια </a:t>
            </a:r>
            <a:r>
              <a:rPr lang="el-GR" sz="2800" dirty="0"/>
              <a:t>διαπολιτισμικά μοντέλα θα ήταν πιο χρήσιμα ή συναφή με το επαγγελματικό σας </a:t>
            </a:r>
            <a:r>
              <a:rPr lang="el-GR" sz="2800" dirty="0" smtClean="0"/>
              <a:t>πλαίσιο;</a:t>
            </a:r>
          </a:p>
          <a:p>
            <a:r>
              <a:rPr lang="el-GR" sz="2800" dirty="0" smtClean="0"/>
              <a:t>Πώς </a:t>
            </a:r>
            <a:r>
              <a:rPr lang="el-GR" sz="2800" dirty="0"/>
              <a:t>θα μπορούσε μια διαπολιτισμική πτυχή να προσθέσει αξία στα προγράμματά </a:t>
            </a:r>
            <a:r>
              <a:rPr lang="el-GR" sz="2800" dirty="0" smtClean="0"/>
              <a:t>σας;</a:t>
            </a:r>
          </a:p>
          <a:p>
            <a:r>
              <a:rPr lang="el-GR" sz="2800" dirty="0" smtClean="0"/>
              <a:t>Σημειώστε </a:t>
            </a:r>
            <a:r>
              <a:rPr lang="el-GR" sz="2800" dirty="0"/>
              <a:t>τις συζητήσεις σας </a:t>
            </a:r>
            <a:r>
              <a:rPr lang="el-GR" sz="2800" dirty="0" smtClean="0"/>
              <a:t>στο  </a:t>
            </a:r>
            <a:r>
              <a:rPr lang="el-GR" sz="2800" dirty="0"/>
              <a:t>φύλλο καταγραφής.</a:t>
            </a:r>
            <a:endParaRPr lang="en-GB" sz="2800" dirty="0"/>
          </a:p>
          <a:p>
            <a:pPr lvl="0"/>
            <a:endParaRPr lang="en-GB" sz="2800" dirty="0"/>
          </a:p>
          <a:p>
            <a:endParaRPr lang="el-GR" dirty="0"/>
          </a:p>
        </p:txBody>
      </p:sp>
    </p:spTree>
    <p:extLst>
      <p:ext uri="{BB962C8B-B14F-4D97-AF65-F5344CB8AC3E}">
        <p14:creationId xmlns:p14="http://schemas.microsoft.com/office/powerpoint/2010/main" val="324520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ΩΡΑ ΓΙΑ ΔΡΑΣΤΗΡΙΟΤΗΤΑ</a:t>
            </a:r>
          </a:p>
        </p:txBody>
      </p:sp>
      <p:sp>
        <p:nvSpPr>
          <p:cNvPr id="3" name="TextBox 2"/>
          <p:cNvSpPr txBox="1"/>
          <p:nvPr/>
        </p:nvSpPr>
        <p:spPr>
          <a:xfrm>
            <a:off x="739074" y="1663640"/>
            <a:ext cx="7200800" cy="3785652"/>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a:t>
            </a:r>
            <a:r>
              <a:rPr lang="en-GB" sz="2400" b="1" dirty="0" smtClean="0"/>
              <a:t>2.1.3</a:t>
            </a:r>
            <a:endParaRPr lang="en-GB" sz="2400" b="1" dirty="0"/>
          </a:p>
          <a:p>
            <a:endParaRPr lang="en-GB" sz="2400" b="1" dirty="0"/>
          </a:p>
          <a:p>
            <a:r>
              <a:rPr lang="el-GR" sz="2400" b="1" dirty="0" smtClean="0"/>
              <a:t>ΤΙΤΛΟΣ ΔΡΑΣΤΗΡΙΟΤΗΤΑΣ</a:t>
            </a:r>
            <a:r>
              <a:rPr lang="en-GB" sz="2400" b="1" dirty="0" smtClean="0"/>
              <a:t>: </a:t>
            </a:r>
            <a:r>
              <a:rPr lang="el-GR" sz="2400" b="1" dirty="0"/>
              <a:t>Κ</a:t>
            </a:r>
            <a:r>
              <a:rPr lang="el-GR" sz="2400" b="1" dirty="0" smtClean="0"/>
              <a:t>ατανόηση του </a:t>
            </a:r>
            <a:r>
              <a:rPr lang="en-GB" sz="2400" b="1" dirty="0" smtClean="0"/>
              <a:t>‘</a:t>
            </a:r>
            <a:r>
              <a:rPr lang="en-GB" sz="2400" b="1" dirty="0"/>
              <a:t>logic model’ </a:t>
            </a:r>
            <a:r>
              <a:rPr lang="el-GR" sz="2400" b="1" dirty="0" smtClean="0"/>
              <a:t>πλαισίου για προγραμματισμό</a:t>
            </a:r>
            <a:endParaRPr lang="en-GB" sz="2400" b="1" dirty="0"/>
          </a:p>
          <a:p>
            <a:endParaRPr lang="en-GB" sz="2400" b="1" dirty="0"/>
          </a:p>
          <a:p>
            <a:r>
              <a:rPr lang="el-GR" sz="2400" b="1" dirty="0" smtClean="0"/>
              <a:t>ΔΙΑΡΚΕΙΑ ΔΡΑΣΤΗΡΙΟΤΗΤΑΣ</a:t>
            </a:r>
            <a:r>
              <a:rPr lang="en-US" sz="2400" b="1" dirty="0" smtClean="0"/>
              <a:t>:</a:t>
            </a:r>
            <a:r>
              <a:rPr lang="en-GB" sz="2400" b="1" dirty="0" smtClean="0"/>
              <a:t>50 </a:t>
            </a:r>
            <a:r>
              <a:rPr lang="el-GR" sz="2400" b="1" dirty="0" smtClean="0"/>
              <a:t> λεπτά</a:t>
            </a:r>
            <a:endParaRPr lang="en-US" sz="2400" b="1" dirty="0" smtClean="0"/>
          </a:p>
          <a:p>
            <a:endParaRPr lang="en-GB" sz="2400" b="1" dirty="0"/>
          </a:p>
          <a:p>
            <a:r>
              <a:rPr lang="el-GR" sz="2400" b="1" dirty="0" smtClean="0"/>
              <a:t>ΣΧΟΛΙΑ</a:t>
            </a:r>
            <a:r>
              <a:rPr lang="en-US" sz="2400" b="1" dirty="0" smtClean="0"/>
              <a:t>:</a:t>
            </a:r>
            <a:r>
              <a:rPr lang="el-GR" sz="2400" b="1" dirty="0" smtClean="0"/>
              <a:t> Οι συμμετέχοντες θα γνωρίσουν ένα μοντέλο προγραμματισμού για επιτυχημένα έργα.</a:t>
            </a:r>
          </a:p>
          <a:p>
            <a:endParaRPr lang="en-GB" sz="2400" b="1" dirty="0"/>
          </a:p>
        </p:txBody>
      </p:sp>
    </p:spTree>
    <p:extLst>
      <p:ext uri="{BB962C8B-B14F-4D97-AF65-F5344CB8AC3E}">
        <p14:creationId xmlns:p14="http://schemas.microsoft.com/office/powerpoint/2010/main" val="40009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To </a:t>
            </a:r>
            <a:r>
              <a:rPr lang="el-GR" sz="3200" dirty="0" smtClean="0"/>
              <a:t>πλαίσιο </a:t>
            </a:r>
            <a:r>
              <a:rPr lang="el-GR" sz="3200" dirty="0"/>
              <a:t>για </a:t>
            </a:r>
            <a:r>
              <a:rPr lang="el-GR" sz="3200" dirty="0" smtClean="0"/>
              <a:t>προγραμματισμό του  </a:t>
            </a:r>
            <a:r>
              <a:rPr lang="en-GB" sz="3200" dirty="0" smtClean="0"/>
              <a:t> </a:t>
            </a:r>
            <a:r>
              <a:rPr lang="en-GB" sz="3200" dirty="0"/>
              <a:t>‘logic model</a:t>
            </a:r>
            <a:r>
              <a:rPr lang="en-GB" sz="3200" dirty="0" smtClean="0"/>
              <a:t>’</a:t>
            </a:r>
            <a:endParaRPr lang="en-GB" sz="3200" dirty="0"/>
          </a:p>
        </p:txBody>
      </p:sp>
      <p:sp>
        <p:nvSpPr>
          <p:cNvPr id="3" name="Content Placeholder 2"/>
          <p:cNvSpPr>
            <a:spLocks noGrp="1"/>
          </p:cNvSpPr>
          <p:nvPr>
            <p:ph idx="1"/>
          </p:nvPr>
        </p:nvSpPr>
        <p:spPr/>
        <p:txBody>
          <a:bodyPr>
            <a:normAutofit fontScale="85000" lnSpcReduction="20000"/>
          </a:bodyPr>
          <a:lstStyle/>
          <a:p>
            <a:r>
              <a:rPr lang="el-GR" dirty="0"/>
              <a:t>Το «λογικό μοντέλο» είναι ένα εργαλείο που μπορεί να σας βοηθήσει κατά την ανάπτυξη ενός </a:t>
            </a:r>
            <a:r>
              <a:rPr lang="el-GR" dirty="0" smtClean="0"/>
              <a:t>έργου.</a:t>
            </a:r>
          </a:p>
          <a:p>
            <a:r>
              <a:rPr lang="el-GR" dirty="0" smtClean="0"/>
              <a:t>Μπορεί </a:t>
            </a:r>
            <a:r>
              <a:rPr lang="el-GR" dirty="0"/>
              <a:t>να συμβάλει στον εντοπισμό </a:t>
            </a:r>
            <a:r>
              <a:rPr lang="el-GR" dirty="0" smtClean="0"/>
              <a:t>των σκοπών </a:t>
            </a:r>
            <a:r>
              <a:rPr lang="el-GR" dirty="0"/>
              <a:t>ενός έργου, πιο </a:t>
            </a:r>
            <a:r>
              <a:rPr lang="el-GR" dirty="0" smtClean="0"/>
              <a:t>συγκεκριμένα:</a:t>
            </a:r>
          </a:p>
          <a:p>
            <a:pPr lvl="1"/>
            <a:r>
              <a:rPr lang="el-GR" dirty="0" smtClean="0"/>
              <a:t>τα στοιχεία του , </a:t>
            </a:r>
            <a:r>
              <a:rPr lang="el-GR" dirty="0"/>
              <a:t>τους πόρους και τις δραστηριότητές </a:t>
            </a:r>
            <a:r>
              <a:rPr lang="el-GR" dirty="0" smtClean="0"/>
              <a:t>του</a:t>
            </a:r>
          </a:p>
          <a:p>
            <a:pPr lvl="1"/>
            <a:r>
              <a:rPr lang="el-GR" dirty="0" smtClean="0"/>
              <a:t>τα </a:t>
            </a:r>
            <a:r>
              <a:rPr lang="el-GR" dirty="0"/>
              <a:t>αποτελέσματα και τις επιπτώσεις του - τόσο για τον οργανισμό όσο και για τους δικαιούχους του </a:t>
            </a:r>
            <a:r>
              <a:rPr lang="el-GR" dirty="0" smtClean="0"/>
              <a:t>έργου</a:t>
            </a:r>
          </a:p>
          <a:p>
            <a:r>
              <a:rPr lang="el-GR" dirty="0" smtClean="0"/>
              <a:t>Μπορεί </a:t>
            </a:r>
            <a:r>
              <a:rPr lang="el-GR" dirty="0"/>
              <a:t>επίσης να βοηθήσει στην αξιολόγηση των επιτευγμάτων του έργου μόλις τελειώσει. </a:t>
            </a:r>
            <a:endParaRPr lang="el-GR" dirty="0" smtClean="0"/>
          </a:p>
          <a:p>
            <a:endParaRPr lang="en-GB" dirty="0"/>
          </a:p>
        </p:txBody>
      </p:sp>
    </p:spTree>
    <p:extLst>
      <p:ext uri="{BB962C8B-B14F-4D97-AF65-F5344CB8AC3E}">
        <p14:creationId xmlns:p14="http://schemas.microsoft.com/office/powerpoint/2010/main" val="398980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68495716"/>
              </p:ext>
            </p:extLst>
          </p:nvPr>
        </p:nvGraphicFramePr>
        <p:xfrm>
          <a:off x="-108520" y="1556792"/>
          <a:ext cx="915220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2420888"/>
            <a:ext cx="1620000" cy="3693319"/>
          </a:xfrm>
          <a:prstGeom prst="rect">
            <a:avLst/>
          </a:prstGeom>
          <a:ln>
            <a:noFill/>
          </a:ln>
        </p:spPr>
        <p:txBody>
          <a:bodyPr wrap="square">
            <a:spAutoFit/>
          </a:bodyPr>
          <a:lstStyle/>
          <a:p>
            <a:pPr lvl="0" algn="ctr"/>
            <a:r>
              <a:rPr lang="el-GR" dirty="0" smtClean="0">
                <a:solidFill>
                  <a:srgbClr val="002060"/>
                </a:solidFill>
              </a:rPr>
              <a:t>Τι ανάγκες αναγνωρίστηκαν</a:t>
            </a:r>
            <a:r>
              <a:rPr lang="el-GR" dirty="0">
                <a:solidFill>
                  <a:srgbClr val="002060"/>
                </a:solidFill>
              </a:rPr>
              <a:t>;</a:t>
            </a:r>
            <a:endParaRPr lang="en-US" dirty="0">
              <a:solidFill>
                <a:srgbClr val="002060"/>
              </a:solidFill>
            </a:endParaRPr>
          </a:p>
          <a:p>
            <a:pPr lvl="0" algn="ctr"/>
            <a:endParaRPr lang="en-US" dirty="0">
              <a:solidFill>
                <a:srgbClr val="002060"/>
              </a:solidFill>
            </a:endParaRPr>
          </a:p>
          <a:p>
            <a:pPr lvl="0" algn="ctr"/>
            <a:r>
              <a:rPr lang="el-GR" dirty="0" smtClean="0">
                <a:solidFill>
                  <a:srgbClr val="002060"/>
                </a:solidFill>
              </a:rPr>
              <a:t>Ποιοι είναι οι άμεσοι ή έμμεσοι δικαιούχοι του έργου;</a:t>
            </a:r>
            <a:endParaRPr lang="en-US" dirty="0">
              <a:solidFill>
                <a:srgbClr val="002060"/>
              </a:solidFill>
            </a:endParaRPr>
          </a:p>
          <a:p>
            <a:pPr lvl="0" algn="ctr"/>
            <a:r>
              <a:rPr lang="el-GR" dirty="0" smtClean="0">
                <a:solidFill>
                  <a:srgbClr val="002060"/>
                </a:solidFill>
              </a:rPr>
              <a:t>Ποιες ανάγκες μπορεί να αντιμετωπίσει το έργο;</a:t>
            </a:r>
            <a:endParaRPr lang="en-US" dirty="0">
              <a:solidFill>
                <a:srgbClr val="002060"/>
              </a:solidFill>
            </a:endParaRPr>
          </a:p>
        </p:txBody>
      </p:sp>
      <p:sp>
        <p:nvSpPr>
          <p:cNvPr id="6" name="Title 1"/>
          <p:cNvSpPr>
            <a:spLocks noGrp="1"/>
          </p:cNvSpPr>
          <p:nvPr>
            <p:ph type="title"/>
          </p:nvPr>
        </p:nvSpPr>
        <p:spPr>
          <a:xfrm>
            <a:off x="683568" y="122568"/>
            <a:ext cx="5915000" cy="1143000"/>
          </a:xfrm>
        </p:spPr>
        <p:txBody>
          <a:bodyPr>
            <a:normAutofit fontScale="90000"/>
          </a:bodyPr>
          <a:lstStyle/>
          <a:p>
            <a:r>
              <a:rPr lang="el-GR" dirty="0" smtClean="0"/>
              <a:t>Το πλαίσιο  για προγραμματισμό του </a:t>
            </a:r>
            <a:r>
              <a:rPr lang="en-GB" dirty="0" smtClean="0"/>
              <a:t> </a:t>
            </a:r>
            <a:r>
              <a:rPr lang="en-GB" dirty="0"/>
              <a:t>‘logic model</a:t>
            </a:r>
            <a:r>
              <a:rPr lang="en-GB" dirty="0" smtClean="0"/>
              <a:t>’</a:t>
            </a:r>
            <a:endParaRPr lang="en-GB" dirty="0"/>
          </a:p>
        </p:txBody>
      </p:sp>
      <p:sp>
        <p:nvSpPr>
          <p:cNvPr id="7" name="Rectangle 6"/>
          <p:cNvSpPr/>
          <p:nvPr/>
        </p:nvSpPr>
        <p:spPr>
          <a:xfrm>
            <a:off x="1763688" y="2420888"/>
            <a:ext cx="1692000" cy="3785652"/>
          </a:xfrm>
          <a:prstGeom prst="rect">
            <a:avLst/>
          </a:prstGeom>
          <a:ln>
            <a:noFill/>
          </a:ln>
        </p:spPr>
        <p:txBody>
          <a:bodyPr wrap="square">
            <a:spAutoFit/>
          </a:bodyPr>
          <a:lstStyle/>
          <a:p>
            <a:pPr lvl="0" algn="ctr"/>
            <a:r>
              <a:rPr lang="el-GR" sz="1600" dirty="0" smtClean="0">
                <a:solidFill>
                  <a:srgbClr val="002060"/>
                </a:solidFill>
              </a:rPr>
              <a:t>Τι πόρους χρειάζεται το έργο;</a:t>
            </a:r>
            <a:endParaRPr lang="en-GB" sz="1600" dirty="0">
              <a:solidFill>
                <a:srgbClr val="002060"/>
              </a:solidFill>
            </a:endParaRPr>
          </a:p>
          <a:p>
            <a:pPr lvl="0" algn="ctr"/>
            <a:endParaRPr lang="en-GB" sz="1600" dirty="0">
              <a:solidFill>
                <a:srgbClr val="002060"/>
              </a:solidFill>
            </a:endParaRPr>
          </a:p>
          <a:p>
            <a:pPr lvl="0" algn="ctr"/>
            <a:r>
              <a:rPr lang="el-GR" sz="1600" dirty="0" smtClean="0">
                <a:solidFill>
                  <a:srgbClr val="002060"/>
                </a:solidFill>
              </a:rPr>
              <a:t>Τι πόρους μπορείς να φέρεις στο έργο;</a:t>
            </a:r>
            <a:r>
              <a:rPr lang="en-GB" sz="1600" dirty="0" smtClean="0">
                <a:solidFill>
                  <a:srgbClr val="002060"/>
                </a:solidFill>
              </a:rPr>
              <a:t> (</a:t>
            </a:r>
            <a:r>
              <a:rPr lang="el-GR" sz="1600" dirty="0" smtClean="0">
                <a:solidFill>
                  <a:srgbClr val="002060"/>
                </a:solidFill>
              </a:rPr>
              <a:t>ανθρώπινούς, οικονομικούς, οργανωτικούς</a:t>
            </a:r>
            <a:r>
              <a:rPr lang="en-GB" sz="1600" dirty="0" smtClean="0">
                <a:solidFill>
                  <a:srgbClr val="002060"/>
                </a:solidFill>
              </a:rPr>
              <a:t>)</a:t>
            </a:r>
            <a:endParaRPr lang="en-GB" sz="1600" dirty="0">
              <a:solidFill>
                <a:srgbClr val="002060"/>
              </a:solidFill>
            </a:endParaRPr>
          </a:p>
          <a:p>
            <a:pPr lvl="0" algn="ctr"/>
            <a:endParaRPr lang="en-GB" sz="1600" dirty="0">
              <a:solidFill>
                <a:srgbClr val="002060"/>
              </a:solidFill>
            </a:endParaRPr>
          </a:p>
          <a:p>
            <a:pPr lvl="0" algn="ctr"/>
            <a:r>
              <a:rPr lang="el-GR" sz="1600" dirty="0" smtClean="0">
                <a:solidFill>
                  <a:srgbClr val="002060"/>
                </a:solidFill>
              </a:rPr>
              <a:t>Που αλλού μπορείς να βρεις τους αναγκαίους πόρους;</a:t>
            </a:r>
            <a:endParaRPr lang="en-GB" sz="1600" dirty="0">
              <a:solidFill>
                <a:srgbClr val="002060"/>
              </a:solidFill>
            </a:endParaRPr>
          </a:p>
        </p:txBody>
      </p:sp>
      <p:sp>
        <p:nvSpPr>
          <p:cNvPr id="8" name="Rectangle 7"/>
          <p:cNvSpPr/>
          <p:nvPr/>
        </p:nvSpPr>
        <p:spPr>
          <a:xfrm>
            <a:off x="3636064" y="2439113"/>
            <a:ext cx="1673764" cy="2031325"/>
          </a:xfrm>
          <a:prstGeom prst="rect">
            <a:avLst/>
          </a:prstGeom>
        </p:spPr>
        <p:txBody>
          <a:bodyPr wrap="square">
            <a:spAutoFit/>
          </a:bodyPr>
          <a:lstStyle/>
          <a:p>
            <a:pPr lvl="0" algn="ctr"/>
            <a:r>
              <a:rPr lang="el-GR" dirty="0" smtClean="0">
                <a:solidFill>
                  <a:srgbClr val="002060"/>
                </a:solidFill>
              </a:rPr>
              <a:t>Τι συγκεκριμένες δραστηριότητες θα προσφέρει το έργο;</a:t>
            </a:r>
            <a:endParaRPr lang="en-US" dirty="0">
              <a:solidFill>
                <a:srgbClr val="002060"/>
              </a:solidFill>
            </a:endParaRPr>
          </a:p>
          <a:p>
            <a:pPr lvl="0" algn="ctr"/>
            <a:r>
              <a:rPr lang="el-GR" dirty="0" smtClean="0">
                <a:solidFill>
                  <a:srgbClr val="002060"/>
                </a:solidFill>
              </a:rPr>
              <a:t>Πως θα τις προσφέρει;</a:t>
            </a:r>
            <a:endParaRPr lang="en-US" dirty="0">
              <a:solidFill>
                <a:srgbClr val="002060"/>
              </a:solidFill>
            </a:endParaRPr>
          </a:p>
        </p:txBody>
      </p:sp>
      <p:sp>
        <p:nvSpPr>
          <p:cNvPr id="9" name="Rectangle 8"/>
          <p:cNvSpPr/>
          <p:nvPr/>
        </p:nvSpPr>
        <p:spPr>
          <a:xfrm>
            <a:off x="5309828" y="2420888"/>
            <a:ext cx="1512000" cy="4524315"/>
          </a:xfrm>
          <a:prstGeom prst="rect">
            <a:avLst/>
          </a:prstGeom>
        </p:spPr>
        <p:txBody>
          <a:bodyPr wrap="square">
            <a:spAutoFit/>
          </a:bodyPr>
          <a:lstStyle/>
          <a:p>
            <a:pPr lvl="0" algn="ctr"/>
            <a:r>
              <a:rPr lang="el-GR" dirty="0" smtClean="0">
                <a:solidFill>
                  <a:srgbClr val="002060"/>
                </a:solidFill>
              </a:rPr>
              <a:t>Ποιο θα είναι το αποτέλεσμα του έργου και των δραστηριοτήτων του;</a:t>
            </a:r>
            <a:endParaRPr lang="en-US" dirty="0">
              <a:solidFill>
                <a:srgbClr val="002060"/>
              </a:solidFill>
            </a:endParaRPr>
          </a:p>
          <a:p>
            <a:pPr lvl="0" algn="ctr"/>
            <a:endParaRPr lang="en-US" dirty="0">
              <a:solidFill>
                <a:srgbClr val="002060"/>
              </a:solidFill>
            </a:endParaRPr>
          </a:p>
          <a:p>
            <a:pPr lvl="0" algn="ctr"/>
            <a:r>
              <a:rPr lang="el-GR" dirty="0" smtClean="0">
                <a:solidFill>
                  <a:srgbClr val="002060"/>
                </a:solidFill>
              </a:rPr>
              <a:t>Με ποιους τρόπους οι δραστηριότητες ανταποκρίνονται στις αναγνωρισμένες ανάγκες;</a:t>
            </a:r>
            <a:endParaRPr lang="en-US" dirty="0">
              <a:solidFill>
                <a:srgbClr val="002060"/>
              </a:solidFill>
            </a:endParaRPr>
          </a:p>
        </p:txBody>
      </p:sp>
      <p:sp>
        <p:nvSpPr>
          <p:cNvPr id="10" name="Rectangle 9"/>
          <p:cNvSpPr/>
          <p:nvPr/>
        </p:nvSpPr>
        <p:spPr>
          <a:xfrm>
            <a:off x="6948264" y="2444793"/>
            <a:ext cx="1944216" cy="3416320"/>
          </a:xfrm>
          <a:prstGeom prst="rect">
            <a:avLst/>
          </a:prstGeom>
        </p:spPr>
        <p:txBody>
          <a:bodyPr wrap="square">
            <a:spAutoFit/>
          </a:bodyPr>
          <a:lstStyle/>
          <a:p>
            <a:pPr lvl="0" algn="ctr"/>
            <a:r>
              <a:rPr lang="el-GR" dirty="0" smtClean="0">
                <a:solidFill>
                  <a:srgbClr val="002060"/>
                </a:solidFill>
              </a:rPr>
              <a:t>Ποιες θετικές επιπτώσεις έχει το έργο στους δικαιούχους του βραχυπρόθεσμα, μεσοπρόθεσμα, και μακροπρόθεσμα;</a:t>
            </a:r>
            <a:endParaRPr lang="en-US" sz="600" dirty="0">
              <a:solidFill>
                <a:srgbClr val="002060"/>
              </a:solidFill>
            </a:endParaRPr>
          </a:p>
          <a:p>
            <a:pPr lvl="0" algn="ctr"/>
            <a:r>
              <a:rPr lang="el-GR" dirty="0" smtClean="0">
                <a:solidFill>
                  <a:srgbClr val="002060"/>
                </a:solidFill>
              </a:rPr>
              <a:t>Πως οι επιπτώσεις σχετίζονται με τις αναγνωρισμένες ανάγκες;</a:t>
            </a:r>
            <a:endParaRPr lang="en-US" sz="600" dirty="0">
              <a:solidFill>
                <a:srgbClr val="002060"/>
              </a:solidFill>
            </a:endParaRPr>
          </a:p>
        </p:txBody>
      </p:sp>
    </p:spTree>
    <p:extLst>
      <p:ext uri="{BB962C8B-B14F-4D97-AF65-F5344CB8AC3E}">
        <p14:creationId xmlns:p14="http://schemas.microsoft.com/office/powerpoint/2010/main" val="318104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To </a:t>
            </a:r>
            <a:r>
              <a:rPr lang="el-GR" dirty="0"/>
              <a:t>πλαίσιο για προγραμματισμό του  </a:t>
            </a:r>
            <a:r>
              <a:rPr lang="en-GB" dirty="0"/>
              <a:t> ‘logic model’</a:t>
            </a:r>
          </a:p>
        </p:txBody>
      </p:sp>
      <p:sp>
        <p:nvSpPr>
          <p:cNvPr id="3" name="Content Placeholder 2"/>
          <p:cNvSpPr>
            <a:spLocks noGrp="1"/>
          </p:cNvSpPr>
          <p:nvPr>
            <p:ph idx="1"/>
          </p:nvPr>
        </p:nvSpPr>
        <p:spPr/>
        <p:txBody>
          <a:bodyPr>
            <a:normAutofit fontScale="92500" lnSpcReduction="20000"/>
          </a:bodyPr>
          <a:lstStyle/>
          <a:p>
            <a:r>
              <a:rPr lang="el-GR" dirty="0"/>
              <a:t>Το σύντομο βίντεο που ακολουθεί δείχνει πώς ένας άνθρωπος προσπάθησε να καταλάβει αυτό το μοντέλο κατά το σχεδιασμό του έργου </a:t>
            </a:r>
            <a:r>
              <a:rPr lang="el-GR" dirty="0" smtClean="0"/>
              <a:t>του.</a:t>
            </a:r>
          </a:p>
          <a:p>
            <a:r>
              <a:rPr lang="el-GR" dirty="0" smtClean="0"/>
              <a:t>Φαντάστηκε </a:t>
            </a:r>
            <a:r>
              <a:rPr lang="el-GR" dirty="0"/>
              <a:t>το πλαίσιο «λογικού μοντέλου» ως σχέδιο για την οικοδόμηση μιας γέφυρας μεταξύ δύο </a:t>
            </a:r>
            <a:r>
              <a:rPr lang="el-GR" dirty="0" smtClean="0"/>
              <a:t>πόλεων.</a:t>
            </a:r>
          </a:p>
          <a:p>
            <a:r>
              <a:rPr lang="el-GR" dirty="0" smtClean="0"/>
              <a:t>Αυτό  την βοήθησε να εντοπίσει τις βασικές ανάγκες, εισροές και αποτελέσματα (συμπεριλαμβανομένων </a:t>
            </a:r>
            <a:r>
              <a:rPr lang="el-GR" dirty="0"/>
              <a:t>των δραστηριοτήτων) </a:t>
            </a:r>
            <a:r>
              <a:rPr lang="el-GR" dirty="0" smtClean="0"/>
              <a:t> και τις εκροές</a:t>
            </a:r>
            <a:endParaRPr lang="en-GB" dirty="0"/>
          </a:p>
        </p:txBody>
      </p:sp>
    </p:spTree>
    <p:extLst>
      <p:ext uri="{BB962C8B-B14F-4D97-AF65-F5344CB8AC3E}">
        <p14:creationId xmlns:p14="http://schemas.microsoft.com/office/powerpoint/2010/main" val="4009948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192688" cy="1143000"/>
          </a:xfrm>
        </p:spPr>
        <p:txBody>
          <a:bodyPr>
            <a:noAutofit/>
          </a:bodyPr>
          <a:lstStyle/>
          <a:p>
            <a:r>
              <a:rPr lang="en-GB" sz="3200" dirty="0"/>
              <a:t>To </a:t>
            </a:r>
            <a:r>
              <a:rPr lang="el-GR" sz="3200" dirty="0"/>
              <a:t>πλαίσιο για προγραμματισμό του  </a:t>
            </a:r>
            <a:r>
              <a:rPr lang="en-GB" sz="3200" dirty="0"/>
              <a:t> ‘logic model’</a:t>
            </a:r>
            <a:endParaRPr lang="el-GR" sz="3200" dirty="0"/>
          </a:p>
        </p:txBody>
      </p:sp>
      <p:pic>
        <p:nvPicPr>
          <p:cNvPr id="10" name="Picture 9">
            <a:hlinkClick r:id="rId2"/>
            <a:extLst>
              <a:ext uri="{FF2B5EF4-FFF2-40B4-BE49-F238E27FC236}">
                <a16:creationId xmlns="" xmlns:a16="http://schemas.microsoft.com/office/drawing/2014/main" id="{F1F95FC7-708A-4F68-AE89-19B437DB665F}"/>
              </a:ext>
            </a:extLst>
          </p:cNvPr>
          <p:cNvPicPr/>
          <p:nvPr/>
        </p:nvPicPr>
        <p:blipFill rotWithShape="1">
          <a:blip r:embed="rId3"/>
          <a:srcRect l="17416" t="24109" r="18768" b="12783"/>
          <a:stretch/>
        </p:blipFill>
        <p:spPr bwMode="auto">
          <a:xfrm>
            <a:off x="683568" y="1700808"/>
            <a:ext cx="7344816"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7825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a:t>Ποιες ήταν οι εισροές που χρησιμοποίησε η </a:t>
            </a:r>
            <a:r>
              <a:rPr lang="el-GR" dirty="0" smtClean="0"/>
              <a:t>Jane;</a:t>
            </a:r>
          </a:p>
          <a:p>
            <a:r>
              <a:rPr lang="el-GR" dirty="0" smtClean="0"/>
              <a:t>Ποιες </a:t>
            </a:r>
            <a:r>
              <a:rPr lang="el-GR" dirty="0"/>
              <a:t>ήταν οι δραστηριότητες του </a:t>
            </a:r>
            <a:r>
              <a:rPr lang="el-GR" dirty="0" smtClean="0"/>
              <a:t>έργου;</a:t>
            </a:r>
          </a:p>
          <a:p>
            <a:r>
              <a:rPr lang="el-GR" dirty="0" smtClean="0"/>
              <a:t>Ποιο </a:t>
            </a:r>
            <a:r>
              <a:rPr lang="el-GR" dirty="0"/>
              <a:t>ήταν το αποτέλεσμα του </a:t>
            </a:r>
            <a:r>
              <a:rPr lang="el-GR" dirty="0" smtClean="0"/>
              <a:t>έργου;</a:t>
            </a:r>
          </a:p>
          <a:p>
            <a:r>
              <a:rPr lang="el-GR" dirty="0" smtClean="0"/>
              <a:t>Ποια </a:t>
            </a:r>
            <a:r>
              <a:rPr lang="el-GR" dirty="0"/>
              <a:t>αποτελέσματα προέκυψαν από </a:t>
            </a:r>
            <a:r>
              <a:rPr lang="el-GR" dirty="0" smtClean="0"/>
              <a:t>τις εκροές </a:t>
            </a:r>
            <a:r>
              <a:rPr lang="en-US" dirty="0" smtClean="0"/>
              <a:t>(output)</a:t>
            </a:r>
            <a:r>
              <a:rPr lang="el-GR" dirty="0" smtClean="0"/>
              <a:t>;</a:t>
            </a:r>
          </a:p>
          <a:p>
            <a:r>
              <a:rPr lang="el-GR" dirty="0" smtClean="0"/>
              <a:t>Ποιες </a:t>
            </a:r>
            <a:r>
              <a:rPr lang="el-GR" dirty="0"/>
              <a:t>ήταν οι </a:t>
            </a:r>
            <a:r>
              <a:rPr lang="el-GR" dirty="0" smtClean="0"/>
              <a:t>επιπτώσεις;</a:t>
            </a:r>
          </a:p>
          <a:p>
            <a:endParaRPr lang="en-GB" dirty="0"/>
          </a:p>
        </p:txBody>
      </p:sp>
      <p:sp>
        <p:nvSpPr>
          <p:cNvPr id="4" name="Title 1"/>
          <p:cNvSpPr>
            <a:spLocks noGrp="1"/>
          </p:cNvSpPr>
          <p:nvPr>
            <p:ph type="title"/>
          </p:nvPr>
        </p:nvSpPr>
        <p:spPr/>
        <p:txBody>
          <a:bodyPr>
            <a:noAutofit/>
          </a:bodyPr>
          <a:lstStyle/>
          <a:p>
            <a:r>
              <a:rPr lang="en-GB" sz="3200" dirty="0" smtClean="0"/>
              <a:t>To </a:t>
            </a:r>
            <a:r>
              <a:rPr lang="el-GR" sz="3200" dirty="0"/>
              <a:t>πλαίσιο για προγραμματισμό του  </a:t>
            </a:r>
            <a:r>
              <a:rPr lang="en-GB" sz="3200" dirty="0"/>
              <a:t> ‘logic model’</a:t>
            </a:r>
            <a:endParaRPr lang="el-GR" sz="3200" dirty="0"/>
          </a:p>
        </p:txBody>
      </p:sp>
    </p:spTree>
    <p:extLst>
      <p:ext uri="{BB962C8B-B14F-4D97-AF65-F5344CB8AC3E}">
        <p14:creationId xmlns:p14="http://schemas.microsoft.com/office/powerpoint/2010/main" val="2455085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Χρησιμοποιώντας το </a:t>
            </a:r>
            <a:r>
              <a:rPr lang="en-GB" dirty="0" smtClean="0"/>
              <a:t>‘logic </a:t>
            </a:r>
            <a:r>
              <a:rPr lang="en-GB" dirty="0"/>
              <a:t>model’ </a:t>
            </a:r>
          </a:p>
        </p:txBody>
      </p:sp>
      <p:sp>
        <p:nvSpPr>
          <p:cNvPr id="3" name="Content Placeholder 2"/>
          <p:cNvSpPr>
            <a:spLocks noGrp="1"/>
          </p:cNvSpPr>
          <p:nvPr>
            <p:ph idx="1"/>
          </p:nvPr>
        </p:nvSpPr>
        <p:spPr/>
        <p:txBody>
          <a:bodyPr>
            <a:normAutofit fontScale="70000" lnSpcReduction="20000"/>
          </a:bodyPr>
          <a:lstStyle/>
          <a:p>
            <a:r>
              <a:rPr lang="el-GR" dirty="0" smtClean="0"/>
              <a:t>Εργαστείτε </a:t>
            </a:r>
            <a:r>
              <a:rPr lang="el-GR" dirty="0"/>
              <a:t>σε μια μικρή </a:t>
            </a:r>
            <a:r>
              <a:rPr lang="el-GR" dirty="0" smtClean="0"/>
              <a:t>ομάδα.</a:t>
            </a:r>
          </a:p>
          <a:p>
            <a:r>
              <a:rPr lang="el-GR" dirty="0" smtClean="0"/>
              <a:t>Ο </a:t>
            </a:r>
            <a:r>
              <a:rPr lang="el-GR" dirty="0"/>
              <a:t>εκπαιδευτής θα σας δώσει ένα πλαίσιο προγραμματισμού και θα σας ζητήσει να περάσετε 20 λεπτά γράφοντας το </a:t>
            </a:r>
            <a:r>
              <a:rPr lang="el-GR" dirty="0" smtClean="0"/>
              <a:t>γενικό  πλάνο ενός </a:t>
            </a:r>
            <a:r>
              <a:rPr lang="el-GR" dirty="0"/>
              <a:t>προγράμματος διαπολιτισμικής κινητικότητας για μια ξεχωριστή επαγγελματική ομάδα: π.χ. εκπαιδευόμενους κομμωτές </a:t>
            </a:r>
            <a:r>
              <a:rPr lang="el-GR" dirty="0" smtClean="0"/>
              <a:t>ή κτίστες.</a:t>
            </a:r>
          </a:p>
          <a:p>
            <a:r>
              <a:rPr lang="el-GR" dirty="0" smtClean="0"/>
              <a:t>Ο </a:t>
            </a:r>
            <a:r>
              <a:rPr lang="el-GR" dirty="0"/>
              <a:t>εκπαιδευτής θα σας ζητήσει τώρα </a:t>
            </a:r>
            <a:r>
              <a:rPr lang="el-GR" dirty="0" smtClean="0"/>
              <a:t>να το  </a:t>
            </a:r>
            <a:r>
              <a:rPr lang="el-GR" dirty="0"/>
              <a:t>κυκλοφορήσετε και να γράψετε σχόλια σχετικά με τα </a:t>
            </a:r>
            <a:r>
              <a:rPr lang="el-GR" dirty="0" smtClean="0"/>
              <a:t>πλάνα  </a:t>
            </a:r>
            <a:r>
              <a:rPr lang="el-GR" dirty="0"/>
              <a:t>που έχουν γράψει οι άλλες ομάδες χρησιμοποιώντας σημειώσεις </a:t>
            </a:r>
            <a:r>
              <a:rPr lang="el-GR" dirty="0" smtClean="0"/>
              <a:t>post-it.</a:t>
            </a:r>
          </a:p>
          <a:p>
            <a:r>
              <a:rPr lang="el-GR" dirty="0" smtClean="0"/>
              <a:t>Στη </a:t>
            </a:r>
            <a:r>
              <a:rPr lang="el-GR" dirty="0"/>
              <a:t>συνέχεια, θα διαβάσετε τα σχόλια που έχουν κάνει άλλοι σχετικά με το </a:t>
            </a:r>
            <a:r>
              <a:rPr lang="el-GR" dirty="0" smtClean="0"/>
              <a:t>πλάνο  </a:t>
            </a:r>
            <a:r>
              <a:rPr lang="el-GR" dirty="0"/>
              <a:t>σας και θα έχετε την ευκαιρία να τα απαντήσετε.</a:t>
            </a:r>
            <a:endParaRPr lang="en-GB" dirty="0"/>
          </a:p>
        </p:txBody>
      </p:sp>
    </p:spTree>
    <p:extLst>
      <p:ext uri="{BB962C8B-B14F-4D97-AF65-F5344CB8AC3E}">
        <p14:creationId xmlns:p14="http://schemas.microsoft.com/office/powerpoint/2010/main" val="1540122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192688" cy="1143000"/>
          </a:xfrm>
        </p:spPr>
        <p:txBody>
          <a:bodyPr>
            <a:normAutofit/>
          </a:bodyPr>
          <a:lstStyle/>
          <a:p>
            <a:r>
              <a:rPr lang="el-GR" dirty="0" smtClean="0"/>
              <a:t>Διάλειμμα για καφέ</a:t>
            </a:r>
            <a:endParaRPr lang="el-GR" dirty="0"/>
          </a:p>
        </p:txBody>
      </p:sp>
      <p:pic>
        <p:nvPicPr>
          <p:cNvPr id="5" name="Content Placeholder 4">
            <a:extLst>
              <a:ext uri="{FF2B5EF4-FFF2-40B4-BE49-F238E27FC236}">
                <a16:creationId xmlns="" xmlns:a16="http://schemas.microsoft.com/office/drawing/2014/main" id="{17103056-E059-4ACC-BE5F-F3EE342A5A4E}"/>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403648" y="1628800"/>
            <a:ext cx="5011358" cy="3758519"/>
          </a:xfrm>
        </p:spPr>
      </p:pic>
      <p:sp>
        <p:nvSpPr>
          <p:cNvPr id="6" name="TextBox 5">
            <a:extLst>
              <a:ext uri="{FF2B5EF4-FFF2-40B4-BE49-F238E27FC236}">
                <a16:creationId xmlns="" xmlns:a16="http://schemas.microsoft.com/office/drawing/2014/main" id="{C249C28E-DA69-4FE7-A515-B23897D3DAED}"/>
              </a:ext>
            </a:extLst>
          </p:cNvPr>
          <p:cNvSpPr txBox="1"/>
          <p:nvPr/>
        </p:nvSpPr>
        <p:spPr>
          <a:xfrm>
            <a:off x="1403648" y="5426459"/>
            <a:ext cx="4534338" cy="230832"/>
          </a:xfrm>
          <a:prstGeom prst="rect">
            <a:avLst/>
          </a:prstGeom>
          <a:noFill/>
        </p:spPr>
        <p:txBody>
          <a:bodyPr wrap="square" rtlCol="0">
            <a:spAutoFit/>
          </a:bodyPr>
          <a:lstStyle/>
          <a:p>
            <a:r>
              <a:rPr lang="en-GB" sz="900" dirty="0">
                <a:hlinkClick r:id="rId3" tooltip="http://commons.wikimedia.org/wiki/File:A_small_cup_of_coffee.JPG"/>
              </a:rPr>
              <a:t>This Photo</a:t>
            </a:r>
            <a:r>
              <a:rPr lang="en-GB" sz="900" dirty="0"/>
              <a:t> by Unknown Author is licensed under </a:t>
            </a:r>
            <a:r>
              <a:rPr lang="en-GB" sz="900" dirty="0">
                <a:hlinkClick r:id="rId4" tooltip="https://creativecommons.org/licenses/by-sa/3.0/"/>
              </a:rPr>
              <a:t>CC BY-SA</a:t>
            </a:r>
            <a:endParaRPr lang="en-GB" sz="900" dirty="0"/>
          </a:p>
        </p:txBody>
      </p:sp>
    </p:spTree>
    <p:extLst>
      <p:ext uri="{BB962C8B-B14F-4D97-AF65-F5344CB8AC3E}">
        <p14:creationId xmlns:p14="http://schemas.microsoft.com/office/powerpoint/2010/main" val="2908252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785652"/>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GB" sz="2400" b="1" dirty="0" smtClean="0"/>
              <a:t>: </a:t>
            </a:r>
            <a:r>
              <a:rPr lang="en-GB" sz="2400" b="1" dirty="0"/>
              <a:t>2.1.4</a:t>
            </a:r>
          </a:p>
          <a:p>
            <a:endParaRPr lang="en-GB" sz="2400" b="1" dirty="0"/>
          </a:p>
          <a:p>
            <a:r>
              <a:rPr lang="el-GR" sz="2400" b="1" dirty="0" smtClean="0"/>
              <a:t>ΤΙΤΛΟΣ ΔΡΑΣΤΗΡΙΟΤΗΤΑΣ</a:t>
            </a:r>
            <a:r>
              <a:rPr lang="en-GB" sz="2400" b="1" dirty="0" smtClean="0"/>
              <a:t>: </a:t>
            </a:r>
            <a:r>
              <a:rPr lang="el-GR" sz="2400" b="1" dirty="0" smtClean="0"/>
              <a:t>Άλλες πτυχές της διαχείρισης έργου</a:t>
            </a:r>
            <a:endParaRPr lang="en-GB" sz="2400" b="1" dirty="0"/>
          </a:p>
          <a:p>
            <a:endParaRPr lang="en-GB" sz="2400" b="1" dirty="0"/>
          </a:p>
          <a:p>
            <a:r>
              <a:rPr lang="el-GR" sz="2400" b="1" dirty="0" smtClean="0"/>
              <a:t>ΔΙΑΡΚΕΙΑ ΔΡΑΣΤΗΡΙΟΤΗΤΑΣ</a:t>
            </a:r>
            <a:r>
              <a:rPr lang="en-GB" sz="2400" b="1" dirty="0" smtClean="0"/>
              <a:t>: </a:t>
            </a:r>
            <a:r>
              <a:rPr lang="en-GB" sz="2400" b="1" dirty="0"/>
              <a:t>15 </a:t>
            </a:r>
            <a:r>
              <a:rPr lang="el-GR" sz="2400" b="1" dirty="0" smtClean="0"/>
              <a:t>λεπτά</a:t>
            </a:r>
            <a:endParaRPr lang="en-GB" sz="2400" b="1" dirty="0"/>
          </a:p>
          <a:p>
            <a:endParaRPr lang="el-GR" sz="2400" b="1" dirty="0" smtClean="0"/>
          </a:p>
          <a:p>
            <a:r>
              <a:rPr lang="el-GR" sz="2400" b="1" dirty="0" smtClean="0"/>
              <a:t>ΣΧΟΛΙΑ</a:t>
            </a:r>
            <a:r>
              <a:rPr lang="en-GB" sz="2400" b="1" dirty="0" smtClean="0"/>
              <a:t>: </a:t>
            </a:r>
            <a:r>
              <a:rPr lang="el-GR" sz="2400" b="1" dirty="0" smtClean="0"/>
              <a:t>Οι συμμετέχοντες σκέφτονται τις πρακτικές απαιτήσεις για τον προγραμματισμό  ενός διαπολιτισμικού προγράμματος κινητικότητας.</a:t>
            </a:r>
          </a:p>
        </p:txBody>
      </p:sp>
    </p:spTree>
    <p:extLst>
      <p:ext uri="{BB962C8B-B14F-4D97-AF65-F5344CB8AC3E}">
        <p14:creationId xmlns:p14="http://schemas.microsoft.com/office/powerpoint/2010/main" val="157766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192688" cy="1143000"/>
          </a:xfrm>
        </p:spPr>
        <p:txBody>
          <a:bodyPr>
            <a:normAutofit fontScale="90000"/>
          </a:bodyPr>
          <a:lstStyle/>
          <a:p>
            <a:r>
              <a:rPr lang="el-GR" dirty="0" smtClean="0"/>
              <a:t>Εισαγωγή και ανασκόπηση της Ενότητας </a:t>
            </a:r>
            <a:r>
              <a:rPr lang="en-GB" dirty="0" smtClean="0"/>
              <a:t>2</a:t>
            </a:r>
            <a:endParaRPr lang="el-GR" dirty="0"/>
          </a:p>
        </p:txBody>
      </p:sp>
      <p:sp>
        <p:nvSpPr>
          <p:cNvPr id="3" name="Content Placeholder 2"/>
          <p:cNvSpPr>
            <a:spLocks noGrp="1"/>
          </p:cNvSpPr>
          <p:nvPr>
            <p:ph idx="1"/>
          </p:nvPr>
        </p:nvSpPr>
        <p:spPr>
          <a:xfrm>
            <a:off x="457200" y="1600200"/>
            <a:ext cx="7139136" cy="4525963"/>
          </a:xfrm>
        </p:spPr>
        <p:txBody>
          <a:bodyPr>
            <a:normAutofit fontScale="92500" lnSpcReduction="10000"/>
          </a:bodyPr>
          <a:lstStyle/>
          <a:p>
            <a:pPr marL="0" indent="0">
              <a:buNone/>
            </a:pPr>
            <a:r>
              <a:rPr lang="el-GR" dirty="0" smtClean="0"/>
              <a:t>Η </a:t>
            </a:r>
            <a:r>
              <a:rPr lang="el-GR" dirty="0"/>
              <a:t>ενότητα 2 στοχεύει να υποστηρίξει τους διαπολιτισμικούς επαγγελματίες </a:t>
            </a:r>
            <a:r>
              <a:rPr lang="el-GR" dirty="0" smtClean="0"/>
              <a:t> </a:t>
            </a:r>
            <a:r>
              <a:rPr lang="el-GR" dirty="0"/>
              <a:t>ΕΕΚ και τους οργανισμούς ώστε να κατανοήσουν τα διάφορα είδη </a:t>
            </a:r>
            <a:r>
              <a:rPr lang="el-GR" dirty="0" smtClean="0"/>
              <a:t> διαπολιτισμικών προγραμμάτων ΕΕΚ </a:t>
            </a:r>
            <a:r>
              <a:rPr lang="el-GR" dirty="0"/>
              <a:t>και </a:t>
            </a:r>
            <a:r>
              <a:rPr lang="el-GR" dirty="0" smtClean="0"/>
              <a:t>εμπειριών, πώς </a:t>
            </a:r>
            <a:r>
              <a:rPr lang="el-GR" dirty="0"/>
              <a:t>να σχεδιάσουν αποτελεσματικά, να ανταποκριθούν στις ποικίλες ανάγκες των συμμετεχόντων και να δημιουργήσουν και να υποστηρίξουν αποτελεσματικές διεθνείς συμπράξεις ΕΕΚ.</a:t>
            </a:r>
          </a:p>
        </p:txBody>
      </p:sp>
    </p:spTree>
    <p:extLst>
      <p:ext uri="{BB962C8B-B14F-4D97-AF65-F5344CB8AC3E}">
        <p14:creationId xmlns:p14="http://schemas.microsoft.com/office/powerpoint/2010/main" val="327418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6624736" cy="1143000"/>
          </a:xfrm>
        </p:spPr>
        <p:txBody>
          <a:bodyPr>
            <a:normAutofit fontScale="90000"/>
          </a:bodyPr>
          <a:lstStyle/>
          <a:p>
            <a:r>
              <a:rPr lang="el-GR" dirty="0" smtClean="0"/>
              <a:t>Δεξιότητες διοίκησης  έργου</a:t>
            </a:r>
            <a:endParaRPr lang="el-GR" dirty="0"/>
          </a:p>
        </p:txBody>
      </p:sp>
      <p:sp>
        <p:nvSpPr>
          <p:cNvPr id="3" name="Content Placeholder 2"/>
          <p:cNvSpPr>
            <a:spLocks noGrp="1"/>
          </p:cNvSpPr>
          <p:nvPr>
            <p:ph idx="1"/>
          </p:nvPr>
        </p:nvSpPr>
        <p:spPr/>
        <p:txBody>
          <a:bodyPr>
            <a:normAutofit/>
          </a:bodyPr>
          <a:lstStyle/>
          <a:p>
            <a:endParaRPr lang="en-GB" sz="2800" dirty="0"/>
          </a:p>
          <a:p>
            <a:r>
              <a:rPr lang="el-GR" dirty="0"/>
              <a:t>Τι προσφέρει το πλαίσιο λογικού μοντέλου για </a:t>
            </a:r>
            <a:r>
              <a:rPr lang="el-GR" dirty="0" smtClean="0"/>
              <a:t>προγραμματισμό;</a:t>
            </a:r>
          </a:p>
          <a:p>
            <a:r>
              <a:rPr lang="el-GR" dirty="0" smtClean="0"/>
              <a:t>Τι  επιπλέον χρειάζεστε από το πλαίσιο </a:t>
            </a:r>
            <a:r>
              <a:rPr lang="el-GR" dirty="0"/>
              <a:t>λογικού μοντέλου για προγραμματισμό</a:t>
            </a:r>
            <a:r>
              <a:rPr lang="el-GR" dirty="0" smtClean="0"/>
              <a:t>;</a:t>
            </a:r>
            <a:endParaRPr lang="el-GR" dirty="0">
              <a:solidFill>
                <a:schemeClr val="tx2"/>
              </a:solidFill>
            </a:endParaRPr>
          </a:p>
        </p:txBody>
      </p:sp>
    </p:spTree>
    <p:extLst>
      <p:ext uri="{BB962C8B-B14F-4D97-AF65-F5344CB8AC3E}">
        <p14:creationId xmlns:p14="http://schemas.microsoft.com/office/powerpoint/2010/main" val="92514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Δεξιότητες διοίκησης</a:t>
            </a:r>
            <a:endParaRPr lang="en-GB" dirty="0"/>
          </a:p>
        </p:txBody>
      </p:sp>
      <p:sp>
        <p:nvSpPr>
          <p:cNvPr id="3" name="Content Placeholder 2"/>
          <p:cNvSpPr>
            <a:spLocks noGrp="1"/>
          </p:cNvSpPr>
          <p:nvPr>
            <p:ph idx="1"/>
          </p:nvPr>
        </p:nvSpPr>
        <p:spPr>
          <a:xfrm>
            <a:off x="457200" y="1340768"/>
            <a:ext cx="7643192" cy="2448273"/>
          </a:xfrm>
        </p:spPr>
        <p:txBody>
          <a:bodyPr>
            <a:normAutofit fontScale="92500" lnSpcReduction="20000"/>
          </a:bodyPr>
          <a:lstStyle/>
          <a:p>
            <a:r>
              <a:rPr lang="el-GR" sz="2800" dirty="0"/>
              <a:t>Σκεφτείτε τους πόρους που χρειάζεται ένας οργανισμός ΕΕΚ για να </a:t>
            </a:r>
            <a:r>
              <a:rPr lang="el-GR" sz="2800" dirty="0" smtClean="0"/>
              <a:t>μπορέσει </a:t>
            </a:r>
            <a:r>
              <a:rPr lang="el-GR" sz="2800" dirty="0"/>
              <a:t>να </a:t>
            </a:r>
            <a:r>
              <a:rPr lang="el-GR" sz="2800" dirty="0" smtClean="0"/>
              <a:t>αναπτύξει </a:t>
            </a:r>
            <a:r>
              <a:rPr lang="el-GR" sz="2800" dirty="0"/>
              <a:t>ένα διαπολιτισμικό στοιχείο για ένα υπάρχον </a:t>
            </a:r>
            <a:r>
              <a:rPr lang="el-GR" sz="2800" dirty="0" smtClean="0"/>
              <a:t>πρόγραμμα.</a:t>
            </a:r>
          </a:p>
          <a:p>
            <a:r>
              <a:rPr lang="el-GR" sz="2800" dirty="0" smtClean="0"/>
              <a:t>Χρησιμοποιήστε </a:t>
            </a:r>
            <a:r>
              <a:rPr lang="el-GR" sz="2800" dirty="0"/>
              <a:t>τον παρακάτω πίνακα για να εξετάσετε τον τρόπο με τον οποίο η εταιρεία σας μπορεί να αντιμετωπίσει </a:t>
            </a:r>
            <a:r>
              <a:rPr lang="el-GR" sz="2800" dirty="0" smtClean="0"/>
              <a:t>τους τομείς αυτούς.</a:t>
            </a:r>
          </a:p>
        </p:txBody>
      </p:sp>
      <p:graphicFrame>
        <p:nvGraphicFramePr>
          <p:cNvPr id="4" name="Table 3"/>
          <p:cNvGraphicFramePr>
            <a:graphicFrameLocks noGrp="1"/>
          </p:cNvGraphicFramePr>
          <p:nvPr>
            <p:extLst>
              <p:ext uri="{D42A27DB-BD31-4B8C-83A1-F6EECF244321}">
                <p14:modId xmlns:p14="http://schemas.microsoft.com/office/powerpoint/2010/main" val="3129094876"/>
              </p:ext>
            </p:extLst>
          </p:nvPr>
        </p:nvGraphicFramePr>
        <p:xfrm>
          <a:off x="457200" y="4005064"/>
          <a:ext cx="7824192" cy="1651000"/>
        </p:xfrm>
        <a:graphic>
          <a:graphicData uri="http://schemas.openxmlformats.org/drawingml/2006/table">
            <a:tbl>
              <a:tblPr firstRow="1" bandRow="1">
                <a:tableStyleId>{5C22544A-7EE6-4342-B048-85BDC9FD1C3A}</a:tableStyleId>
              </a:tblPr>
              <a:tblGrid>
                <a:gridCol w="1440873">
                  <a:extLst>
                    <a:ext uri="{9D8B030D-6E8A-4147-A177-3AD203B41FA5}">
                      <a16:colId xmlns="" xmlns:a16="http://schemas.microsoft.com/office/drawing/2014/main" val="810291008"/>
                    </a:ext>
                  </a:extLst>
                </a:gridCol>
                <a:gridCol w="2127773">
                  <a:extLst>
                    <a:ext uri="{9D8B030D-6E8A-4147-A177-3AD203B41FA5}">
                      <a16:colId xmlns="" xmlns:a16="http://schemas.microsoft.com/office/drawing/2014/main" val="950709816"/>
                    </a:ext>
                  </a:extLst>
                </a:gridCol>
                <a:gridCol w="2127773">
                  <a:extLst>
                    <a:ext uri="{9D8B030D-6E8A-4147-A177-3AD203B41FA5}">
                      <a16:colId xmlns="" xmlns:a16="http://schemas.microsoft.com/office/drawing/2014/main" val="2878963468"/>
                    </a:ext>
                  </a:extLst>
                </a:gridCol>
                <a:gridCol w="2127773">
                  <a:extLst>
                    <a:ext uri="{9D8B030D-6E8A-4147-A177-3AD203B41FA5}">
                      <a16:colId xmlns="" xmlns:a16="http://schemas.microsoft.com/office/drawing/2014/main" val="3603167002"/>
                    </a:ext>
                  </a:extLst>
                </a:gridCol>
              </a:tblGrid>
              <a:tr h="370840">
                <a:tc>
                  <a:txBody>
                    <a:bodyPr/>
                    <a:lstStyle/>
                    <a:p>
                      <a:endParaRPr lang="en-GB" dirty="0"/>
                    </a:p>
                  </a:txBody>
                  <a:tcPr>
                    <a:solidFill>
                      <a:schemeClr val="accent3">
                        <a:lumMod val="75000"/>
                      </a:schemeClr>
                    </a:solidFill>
                  </a:tcPr>
                </a:tc>
                <a:tc>
                  <a:txBody>
                    <a:bodyPr/>
                    <a:lstStyle/>
                    <a:p>
                      <a:r>
                        <a:rPr lang="en-GB" b="0" dirty="0" smtClean="0">
                          <a:solidFill>
                            <a:schemeClr val="bg1"/>
                          </a:solidFill>
                        </a:rPr>
                        <a:t>A</a:t>
                      </a:r>
                      <a:r>
                        <a:rPr lang="el-GR" b="0" dirty="0" smtClean="0">
                          <a:solidFill>
                            <a:schemeClr val="bg1"/>
                          </a:solidFill>
                        </a:rPr>
                        <a:t>νθρώπινο</a:t>
                      </a:r>
                      <a:r>
                        <a:rPr lang="el-GR" b="0" baseline="0" dirty="0" smtClean="0">
                          <a:solidFill>
                            <a:schemeClr val="bg1"/>
                          </a:solidFill>
                        </a:rPr>
                        <a:t> δυναμικό</a:t>
                      </a:r>
                      <a:endParaRPr lang="en-GB" b="0" dirty="0">
                        <a:solidFill>
                          <a:schemeClr val="bg1"/>
                        </a:solidFill>
                      </a:endParaRPr>
                    </a:p>
                  </a:txBody>
                  <a:tcPr>
                    <a:solidFill>
                      <a:schemeClr val="accent3">
                        <a:lumMod val="75000"/>
                      </a:schemeClr>
                    </a:solidFill>
                  </a:tcPr>
                </a:tc>
                <a:tc>
                  <a:txBody>
                    <a:bodyPr/>
                    <a:lstStyle/>
                    <a:p>
                      <a:r>
                        <a:rPr lang="el-GR" b="0" dirty="0" smtClean="0">
                          <a:solidFill>
                            <a:schemeClr val="bg1"/>
                          </a:solidFill>
                        </a:rPr>
                        <a:t>Διοικητική υποστήριξη</a:t>
                      </a:r>
                      <a:endParaRPr lang="en-GB" b="0" dirty="0">
                        <a:solidFill>
                          <a:schemeClr val="bg1"/>
                        </a:solidFill>
                      </a:endParaRPr>
                    </a:p>
                  </a:txBody>
                  <a:tcPr>
                    <a:solidFill>
                      <a:schemeClr val="accent3">
                        <a:lumMod val="75000"/>
                      </a:schemeClr>
                    </a:solidFill>
                  </a:tcPr>
                </a:tc>
                <a:tc>
                  <a:txBody>
                    <a:bodyPr/>
                    <a:lstStyle/>
                    <a:p>
                      <a:r>
                        <a:rPr lang="el-GR" b="0" dirty="0" smtClean="0">
                          <a:solidFill>
                            <a:schemeClr val="bg1"/>
                          </a:solidFill>
                        </a:rPr>
                        <a:t>Οικονομική διαχείριση</a:t>
                      </a:r>
                      <a:endParaRPr lang="en-GB" b="0" dirty="0">
                        <a:solidFill>
                          <a:schemeClr val="bg1"/>
                        </a:solidFill>
                      </a:endParaRPr>
                    </a:p>
                  </a:txBody>
                  <a:tcPr>
                    <a:solidFill>
                      <a:schemeClr val="accent3">
                        <a:lumMod val="75000"/>
                      </a:schemeClr>
                    </a:solidFill>
                  </a:tcPr>
                </a:tc>
                <a:extLst>
                  <a:ext uri="{0D108BD9-81ED-4DB2-BD59-A6C34878D82A}">
                    <a16:rowId xmlns="" xmlns:a16="http://schemas.microsoft.com/office/drawing/2014/main" val="980778437"/>
                  </a:ext>
                </a:extLst>
              </a:tr>
              <a:tr h="370840">
                <a:tc>
                  <a:txBody>
                    <a:bodyPr/>
                    <a:lstStyle/>
                    <a:p>
                      <a:r>
                        <a:rPr lang="el-GR" dirty="0" smtClean="0"/>
                        <a:t>Τι υπάρχει;</a:t>
                      </a:r>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extLst>
                  <a:ext uri="{0D108BD9-81ED-4DB2-BD59-A6C34878D82A}">
                    <a16:rowId xmlns="" xmlns:a16="http://schemas.microsoft.com/office/drawing/2014/main" val="2183054015"/>
                  </a:ext>
                </a:extLst>
              </a:tr>
              <a:tr h="370840">
                <a:tc>
                  <a:txBody>
                    <a:bodyPr/>
                    <a:lstStyle/>
                    <a:p>
                      <a:r>
                        <a:rPr lang="el-GR" dirty="0" smtClean="0"/>
                        <a:t>Τι πρέπει να αναπτυχθεί;</a:t>
                      </a:r>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tc>
                  <a:txBody>
                    <a:bodyPr/>
                    <a:lstStyle/>
                    <a:p>
                      <a:endParaRPr lang="en-GB" dirty="0"/>
                    </a:p>
                  </a:txBody>
                  <a:tcPr>
                    <a:solidFill>
                      <a:schemeClr val="tx1">
                        <a:lumMod val="20000"/>
                        <a:lumOff val="80000"/>
                      </a:schemeClr>
                    </a:solidFill>
                  </a:tcPr>
                </a:tc>
                <a:extLst>
                  <a:ext uri="{0D108BD9-81ED-4DB2-BD59-A6C34878D82A}">
                    <a16:rowId xmlns="" xmlns:a16="http://schemas.microsoft.com/office/drawing/2014/main" val="1077300765"/>
                  </a:ext>
                </a:extLst>
              </a:tr>
            </a:tbl>
          </a:graphicData>
        </a:graphic>
      </p:graphicFrame>
    </p:spTree>
    <p:extLst>
      <p:ext uri="{BB962C8B-B14F-4D97-AF65-F5344CB8AC3E}">
        <p14:creationId xmlns:p14="http://schemas.microsoft.com/office/powerpoint/2010/main" val="143122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l-GR" sz="3100" dirty="0" smtClean="0"/>
              <a:t>Άλλα πράγματα που πρέπει να ληφθούν </a:t>
            </a:r>
            <a:r>
              <a:rPr lang="el-GR" sz="3100" dirty="0"/>
              <a:t>υπόψη</a:t>
            </a:r>
            <a:endParaRPr lang="en-GB" sz="3100" dirty="0"/>
          </a:p>
        </p:txBody>
      </p:sp>
      <p:sp>
        <p:nvSpPr>
          <p:cNvPr id="3" name="Content Placeholder 2"/>
          <p:cNvSpPr>
            <a:spLocks noGrp="1"/>
          </p:cNvSpPr>
          <p:nvPr>
            <p:ph idx="1"/>
          </p:nvPr>
        </p:nvSpPr>
        <p:spPr>
          <a:xfrm>
            <a:off x="323528" y="1271542"/>
            <a:ext cx="4608512" cy="4894689"/>
          </a:xfrm>
        </p:spPr>
        <p:txBody>
          <a:bodyPr>
            <a:normAutofit fontScale="92500" lnSpcReduction="20000"/>
          </a:bodyPr>
          <a:lstStyle/>
          <a:p>
            <a:r>
              <a:rPr lang="el-GR" dirty="0" smtClean="0"/>
              <a:t>Πως θα διαμοιράσετε τις εργασίες που εμπλέκονται στην διεύθυνση του έργου;</a:t>
            </a:r>
          </a:p>
          <a:p>
            <a:r>
              <a:rPr lang="el-GR" dirty="0" smtClean="0"/>
              <a:t>Ποια άλλα εργαλεία είναι χρήσιμα;</a:t>
            </a:r>
          </a:p>
          <a:p>
            <a:r>
              <a:rPr lang="el-GR" dirty="0" smtClean="0"/>
              <a:t>Είναι συμβατά με το λογισμικό που είδη χρησιμοποιείτε; Για παράδειγμα ένα  για να βλέπετε τις προθεσμίες και τις προτεραιότητες;</a:t>
            </a:r>
            <a:endParaRPr lang="en-GB" dirty="0"/>
          </a:p>
        </p:txBody>
      </p:sp>
      <p:pic>
        <p:nvPicPr>
          <p:cNvPr id="6" name="Picture 5"/>
          <p:cNvPicPr>
            <a:picLocks noChangeAspect="1"/>
          </p:cNvPicPr>
          <p:nvPr/>
        </p:nvPicPr>
        <p:blipFill>
          <a:blip r:embed="rId2"/>
          <a:stretch>
            <a:fillRect/>
          </a:stretch>
        </p:blipFill>
        <p:spPr>
          <a:xfrm>
            <a:off x="4932040" y="2564904"/>
            <a:ext cx="4032448" cy="2307967"/>
          </a:xfrm>
          <a:prstGeom prst="rect">
            <a:avLst/>
          </a:prstGeom>
        </p:spPr>
      </p:pic>
    </p:spTree>
    <p:extLst>
      <p:ext uri="{BB962C8B-B14F-4D97-AF65-F5344CB8AC3E}">
        <p14:creationId xmlns:p14="http://schemas.microsoft.com/office/powerpoint/2010/main" val="255006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4154984"/>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GB" sz="2400" b="1" dirty="0" smtClean="0"/>
              <a:t>: </a:t>
            </a:r>
            <a:r>
              <a:rPr lang="en-GB" sz="2400" b="1" dirty="0"/>
              <a:t>2.1.5</a:t>
            </a:r>
          </a:p>
          <a:p>
            <a:endParaRPr lang="en-GB" sz="2400" b="1" dirty="0"/>
          </a:p>
          <a:p>
            <a:r>
              <a:rPr lang="el-GR" sz="2400" b="1" dirty="0" smtClean="0"/>
              <a:t>ΤΙΤΛΟΣ ΔΡΑΣΤΗΡΙΟΤΗΤΑΣ</a:t>
            </a:r>
            <a:r>
              <a:rPr lang="en-GB" sz="2400" b="1" dirty="0" smtClean="0"/>
              <a:t>: </a:t>
            </a:r>
            <a:r>
              <a:rPr lang="el-GR" sz="2400" b="1" dirty="0" smtClean="0"/>
              <a:t>Ανάπτυξη </a:t>
            </a:r>
            <a:r>
              <a:rPr lang="el-GR" sz="2400" b="1" dirty="0" smtClean="0"/>
              <a:t>μιας δραστηριότητας κινητικότητας </a:t>
            </a:r>
            <a:r>
              <a:rPr lang="el-GR" sz="2400" b="1" dirty="0" smtClean="0"/>
              <a:t>για ένα πρόγραμμα εκπάιδευσης</a:t>
            </a:r>
            <a:endParaRPr lang="en-GB" sz="2400" b="1" dirty="0"/>
          </a:p>
          <a:p>
            <a:endParaRPr lang="el-GR" sz="2400" b="1" dirty="0" smtClean="0"/>
          </a:p>
          <a:p>
            <a:r>
              <a:rPr lang="el-GR" sz="2400" b="1" dirty="0" smtClean="0"/>
              <a:t>ΔΙΑΡΚΕΙΑ ΔΡΑΣΤΗΡΙΟΤΗΤΑΣ</a:t>
            </a:r>
            <a:r>
              <a:rPr lang="en-GB" sz="2400" b="1" dirty="0" smtClean="0"/>
              <a:t>: </a:t>
            </a:r>
            <a:r>
              <a:rPr lang="en-GB" sz="2400" b="1" dirty="0"/>
              <a:t>40 </a:t>
            </a:r>
            <a:r>
              <a:rPr lang="el-GR" sz="2400" b="1" dirty="0" smtClean="0"/>
              <a:t>λεπτά</a:t>
            </a:r>
            <a:endParaRPr lang="en-GB" sz="2400" b="1" dirty="0"/>
          </a:p>
          <a:p>
            <a:endParaRPr lang="en-GB" sz="2400" b="1" dirty="0"/>
          </a:p>
          <a:p>
            <a:r>
              <a:rPr lang="el-GR" sz="2400" b="1" dirty="0" smtClean="0"/>
              <a:t>ΣΧΟΛΙΑ</a:t>
            </a:r>
            <a:r>
              <a:rPr lang="en-GB" sz="2400" b="1" dirty="0" smtClean="0"/>
              <a:t>: </a:t>
            </a:r>
            <a:r>
              <a:rPr lang="el-GR" sz="2400" b="1" dirty="0"/>
              <a:t>συμμετέχοντες σκέφτονται τις πρακτικές απαιτήσεις για τον προγραμματισμό  ενός διαπολιτισμικού προγράμματος κινητικότητας.</a:t>
            </a:r>
          </a:p>
        </p:txBody>
      </p:sp>
    </p:spTree>
    <p:extLst>
      <p:ext uri="{BB962C8B-B14F-4D97-AF65-F5344CB8AC3E}">
        <p14:creationId xmlns:p14="http://schemas.microsoft.com/office/powerpoint/2010/main" val="3105173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fontScale="90000"/>
          </a:bodyPr>
          <a:lstStyle/>
          <a:p>
            <a:r>
              <a:rPr lang="el-GR" sz="3600" dirty="0" smtClean="0"/>
              <a:t>Ανάπτυξη δραστηριοτήτων </a:t>
            </a:r>
            <a:r>
              <a:rPr lang="el-GR" sz="3600" dirty="0"/>
              <a:t>κινητικότητας</a:t>
            </a:r>
            <a:endParaRPr lang="en-GB" sz="3600" dirty="0"/>
          </a:p>
        </p:txBody>
      </p:sp>
      <p:sp>
        <p:nvSpPr>
          <p:cNvPr id="3" name="Content Placeholder 2"/>
          <p:cNvSpPr>
            <a:spLocks noGrp="1"/>
          </p:cNvSpPr>
          <p:nvPr>
            <p:ph idx="1"/>
          </p:nvPr>
        </p:nvSpPr>
        <p:spPr>
          <a:xfrm>
            <a:off x="457200" y="1600200"/>
            <a:ext cx="7643192" cy="4493096"/>
          </a:xfrm>
        </p:spPr>
        <p:txBody>
          <a:bodyPr>
            <a:normAutofit fontScale="77500" lnSpcReduction="20000"/>
          </a:bodyPr>
          <a:lstStyle/>
          <a:p>
            <a:r>
              <a:rPr lang="el-GR" dirty="0"/>
              <a:t>Όταν </a:t>
            </a:r>
            <a:r>
              <a:rPr lang="el-GR" dirty="0" smtClean="0"/>
              <a:t>επιδιώκετε  </a:t>
            </a:r>
            <a:r>
              <a:rPr lang="el-GR" dirty="0"/>
              <a:t>να </a:t>
            </a:r>
            <a:r>
              <a:rPr lang="el-GR" dirty="0" smtClean="0"/>
              <a:t>αναπτύξετε </a:t>
            </a:r>
            <a:r>
              <a:rPr lang="el-GR" dirty="0"/>
              <a:t>διαπολιτισμικές εμπειρίες στο πλαίσιο των προγραμμάτων κατάρτισης, οι πάροχοι ΕΕΚ μπορούν να επιλέξουν να προσφέρουν στους </a:t>
            </a:r>
            <a:r>
              <a:rPr lang="el-GR" dirty="0" smtClean="0"/>
              <a:t>εκπαιδευόμενους τους </a:t>
            </a:r>
            <a:r>
              <a:rPr lang="el-GR" dirty="0"/>
              <a:t>μικρές </a:t>
            </a:r>
            <a:r>
              <a:rPr lang="el-GR" dirty="0" smtClean="0"/>
              <a:t>κινητικότητες, διάρκειας </a:t>
            </a:r>
            <a:r>
              <a:rPr lang="el-GR" dirty="0"/>
              <a:t>δύο εβδομάδων, έως και τρεις </a:t>
            </a:r>
            <a:r>
              <a:rPr lang="el-GR" dirty="0" smtClean="0"/>
              <a:t>μήνες.</a:t>
            </a:r>
          </a:p>
          <a:p>
            <a:r>
              <a:rPr lang="el-GR" dirty="0" smtClean="0"/>
              <a:t>Με </a:t>
            </a:r>
            <a:r>
              <a:rPr lang="el-GR" dirty="0"/>
              <a:t>αυτόν τον τρόπο, οι νέοι μπορούν να έχουν την ευκαιρία να αναπτύξουν πολλές από τις «μαλακές δεξιότητες», όπως η ικανότητα προσαρμογής στις νέες συνθήκες, οι οποίες συχνά αναπτύσσονται μέσω ταξιδιών στο </a:t>
            </a:r>
            <a:r>
              <a:rPr lang="el-GR" dirty="0" smtClean="0"/>
              <a:t>εξωτερικό.</a:t>
            </a:r>
          </a:p>
          <a:p>
            <a:r>
              <a:rPr lang="el-GR" dirty="0" smtClean="0"/>
              <a:t>Αυτές </a:t>
            </a:r>
            <a:r>
              <a:rPr lang="el-GR" dirty="0"/>
              <a:t>οι δεξιότητες μπορεί να βοηθήσουν αυτούς τους </a:t>
            </a:r>
            <a:r>
              <a:rPr lang="el-GR" dirty="0" smtClean="0"/>
              <a:t>εκπαιδευόμενους στη </a:t>
            </a:r>
            <a:r>
              <a:rPr lang="el-GR" dirty="0"/>
              <a:t>μελλοντική τους απασχόληση</a:t>
            </a:r>
            <a:r>
              <a:rPr lang="el-GR" dirty="0" smtClean="0"/>
              <a:t>.</a:t>
            </a:r>
            <a:endParaRPr lang="en-GB" dirty="0"/>
          </a:p>
          <a:p>
            <a:endParaRPr lang="en-GB" dirty="0"/>
          </a:p>
        </p:txBody>
      </p:sp>
    </p:spTree>
    <p:extLst>
      <p:ext uri="{BB962C8B-B14F-4D97-AF65-F5344CB8AC3E}">
        <p14:creationId xmlns:p14="http://schemas.microsoft.com/office/powerpoint/2010/main" val="3314549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fontScale="90000"/>
          </a:bodyPr>
          <a:lstStyle/>
          <a:p>
            <a:r>
              <a:rPr lang="el-GR" dirty="0" smtClean="0"/>
              <a:t>Γιατί μια διαπολιτισμική ικανότητα;</a:t>
            </a:r>
            <a:endParaRPr lang="en-GB" dirty="0"/>
          </a:p>
        </p:txBody>
      </p:sp>
      <p:sp>
        <p:nvSpPr>
          <p:cNvPr id="3" name="Content Placeholder 2"/>
          <p:cNvSpPr>
            <a:spLocks noGrp="1"/>
          </p:cNvSpPr>
          <p:nvPr>
            <p:ph idx="1"/>
          </p:nvPr>
        </p:nvSpPr>
        <p:spPr/>
        <p:txBody>
          <a:bodyPr>
            <a:normAutofit fontScale="85000" lnSpcReduction="20000"/>
          </a:bodyPr>
          <a:lstStyle/>
          <a:p>
            <a:r>
              <a:rPr lang="el-GR" dirty="0"/>
              <a:t>Με την έκθεση των νέων σε νέες ή άγνωστες καθημερινές συνήθειες, τρόφιμα ή ποτά που δεν έχουν δοκιμάσει προηγουμένως και την ανάγκη επικοινωνίας σε διαφορετική γλώσσα, έχουν την ευκαιρία να αναπτύξουν μαλακές δεξιότητες </a:t>
            </a:r>
            <a:r>
              <a:rPr lang="el-GR" dirty="0" smtClean="0"/>
              <a:t>όπως:</a:t>
            </a:r>
          </a:p>
          <a:p>
            <a:pPr lvl="1"/>
            <a:r>
              <a:rPr lang="el-GR" dirty="0" smtClean="0"/>
              <a:t>ικανότητα προσαρμογής</a:t>
            </a:r>
          </a:p>
          <a:p>
            <a:pPr lvl="1"/>
            <a:r>
              <a:rPr lang="el-GR" dirty="0" smtClean="0"/>
              <a:t>Ελαστικότητα</a:t>
            </a:r>
          </a:p>
          <a:p>
            <a:pPr lvl="1"/>
            <a:r>
              <a:rPr lang="el-GR" dirty="0" smtClean="0"/>
              <a:t>Αυτοπεποίθηση</a:t>
            </a:r>
          </a:p>
          <a:p>
            <a:pPr lvl="1"/>
            <a:r>
              <a:rPr lang="el-GR" dirty="0" smtClean="0"/>
              <a:t>περιέργεια </a:t>
            </a:r>
            <a:r>
              <a:rPr lang="el-GR" dirty="0"/>
              <a:t>για τον </a:t>
            </a:r>
            <a:r>
              <a:rPr lang="el-GR" dirty="0" smtClean="0"/>
              <a:t>κόσμο</a:t>
            </a:r>
          </a:p>
          <a:p>
            <a:pPr marL="0" indent="0">
              <a:buNone/>
            </a:pPr>
            <a:r>
              <a:rPr lang="el-GR" dirty="0" smtClean="0"/>
              <a:t>ή </a:t>
            </a:r>
            <a:r>
              <a:rPr lang="el-GR" dirty="0"/>
              <a:t>άλλες δεξιότητες που μπορεί να θεωρηθούν ότι χρειάζονται </a:t>
            </a:r>
            <a:r>
              <a:rPr lang="el-GR" dirty="0" smtClean="0"/>
              <a:t>ανάπτυξη.</a:t>
            </a:r>
            <a:endParaRPr lang="en-GB" dirty="0"/>
          </a:p>
        </p:txBody>
      </p:sp>
    </p:spTree>
    <p:extLst>
      <p:ext uri="{BB962C8B-B14F-4D97-AF65-F5344CB8AC3E}">
        <p14:creationId xmlns:p14="http://schemas.microsoft.com/office/powerpoint/2010/main" val="288089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Γιατί είναι σημαντική;</a:t>
            </a:r>
            <a:endParaRPr lang="en-GB" dirty="0"/>
          </a:p>
        </p:txBody>
      </p:sp>
      <p:sp>
        <p:nvSpPr>
          <p:cNvPr id="3" name="Content Placeholder 2"/>
          <p:cNvSpPr>
            <a:spLocks noGrp="1"/>
          </p:cNvSpPr>
          <p:nvPr>
            <p:ph idx="1"/>
          </p:nvPr>
        </p:nvSpPr>
        <p:spPr>
          <a:xfrm>
            <a:off x="179512" y="1268760"/>
            <a:ext cx="8064896" cy="4525963"/>
          </a:xfrm>
        </p:spPr>
        <p:txBody>
          <a:bodyPr>
            <a:normAutofit fontScale="85000" lnSpcReduction="10000"/>
          </a:bodyPr>
          <a:lstStyle/>
          <a:p>
            <a:r>
              <a:rPr lang="el-GR" dirty="0"/>
              <a:t>Υπάρχουν πολλοί λόγοι για τους οποίους οι νέοι που σπουδάζουν σε </a:t>
            </a:r>
            <a:r>
              <a:rPr lang="el-GR" dirty="0" smtClean="0"/>
              <a:t>προγράμματα  </a:t>
            </a:r>
            <a:r>
              <a:rPr lang="el-GR" dirty="0"/>
              <a:t>ΕΕΚ είναι λιγότερο πιθανό να έχουν ταξιδέψει στο εξωτερικό, συμπεριλαμβανομένου του γεγονότος ότι </a:t>
            </a:r>
            <a:r>
              <a:rPr lang="el-GR" dirty="0" smtClean="0"/>
              <a:t>μπορεί να </a:t>
            </a:r>
            <a:r>
              <a:rPr lang="el-GR" dirty="0"/>
              <a:t>έχουν μειονεκτήματα </a:t>
            </a:r>
            <a:r>
              <a:rPr lang="el-GR" dirty="0" smtClean="0"/>
              <a:t>όπως:</a:t>
            </a:r>
          </a:p>
          <a:p>
            <a:pPr lvl="1"/>
            <a:r>
              <a:rPr lang="el-GR" dirty="0" smtClean="0"/>
              <a:t>μπορεί </a:t>
            </a:r>
            <a:r>
              <a:rPr lang="el-GR" dirty="0"/>
              <a:t>να έχουν εγκαταλείψει την επίσημη εκπαίδευση </a:t>
            </a:r>
            <a:r>
              <a:rPr lang="el-GR" dirty="0" smtClean="0"/>
              <a:t>στα αρχικά στάδια της και </a:t>
            </a:r>
            <a:r>
              <a:rPr lang="el-GR" dirty="0"/>
              <a:t>να έχουν λίγα ή καθόλου ακαδημαϊκά </a:t>
            </a:r>
            <a:r>
              <a:rPr lang="el-GR" dirty="0" smtClean="0"/>
              <a:t>προσόντα</a:t>
            </a:r>
          </a:p>
          <a:p>
            <a:pPr lvl="1"/>
            <a:r>
              <a:rPr lang="el-GR" dirty="0"/>
              <a:t>μ</a:t>
            </a:r>
            <a:r>
              <a:rPr lang="el-GR" dirty="0" smtClean="0"/>
              <a:t>πορεί </a:t>
            </a:r>
            <a:r>
              <a:rPr lang="el-GR" dirty="0"/>
              <a:t>να προέρχονται από </a:t>
            </a:r>
            <a:r>
              <a:rPr lang="el-GR" dirty="0" smtClean="0"/>
              <a:t>σπίτι  </a:t>
            </a:r>
            <a:r>
              <a:rPr lang="el-GR" dirty="0"/>
              <a:t>ή γειτονιές που </a:t>
            </a:r>
            <a:r>
              <a:rPr lang="el-GR" dirty="0" smtClean="0"/>
              <a:t>είναι φτωχές</a:t>
            </a:r>
          </a:p>
          <a:p>
            <a:pPr lvl="1"/>
            <a:r>
              <a:rPr lang="el-GR" dirty="0" smtClean="0"/>
              <a:t>μπορεί να αντιμετωπίζουν </a:t>
            </a:r>
            <a:r>
              <a:rPr lang="el-GR" dirty="0"/>
              <a:t>άλλα κοινωνικά ή οικονομικά </a:t>
            </a:r>
            <a:r>
              <a:rPr lang="el-GR" dirty="0" smtClean="0"/>
              <a:t>εμπόδια</a:t>
            </a:r>
            <a:r>
              <a:rPr lang="en-GB" dirty="0" smtClean="0"/>
              <a:t>:</a:t>
            </a:r>
            <a:endParaRPr lang="en-GB" dirty="0"/>
          </a:p>
        </p:txBody>
      </p:sp>
    </p:spTree>
    <p:extLst>
      <p:ext uri="{BB962C8B-B14F-4D97-AF65-F5344CB8AC3E}">
        <p14:creationId xmlns:p14="http://schemas.microsoft.com/office/powerpoint/2010/main" val="38508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μιας κινητικότητας μέσα στην δομή της ΕΕΚ</a:t>
            </a:r>
            <a:endParaRPr lang="en-GB" dirty="0"/>
          </a:p>
        </p:txBody>
      </p:sp>
      <p:sp>
        <p:nvSpPr>
          <p:cNvPr id="3" name="Content Placeholder 2"/>
          <p:cNvSpPr>
            <a:spLocks noGrp="1"/>
          </p:cNvSpPr>
          <p:nvPr>
            <p:ph idx="1"/>
          </p:nvPr>
        </p:nvSpPr>
        <p:spPr/>
        <p:txBody>
          <a:bodyPr>
            <a:normAutofit fontScale="77500" lnSpcReduction="20000"/>
          </a:bodyPr>
          <a:lstStyle/>
          <a:p>
            <a:r>
              <a:rPr lang="el-GR" dirty="0"/>
              <a:t>Το Erasmus + είναι το πρόγραμμα της Ευρωπαϊκής Ένωσης για την εκπαίδευση, την κατάρτιση, τη νεολαία και τον </a:t>
            </a:r>
            <a:r>
              <a:rPr lang="el-GR" dirty="0" smtClean="0"/>
              <a:t>αθλητισμό.</a:t>
            </a:r>
          </a:p>
          <a:p>
            <a:r>
              <a:rPr lang="el-GR" dirty="0" smtClean="0"/>
              <a:t>Το </a:t>
            </a:r>
            <a:r>
              <a:rPr lang="el-GR" dirty="0"/>
              <a:t>Erasmus + προσφέρει χρηματοδότηση για την υποστήριξη της επαγγελματικής εκπαίδευσης και κατάρτισης και άλλων οργανισμών ώστε να παρέχουν στους μαθητές τους ευκαιρίες κατάρτισης, σπουδών, εργασίας ή εθελοντισμού σε άλλες </a:t>
            </a:r>
            <a:r>
              <a:rPr lang="el-GR" dirty="0" smtClean="0"/>
              <a:t>χώρες.</a:t>
            </a:r>
          </a:p>
          <a:p>
            <a:r>
              <a:rPr lang="el-GR" dirty="0" smtClean="0"/>
              <a:t>Οι </a:t>
            </a:r>
            <a:r>
              <a:rPr lang="el-GR" dirty="0"/>
              <a:t>οργανισμοί που σχεδιάζουν να έχουν πρόσβαση σε αυτή τη χρηματοδότηση θα πρέπει να πληρούν τις προϋποθέσεις που προβλέπονται από τις βασικές δράσεις Erasmus </a:t>
            </a:r>
            <a:r>
              <a:rPr lang="el-GR" dirty="0" smtClean="0"/>
              <a:t>+.</a:t>
            </a:r>
            <a:endParaRPr lang="en-GB" dirty="0"/>
          </a:p>
        </p:txBody>
      </p:sp>
    </p:spTree>
    <p:extLst>
      <p:ext uri="{BB962C8B-B14F-4D97-AF65-F5344CB8AC3E}">
        <p14:creationId xmlns:p14="http://schemas.microsoft.com/office/powerpoint/2010/main" val="3519089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Πώς να χρησιμοποιήσετε το </a:t>
            </a:r>
            <a:r>
              <a:rPr lang="en-US" sz="3200" dirty="0" smtClean="0"/>
              <a:t>Erasmus </a:t>
            </a:r>
            <a:r>
              <a:rPr lang="en-GB" sz="3200" dirty="0" smtClean="0"/>
              <a:t>+</a:t>
            </a:r>
            <a:endParaRPr lang="en-GB" sz="3200" dirty="0"/>
          </a:p>
        </p:txBody>
      </p:sp>
      <p:sp>
        <p:nvSpPr>
          <p:cNvPr id="3" name="Content Placeholder 2"/>
          <p:cNvSpPr>
            <a:spLocks noGrp="1"/>
          </p:cNvSpPr>
          <p:nvPr>
            <p:ph idx="1"/>
          </p:nvPr>
        </p:nvSpPr>
        <p:spPr>
          <a:xfrm>
            <a:off x="395536" y="1408866"/>
            <a:ext cx="7632848" cy="4525963"/>
          </a:xfrm>
        </p:spPr>
        <p:txBody>
          <a:bodyPr>
            <a:normAutofit fontScale="92500" lnSpcReduction="20000"/>
          </a:bodyPr>
          <a:lstStyle/>
          <a:p>
            <a:r>
              <a:rPr lang="en-GB" dirty="0" smtClean="0"/>
              <a:t>X</a:t>
            </a:r>
            <a:r>
              <a:rPr lang="el-GR" dirty="0" smtClean="0"/>
              <a:t>χρηματοδότηση για τις κινητικότητες για την ΕΕΚ είναι διαθέσιμη κάτω από την</a:t>
            </a:r>
            <a:r>
              <a:rPr lang="en-GB" dirty="0" smtClean="0"/>
              <a:t> </a:t>
            </a:r>
            <a:r>
              <a:rPr lang="en-GB" dirty="0"/>
              <a:t>Key Action 1. </a:t>
            </a:r>
          </a:p>
          <a:p>
            <a:pPr lvl="1"/>
            <a:r>
              <a:rPr lang="el-GR" dirty="0" smtClean="0"/>
              <a:t>Δείτε </a:t>
            </a:r>
            <a:r>
              <a:rPr lang="en-GB" dirty="0" smtClean="0"/>
              <a:t> </a:t>
            </a:r>
            <a:r>
              <a:rPr lang="en-GB" sz="2400" dirty="0">
                <a:hlinkClick r:id="rId2"/>
              </a:rPr>
              <a:t>https://www.erasmusplus.org.uk/vocational-education-and-training-funding</a:t>
            </a:r>
            <a:r>
              <a:rPr lang="en-GB" sz="2400" dirty="0"/>
              <a:t> </a:t>
            </a:r>
            <a:endParaRPr lang="en-GB" sz="2000" dirty="0"/>
          </a:p>
          <a:p>
            <a:r>
              <a:rPr lang="el-GR" dirty="0"/>
              <a:t>Οι φορείς παροχής ΕΕΚ πρέπει να διασφαλίζουν ότι έχουν διαβάσει και κατανοήσει τους σχετικούς κανόνες και τα κριτήρια επιλεξιμότητας και είναι ικανοί να πληρούν όλους τους όρους </a:t>
            </a:r>
            <a:r>
              <a:rPr lang="el-GR" dirty="0" smtClean="0"/>
              <a:t>χρηματοδότησης.</a:t>
            </a:r>
            <a:endParaRPr lang="el-GR" dirty="0"/>
          </a:p>
          <a:p>
            <a:pPr lvl="1"/>
            <a:r>
              <a:rPr lang="el-GR" sz="2400" dirty="0" smtClean="0">
                <a:solidFill>
                  <a:schemeClr val="tx1"/>
                </a:solidFill>
              </a:rPr>
              <a:t>Δείτε</a:t>
            </a:r>
            <a:r>
              <a:rPr lang="el-GR" dirty="0" smtClean="0"/>
              <a:t> </a:t>
            </a:r>
            <a:r>
              <a:rPr lang="en-GB" dirty="0" smtClean="0"/>
              <a:t> </a:t>
            </a:r>
            <a:r>
              <a:rPr lang="en-GB" sz="2000" dirty="0">
                <a:hlinkClick r:id="rId3"/>
              </a:rPr>
              <a:t>https://www.erasmusplus.org.uk/before-you-apply</a:t>
            </a:r>
            <a:r>
              <a:rPr lang="en-GB" sz="2000" dirty="0"/>
              <a:t> </a:t>
            </a:r>
            <a:endParaRPr lang="en-GB" dirty="0"/>
          </a:p>
        </p:txBody>
      </p:sp>
    </p:spTree>
    <p:extLst>
      <p:ext uri="{BB962C8B-B14F-4D97-AF65-F5344CB8AC3E}">
        <p14:creationId xmlns:p14="http://schemas.microsoft.com/office/powerpoint/2010/main" val="2685173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Συνδεθείτε σε ένα υπολογιστή!</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l-GR" dirty="0"/>
              <a:t>Πλοηγηθείτε στην αρχική σελίδα Erasmus + </a:t>
            </a:r>
            <a:r>
              <a:rPr lang="el-GR" dirty="0" smtClean="0"/>
              <a:t>της χώρας σας</a:t>
            </a:r>
          </a:p>
          <a:p>
            <a:pPr marL="514350" indent="-514350">
              <a:buFont typeface="+mj-lt"/>
              <a:buAutoNum type="arabicPeriod"/>
            </a:pPr>
            <a:r>
              <a:rPr lang="el-GR" dirty="0" smtClean="0"/>
              <a:t>Ανακαλύψτε </a:t>
            </a:r>
            <a:r>
              <a:rPr lang="el-GR" dirty="0"/>
              <a:t>ποιες μορφές χρηματοδότησης και δραστηριότητες είναι διαθέσιμες στους οργανισμούς επαγγελματικής εκπαίδευσης και κατάρτισης - τόσο για το προσωπικό όσο και για τους </a:t>
            </a:r>
            <a:r>
              <a:rPr lang="el-GR" dirty="0" smtClean="0"/>
              <a:t>εκπαιδευόμενους.</a:t>
            </a:r>
          </a:p>
          <a:p>
            <a:pPr marL="514350" indent="-514350">
              <a:buFont typeface="+mj-lt"/>
              <a:buAutoNum type="arabicPeriod"/>
            </a:pPr>
            <a:r>
              <a:rPr lang="el-GR" dirty="0" smtClean="0"/>
              <a:t>Εντοπίστε </a:t>
            </a:r>
            <a:r>
              <a:rPr lang="el-GR" dirty="0"/>
              <a:t>και λάβετε τα σχετικά έγγραφα καθοδήγησης ή </a:t>
            </a:r>
            <a:r>
              <a:rPr lang="el-GR" dirty="0" smtClean="0"/>
              <a:t>πληροφοριών.</a:t>
            </a:r>
          </a:p>
          <a:p>
            <a:pPr marL="514350" indent="-514350">
              <a:buFont typeface="+mj-lt"/>
              <a:buAutoNum type="arabicPeriod"/>
            </a:pPr>
            <a:r>
              <a:rPr lang="el-GR" dirty="0" smtClean="0"/>
              <a:t>Ελέγξτε </a:t>
            </a:r>
            <a:r>
              <a:rPr lang="el-GR" dirty="0"/>
              <a:t>αν τα webinars υποστήριξης είναι διαθέσιμα στη χώρα </a:t>
            </a:r>
            <a:r>
              <a:rPr lang="el-GR" dirty="0" smtClean="0"/>
              <a:t>σας.</a:t>
            </a:r>
          </a:p>
          <a:p>
            <a:pPr marL="514350" indent="-514350">
              <a:buFont typeface="+mj-lt"/>
              <a:buAutoNum type="arabicPeriod"/>
            </a:pPr>
            <a:r>
              <a:rPr lang="el-GR" dirty="0" smtClean="0"/>
              <a:t>Ανακαλύψτε </a:t>
            </a:r>
            <a:r>
              <a:rPr lang="el-GR" dirty="0"/>
              <a:t>το όνομα και τα στοιχεία επικοινωνίας </a:t>
            </a:r>
            <a:r>
              <a:rPr lang="el-GR" dirty="0" smtClean="0"/>
              <a:t>του Εθνικού Φορέα για </a:t>
            </a:r>
            <a:r>
              <a:rPr lang="el-GR" dirty="0"/>
              <a:t>το Erasmus </a:t>
            </a:r>
            <a:r>
              <a:rPr lang="el-GR" dirty="0" smtClean="0"/>
              <a:t>+.</a:t>
            </a:r>
          </a:p>
          <a:p>
            <a:endParaRPr lang="en-GB" dirty="0"/>
          </a:p>
        </p:txBody>
      </p:sp>
    </p:spTree>
    <p:extLst>
      <p:ext uri="{BB962C8B-B14F-4D97-AF65-F5344CB8AC3E}">
        <p14:creationId xmlns:p14="http://schemas.microsoft.com/office/powerpoint/2010/main" val="2241868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192688" cy="1143000"/>
          </a:xfrm>
        </p:spPr>
        <p:txBody>
          <a:bodyPr>
            <a:normAutofit fontScale="90000"/>
          </a:bodyPr>
          <a:lstStyle/>
          <a:p>
            <a:r>
              <a:rPr lang="el-GR" dirty="0" smtClean="0"/>
              <a:t>Ανασκόπηση της Ενότητας </a:t>
            </a:r>
            <a:r>
              <a:rPr lang="en-GB" dirty="0" smtClean="0"/>
              <a:t>2</a:t>
            </a:r>
            <a:endParaRPr lang="el-GR" dirty="0"/>
          </a:p>
        </p:txBody>
      </p:sp>
      <p:graphicFrame>
        <p:nvGraphicFramePr>
          <p:cNvPr id="4" name="Content Placeholder 3">
            <a:extLst>
              <a:ext uri="{FF2B5EF4-FFF2-40B4-BE49-F238E27FC236}">
                <a16:creationId xmlns="" xmlns:a16="http://schemas.microsoft.com/office/drawing/2014/main" id="{9CCED806-7691-4768-8774-663692311936}"/>
              </a:ext>
            </a:extLst>
          </p:cNvPr>
          <p:cNvGraphicFramePr>
            <a:graphicFrameLocks noGrp="1"/>
          </p:cNvGraphicFramePr>
          <p:nvPr>
            <p:ph idx="1"/>
            <p:extLst>
              <p:ext uri="{D42A27DB-BD31-4B8C-83A1-F6EECF244321}">
                <p14:modId xmlns:p14="http://schemas.microsoft.com/office/powerpoint/2010/main" val="384425410"/>
              </p:ext>
            </p:extLst>
          </p:nvPr>
        </p:nvGraphicFramePr>
        <p:xfrm>
          <a:off x="1115616" y="1484784"/>
          <a:ext cx="6840759" cy="4389120"/>
        </p:xfrm>
        <a:graphic>
          <a:graphicData uri="http://schemas.openxmlformats.org/drawingml/2006/table">
            <a:tbl>
              <a:tblPr firstRow="1" firstCol="1" bandRow="1">
                <a:tableStyleId>{F5AB1C69-6EDB-4FF4-983F-18BD219EF322}</a:tableStyleId>
              </a:tblPr>
              <a:tblGrid>
                <a:gridCol w="1451415">
                  <a:extLst>
                    <a:ext uri="{9D8B030D-6E8A-4147-A177-3AD203B41FA5}">
                      <a16:colId xmlns="" xmlns:a16="http://schemas.microsoft.com/office/drawing/2014/main" val="2997840386"/>
                    </a:ext>
                  </a:extLst>
                </a:gridCol>
                <a:gridCol w="5389344">
                  <a:extLst>
                    <a:ext uri="{9D8B030D-6E8A-4147-A177-3AD203B41FA5}">
                      <a16:colId xmlns="" xmlns:a16="http://schemas.microsoft.com/office/drawing/2014/main" val="417902064"/>
                    </a:ext>
                  </a:extLst>
                </a:gridCol>
              </a:tblGrid>
              <a:tr h="403245">
                <a:tc>
                  <a:txBody>
                    <a:bodyPr/>
                    <a:lstStyle/>
                    <a:p>
                      <a:pPr algn="just">
                        <a:spcAft>
                          <a:spcPts val="0"/>
                        </a:spcAft>
                      </a:pPr>
                      <a:r>
                        <a:rPr lang="el-GR" sz="2400" dirty="0" smtClean="0">
                          <a:effectLst/>
                        </a:rPr>
                        <a:t>Υποενότητα</a:t>
                      </a:r>
                      <a:endParaRPr lang="en-GB"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457200">
                        <a:spcAft>
                          <a:spcPts val="0"/>
                        </a:spcAft>
                      </a:pPr>
                      <a:r>
                        <a:rPr lang="el-GR" sz="2400" dirty="0" smtClean="0">
                          <a:effectLst/>
                        </a:rPr>
                        <a:t>Επικέντρωση υποενότητας</a:t>
                      </a:r>
                      <a:endParaRPr lang="en-GB" sz="2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 xmlns:a16="http://schemas.microsoft.com/office/drawing/2014/main" val="357392413"/>
                  </a:ext>
                </a:extLst>
              </a:tr>
              <a:tr h="1209734">
                <a:tc>
                  <a:txBody>
                    <a:bodyPr/>
                    <a:lstStyle/>
                    <a:p>
                      <a:pPr algn="just">
                        <a:spcAft>
                          <a:spcPts val="0"/>
                        </a:spcAft>
                      </a:pPr>
                      <a:r>
                        <a:rPr lang="en-GB" sz="2000" dirty="0">
                          <a:effectLst/>
                        </a:rPr>
                        <a:t> </a:t>
                      </a:r>
                    </a:p>
                    <a:p>
                      <a:pPr algn="just">
                        <a:spcAft>
                          <a:spcPts val="0"/>
                        </a:spcAft>
                      </a:pPr>
                      <a:r>
                        <a:rPr lang="el-GR" sz="2000" dirty="0" smtClean="0">
                          <a:effectLst/>
                        </a:rPr>
                        <a:t>Υποενότητα </a:t>
                      </a:r>
                      <a:r>
                        <a:rPr lang="en-GB" sz="2000" dirty="0" smtClean="0">
                          <a:effectLst/>
                        </a:rPr>
                        <a:t> </a:t>
                      </a:r>
                      <a:r>
                        <a:rPr lang="en-GB" sz="2000" dirty="0">
                          <a:effectLst/>
                        </a:rPr>
                        <a:t>2.1</a:t>
                      </a:r>
                    </a:p>
                    <a:p>
                      <a:pPr marL="457200">
                        <a:spcAft>
                          <a:spcPts val="0"/>
                        </a:spcAft>
                      </a:pPr>
                      <a:r>
                        <a:rPr lang="en-GB" sz="2000" dirty="0">
                          <a:effectLst/>
                        </a:rPr>
                        <a:t> </a:t>
                      </a:r>
                      <a:endParaRPr lang="en-GB" sz="20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el-GR" sz="2000" kern="1200" dirty="0" smtClean="0">
                          <a:solidFill>
                            <a:schemeClr val="dk1"/>
                          </a:solidFill>
                          <a:effectLst/>
                          <a:latin typeface="+mn-lt"/>
                          <a:ea typeface="+mn-ea"/>
                          <a:cs typeface="+mn-cs"/>
                        </a:rPr>
                        <a:t>Ανάπτυξη και προγραμματισμός  αποτελεσματικών διαπολιτισμικών προγραμμάτων ΕΕΚ</a:t>
                      </a:r>
                      <a:endParaRPr lang="el-GR" sz="20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2697866674"/>
                  </a:ext>
                </a:extLst>
              </a:tr>
              <a:tr h="1209734">
                <a:tc>
                  <a:txBody>
                    <a:bodyPr/>
                    <a:lstStyle/>
                    <a:p>
                      <a:pPr algn="just">
                        <a:spcAft>
                          <a:spcPts val="0"/>
                        </a:spcAft>
                      </a:pPr>
                      <a:r>
                        <a:rPr lang="en-GB" sz="2000" dirty="0">
                          <a:effectLst/>
                        </a:rPr>
                        <a:t> </a:t>
                      </a:r>
                    </a:p>
                    <a:p>
                      <a:pPr algn="just">
                        <a:spcAft>
                          <a:spcPts val="0"/>
                        </a:spcAft>
                      </a:pPr>
                      <a:r>
                        <a:rPr lang="el-GR" sz="2000" dirty="0" smtClean="0">
                          <a:effectLst/>
                        </a:rPr>
                        <a:t>Υποενότητα </a:t>
                      </a:r>
                      <a:r>
                        <a:rPr lang="en-GB" sz="2000" dirty="0" smtClean="0">
                          <a:effectLst/>
                        </a:rPr>
                        <a:t> </a:t>
                      </a:r>
                      <a:r>
                        <a:rPr lang="en-GB" sz="2000" dirty="0">
                          <a:effectLst/>
                        </a:rPr>
                        <a:t>2.2</a:t>
                      </a:r>
                    </a:p>
                    <a:p>
                      <a:pPr marL="457200">
                        <a:spcAft>
                          <a:spcPts val="0"/>
                        </a:spcAft>
                      </a:pPr>
                      <a:r>
                        <a:rPr lang="en-GB" sz="2000" dirty="0">
                          <a:effectLst/>
                        </a:rPr>
                        <a:t> </a:t>
                      </a:r>
                      <a:endParaRPr lang="en-GB" sz="20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457200">
                        <a:spcAft>
                          <a:spcPts val="0"/>
                        </a:spcAft>
                      </a:pPr>
                      <a:r>
                        <a:rPr lang="el-GR" sz="2000" dirty="0" smtClean="0">
                          <a:effectLst/>
                        </a:rPr>
                        <a:t>Ανάπτυξη αποτελεσματικών διαπολιτισμικών κοινοπραξιών</a:t>
                      </a:r>
                      <a:r>
                        <a:rPr lang="el-GR" sz="2000" baseline="0" dirty="0" smtClean="0">
                          <a:effectLst/>
                        </a:rPr>
                        <a:t> ΕΕΚ</a:t>
                      </a:r>
                      <a:endParaRPr lang="en-GB" sz="20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462435651"/>
                  </a:ext>
                </a:extLst>
              </a:tr>
              <a:tr h="1209734">
                <a:tc>
                  <a:txBody>
                    <a:bodyPr/>
                    <a:lstStyle/>
                    <a:p>
                      <a:pPr algn="just">
                        <a:spcAft>
                          <a:spcPts val="0"/>
                        </a:spcAft>
                      </a:pPr>
                      <a:r>
                        <a:rPr lang="en-GB" sz="2000" dirty="0">
                          <a:effectLst/>
                        </a:rPr>
                        <a:t> </a:t>
                      </a:r>
                    </a:p>
                    <a:p>
                      <a:pPr algn="just">
                        <a:spcAft>
                          <a:spcPts val="0"/>
                        </a:spcAft>
                      </a:pPr>
                      <a:r>
                        <a:rPr lang="el-GR" sz="2000" dirty="0" smtClean="0">
                          <a:effectLst/>
                        </a:rPr>
                        <a:t>Υποενότητα </a:t>
                      </a:r>
                      <a:r>
                        <a:rPr lang="en-GB" sz="2000" dirty="0" smtClean="0">
                          <a:effectLst/>
                        </a:rPr>
                        <a:t>2.3</a:t>
                      </a:r>
                      <a:endParaRPr lang="en-GB" sz="2000" dirty="0">
                        <a:effectLst/>
                      </a:endParaRPr>
                    </a:p>
                    <a:p>
                      <a:pPr marL="457200">
                        <a:spcAft>
                          <a:spcPts val="0"/>
                        </a:spcAft>
                      </a:pPr>
                      <a:r>
                        <a:rPr lang="en-GB" sz="2000" dirty="0">
                          <a:effectLst/>
                        </a:rPr>
                        <a:t> </a:t>
                      </a:r>
                      <a:endParaRPr lang="en-GB" sz="20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r>
                        <a:rPr lang="el-GR" sz="2000" kern="1200" dirty="0" smtClean="0">
                          <a:solidFill>
                            <a:schemeClr val="dk1"/>
                          </a:solidFill>
                          <a:effectLst/>
                          <a:latin typeface="+mn-lt"/>
                          <a:ea typeface="+mn-ea"/>
                          <a:cs typeface="+mn-cs"/>
                        </a:rPr>
                        <a:t>Κατανοώντας και υποστηρίζοντας τους συμμετέχοντες στα διαπολιτισμικά προγράμματα ΕΕ</a:t>
                      </a:r>
                      <a:endParaRPr lang="el-GR" sz="20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1414003240"/>
                  </a:ext>
                </a:extLst>
              </a:tr>
            </a:tbl>
          </a:graphicData>
        </a:graphic>
      </p:graphicFrame>
    </p:spTree>
    <p:extLst>
      <p:ext uri="{BB962C8B-B14F-4D97-AF65-F5344CB8AC3E}">
        <p14:creationId xmlns:p14="http://schemas.microsoft.com/office/powerpoint/2010/main" val="91548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Πάρτε όσο χρόνο χρειάζεστε</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l-GR" dirty="0"/>
              <a:t>Εξοικειωθείτε με </a:t>
            </a:r>
            <a:r>
              <a:rPr lang="el-GR" dirty="0" smtClean="0"/>
              <a:t>την ιστοσελίδα  </a:t>
            </a:r>
            <a:r>
              <a:rPr lang="el-GR" dirty="0"/>
              <a:t>Erasmus +, </a:t>
            </a:r>
            <a:r>
              <a:rPr lang="el-GR" dirty="0" smtClean="0"/>
              <a:t>συμπεριλαμβανομένων:</a:t>
            </a:r>
          </a:p>
          <a:p>
            <a:r>
              <a:rPr lang="el-GR" dirty="0" smtClean="0"/>
              <a:t>πότε </a:t>
            </a:r>
            <a:r>
              <a:rPr lang="el-GR" dirty="0"/>
              <a:t>και πώς να υποβάλετε αίτηση για </a:t>
            </a:r>
            <a:r>
              <a:rPr lang="el-GR" dirty="0" smtClean="0"/>
              <a:t>χρηματοδότηση</a:t>
            </a:r>
          </a:p>
          <a:p>
            <a:r>
              <a:rPr lang="el-GR" dirty="0" smtClean="0"/>
              <a:t>το </a:t>
            </a:r>
            <a:r>
              <a:rPr lang="el-GR" dirty="0"/>
              <a:t>ύψος της διαθέσιμης χρηματοδότησης για το προγραμματισμένο πρόγραμμα / δραστηριότητες </a:t>
            </a:r>
            <a:endParaRPr lang="el-GR" dirty="0" smtClean="0"/>
          </a:p>
          <a:p>
            <a:r>
              <a:rPr lang="el-GR" dirty="0" smtClean="0"/>
              <a:t>πώς </a:t>
            </a:r>
            <a:r>
              <a:rPr lang="el-GR" dirty="0"/>
              <a:t>να γράψετε μια </a:t>
            </a:r>
            <a:r>
              <a:rPr lang="el-GR" dirty="0" smtClean="0"/>
              <a:t> προσφορά </a:t>
            </a:r>
            <a:r>
              <a:rPr lang="el-GR" dirty="0"/>
              <a:t>καλής </a:t>
            </a:r>
            <a:r>
              <a:rPr lang="el-GR" dirty="0" smtClean="0"/>
              <a:t>ποιότητας</a:t>
            </a:r>
          </a:p>
          <a:p>
            <a:r>
              <a:rPr lang="el-GR" dirty="0" smtClean="0"/>
              <a:t>ποιες </a:t>
            </a:r>
            <a:r>
              <a:rPr lang="el-GR" dirty="0"/>
              <a:t>χώρες μπορείτε να </a:t>
            </a:r>
            <a:r>
              <a:rPr lang="el-GR" dirty="0" smtClean="0"/>
              <a:t>επισκεφθείτε</a:t>
            </a:r>
          </a:p>
          <a:p>
            <a:endParaRPr lang="en-GB" dirty="0"/>
          </a:p>
        </p:txBody>
      </p:sp>
    </p:spTree>
    <p:extLst>
      <p:ext uri="{BB962C8B-B14F-4D97-AF65-F5344CB8AC3E}">
        <p14:creationId xmlns:p14="http://schemas.microsoft.com/office/powerpoint/2010/main" val="2630197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να χρησιμοποιήσετε το </a:t>
            </a:r>
            <a:r>
              <a:rPr lang="en-US" dirty="0"/>
              <a:t>Erasmus </a:t>
            </a:r>
            <a:r>
              <a:rPr lang="en-GB" dirty="0"/>
              <a:t>+</a:t>
            </a:r>
          </a:p>
        </p:txBody>
      </p:sp>
      <p:sp>
        <p:nvSpPr>
          <p:cNvPr id="3" name="Content Placeholder 2"/>
          <p:cNvSpPr>
            <a:spLocks noGrp="1"/>
          </p:cNvSpPr>
          <p:nvPr>
            <p:ph idx="1"/>
          </p:nvPr>
        </p:nvSpPr>
        <p:spPr>
          <a:xfrm>
            <a:off x="467544" y="1600200"/>
            <a:ext cx="7632848" cy="4525963"/>
          </a:xfrm>
        </p:spPr>
        <p:txBody>
          <a:bodyPr>
            <a:normAutofit fontScale="70000" lnSpcReduction="20000"/>
          </a:bodyPr>
          <a:lstStyle/>
          <a:p>
            <a:r>
              <a:rPr lang="el-GR" dirty="0"/>
              <a:t>Οι πάροχοι ΕΕΚ θα πρέπει να εγγραφούν για να υποβάλουν αίτηση για χρηματοδότηση από το Erasmus </a:t>
            </a:r>
            <a:r>
              <a:rPr lang="el-GR" dirty="0" smtClean="0"/>
              <a:t>+.</a:t>
            </a:r>
          </a:p>
          <a:p>
            <a:r>
              <a:rPr lang="el-GR" dirty="0" smtClean="0"/>
              <a:t>Στη </a:t>
            </a:r>
            <a:r>
              <a:rPr lang="el-GR" dirty="0"/>
              <a:t>συνέχεια, οι πάροχοι ΕΕΚ θα μπορούν να χρησιμοποιούν την πλατφόρμα για να βρουν έναν </a:t>
            </a:r>
            <a:r>
              <a:rPr lang="el-GR" dirty="0" smtClean="0"/>
              <a:t>εταίρο.</a:t>
            </a:r>
          </a:p>
          <a:p>
            <a:r>
              <a:rPr lang="el-GR" dirty="0" smtClean="0"/>
              <a:t>Οι </a:t>
            </a:r>
            <a:r>
              <a:rPr lang="el-GR" dirty="0"/>
              <a:t>φορείς παροχής ΕΕΚ θα λάβουν επίσης υποστήριξη από τον Εθνικό Φορέα που είναι υπεύθυνος για τη διασφάλιση της παράδοσης του Erasmus + στη χώρα </a:t>
            </a:r>
            <a:r>
              <a:rPr lang="el-GR" dirty="0" smtClean="0"/>
              <a:t>τους.</a:t>
            </a:r>
          </a:p>
          <a:p>
            <a:r>
              <a:rPr lang="el-GR" dirty="0" smtClean="0"/>
              <a:t>Αυτό </a:t>
            </a:r>
            <a:r>
              <a:rPr lang="el-GR" dirty="0"/>
              <a:t>θα περιλαμβάνει περισσότερες λεπτομέρειες σχετικά με τον τρόπο διεκδίκησης και χρήσης της χρηματοδότησης που αφορά δραστηριότητες κινητικότητας</a:t>
            </a:r>
            <a:r>
              <a:rPr lang="el-GR" dirty="0" smtClean="0"/>
              <a:t>.</a:t>
            </a:r>
            <a:endParaRPr lang="en-GB" dirty="0"/>
          </a:p>
        </p:txBody>
      </p:sp>
    </p:spTree>
    <p:extLst>
      <p:ext uri="{BB962C8B-B14F-4D97-AF65-F5344CB8AC3E}">
        <p14:creationId xmlns:p14="http://schemas.microsoft.com/office/powerpoint/2010/main" val="2727182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Προυπολογισμός</a:t>
            </a:r>
            <a:endParaRPr lang="en-GB" dirty="0"/>
          </a:p>
        </p:txBody>
      </p:sp>
      <p:sp>
        <p:nvSpPr>
          <p:cNvPr id="3" name="Content Placeholder 2"/>
          <p:cNvSpPr>
            <a:spLocks noGrp="1"/>
          </p:cNvSpPr>
          <p:nvPr>
            <p:ph idx="1"/>
          </p:nvPr>
        </p:nvSpPr>
        <p:spPr/>
        <p:txBody>
          <a:bodyPr>
            <a:normAutofit fontScale="85000" lnSpcReduction="10000"/>
          </a:bodyPr>
          <a:lstStyle/>
          <a:p>
            <a:r>
              <a:rPr lang="el-GR" dirty="0"/>
              <a:t>Το Erasmus + έχει καθορίσει κανόνες σχετικά με τη χρηματοδότηση δραστηριοτήτων κινητικότητας που πρέπει να τηρούν οι πάροχοι </a:t>
            </a:r>
            <a:r>
              <a:rPr lang="el-GR" dirty="0" smtClean="0"/>
              <a:t>ΕΕΚ.</a:t>
            </a:r>
          </a:p>
          <a:p>
            <a:r>
              <a:rPr lang="el-GR" dirty="0" smtClean="0"/>
              <a:t>Η </a:t>
            </a:r>
            <a:r>
              <a:rPr lang="el-GR" dirty="0"/>
              <a:t>χρηματοδότηση είναι διαθέσιμη στις ακόλουθες </a:t>
            </a:r>
            <a:r>
              <a:rPr lang="el-GR" dirty="0" smtClean="0"/>
              <a:t>επικεφαλίδες:</a:t>
            </a:r>
          </a:p>
          <a:p>
            <a:pPr lvl="1"/>
            <a:r>
              <a:rPr lang="el-GR" dirty="0" smtClean="0"/>
              <a:t>Ταξίδι</a:t>
            </a:r>
          </a:p>
          <a:p>
            <a:pPr lvl="1"/>
            <a:r>
              <a:rPr lang="el-GR" dirty="0" smtClean="0"/>
              <a:t>Οργανωτική υποστήριξη</a:t>
            </a:r>
          </a:p>
          <a:p>
            <a:pPr lvl="1"/>
            <a:r>
              <a:rPr lang="el-GR" dirty="0" smtClean="0"/>
              <a:t>Ατομική </a:t>
            </a:r>
            <a:r>
              <a:rPr lang="el-GR" dirty="0"/>
              <a:t>υποστήριξη (αριθμός ημερών </a:t>
            </a:r>
            <a:r>
              <a:rPr lang="el-GR" dirty="0" smtClean="0"/>
              <a:t>μακριά από την χώρα σου, </a:t>
            </a:r>
            <a:r>
              <a:rPr lang="el-GR" dirty="0"/>
              <a:t>καθώς και διατροφή και </a:t>
            </a:r>
            <a:r>
              <a:rPr lang="el-GR" dirty="0" smtClean="0"/>
              <a:t>διαμονή)</a:t>
            </a:r>
          </a:p>
          <a:p>
            <a:pPr lvl="1"/>
            <a:r>
              <a:rPr lang="el-GR" dirty="0" smtClean="0"/>
              <a:t>Γλωσσική υποστήριξη</a:t>
            </a:r>
          </a:p>
        </p:txBody>
      </p:sp>
    </p:spTree>
    <p:extLst>
      <p:ext uri="{BB962C8B-B14F-4D97-AF65-F5344CB8AC3E}">
        <p14:creationId xmlns:p14="http://schemas.microsoft.com/office/powerpoint/2010/main" val="2509199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Προυπολογισμός</a:t>
            </a:r>
            <a:endParaRPr lang="en-GB" dirty="0"/>
          </a:p>
        </p:txBody>
      </p:sp>
      <p:sp>
        <p:nvSpPr>
          <p:cNvPr id="3" name="Content Placeholder 2"/>
          <p:cNvSpPr>
            <a:spLocks noGrp="1"/>
          </p:cNvSpPr>
          <p:nvPr>
            <p:ph idx="1"/>
          </p:nvPr>
        </p:nvSpPr>
        <p:spPr/>
        <p:txBody>
          <a:bodyPr>
            <a:normAutofit fontScale="92500" lnSpcReduction="10000"/>
          </a:bodyPr>
          <a:lstStyle/>
          <a:p>
            <a:r>
              <a:rPr lang="el-GR" dirty="0"/>
              <a:t>Υπάρχει επίσης διαθέσιμη χρηματοδότηση </a:t>
            </a:r>
            <a:r>
              <a:rPr lang="el-GR" dirty="0" smtClean="0"/>
              <a:t>για:</a:t>
            </a:r>
          </a:p>
          <a:p>
            <a:pPr lvl="1"/>
            <a:r>
              <a:rPr lang="el-GR" dirty="0" smtClean="0"/>
              <a:t>εξαιρετικές δαπάνες</a:t>
            </a:r>
          </a:p>
          <a:p>
            <a:pPr lvl="1"/>
            <a:r>
              <a:rPr lang="el-GR" dirty="0" smtClean="0"/>
              <a:t>μαθητές </a:t>
            </a:r>
            <a:r>
              <a:rPr lang="el-GR" dirty="0"/>
              <a:t>με ειδικές ανάγκες (π.χ. </a:t>
            </a:r>
            <a:r>
              <a:rPr lang="el-GR" dirty="0" smtClean="0"/>
              <a:t>αναπηρίες)</a:t>
            </a:r>
          </a:p>
          <a:p>
            <a:r>
              <a:rPr lang="el-GR" dirty="0" smtClean="0"/>
              <a:t>Όλες </a:t>
            </a:r>
            <a:r>
              <a:rPr lang="el-GR" dirty="0"/>
              <a:t>οι χρηματοδοτήσεις καταβάλλονται σε προκαθορισμένες, σταθερές αναλογίες, οι οποίες σχετίζονται </a:t>
            </a:r>
            <a:r>
              <a:rPr lang="el-GR" dirty="0" smtClean="0"/>
              <a:t>με</a:t>
            </a:r>
          </a:p>
          <a:p>
            <a:pPr lvl="1"/>
            <a:r>
              <a:rPr lang="el-GR" dirty="0" smtClean="0"/>
              <a:t>συνολικά έξοδα</a:t>
            </a:r>
          </a:p>
          <a:p>
            <a:pPr lvl="1"/>
            <a:r>
              <a:rPr lang="el-GR" dirty="0" smtClean="0"/>
              <a:t>απόσταση προς τον </a:t>
            </a:r>
            <a:r>
              <a:rPr lang="el-GR" dirty="0"/>
              <a:t>προορισμό</a:t>
            </a:r>
            <a:br>
              <a:rPr lang="el-GR" dirty="0"/>
            </a:br>
            <a:r>
              <a:rPr lang="el-GR" dirty="0"/>
              <a:t>τοπικά έξοδα </a:t>
            </a:r>
            <a:r>
              <a:rPr lang="el-GR" dirty="0" smtClean="0"/>
              <a:t>διαβίωσης</a:t>
            </a:r>
          </a:p>
          <a:p>
            <a:endParaRPr lang="en-GB" dirty="0"/>
          </a:p>
        </p:txBody>
      </p:sp>
    </p:spTree>
    <p:extLst>
      <p:ext uri="{BB962C8B-B14F-4D97-AF65-F5344CB8AC3E}">
        <p14:creationId xmlns:p14="http://schemas.microsoft.com/office/powerpoint/2010/main" val="3119345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Γενικές πληροφορίες</a:t>
            </a:r>
            <a:endParaRPr lang="en-GB" dirty="0"/>
          </a:p>
        </p:txBody>
      </p:sp>
      <p:sp>
        <p:nvSpPr>
          <p:cNvPr id="3" name="Content Placeholder 2"/>
          <p:cNvSpPr>
            <a:spLocks noGrp="1"/>
          </p:cNvSpPr>
          <p:nvPr>
            <p:ph idx="1"/>
          </p:nvPr>
        </p:nvSpPr>
        <p:spPr/>
        <p:txBody>
          <a:bodyPr>
            <a:normAutofit fontScale="85000" lnSpcReduction="10000"/>
          </a:bodyPr>
          <a:lstStyle/>
          <a:p>
            <a:r>
              <a:rPr lang="el-GR" dirty="0"/>
              <a:t>Τα έργα μπορούν να υποβληθούν για έγκριση τρεις φορές το χρόνο: τον Φεβρουάριο, τον Απρίλιο και τον </a:t>
            </a:r>
            <a:r>
              <a:rPr lang="el-GR" dirty="0" smtClean="0"/>
              <a:t>Οκτώβριο.</a:t>
            </a:r>
          </a:p>
          <a:p>
            <a:r>
              <a:rPr lang="el-GR" dirty="0" smtClean="0"/>
              <a:t>Οι </a:t>
            </a:r>
            <a:r>
              <a:rPr lang="el-GR" dirty="0"/>
              <a:t>οργανισμοί μπορούν να αναμένουν να λάβουν απάντηση τρεις μήνες μετά την </a:t>
            </a:r>
            <a:r>
              <a:rPr lang="el-GR" dirty="0" smtClean="0"/>
              <a:t>υποβολή</a:t>
            </a:r>
          </a:p>
          <a:p>
            <a:r>
              <a:rPr lang="el-GR" dirty="0" smtClean="0"/>
              <a:t>Προχωρώντας </a:t>
            </a:r>
            <a:r>
              <a:rPr lang="el-GR" dirty="0"/>
              <a:t>προς τα πίσω, αυτό σημαίνει ότι για μια κινητικότητα που θα λάβει χώρα το Σεπτέμβριο, για παράδειγμα, οι πάροχοι ΕΕΚ θα πρέπει να υποβάλουν αίτηση τον Απρίλιο για να λάβουν απάντηση μέχρι τον Ιούλιο</a:t>
            </a:r>
            <a:r>
              <a:rPr lang="el-GR" dirty="0" smtClean="0"/>
              <a:t>.</a:t>
            </a:r>
          </a:p>
        </p:txBody>
      </p:sp>
    </p:spTree>
    <p:extLst>
      <p:ext uri="{BB962C8B-B14F-4D97-AF65-F5344CB8AC3E}">
        <p14:creationId xmlns:p14="http://schemas.microsoft.com/office/powerpoint/2010/main" val="1315577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Γενικές πληροφορίες</a:t>
            </a:r>
            <a:endParaRPr lang="en-GB" dirty="0"/>
          </a:p>
        </p:txBody>
      </p:sp>
      <p:sp>
        <p:nvSpPr>
          <p:cNvPr id="3" name="Content Placeholder 2"/>
          <p:cNvSpPr>
            <a:spLocks noGrp="1"/>
          </p:cNvSpPr>
          <p:nvPr>
            <p:ph idx="1"/>
          </p:nvPr>
        </p:nvSpPr>
        <p:spPr/>
        <p:txBody>
          <a:bodyPr>
            <a:normAutofit fontScale="92500" lnSpcReduction="20000"/>
          </a:bodyPr>
          <a:lstStyle/>
          <a:p>
            <a:r>
              <a:rPr lang="el-GR" dirty="0"/>
              <a:t>Ορισμένες από τις </a:t>
            </a:r>
            <a:r>
              <a:rPr lang="el-GR" dirty="0" smtClean="0"/>
              <a:t>χρηματοδοτήσεις καταβάλλονται </a:t>
            </a:r>
            <a:r>
              <a:rPr lang="el-GR" dirty="0"/>
              <a:t>μπροστά, αλλά μέχρι το 25% της χρηματοδότησης παρακρατείται μέχρι το τέλος της </a:t>
            </a:r>
            <a:r>
              <a:rPr lang="el-GR" dirty="0" smtClean="0"/>
              <a:t>δραστηριότητας.</a:t>
            </a:r>
          </a:p>
          <a:p>
            <a:r>
              <a:rPr lang="el-GR" dirty="0" smtClean="0"/>
              <a:t>Για </a:t>
            </a:r>
            <a:r>
              <a:rPr lang="el-GR" dirty="0"/>
              <a:t>το λόγο αυτό, οι οργανισμοί επαγγελματικής εκπαίδευσης και κατάρτισης που επιδιώκουν να προσφέρουν κινητικότητα μέσω του Erasmus + πρέπει να είναι οικονομικά ασφαλείς και να μην βασίζονται αποκλειστικά στη χρηματοδότηση Erasmus + για την κινητικότητα</a:t>
            </a:r>
            <a:r>
              <a:rPr lang="el-GR" dirty="0" smtClean="0"/>
              <a:t>.</a:t>
            </a:r>
          </a:p>
        </p:txBody>
      </p:sp>
    </p:spTree>
    <p:extLst>
      <p:ext uri="{BB962C8B-B14F-4D97-AF65-F5344CB8AC3E}">
        <p14:creationId xmlns:p14="http://schemas.microsoft.com/office/powerpoint/2010/main" val="460007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GB" sz="2400" b="1" dirty="0" smtClean="0"/>
              <a:t>: </a:t>
            </a:r>
            <a:r>
              <a:rPr lang="en-GB" sz="2400" b="1" dirty="0"/>
              <a:t>2.1.6</a:t>
            </a:r>
          </a:p>
          <a:p>
            <a:endParaRPr lang="en-GB" sz="2400" b="1" dirty="0"/>
          </a:p>
          <a:p>
            <a:r>
              <a:rPr lang="el-GR" sz="2400" b="1" dirty="0" smtClean="0"/>
              <a:t>ΤΙΤΛΟΣ ΔΡΑΣΤΗΡΙΟΤΗΤΑΣ</a:t>
            </a:r>
            <a:r>
              <a:rPr lang="en-GB" sz="2400" b="1" dirty="0" smtClean="0"/>
              <a:t>: </a:t>
            </a:r>
            <a:r>
              <a:rPr lang="el-GR" sz="2400" b="1" dirty="0" smtClean="0"/>
              <a:t>Αξιολόγηση της ετοιμότητας σας</a:t>
            </a:r>
            <a:endParaRPr lang="en-GB" sz="2400" b="1" dirty="0"/>
          </a:p>
          <a:p>
            <a:endParaRPr lang="en-GB" sz="2400" b="1" dirty="0"/>
          </a:p>
          <a:p>
            <a:r>
              <a:rPr lang="el-GR" sz="2400" b="1" dirty="0" smtClean="0"/>
              <a:t>ΔΙΑΡΚΕΙΑ ΔΡΑΣΤΗΡΙΟΤΗΤΑΣ</a:t>
            </a:r>
            <a:r>
              <a:rPr lang="en-GB" sz="2400" b="1" dirty="0" smtClean="0"/>
              <a:t>: </a:t>
            </a:r>
            <a:r>
              <a:rPr lang="en-GB" sz="2400" b="1" dirty="0"/>
              <a:t>20 </a:t>
            </a:r>
            <a:r>
              <a:rPr lang="el-GR" sz="2400" b="1" dirty="0" smtClean="0"/>
              <a:t>λεπτά</a:t>
            </a:r>
            <a:endParaRPr lang="en-GB" sz="2400" b="1" dirty="0"/>
          </a:p>
          <a:p>
            <a:endParaRPr lang="en-GB" sz="2400" b="1" dirty="0"/>
          </a:p>
          <a:p>
            <a:r>
              <a:rPr lang="el-GR" sz="2400" b="1" dirty="0" smtClean="0"/>
              <a:t>ΣΧΟΛΙΑ</a:t>
            </a:r>
            <a:r>
              <a:rPr lang="en-GB" sz="2400" b="1" dirty="0" smtClean="0"/>
              <a:t>: </a:t>
            </a:r>
            <a:r>
              <a:rPr lang="el-GR" sz="2400" b="1" dirty="0" smtClean="0"/>
              <a:t>Δραστηριότητα αυτοαξιολόγηση</a:t>
            </a:r>
            <a:endParaRPr lang="en-GB" sz="2400" b="1" dirty="0"/>
          </a:p>
        </p:txBody>
      </p:sp>
    </p:spTree>
    <p:extLst>
      <p:ext uri="{BB962C8B-B14F-4D97-AF65-F5344CB8AC3E}">
        <p14:creationId xmlns:p14="http://schemas.microsoft.com/office/powerpoint/2010/main" val="2865271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48264" cy="1916832"/>
          </a:xfrm>
        </p:spPr>
        <p:txBody>
          <a:bodyPr>
            <a:normAutofit fontScale="90000"/>
          </a:bodyPr>
          <a:lstStyle/>
          <a:p>
            <a:r>
              <a:rPr lang="el-GR" dirty="0" smtClean="0"/>
              <a:t>Ποια από τις πιο κάτω  δεξιότητες ενισχύεται από την πολιτιστική ικανότητα;</a:t>
            </a:r>
            <a:endParaRPr lang="el-GR" dirty="0"/>
          </a:p>
        </p:txBody>
      </p:sp>
      <p:sp>
        <p:nvSpPr>
          <p:cNvPr id="4" name="Rectangle 3">
            <a:extLst>
              <a:ext uri="{FF2B5EF4-FFF2-40B4-BE49-F238E27FC236}">
                <a16:creationId xmlns="" xmlns:a16="http://schemas.microsoft.com/office/drawing/2014/main" id="{57C31F0A-AC59-47A2-AC6C-16C9ECC2835D}"/>
              </a:ext>
            </a:extLst>
          </p:cNvPr>
          <p:cNvSpPr/>
          <p:nvPr/>
        </p:nvSpPr>
        <p:spPr>
          <a:xfrm>
            <a:off x="899592" y="2276872"/>
            <a:ext cx="6264696" cy="3046988"/>
          </a:xfrm>
          <a:prstGeom prst="rect">
            <a:avLst/>
          </a:prstGeom>
        </p:spPr>
        <p:txBody>
          <a:bodyPr wrap="square">
            <a:spAutoFit/>
          </a:bodyPr>
          <a:lstStyle/>
          <a:p>
            <a:pPr marL="342900" indent="-342900">
              <a:buFont typeface="Arial" panose="020B0604020202020204" pitchFamily="34" charset="0"/>
              <a:buChar char="•"/>
            </a:pPr>
            <a:r>
              <a:rPr lang="el-GR" sz="3200" dirty="0" smtClean="0">
                <a:solidFill>
                  <a:schemeClr val="tx2"/>
                </a:solidFill>
              </a:rPr>
              <a:t>Συντονισμός έργου</a:t>
            </a:r>
          </a:p>
          <a:p>
            <a:pPr marL="342900" indent="-342900">
              <a:buFont typeface="Arial" panose="020B0604020202020204" pitchFamily="34" charset="0"/>
              <a:buChar char="•"/>
            </a:pPr>
            <a:r>
              <a:rPr lang="el-GR" sz="3200" dirty="0" smtClean="0">
                <a:solidFill>
                  <a:schemeClr val="tx2"/>
                </a:solidFill>
              </a:rPr>
              <a:t>Διαχείριση </a:t>
            </a:r>
            <a:r>
              <a:rPr lang="el-GR" sz="3200" dirty="0">
                <a:solidFill>
                  <a:schemeClr val="tx2"/>
                </a:solidFill>
              </a:rPr>
              <a:t>του </a:t>
            </a:r>
            <a:r>
              <a:rPr lang="el-GR" sz="3200" dirty="0" smtClean="0">
                <a:solidFill>
                  <a:schemeClr val="tx2"/>
                </a:solidFill>
              </a:rPr>
              <a:t>προϋπολογισμού</a:t>
            </a:r>
          </a:p>
          <a:p>
            <a:pPr marL="342900" indent="-342900">
              <a:buFont typeface="Arial" panose="020B0604020202020204" pitchFamily="34" charset="0"/>
              <a:buChar char="•"/>
            </a:pPr>
            <a:r>
              <a:rPr lang="el-GR" sz="3200" dirty="0" smtClean="0">
                <a:solidFill>
                  <a:schemeClr val="tx2"/>
                </a:solidFill>
              </a:rPr>
              <a:t>Διαχείριση υπόθεσης</a:t>
            </a:r>
          </a:p>
          <a:p>
            <a:pPr marL="342900" indent="-342900">
              <a:buFont typeface="Arial" panose="020B0604020202020204" pitchFamily="34" charset="0"/>
              <a:buChar char="•"/>
            </a:pPr>
            <a:r>
              <a:rPr lang="el-GR" sz="3200" dirty="0" smtClean="0">
                <a:solidFill>
                  <a:schemeClr val="tx2"/>
                </a:solidFill>
              </a:rPr>
              <a:t>Συμμετοχή συμμετεχόντων</a:t>
            </a:r>
          </a:p>
          <a:p>
            <a:pPr marL="342900" indent="-342900">
              <a:buFont typeface="Arial" panose="020B0604020202020204" pitchFamily="34" charset="0"/>
              <a:buChar char="•"/>
            </a:pPr>
            <a:r>
              <a:rPr lang="el-GR" sz="3200" dirty="0" smtClean="0">
                <a:solidFill>
                  <a:schemeClr val="tx2"/>
                </a:solidFill>
              </a:rPr>
              <a:t>Παρακολούθηση </a:t>
            </a:r>
            <a:r>
              <a:rPr lang="el-GR" sz="3200" dirty="0">
                <a:solidFill>
                  <a:schemeClr val="tx2"/>
                </a:solidFill>
              </a:rPr>
              <a:t>της </a:t>
            </a:r>
            <a:r>
              <a:rPr lang="el-GR" sz="3200" dirty="0" smtClean="0">
                <a:solidFill>
                  <a:schemeClr val="tx2"/>
                </a:solidFill>
              </a:rPr>
              <a:t>προόδου</a:t>
            </a:r>
          </a:p>
          <a:p>
            <a:pPr marL="342900" indent="-342900">
              <a:buFont typeface="Arial" panose="020B0604020202020204" pitchFamily="34" charset="0"/>
              <a:buChar char="•"/>
            </a:pPr>
            <a:r>
              <a:rPr lang="el-GR" sz="3200" dirty="0" smtClean="0">
                <a:solidFill>
                  <a:schemeClr val="tx2"/>
                </a:solidFill>
              </a:rPr>
              <a:t>Αναφορά</a:t>
            </a:r>
            <a:endParaRPr lang="en-GB" sz="3200" dirty="0">
              <a:solidFill>
                <a:schemeClr val="tx2"/>
              </a:solidFill>
            </a:endParaRPr>
          </a:p>
        </p:txBody>
      </p:sp>
    </p:spTree>
    <p:extLst>
      <p:ext uri="{BB962C8B-B14F-4D97-AF65-F5344CB8AC3E}">
        <p14:creationId xmlns:p14="http://schemas.microsoft.com/office/powerpoint/2010/main" val="1506464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Πόσο έτοιμος είναι ο οργανισμός σου;</a:t>
            </a:r>
            <a:endParaRPr lang="en-GB" dirty="0"/>
          </a:p>
        </p:txBody>
      </p:sp>
      <p:sp>
        <p:nvSpPr>
          <p:cNvPr id="3" name="Content Placeholder 2"/>
          <p:cNvSpPr>
            <a:spLocks noGrp="1"/>
          </p:cNvSpPr>
          <p:nvPr>
            <p:ph idx="1"/>
          </p:nvPr>
        </p:nvSpPr>
        <p:spPr/>
        <p:txBody>
          <a:bodyPr>
            <a:normAutofit fontScale="92500" lnSpcReduction="20000"/>
          </a:bodyPr>
          <a:lstStyle/>
          <a:p>
            <a:r>
              <a:rPr lang="el-GR" dirty="0" smtClean="0"/>
              <a:t>Για </a:t>
            </a:r>
            <a:r>
              <a:rPr lang="el-GR" dirty="0"/>
              <a:t>να αναπτύξετε μια διαπολιτισμική κινητικότητα, θα χρειαστεί να συνεργαστείτε με έναν εταίρο από άλλη </a:t>
            </a:r>
            <a:r>
              <a:rPr lang="el-GR" dirty="0" smtClean="0"/>
              <a:t>χώρα.</a:t>
            </a:r>
          </a:p>
          <a:p>
            <a:r>
              <a:rPr lang="el-GR" dirty="0" smtClean="0"/>
              <a:t>Οι </a:t>
            </a:r>
            <a:r>
              <a:rPr lang="el-GR" dirty="0"/>
              <a:t>παρακάτω διαφάνειες θα σας ζητήσουν να ελέγξετε </a:t>
            </a:r>
            <a:r>
              <a:rPr lang="el-GR" dirty="0" smtClean="0"/>
              <a:t>τις ικανότητές  </a:t>
            </a:r>
            <a:r>
              <a:rPr lang="el-GR" dirty="0"/>
              <a:t>σας </a:t>
            </a:r>
            <a:r>
              <a:rPr lang="el-GR" dirty="0" smtClean="0"/>
              <a:t>σε σχέση με </a:t>
            </a:r>
            <a:r>
              <a:rPr lang="el-GR" dirty="0"/>
              <a:t>δύο </a:t>
            </a:r>
            <a:r>
              <a:rPr lang="el-GR" dirty="0" smtClean="0"/>
              <a:t>κριτήρια.</a:t>
            </a:r>
          </a:p>
          <a:p>
            <a:pPr lvl="1"/>
            <a:r>
              <a:rPr lang="el-GR" dirty="0" smtClean="0"/>
              <a:t>Η </a:t>
            </a:r>
            <a:r>
              <a:rPr lang="el-GR" dirty="0"/>
              <a:t>πρώτη προέρχεται από τις </a:t>
            </a:r>
            <a:r>
              <a:rPr lang="el-GR" dirty="0" smtClean="0"/>
              <a:t>"</a:t>
            </a:r>
            <a:r>
              <a:rPr lang="en-GB" dirty="0"/>
              <a:t> Key Competences for Lifelong Learning – A European Framework </a:t>
            </a:r>
            <a:r>
              <a:rPr lang="el-GR" dirty="0" smtClean="0"/>
              <a:t>", </a:t>
            </a:r>
            <a:r>
              <a:rPr lang="el-GR" dirty="0"/>
              <a:t>που δημοσιεύθηκε από την Ευρωπαϊκή </a:t>
            </a:r>
            <a:r>
              <a:rPr lang="el-GR" dirty="0" smtClean="0"/>
              <a:t>Ένωση.</a:t>
            </a:r>
          </a:p>
          <a:p>
            <a:pPr lvl="1"/>
            <a:r>
              <a:rPr lang="el-GR" dirty="0" smtClean="0"/>
              <a:t>Το </a:t>
            </a:r>
            <a:r>
              <a:rPr lang="el-GR" dirty="0"/>
              <a:t>δεύτερο είναι από το </a:t>
            </a:r>
            <a:r>
              <a:rPr lang="en-US" dirty="0" smtClean="0"/>
              <a:t>Skills</a:t>
            </a:r>
            <a:r>
              <a:rPr lang="el-GR" dirty="0" smtClean="0"/>
              <a:t> CFA , με το οποίο ασχολήθηκε η Ενότητα 1</a:t>
            </a:r>
            <a:endParaRPr lang="en-GB" dirty="0"/>
          </a:p>
        </p:txBody>
      </p:sp>
    </p:spTree>
    <p:extLst>
      <p:ext uri="{BB962C8B-B14F-4D97-AF65-F5344CB8AC3E}">
        <p14:creationId xmlns:p14="http://schemas.microsoft.com/office/powerpoint/2010/main" val="3169975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Πόσο έτοιμος είναι ο οργανισμός σου;</a:t>
            </a:r>
            <a:endParaRPr lang="en-GB" dirty="0"/>
          </a:p>
        </p:txBody>
      </p:sp>
      <p:sp>
        <p:nvSpPr>
          <p:cNvPr id="3" name="Content Placeholder 2"/>
          <p:cNvSpPr>
            <a:spLocks noGrp="1"/>
          </p:cNvSpPr>
          <p:nvPr>
            <p:ph idx="1"/>
          </p:nvPr>
        </p:nvSpPr>
        <p:spPr>
          <a:xfrm>
            <a:off x="467544" y="1916832"/>
            <a:ext cx="7643192" cy="3917032"/>
          </a:xfrm>
        </p:spPr>
        <p:txBody>
          <a:bodyPr>
            <a:normAutofit/>
          </a:bodyPr>
          <a:lstStyle/>
          <a:p>
            <a:r>
              <a:rPr lang="el-GR" dirty="0"/>
              <a:t>Ο εκπαιδευτής θα σας δώσει ένα κενό </a:t>
            </a:r>
            <a:r>
              <a:rPr lang="el-GR" dirty="0" smtClean="0"/>
              <a:t>πίνακα  </a:t>
            </a:r>
            <a:r>
              <a:rPr lang="el-GR" dirty="0"/>
              <a:t>βασικών ικανοτήτων και ένα κενό </a:t>
            </a:r>
            <a:r>
              <a:rPr lang="el-GR" dirty="0" smtClean="0"/>
              <a:t>πίνακα </a:t>
            </a:r>
            <a:r>
              <a:rPr lang="en-US" dirty="0" smtClean="0"/>
              <a:t> Skills </a:t>
            </a:r>
            <a:r>
              <a:rPr lang="el-GR" dirty="0" smtClean="0"/>
              <a:t>CFA .</a:t>
            </a:r>
            <a:endParaRPr lang="en-US" dirty="0" smtClean="0"/>
          </a:p>
          <a:p>
            <a:r>
              <a:rPr lang="el-GR" dirty="0" smtClean="0"/>
              <a:t>Αφού </a:t>
            </a:r>
            <a:r>
              <a:rPr lang="el-GR" dirty="0"/>
              <a:t>τα ολοκληρώσετε, ο εκπαιδευτής θα συζητήσει μαζί σας τις απαντήσεις σας</a:t>
            </a:r>
            <a:r>
              <a:rPr lang="el-GR" dirty="0" smtClean="0"/>
              <a:t>.</a:t>
            </a:r>
            <a:endParaRPr lang="en-GB" dirty="0"/>
          </a:p>
        </p:txBody>
      </p:sp>
    </p:spTree>
    <p:extLst>
      <p:ext uri="{BB962C8B-B14F-4D97-AF65-F5344CB8AC3E}">
        <p14:creationId xmlns:p14="http://schemas.microsoft.com/office/powerpoint/2010/main" val="135146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Αξιολόγηση</a:t>
            </a:r>
            <a:endParaRPr lang="el-GR" dirty="0"/>
          </a:p>
        </p:txBody>
      </p:sp>
      <p:sp>
        <p:nvSpPr>
          <p:cNvPr id="3" name="Content Placeholder 2"/>
          <p:cNvSpPr>
            <a:spLocks noGrp="1"/>
          </p:cNvSpPr>
          <p:nvPr>
            <p:ph sz="half" idx="2"/>
          </p:nvPr>
        </p:nvSpPr>
        <p:spPr/>
        <p:txBody>
          <a:bodyPr>
            <a:normAutofit/>
          </a:bodyPr>
          <a:lstStyle/>
          <a:p>
            <a:pPr marL="0" indent="0">
              <a:buNone/>
            </a:pPr>
            <a:r>
              <a:rPr lang="el-GR" sz="3200" dirty="0" smtClean="0"/>
              <a:t>Η αξιολόγηση της ενότητας αυτής είναι κυρίως ανεπίσημη μέσα από</a:t>
            </a:r>
            <a:endParaRPr lang="en-GB" sz="3200" dirty="0"/>
          </a:p>
          <a:p>
            <a:r>
              <a:rPr lang="el-GR" sz="3200" dirty="0" smtClean="0"/>
              <a:t>Αυτοαξιολόγηση</a:t>
            </a:r>
            <a:endParaRPr lang="en-GB" sz="3200" dirty="0"/>
          </a:p>
          <a:p>
            <a:r>
              <a:rPr lang="el-GR" sz="3200" dirty="0" smtClean="0"/>
              <a:t>Παρατηρήσεις του εκπαιδευτή για συνεισφορά στην συζήτηση</a:t>
            </a:r>
          </a:p>
          <a:p>
            <a:r>
              <a:rPr lang="el-GR" sz="3200" dirty="0" smtClean="0"/>
              <a:t>Συνεισφορές στην διαδικτυακή συζήτηση</a:t>
            </a:r>
          </a:p>
        </p:txBody>
      </p:sp>
    </p:spTree>
    <p:extLst>
      <p:ext uri="{BB962C8B-B14F-4D97-AF65-F5344CB8AC3E}">
        <p14:creationId xmlns:p14="http://schemas.microsoft.com/office/powerpoint/2010/main" val="2171470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32240" cy="1143000"/>
          </a:xfrm>
        </p:spPr>
        <p:txBody>
          <a:bodyPr>
            <a:normAutofit fontScale="90000"/>
          </a:bodyPr>
          <a:lstStyle/>
          <a:p>
            <a:r>
              <a:rPr lang="en-GB" dirty="0" smtClean="0"/>
              <a:t>E</a:t>
            </a:r>
            <a:r>
              <a:rPr lang="el-GR" dirty="0" smtClean="0"/>
              <a:t>ργαλεία Αυτοαξιολόγησης</a:t>
            </a:r>
            <a:r>
              <a:rPr lang="en-GB" dirty="0" smtClean="0"/>
              <a:t>– </a:t>
            </a:r>
            <a:r>
              <a:rPr lang="en-GB" dirty="0"/>
              <a:t>1</a:t>
            </a:r>
            <a:endParaRPr lang="el-GR" dirty="0"/>
          </a:p>
        </p:txBody>
      </p:sp>
      <p:sp>
        <p:nvSpPr>
          <p:cNvPr id="3" name="Content Placeholder 2"/>
          <p:cNvSpPr>
            <a:spLocks noGrp="1"/>
          </p:cNvSpPr>
          <p:nvPr>
            <p:ph idx="1"/>
          </p:nvPr>
        </p:nvSpPr>
        <p:spPr>
          <a:xfrm>
            <a:off x="899592" y="1417638"/>
            <a:ext cx="7128792" cy="4781128"/>
          </a:xfrm>
        </p:spPr>
        <p:txBody>
          <a:bodyPr>
            <a:normAutofit lnSpcReduction="10000"/>
          </a:bodyPr>
          <a:lstStyle/>
          <a:p>
            <a:pPr marL="623888" lvl="2" indent="-457200">
              <a:buFont typeface="+mj-lt"/>
              <a:buAutoNum type="arabicPeriod"/>
            </a:pPr>
            <a:r>
              <a:rPr lang="el-GR" sz="2700" dirty="0">
                <a:solidFill>
                  <a:schemeClr val="tx2"/>
                </a:solidFill>
              </a:rPr>
              <a:t>Επικοινωνία στη μητρική γλώσσα</a:t>
            </a:r>
          </a:p>
          <a:p>
            <a:pPr marL="623888" lvl="2" indent="-457200">
              <a:buFont typeface="+mj-lt"/>
              <a:buAutoNum type="arabicPeriod"/>
            </a:pPr>
            <a:r>
              <a:rPr lang="el-GR" sz="2700" dirty="0">
                <a:solidFill>
                  <a:schemeClr val="tx2"/>
                </a:solidFill>
              </a:rPr>
              <a:t>Επικοινωνία σε ξένες γλώσσες</a:t>
            </a:r>
          </a:p>
          <a:p>
            <a:pPr marL="623888" lvl="2" indent="-457200">
              <a:buFont typeface="+mj-lt"/>
              <a:buAutoNum type="arabicPeriod"/>
            </a:pPr>
            <a:r>
              <a:rPr lang="el-GR" sz="2700" dirty="0">
                <a:solidFill>
                  <a:schemeClr val="tx2"/>
                </a:solidFill>
              </a:rPr>
              <a:t>Μαθηματική ικανότητα και βασικές ικανότητες στην επιστήμη και την τεχνολογία</a:t>
            </a:r>
          </a:p>
          <a:p>
            <a:pPr marL="623888" lvl="2" indent="-457200">
              <a:buFont typeface="+mj-lt"/>
              <a:buAutoNum type="arabicPeriod"/>
            </a:pPr>
            <a:r>
              <a:rPr lang="el-GR" sz="2700" dirty="0">
                <a:solidFill>
                  <a:schemeClr val="tx2"/>
                </a:solidFill>
              </a:rPr>
              <a:t>Ψηφιακή ικανότητα</a:t>
            </a:r>
          </a:p>
          <a:p>
            <a:pPr marL="623888" lvl="2" indent="-457200">
              <a:buFont typeface="+mj-lt"/>
              <a:buAutoNum type="arabicPeriod"/>
            </a:pPr>
            <a:r>
              <a:rPr lang="el-GR" sz="2700" dirty="0">
                <a:solidFill>
                  <a:schemeClr val="tx2"/>
                </a:solidFill>
              </a:rPr>
              <a:t>Μαθαίνω να μαθαίνω</a:t>
            </a:r>
          </a:p>
          <a:p>
            <a:pPr marL="623888" lvl="2" indent="-457200">
              <a:buFont typeface="+mj-lt"/>
              <a:buAutoNum type="arabicPeriod"/>
            </a:pPr>
            <a:r>
              <a:rPr lang="el-GR" sz="2700" dirty="0">
                <a:solidFill>
                  <a:schemeClr val="tx2"/>
                </a:solidFill>
              </a:rPr>
              <a:t>Κοινωνικές και πολιτικές ικανότητες</a:t>
            </a:r>
          </a:p>
          <a:p>
            <a:pPr marL="623888" lvl="2" indent="-457200">
              <a:buFont typeface="+mj-lt"/>
              <a:buAutoNum type="arabicPeriod"/>
            </a:pPr>
            <a:r>
              <a:rPr lang="el-GR" sz="2700" dirty="0">
                <a:solidFill>
                  <a:schemeClr val="tx2"/>
                </a:solidFill>
              </a:rPr>
              <a:t>Αίσθηση της πρωτοβουλίας και της επιχειρηματικότητας</a:t>
            </a:r>
          </a:p>
          <a:p>
            <a:pPr marL="623888" lvl="2" indent="-457200">
              <a:buFont typeface="+mj-lt"/>
              <a:buAutoNum type="arabicPeriod"/>
            </a:pPr>
            <a:r>
              <a:rPr lang="el-GR" sz="2700" dirty="0">
                <a:solidFill>
                  <a:schemeClr val="tx2"/>
                </a:solidFill>
              </a:rPr>
              <a:t>Πολιτιστική συνείδηση και </a:t>
            </a:r>
            <a:r>
              <a:rPr lang="el-GR" sz="2700" dirty="0" smtClean="0">
                <a:solidFill>
                  <a:schemeClr val="tx2"/>
                </a:solidFill>
              </a:rPr>
              <a:t>έκφραση</a:t>
            </a:r>
            <a:endParaRPr lang="en-GB" sz="2800" dirty="0">
              <a:solidFill>
                <a:schemeClr val="tx2"/>
              </a:solidFill>
            </a:endParaRPr>
          </a:p>
        </p:txBody>
      </p:sp>
    </p:spTree>
    <p:extLst>
      <p:ext uri="{BB962C8B-B14F-4D97-AF65-F5344CB8AC3E}">
        <p14:creationId xmlns:p14="http://schemas.microsoft.com/office/powerpoint/2010/main" val="1805845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32240" cy="1143000"/>
          </a:xfrm>
        </p:spPr>
        <p:txBody>
          <a:bodyPr>
            <a:normAutofit fontScale="90000"/>
          </a:bodyPr>
          <a:lstStyle/>
          <a:p>
            <a:r>
              <a:rPr lang="en-GB" dirty="0"/>
              <a:t>E</a:t>
            </a:r>
            <a:r>
              <a:rPr lang="el-GR" dirty="0"/>
              <a:t>ργαλεία Αυτοαξιολόγησης</a:t>
            </a:r>
            <a:r>
              <a:rPr lang="en-GB" dirty="0" smtClean="0"/>
              <a:t>– </a:t>
            </a:r>
            <a:r>
              <a:rPr lang="en-GB" dirty="0"/>
              <a:t>2</a:t>
            </a:r>
            <a:endParaRPr lang="el-GR" dirty="0"/>
          </a:p>
        </p:txBody>
      </p:sp>
      <p:sp>
        <p:nvSpPr>
          <p:cNvPr id="3" name="Content Placeholder 2"/>
          <p:cNvSpPr>
            <a:spLocks noGrp="1"/>
          </p:cNvSpPr>
          <p:nvPr>
            <p:ph idx="1"/>
          </p:nvPr>
        </p:nvSpPr>
        <p:spPr>
          <a:xfrm>
            <a:off x="395536" y="1417638"/>
            <a:ext cx="7704856" cy="4708525"/>
          </a:xfrm>
        </p:spPr>
        <p:txBody>
          <a:bodyPr>
            <a:normAutofit fontScale="92500" lnSpcReduction="20000"/>
          </a:bodyPr>
          <a:lstStyle/>
          <a:p>
            <a:pPr marL="514350" lvl="0" indent="-514350">
              <a:buFont typeface="+mj-lt"/>
              <a:buAutoNum type="arabicPeriod"/>
            </a:pPr>
            <a:r>
              <a:rPr lang="el-GR" sz="2400" dirty="0"/>
              <a:t>Αναπτύξτε τις δεξιότητές σας για να εργαστείτε αποτελεσματικά με ανθρώπους από διαφορετικές χώρες ή διαφορετικούς </a:t>
            </a:r>
            <a:r>
              <a:rPr lang="el-GR" sz="2400" dirty="0" smtClean="0"/>
              <a:t>πολιτισμούς</a:t>
            </a:r>
          </a:p>
          <a:p>
            <a:pPr marL="514350" lvl="0" indent="-514350">
              <a:buFont typeface="+mj-lt"/>
              <a:buAutoNum type="arabicPeriod"/>
            </a:pPr>
            <a:r>
              <a:rPr lang="el-GR" sz="2400" dirty="0" smtClean="0"/>
              <a:t>Δημιουργήστε </a:t>
            </a:r>
            <a:r>
              <a:rPr lang="el-GR" sz="2400" dirty="0"/>
              <a:t>σχέσεις εργασίας με ανθρώπους από διαφορετικές χώρες ή διαφορετικούς </a:t>
            </a:r>
            <a:r>
              <a:rPr lang="el-GR" sz="2400" dirty="0" smtClean="0"/>
              <a:t>πολιτισμούς</a:t>
            </a:r>
          </a:p>
          <a:p>
            <a:pPr marL="514350" lvl="0" indent="-514350">
              <a:buFont typeface="+mj-lt"/>
              <a:buAutoNum type="arabicPeriod"/>
            </a:pPr>
            <a:r>
              <a:rPr lang="el-GR" sz="2400" dirty="0" smtClean="0"/>
              <a:t>Διορίστε </a:t>
            </a:r>
            <a:r>
              <a:rPr lang="el-GR" sz="2400" dirty="0"/>
              <a:t>άτομα από διαφορετικές χώρες ή διαφορετικούς </a:t>
            </a:r>
            <a:r>
              <a:rPr lang="el-GR" sz="2400" dirty="0" smtClean="0"/>
              <a:t>πολιτισμούς</a:t>
            </a:r>
          </a:p>
          <a:p>
            <a:pPr marL="514350" lvl="0" indent="-514350">
              <a:buFont typeface="+mj-lt"/>
              <a:buAutoNum type="arabicPeriod"/>
            </a:pPr>
            <a:r>
              <a:rPr lang="el-GR" sz="2400" dirty="0" smtClean="0"/>
              <a:t>Διαχειριστείτε </a:t>
            </a:r>
            <a:r>
              <a:rPr lang="el-GR" sz="2400" dirty="0"/>
              <a:t>μια πολυπολιτισμική </a:t>
            </a:r>
            <a:r>
              <a:rPr lang="el-GR" sz="2400" dirty="0" smtClean="0"/>
              <a:t>ομάδα</a:t>
            </a:r>
          </a:p>
          <a:p>
            <a:pPr marL="514350" lvl="0" indent="-514350">
              <a:buFont typeface="+mj-lt"/>
              <a:buAutoNum type="arabicPeriod"/>
            </a:pPr>
            <a:r>
              <a:rPr lang="el-GR" sz="2400" dirty="0" smtClean="0"/>
              <a:t>Διαχειριστείτε </a:t>
            </a:r>
            <a:r>
              <a:rPr lang="el-GR" sz="2400" dirty="0"/>
              <a:t>την παροχή μιας υπηρεσίας σε άτομα από διαφορετικές χώρες ή διαφορετικούς </a:t>
            </a:r>
            <a:r>
              <a:rPr lang="el-GR" sz="2400" dirty="0" smtClean="0"/>
              <a:t>πολιτισμούς</a:t>
            </a:r>
          </a:p>
          <a:p>
            <a:pPr marL="514350" lvl="0" indent="-514350">
              <a:buFont typeface="+mj-lt"/>
              <a:buAutoNum type="arabicPeriod"/>
            </a:pPr>
            <a:r>
              <a:rPr lang="el-GR" sz="2400" dirty="0" smtClean="0"/>
              <a:t>Ανάπτυξη </a:t>
            </a:r>
            <a:r>
              <a:rPr lang="el-GR" sz="2400" dirty="0"/>
              <a:t>νέων αγορών με διαφορετικές χώρες ή διαφορετικούς </a:t>
            </a:r>
            <a:r>
              <a:rPr lang="el-GR" sz="2400" dirty="0" smtClean="0"/>
              <a:t>πολιτισμούς</a:t>
            </a:r>
          </a:p>
          <a:p>
            <a:pPr marL="514350" lvl="0" indent="-514350">
              <a:buFont typeface="+mj-lt"/>
              <a:buAutoNum type="arabicPeriod"/>
            </a:pPr>
            <a:r>
              <a:rPr lang="el-GR" sz="2400" dirty="0" smtClean="0"/>
              <a:t>Εργασία </a:t>
            </a:r>
            <a:r>
              <a:rPr lang="el-GR" sz="2400" dirty="0"/>
              <a:t>με ανθρώπους από διαφορετικές χώρες ή διαφορετικούς </a:t>
            </a:r>
            <a:r>
              <a:rPr lang="el-GR" sz="2400" dirty="0" smtClean="0"/>
              <a:t>πολιτισμούς</a:t>
            </a:r>
          </a:p>
          <a:p>
            <a:pPr lvl="2"/>
            <a:endParaRPr lang="el-GR" dirty="0"/>
          </a:p>
        </p:txBody>
      </p:sp>
    </p:spTree>
    <p:extLst>
      <p:ext uri="{BB962C8B-B14F-4D97-AF65-F5344CB8AC3E}">
        <p14:creationId xmlns:p14="http://schemas.microsoft.com/office/powerpoint/2010/main" val="3322989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Διαδικτυακές δραστηριότητες για την Ενότητα</a:t>
            </a:r>
            <a:r>
              <a:rPr lang="en-US" dirty="0" smtClean="0"/>
              <a:t> </a:t>
            </a:r>
            <a:r>
              <a:rPr lang="en-US" dirty="0"/>
              <a:t>2</a:t>
            </a:r>
            <a:endParaRPr lang="en-GB" dirty="0"/>
          </a:p>
        </p:txBody>
      </p:sp>
      <p:sp>
        <p:nvSpPr>
          <p:cNvPr id="3" name="Content Placeholder 2"/>
          <p:cNvSpPr>
            <a:spLocks noGrp="1"/>
          </p:cNvSpPr>
          <p:nvPr>
            <p:ph idx="1"/>
          </p:nvPr>
        </p:nvSpPr>
        <p:spPr/>
        <p:txBody>
          <a:bodyPr>
            <a:normAutofit/>
          </a:bodyPr>
          <a:lstStyle/>
          <a:p>
            <a:r>
              <a:rPr lang="el-GR" dirty="0" smtClean="0"/>
              <a:t>Ο εκπαιδευτής θα σας ζητήσει να ενωθείτε στην πλατφόρμα και να δείτε το διαδικτυακό περιεχόμενο για την Ενότητα 2.</a:t>
            </a:r>
          </a:p>
          <a:p>
            <a:r>
              <a:rPr lang="el-GR" dirty="0" smtClean="0"/>
              <a:t>Η διαδικτυακή πλατφόρμα είναι διαθέσιμη στο</a:t>
            </a:r>
          </a:p>
          <a:p>
            <a:pPr marL="0" indent="0">
              <a:buNone/>
            </a:pPr>
            <a:r>
              <a:rPr lang="en-GB"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://vlesupport.co.uk/ealacademy/login/index.php</a:t>
            </a:r>
            <a:r>
              <a:rPr lang="en-GB"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3137870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Επιπλέον μελέτη</a:t>
            </a:r>
            <a:endParaRPr lang="el-GR"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GB" dirty="0"/>
          </a:p>
          <a:p>
            <a:pPr marL="514350" indent="-514350">
              <a:buFont typeface="+mj-lt"/>
              <a:buAutoNum type="arabicPeriod"/>
            </a:pPr>
            <a:endParaRPr lang="el-GR" dirty="0"/>
          </a:p>
        </p:txBody>
      </p:sp>
      <p:graphicFrame>
        <p:nvGraphicFramePr>
          <p:cNvPr id="4" name="Table 3">
            <a:extLst>
              <a:ext uri="{FF2B5EF4-FFF2-40B4-BE49-F238E27FC236}">
                <a16:creationId xmlns="" xmlns:a16="http://schemas.microsoft.com/office/drawing/2014/main" id="{7B01A5EE-3FA2-4346-8DBA-11B2C2966070}"/>
              </a:ext>
            </a:extLst>
          </p:cNvPr>
          <p:cNvGraphicFramePr>
            <a:graphicFrameLocks noGrp="1"/>
          </p:cNvGraphicFramePr>
          <p:nvPr>
            <p:extLst>
              <p:ext uri="{D42A27DB-BD31-4B8C-83A1-F6EECF244321}">
                <p14:modId xmlns:p14="http://schemas.microsoft.com/office/powerpoint/2010/main" val="615882494"/>
              </p:ext>
            </p:extLst>
          </p:nvPr>
        </p:nvGraphicFramePr>
        <p:xfrm>
          <a:off x="251520" y="1441868"/>
          <a:ext cx="5827476" cy="4795444"/>
        </p:xfrm>
        <a:graphic>
          <a:graphicData uri="http://schemas.openxmlformats.org/drawingml/2006/table">
            <a:tbl>
              <a:tblPr firstRow="1" firstCol="1" bandRow="1">
                <a:tableStyleId>{5C22544A-7EE6-4342-B048-85BDC9FD1C3A}</a:tableStyleId>
              </a:tblPr>
              <a:tblGrid>
                <a:gridCol w="5827476">
                  <a:extLst>
                    <a:ext uri="{9D8B030D-6E8A-4147-A177-3AD203B41FA5}">
                      <a16:colId xmlns="" xmlns:a16="http://schemas.microsoft.com/office/drawing/2014/main" val="2485480126"/>
                    </a:ext>
                  </a:extLst>
                </a:gridCol>
              </a:tblGrid>
              <a:tr h="479544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l-GR" sz="2400" b="1" dirty="0" smtClean="0">
                          <a:solidFill>
                            <a:schemeClr val="tx2"/>
                          </a:solidFill>
                          <a:effectLst/>
                        </a:rPr>
                        <a:t>Ιστοσελίδες</a:t>
                      </a:r>
                      <a:r>
                        <a:rPr lang="en-GB" sz="2400" b="1" dirty="0" smtClean="0">
                          <a:solidFill>
                            <a:schemeClr val="tx2"/>
                          </a:solidFill>
                          <a:effectLst/>
                        </a:rPr>
                        <a:t>:</a:t>
                      </a:r>
                      <a:endParaRPr lang="en-GB" sz="2400" b="1" dirty="0">
                        <a:solidFill>
                          <a:schemeClr val="tx2"/>
                        </a:solidFill>
                        <a:effectLst/>
                      </a:endParaRPr>
                    </a:p>
                    <a:p>
                      <a:pPr marL="0" indent="0" algn="l">
                        <a:lnSpc>
                          <a:spcPct val="100000"/>
                        </a:lnSpc>
                        <a:spcBef>
                          <a:spcPts val="600"/>
                        </a:spcBef>
                        <a:spcAft>
                          <a:spcPts val="0"/>
                        </a:spcAft>
                      </a:pPr>
                      <a:r>
                        <a:rPr lang="en-GB" sz="2400" b="0" u="sng" dirty="0">
                          <a:effectLst/>
                          <a:hlinkClick r:id="rId2"/>
                        </a:rPr>
                        <a:t>https://managementhelp.org/freenonprofittraining/diagramming-your-nonprofit.htm</a:t>
                      </a:r>
                      <a:r>
                        <a:rPr lang="en-GB" sz="2400" b="0" u="sng" dirty="0">
                          <a:effectLst/>
                        </a:rPr>
                        <a:t> </a:t>
                      </a:r>
                    </a:p>
                    <a:p>
                      <a:pPr marL="0" indent="0" algn="l">
                        <a:lnSpc>
                          <a:spcPct val="100000"/>
                        </a:lnSpc>
                        <a:spcBef>
                          <a:spcPts val="600"/>
                        </a:spcBef>
                        <a:spcAft>
                          <a:spcPts val="0"/>
                        </a:spcAft>
                      </a:pPr>
                      <a:r>
                        <a:rPr lang="en-GB" sz="2400" b="0" u="sng" dirty="0">
                          <a:solidFill>
                            <a:schemeClr val="tx2"/>
                          </a:solidFill>
                          <a:effectLst/>
                          <a:hlinkClick r:id="rId3"/>
                        </a:rPr>
                        <a:t>https://www.projectsmart.co.uk/tools.php</a:t>
                      </a:r>
                      <a:endParaRPr lang="en-GB" sz="2400" b="0" u="sng" dirty="0">
                        <a:solidFill>
                          <a:schemeClr val="tx2"/>
                        </a:solidFill>
                        <a:effectLst/>
                      </a:endParaRPr>
                    </a:p>
                    <a:p>
                      <a:pPr marL="0" indent="0" algn="l">
                        <a:lnSpc>
                          <a:spcPct val="100000"/>
                        </a:lnSpc>
                        <a:spcBef>
                          <a:spcPts val="600"/>
                        </a:spcBef>
                        <a:spcAft>
                          <a:spcPts val="0"/>
                        </a:spcAft>
                      </a:pPr>
                      <a:endParaRPr lang="en-GB" sz="2400" b="0" dirty="0">
                        <a:solidFill>
                          <a:schemeClr val="tx2"/>
                        </a:solidFill>
                        <a:effectLst/>
                      </a:endParaRPr>
                    </a:p>
                    <a:p>
                      <a:pPr marL="0" indent="0" algn="l">
                        <a:lnSpc>
                          <a:spcPct val="100000"/>
                        </a:lnSpc>
                        <a:spcBef>
                          <a:spcPts val="600"/>
                        </a:spcBef>
                        <a:spcAft>
                          <a:spcPts val="0"/>
                        </a:spcAft>
                      </a:pPr>
                      <a:r>
                        <a:rPr lang="el-GR" sz="2400" b="1" dirty="0" smtClean="0">
                          <a:solidFill>
                            <a:schemeClr val="tx2"/>
                          </a:solidFill>
                          <a:effectLst/>
                        </a:rPr>
                        <a:t>Βίντεο</a:t>
                      </a:r>
                      <a:r>
                        <a:rPr lang="en-GB" sz="2400" b="1" dirty="0" smtClean="0">
                          <a:solidFill>
                            <a:schemeClr val="tx2"/>
                          </a:solidFill>
                          <a:effectLst/>
                        </a:rPr>
                        <a:t>: </a:t>
                      </a:r>
                      <a:r>
                        <a:rPr lang="en-US" sz="2400" b="0" u="sng" dirty="0">
                          <a:effectLst/>
                          <a:hlinkClick r:id="rId4"/>
                        </a:rPr>
                        <a:t>https://www.youtube.com/watch?v=4kjew1fhQnM</a:t>
                      </a:r>
                      <a:endParaRPr lang="en-GB" sz="2400" b="0" dirty="0">
                        <a:effectLst/>
                      </a:endParaRPr>
                    </a:p>
                    <a:p>
                      <a:pPr marL="0" indent="0" algn="l">
                        <a:lnSpc>
                          <a:spcPct val="100000"/>
                        </a:lnSpc>
                        <a:spcBef>
                          <a:spcPts val="600"/>
                        </a:spcBef>
                        <a:spcAft>
                          <a:spcPts val="0"/>
                        </a:spcAft>
                      </a:pPr>
                      <a:r>
                        <a:rPr lang="en-US" sz="2400" b="0" u="sng" dirty="0">
                          <a:effectLst/>
                          <a:hlinkClick r:id="rId5"/>
                        </a:rPr>
                        <a:t>https://www.youtube.com/watch?v=qyd3CE-RV60</a:t>
                      </a:r>
                      <a:endParaRPr lang="en-GB" sz="2400" b="0" dirty="0">
                        <a:effectLst/>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0921890"/>
                  </a:ext>
                </a:extLst>
              </a:tr>
            </a:tbl>
          </a:graphicData>
        </a:graphic>
      </p:graphicFrame>
    </p:spTree>
    <p:extLst>
      <p:ext uri="{BB962C8B-B14F-4D97-AF65-F5344CB8AC3E}">
        <p14:creationId xmlns:p14="http://schemas.microsoft.com/office/powerpoint/2010/main" val="4047931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Αυτοαξιολόγηση και αντανάκλαση</a:t>
            </a:r>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r>
              <a:rPr lang="el-GR" sz="3200" dirty="0"/>
              <a:t>Χρησιμοποιήστε την φόρμα αυτοαξιολόγησης και αντανάκλασης για να συνοψίσετε τις σκέψεις σας για την μάθηση σε αυτή την υποενότητα.</a:t>
            </a:r>
          </a:p>
        </p:txBody>
      </p:sp>
    </p:spTree>
    <p:extLst>
      <p:ext uri="{BB962C8B-B14F-4D97-AF65-F5344CB8AC3E}">
        <p14:creationId xmlns:p14="http://schemas.microsoft.com/office/powerpoint/2010/main" val="289961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Συγχαρητήρια</a:t>
            </a:r>
            <a:r>
              <a:rPr lang="en-US" dirty="0"/>
              <a:t>!</a:t>
            </a:r>
            <a:endParaRPr lang="el-GR" dirty="0"/>
          </a:p>
        </p:txBody>
      </p:sp>
      <p:sp>
        <p:nvSpPr>
          <p:cNvPr id="3" name="Subtitle 2"/>
          <p:cNvSpPr>
            <a:spLocks noGrp="1"/>
          </p:cNvSpPr>
          <p:nvPr>
            <p:ph type="subTitle" idx="1"/>
          </p:nvPr>
        </p:nvSpPr>
        <p:spPr/>
        <p:txBody>
          <a:bodyPr/>
          <a:lstStyle/>
          <a:p>
            <a:r>
              <a:rPr lang="el-GR" dirty="0">
                <a:solidFill>
                  <a:schemeClr val="tx1">
                    <a:lumMod val="75000"/>
                  </a:schemeClr>
                </a:solidFill>
              </a:rPr>
              <a:t>Ολοκληρώσατε την υποενότητα αυτή</a:t>
            </a:r>
          </a:p>
        </p:txBody>
      </p:sp>
    </p:spTree>
    <p:extLst>
      <p:ext uri="{BB962C8B-B14F-4D97-AF65-F5344CB8AC3E}">
        <p14:creationId xmlns:p14="http://schemas.microsoft.com/office/powerpoint/2010/main" val="667528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GB" sz="2400" b="1" dirty="0" smtClean="0"/>
              <a:t>: </a:t>
            </a:r>
            <a:r>
              <a:rPr lang="en-GB" sz="2400" b="1" dirty="0"/>
              <a:t>2.1.1</a:t>
            </a:r>
          </a:p>
          <a:p>
            <a:endParaRPr lang="en-GB" sz="2400" b="1" dirty="0"/>
          </a:p>
          <a:p>
            <a:r>
              <a:rPr lang="el-GR" sz="2400" b="1" dirty="0" smtClean="0"/>
              <a:t>ΤΙΤΛΟΣ ΔΡΑΣΤΗΡΙΟΤΗΤΑΣ</a:t>
            </a:r>
            <a:r>
              <a:rPr lang="en-GB" sz="2400" b="1" dirty="0" smtClean="0"/>
              <a:t>: </a:t>
            </a:r>
            <a:r>
              <a:rPr lang="el-GR" sz="2400" b="1" dirty="0" smtClean="0"/>
              <a:t>Υπενθύμιση της   Ενότητας </a:t>
            </a:r>
            <a:r>
              <a:rPr lang="en-GB" sz="2400" b="1" dirty="0" smtClean="0"/>
              <a:t>1</a:t>
            </a:r>
            <a:endParaRPr lang="en-GB" sz="2400" b="1" dirty="0"/>
          </a:p>
          <a:p>
            <a:endParaRPr lang="el-GR" sz="2400" b="1" dirty="0" smtClean="0"/>
          </a:p>
          <a:p>
            <a:r>
              <a:rPr lang="el-GR" sz="2400" b="1" dirty="0" smtClean="0"/>
              <a:t>ΔΙΑΡΚΕΙΑ ΔΡΑΣΤΗΡΙΟΤΗΤΑΣ</a:t>
            </a:r>
            <a:r>
              <a:rPr lang="en-GB" sz="2400" b="1" dirty="0" smtClean="0"/>
              <a:t>: </a:t>
            </a:r>
            <a:r>
              <a:rPr lang="en-GB" sz="2400" b="1" dirty="0"/>
              <a:t>20 </a:t>
            </a:r>
            <a:r>
              <a:rPr lang="el-GR" sz="2400" b="1" dirty="0" smtClean="0"/>
              <a:t>λεπτά</a:t>
            </a:r>
            <a:endParaRPr lang="en-GB" sz="2400" b="1" dirty="0"/>
          </a:p>
          <a:p>
            <a:endParaRPr lang="en-GB" sz="2400" b="1" dirty="0"/>
          </a:p>
          <a:p>
            <a:r>
              <a:rPr lang="el-GR" sz="2400" b="1" dirty="0" smtClean="0"/>
              <a:t>ΣΧΟΛΙΑ</a:t>
            </a:r>
            <a:r>
              <a:rPr lang="en-US" sz="2400" b="1" dirty="0" smtClean="0"/>
              <a:t>:</a:t>
            </a:r>
            <a:r>
              <a:rPr lang="el-GR" sz="2400" b="1" dirty="0" smtClean="0"/>
              <a:t>  Οι συμμετέχοντες βλέπουν εικόνες και προσπαθούν να θυμηθούν πράγματα που έμαθαν στην Ενότητα 1.</a:t>
            </a:r>
            <a:endParaRPr lang="en-GB" sz="2400" b="1" dirty="0"/>
          </a:p>
        </p:txBody>
      </p:sp>
    </p:spTree>
    <p:extLst>
      <p:ext uri="{BB962C8B-B14F-4D97-AF65-F5344CB8AC3E}">
        <p14:creationId xmlns:p14="http://schemas.microsoft.com/office/powerpoint/2010/main" val="367915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ΕΝΟΤΗΤΑ</a:t>
            </a:r>
            <a:r>
              <a:rPr lang="en-US" dirty="0" smtClean="0"/>
              <a:t> </a:t>
            </a:r>
            <a:r>
              <a:rPr lang="en-US" dirty="0"/>
              <a:t>2 </a:t>
            </a:r>
            <a:r>
              <a:rPr lang="en-US" dirty="0">
                <a:solidFill>
                  <a:srgbClr val="FF0000"/>
                </a:solidFill>
              </a:rPr>
              <a:t/>
            </a:r>
            <a:br>
              <a:rPr lang="en-US" dirty="0">
                <a:solidFill>
                  <a:srgbClr val="FF0000"/>
                </a:solidFill>
              </a:rPr>
            </a:br>
            <a:r>
              <a:rPr lang="el-GR" dirty="0" smtClean="0"/>
              <a:t>Υπενθύμιση  </a:t>
            </a:r>
            <a:r>
              <a:rPr lang="el-GR" dirty="0" smtClean="0"/>
              <a:t>της Ενότητας </a:t>
            </a:r>
            <a:r>
              <a:rPr lang="en-US" dirty="0" smtClean="0"/>
              <a:t>1</a:t>
            </a:r>
            <a:endParaRPr lang="el-GR" dirty="0">
              <a:solidFill>
                <a:srgbClr val="FF0000"/>
              </a:solidFill>
            </a:endParaRPr>
          </a:p>
        </p:txBody>
      </p:sp>
      <p:pic>
        <p:nvPicPr>
          <p:cNvPr id="10" name="Picture 9" descr="Image result for iceberg drawing">
            <a:extLst>
              <a:ext uri="{FF2B5EF4-FFF2-40B4-BE49-F238E27FC236}">
                <a16:creationId xmlns="" xmlns:a16="http://schemas.microsoft.com/office/drawing/2014/main" id="{46B8A460-BD7D-4D4F-A60B-5457D1392C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16832"/>
            <a:ext cx="1780540" cy="1874520"/>
          </a:xfrm>
          <a:prstGeom prst="rect">
            <a:avLst/>
          </a:prstGeom>
          <a:noFill/>
          <a:ln>
            <a:noFill/>
          </a:ln>
        </p:spPr>
      </p:pic>
      <p:sp>
        <p:nvSpPr>
          <p:cNvPr id="7" name="Isosceles Triangle 6">
            <a:extLst>
              <a:ext uri="{FF2B5EF4-FFF2-40B4-BE49-F238E27FC236}">
                <a16:creationId xmlns="" xmlns:a16="http://schemas.microsoft.com/office/drawing/2014/main" id="{DB6A0FA1-02DB-4E89-9C27-C98B6ADB1AC0}"/>
              </a:ext>
            </a:extLst>
          </p:cNvPr>
          <p:cNvSpPr/>
          <p:nvPr/>
        </p:nvSpPr>
        <p:spPr>
          <a:xfrm>
            <a:off x="5004048" y="2060848"/>
            <a:ext cx="1944216" cy="1584176"/>
          </a:xfrm>
          <a:prstGeom prst="triangle">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6680AB42-9E56-4A30-904D-EB97DFC93EBE}"/>
              </a:ext>
            </a:extLst>
          </p:cNvPr>
          <p:cNvGrpSpPr>
            <a:grpSpLocks/>
          </p:cNvGrpSpPr>
          <p:nvPr/>
        </p:nvGrpSpPr>
        <p:grpSpPr bwMode="auto">
          <a:xfrm>
            <a:off x="555040" y="4077072"/>
            <a:ext cx="2613660" cy="1879600"/>
            <a:chOff x="1067481" y="1083295"/>
            <a:chExt cx="55079" cy="33886"/>
          </a:xfrm>
        </p:grpSpPr>
        <p:sp>
          <p:nvSpPr>
            <p:cNvPr id="14" name="AutoShape 6">
              <a:extLst>
                <a:ext uri="{FF2B5EF4-FFF2-40B4-BE49-F238E27FC236}">
                  <a16:creationId xmlns="" xmlns:a16="http://schemas.microsoft.com/office/drawing/2014/main" id="{61228A93-D4F5-4B65-BBDC-62E177230E8A}"/>
                </a:ext>
              </a:extLst>
            </p:cNvPr>
            <p:cNvSpPr>
              <a:spLocks noChangeArrowheads="1"/>
            </p:cNvSpPr>
            <p:nvPr/>
          </p:nvSpPr>
          <p:spPr bwMode="auto">
            <a:xfrm>
              <a:off x="1067481" y="1083295"/>
              <a:ext cx="55079" cy="33886"/>
            </a:xfrm>
            <a:prstGeom prst="roundRect">
              <a:avLst>
                <a:gd name="adj" fmla="val 16667"/>
              </a:avLst>
            </a:prstGeom>
            <a:solidFill>
              <a:srgbClr val="FFFFFF"/>
            </a:solidFill>
            <a:ln w="3175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dirty="0"/>
            </a:p>
          </p:txBody>
        </p:sp>
        <p:sp>
          <p:nvSpPr>
            <p:cNvPr id="15" name="AutoShape 7">
              <a:extLst>
                <a:ext uri="{FF2B5EF4-FFF2-40B4-BE49-F238E27FC236}">
                  <a16:creationId xmlns="" xmlns:a16="http://schemas.microsoft.com/office/drawing/2014/main" id="{CD960A0B-7ABE-4938-8E48-EC1DFD96EA51}"/>
                </a:ext>
              </a:extLst>
            </p:cNvPr>
            <p:cNvSpPr>
              <a:spLocks noChangeArrowheads="1"/>
            </p:cNvSpPr>
            <p:nvPr/>
          </p:nvSpPr>
          <p:spPr bwMode="auto">
            <a:xfrm>
              <a:off x="1074325" y="1088673"/>
              <a:ext cx="40987" cy="22766"/>
            </a:xfrm>
            <a:prstGeom prst="roundRect">
              <a:avLst>
                <a:gd name="adj" fmla="val 16667"/>
              </a:avLst>
            </a:prstGeom>
            <a:solidFill>
              <a:srgbClr val="FFFFFF"/>
            </a:solidFill>
            <a:ln w="3175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dirty="0"/>
            </a:p>
          </p:txBody>
        </p:sp>
        <p:sp>
          <p:nvSpPr>
            <p:cNvPr id="16" name="AutoShape 8">
              <a:extLst>
                <a:ext uri="{FF2B5EF4-FFF2-40B4-BE49-F238E27FC236}">
                  <a16:creationId xmlns="" xmlns:a16="http://schemas.microsoft.com/office/drawing/2014/main" id="{E5579D0C-818C-4D54-8EEA-430A54926BE8}"/>
                </a:ext>
              </a:extLst>
            </p:cNvPr>
            <p:cNvSpPr>
              <a:spLocks noChangeArrowheads="1"/>
            </p:cNvSpPr>
            <p:nvPr/>
          </p:nvSpPr>
          <p:spPr bwMode="auto">
            <a:xfrm>
              <a:off x="1079879" y="1094483"/>
              <a:ext cx="28804" cy="11645"/>
            </a:xfrm>
            <a:prstGeom prst="roundRect">
              <a:avLst>
                <a:gd name="adj" fmla="val 16667"/>
              </a:avLst>
            </a:prstGeom>
            <a:solidFill>
              <a:srgbClr val="FFFFFF"/>
            </a:solidFill>
            <a:ln w="3175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dirty="0"/>
            </a:p>
          </p:txBody>
        </p:sp>
      </p:grpSp>
      <p:pic>
        <p:nvPicPr>
          <p:cNvPr id="17" name="Picture 16" descr="Image result for clockwise and anti clockwise">
            <a:extLst>
              <a:ext uri="{FF2B5EF4-FFF2-40B4-BE49-F238E27FC236}">
                <a16:creationId xmlns="" xmlns:a16="http://schemas.microsoft.com/office/drawing/2014/main" id="{C76A0FBC-1AC1-4FC5-93C4-2FBE02653CF8}"/>
              </a:ext>
            </a:extLst>
          </p:cNvPr>
          <p:cNvPicPr/>
          <p:nvPr/>
        </p:nvPicPr>
        <p:blipFill>
          <a:blip r:embed="rId3">
            <a:extLst>
              <a:ext uri="{28A0092B-C50C-407E-A947-70E740481C1C}">
                <a14:useLocalDpi xmlns:a14="http://schemas.microsoft.com/office/drawing/2010/main" val="0"/>
              </a:ext>
            </a:extLst>
          </a:blip>
          <a:srcRect t="26964" r="1329"/>
          <a:stretch>
            <a:fillRect/>
          </a:stretch>
        </p:blipFill>
        <p:spPr bwMode="auto">
          <a:xfrm>
            <a:off x="4211960" y="4266937"/>
            <a:ext cx="3990975" cy="1689735"/>
          </a:xfrm>
          <a:prstGeom prst="rect">
            <a:avLst/>
          </a:prstGeom>
          <a:noFill/>
          <a:ln>
            <a:noFill/>
          </a:ln>
        </p:spPr>
      </p:pic>
    </p:spTree>
    <p:extLst>
      <p:ext uri="{BB962C8B-B14F-4D97-AF65-F5344CB8AC3E}">
        <p14:creationId xmlns:p14="http://schemas.microsoft.com/office/powerpoint/2010/main" val="2269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ΕΝΟΤΗΤΑ</a:t>
            </a:r>
            <a:r>
              <a:rPr lang="en-US" dirty="0" smtClean="0"/>
              <a:t> </a:t>
            </a:r>
            <a:r>
              <a:rPr lang="en-US" dirty="0"/>
              <a:t>2 </a:t>
            </a:r>
            <a:r>
              <a:rPr lang="en-US" dirty="0">
                <a:solidFill>
                  <a:srgbClr val="FF0000"/>
                </a:solidFill>
              </a:rPr>
              <a:t/>
            </a:r>
            <a:br>
              <a:rPr lang="en-US" dirty="0">
                <a:solidFill>
                  <a:srgbClr val="FF0000"/>
                </a:solidFill>
              </a:rPr>
            </a:b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3855736"/>
              </p:ext>
            </p:extLst>
          </p:nvPr>
        </p:nvGraphicFramePr>
        <p:xfrm>
          <a:off x="539552" y="764704"/>
          <a:ext cx="7632848" cy="5542494"/>
        </p:xfrm>
        <a:graphic>
          <a:graphicData uri="http://schemas.openxmlformats.org/drawingml/2006/table">
            <a:tbl>
              <a:tblPr firstRow="1" bandRow="1">
                <a:tableStyleId>{F5AB1C69-6EDB-4FF4-983F-18BD219EF322}</a:tableStyleId>
              </a:tblPr>
              <a:tblGrid>
                <a:gridCol w="2124607">
                  <a:extLst>
                    <a:ext uri="{9D8B030D-6E8A-4147-A177-3AD203B41FA5}">
                      <a16:colId xmlns="" xmlns:a16="http://schemas.microsoft.com/office/drawing/2014/main" val="20000"/>
                    </a:ext>
                  </a:extLst>
                </a:gridCol>
                <a:gridCol w="5508241">
                  <a:extLst>
                    <a:ext uri="{9D8B030D-6E8A-4147-A177-3AD203B41FA5}">
                      <a16:colId xmlns="" xmlns:a16="http://schemas.microsoft.com/office/drawing/2014/main" val="20001"/>
                    </a:ext>
                  </a:extLst>
                </a:gridCol>
              </a:tblGrid>
              <a:tr h="6064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Τίτλος ενότητας</a:t>
                      </a:r>
                      <a:endParaRPr lang="el-GR" sz="16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Κατανόηση της διαπολιτισμικότητας στο πλαίσιο το ΕΕΚ</a:t>
                      </a:r>
                      <a:endParaRPr lang="el-GR" sz="1600" b="1" kern="1200" dirty="0">
                        <a:solidFill>
                          <a:schemeClr val="lt1"/>
                        </a:solidFill>
                        <a:effectLst/>
                        <a:latin typeface="+mn-lt"/>
                        <a:ea typeface="+mn-ea"/>
                        <a:cs typeface="+mn-cs"/>
                      </a:endParaRPr>
                    </a:p>
                  </a:txBody>
                  <a:tcPr/>
                </a:tc>
                <a:extLst>
                  <a:ext uri="{0D108BD9-81ED-4DB2-BD59-A6C34878D82A}">
                    <a16:rowId xmlns="" xmlns:a16="http://schemas.microsoft.com/office/drawing/2014/main" val="10000"/>
                  </a:ext>
                </a:extLst>
              </a:tr>
              <a:tr h="606185">
                <a:tc>
                  <a:txBody>
                    <a:bodyPr/>
                    <a:lstStyle/>
                    <a:p>
                      <a:r>
                        <a:rPr lang="el-GR" sz="1600" b="1" kern="1200" dirty="0" smtClean="0">
                          <a:solidFill>
                            <a:schemeClr val="dk1"/>
                          </a:solidFill>
                          <a:effectLst/>
                          <a:latin typeface="+mn-lt"/>
                          <a:ea typeface="+mn-ea"/>
                          <a:cs typeface="+mn-cs"/>
                        </a:rPr>
                        <a:t>Τίτλος υποενότητας</a:t>
                      </a:r>
                      <a:endParaRPr lang="el-GR" sz="1600" dirty="0"/>
                    </a:p>
                  </a:txBody>
                  <a:tcPr/>
                </a:tc>
                <a:tc>
                  <a:txBody>
                    <a:bodyPr/>
                    <a:lstStyle/>
                    <a:p>
                      <a:r>
                        <a:rPr lang="el-GR" sz="1600" b="1" kern="1200" dirty="0" smtClean="0">
                          <a:solidFill>
                            <a:schemeClr val="dk1"/>
                          </a:solidFill>
                          <a:effectLst/>
                          <a:latin typeface="+mn-lt"/>
                          <a:ea typeface="+mn-ea"/>
                          <a:cs typeface="+mn-cs"/>
                        </a:rPr>
                        <a:t>Ανάπτυξη και προγραμματισμός οργάνωση αποτελεσματικών διαπολιτισμικών προγραμμάτων ΕΕΚ</a:t>
                      </a:r>
                      <a:endParaRPr lang="el-GR" sz="1600" b="1" kern="1200" dirty="0">
                        <a:solidFill>
                          <a:schemeClr val="dk1"/>
                        </a:solidFill>
                        <a:effectLst/>
                        <a:latin typeface="+mn-lt"/>
                        <a:ea typeface="+mn-ea"/>
                        <a:cs typeface="+mn-cs"/>
                      </a:endParaRPr>
                    </a:p>
                  </a:txBody>
                  <a:tcPr/>
                </a:tc>
                <a:extLst>
                  <a:ext uri="{0D108BD9-81ED-4DB2-BD59-A6C34878D82A}">
                    <a16:rowId xmlns="" xmlns:a16="http://schemas.microsoft.com/office/drawing/2014/main" val="10001"/>
                  </a:ext>
                </a:extLst>
              </a:tr>
              <a:tr h="3723711">
                <a:tc>
                  <a:txBody>
                    <a:bodyPr/>
                    <a:lstStyle/>
                    <a:p>
                      <a:r>
                        <a:rPr lang="el-GR" sz="1600" dirty="0" smtClean="0"/>
                        <a:t>Μαθησιακοί στόχοι</a:t>
                      </a:r>
                      <a:endParaRPr lang="el-GR" sz="1600" dirty="0"/>
                    </a:p>
                  </a:txBody>
                  <a:tcPr/>
                </a:tc>
                <a:tc>
                  <a:txBody>
                    <a:bodyPr/>
                    <a:lstStyle/>
                    <a:p>
                      <a:pPr marL="285750" lvl="0" indent="-285750">
                        <a:buFont typeface="Arial" panose="020B0604020202020204" pitchFamily="34" charset="0"/>
                        <a:buChar char="•"/>
                      </a:pPr>
                      <a:r>
                        <a:rPr lang="el-GR" sz="1600" dirty="0" smtClean="0"/>
                        <a:t>Να κατανοήσουμε τις βασικές αρχές για την ανάπτυξη ενός επιτυχημένου διαπολιτισμικού έργου ΕΕΚ</a:t>
                      </a:r>
                    </a:p>
                    <a:p>
                      <a:pPr marL="285750" lvl="0" indent="-285750">
                        <a:buFont typeface="Arial" panose="020B0604020202020204" pitchFamily="34" charset="0"/>
                        <a:buChar char="•"/>
                      </a:pPr>
                      <a:r>
                        <a:rPr lang="el-GR" sz="1600" dirty="0" smtClean="0"/>
                        <a:t>Να αναπτύξουμε εμπιστοσύνη στη χρήση εργαλείων σχεδιασμού για τον προσδιορισμό των επιθυμητών αποτελεσμάτων και των επιπτώσεων των έργων τόσο για τους συμμετέχοντες όσο και για τους οργανισμού παροχής υπηρεσιών ΕΕΚ</a:t>
                      </a:r>
                    </a:p>
                    <a:p>
                      <a:pPr marL="285750" lvl="0" indent="-285750">
                        <a:buFont typeface="Arial" panose="020B0604020202020204" pitchFamily="34" charset="0"/>
                        <a:buChar char="•"/>
                      </a:pPr>
                      <a:r>
                        <a:rPr lang="el-GR" sz="1600" dirty="0" smtClean="0"/>
                        <a:t>Να είναι σε θέση να χρησιμοποιήσει τα απαραίτητα εργαλεία και δεξιότητες για να σχεδιάσει ένα πρόγραμμα κινητικότητας.</a:t>
                      </a:r>
                    </a:p>
                    <a:p>
                      <a:pPr marL="285750" lvl="0" indent="-285750">
                        <a:buFont typeface="Arial" panose="020B0604020202020204" pitchFamily="34" charset="0"/>
                        <a:buChar char="•"/>
                      </a:pPr>
                      <a:r>
                        <a:rPr lang="el-GR" sz="1600" dirty="0" smtClean="0"/>
                        <a:t>Να υποστηρίξει τους συμμετέχοντες να αναθεωρήσουν τις δεξιότητες διαχείρισης του  διαπολιτισμικής προγράμματος ΕΕΚ και να προσδιορίσουν τομείς για περαιτέρω ανάπτυξη</a:t>
                      </a:r>
                      <a:endParaRPr lang="en-GB"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2"/>
                  </a:ext>
                </a:extLst>
              </a:tr>
              <a:tr h="606185">
                <a:tc>
                  <a:txBody>
                    <a:bodyPr/>
                    <a:lstStyle/>
                    <a:p>
                      <a:r>
                        <a:rPr lang="el-GR" sz="1600" dirty="0" smtClean="0"/>
                        <a:t>Ώρες εκπαίδευσης</a:t>
                      </a:r>
                      <a:endParaRPr lang="el-GR" sz="1600" dirty="0"/>
                    </a:p>
                  </a:txBody>
                  <a:tcPr/>
                </a:tc>
                <a:tc>
                  <a:txBody>
                    <a:bodyPr/>
                    <a:lstStyle/>
                    <a:p>
                      <a:pPr marL="0" lvl="0" indent="0">
                        <a:buFont typeface="Arial" panose="020B0604020202020204" pitchFamily="34" charset="0"/>
                        <a:buNone/>
                      </a:pPr>
                      <a:r>
                        <a:rPr lang="en-GB" sz="1600" kern="1200" dirty="0" smtClean="0">
                          <a:solidFill>
                            <a:schemeClr val="dk1"/>
                          </a:solidFill>
                          <a:effectLst/>
                          <a:latin typeface="+mn-lt"/>
                          <a:ea typeface="+mn-ea"/>
                          <a:cs typeface="+mn-cs"/>
                        </a:rPr>
                        <a:t>3 </a:t>
                      </a:r>
                      <a:r>
                        <a:rPr lang="el-GR" sz="1600" kern="1200" dirty="0" smtClean="0">
                          <a:solidFill>
                            <a:schemeClr val="dk1"/>
                          </a:solidFill>
                          <a:effectLst/>
                          <a:latin typeface="+mn-lt"/>
                          <a:ea typeface="+mn-ea"/>
                          <a:cs typeface="+mn-cs"/>
                        </a:rPr>
                        <a:t>ώρες </a:t>
                      </a:r>
                      <a:r>
                        <a:rPr lang="en-GB" sz="1600" kern="1200" dirty="0" smtClean="0">
                          <a:solidFill>
                            <a:schemeClr val="dk1"/>
                          </a:solidFill>
                          <a:effectLst/>
                          <a:latin typeface="+mn-lt"/>
                          <a:ea typeface="+mn-ea"/>
                          <a:cs typeface="+mn-cs"/>
                        </a:rPr>
                        <a:t>(</a:t>
                      </a:r>
                      <a:r>
                        <a:rPr lang="el-GR" sz="1600" kern="1200" dirty="0" smtClean="0">
                          <a:solidFill>
                            <a:schemeClr val="dk1"/>
                          </a:solidFill>
                          <a:effectLst/>
                          <a:latin typeface="+mn-lt"/>
                          <a:ea typeface="+mn-ea"/>
                          <a:cs typeface="+mn-cs"/>
                        </a:rPr>
                        <a:t> συν</a:t>
                      </a:r>
                      <a:r>
                        <a:rPr lang="el-GR" sz="1600" kern="1200" baseline="0" dirty="0" smtClean="0">
                          <a:solidFill>
                            <a:schemeClr val="dk1"/>
                          </a:solidFill>
                          <a:effectLst/>
                          <a:latin typeface="+mn-lt"/>
                          <a:ea typeface="+mn-ea"/>
                          <a:cs typeface="+mn-cs"/>
                        </a:rPr>
                        <a:t> δραστηριότητες  </a:t>
                      </a:r>
                      <a:r>
                        <a:rPr lang="en-GB" sz="1600" kern="1200" dirty="0" smtClean="0">
                          <a:solidFill>
                            <a:schemeClr val="dk1"/>
                          </a:solidFill>
                          <a:effectLst/>
                          <a:latin typeface="+mn-lt"/>
                          <a:ea typeface="+mn-ea"/>
                          <a:cs typeface="+mn-cs"/>
                        </a:rPr>
                        <a:t>online  </a:t>
                      </a:r>
                      <a:r>
                        <a:rPr lang="el-GR" sz="1600" kern="1200" dirty="0" smtClean="0">
                          <a:solidFill>
                            <a:schemeClr val="dk1"/>
                          </a:solidFill>
                          <a:effectLst/>
                          <a:latin typeface="+mn-lt"/>
                          <a:ea typeface="+mn-ea"/>
                          <a:cs typeface="+mn-cs"/>
                        </a:rPr>
                        <a:t>για όλη την ενότητα</a:t>
                      </a:r>
                      <a:r>
                        <a:rPr lang="en-GB" sz="1600" kern="1200" dirty="0" smtClean="0">
                          <a:solidFill>
                            <a:schemeClr val="dk1"/>
                          </a:solidFill>
                          <a:effectLst/>
                          <a:latin typeface="+mn-lt"/>
                          <a:ea typeface="+mn-ea"/>
                          <a:cs typeface="+mn-cs"/>
                        </a:rPr>
                        <a:t>)</a:t>
                      </a:r>
                      <a:endParaRPr lang="el-GR"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ΠΕΡΙΕΧΟΜΕΝΟ ΕΝΟΤΗΤΑΣ</a:t>
            </a:r>
            <a:endParaRPr lang="el-GR" dirty="0"/>
          </a:p>
        </p:txBody>
      </p:sp>
      <p:sp>
        <p:nvSpPr>
          <p:cNvPr id="3" name="TextBox 2"/>
          <p:cNvSpPr txBox="1"/>
          <p:nvPr/>
        </p:nvSpPr>
        <p:spPr>
          <a:xfrm>
            <a:off x="739074" y="1663640"/>
            <a:ext cx="7200800" cy="3323987"/>
          </a:xfrm>
          <a:prstGeom prst="rect">
            <a:avLst/>
          </a:prstGeom>
          <a:solidFill>
            <a:schemeClr val="tx1">
              <a:lumMod val="40000"/>
              <a:lumOff val="60000"/>
            </a:schemeClr>
          </a:solidFill>
          <a:ln w="19050">
            <a:solidFill>
              <a:schemeClr val="tx1"/>
            </a:solidFill>
          </a:ln>
        </p:spPr>
        <p:txBody>
          <a:bodyPr wrap="square" rtlCol="0">
            <a:spAutoFit/>
          </a:bodyPr>
          <a:lstStyle/>
          <a:p>
            <a:pPr marL="342900" indent="-342900">
              <a:buFont typeface="Arial" panose="020B0604020202020204" pitchFamily="34" charset="0"/>
              <a:buChar char="•"/>
            </a:pPr>
            <a:r>
              <a:rPr lang="el-GR" sz="2100" b="1" dirty="0" smtClean="0"/>
              <a:t>Είδη </a:t>
            </a:r>
            <a:r>
              <a:rPr lang="el-GR" sz="2100" b="1" dirty="0"/>
              <a:t>διαπολιτισμικών προγραμμάτων ΕΕΚ</a:t>
            </a:r>
          </a:p>
          <a:p>
            <a:pPr marL="342900" indent="-342900">
              <a:buFont typeface="Arial" panose="020B0604020202020204" pitchFamily="34" charset="0"/>
              <a:buChar char="•"/>
            </a:pPr>
            <a:r>
              <a:rPr lang="el-GR" sz="2100" b="1" dirty="0"/>
              <a:t>Το πλαίσιο «λογικού μοντέλου» για τον προγραμματισμό</a:t>
            </a:r>
          </a:p>
          <a:p>
            <a:pPr marL="342900" indent="-342900">
              <a:buFont typeface="Arial" panose="020B0604020202020204" pitchFamily="34" charset="0"/>
              <a:buChar char="•"/>
            </a:pPr>
            <a:r>
              <a:rPr lang="el-GR" sz="2100" b="1" dirty="0"/>
              <a:t>Ανάπτυξη διαπολιτισμικών πτυχών για υπάρχουσες </a:t>
            </a:r>
            <a:r>
              <a:rPr lang="el-GR" sz="2100" b="1" dirty="0" smtClean="0"/>
              <a:t>παροχές</a:t>
            </a:r>
            <a:endParaRPr lang="el-GR" sz="2100" b="1" dirty="0"/>
          </a:p>
          <a:p>
            <a:pPr marL="342900" indent="-342900">
              <a:buFont typeface="Arial" panose="020B0604020202020204" pitchFamily="34" charset="0"/>
              <a:buChar char="•"/>
            </a:pPr>
            <a:r>
              <a:rPr lang="el-GR" sz="2100" b="1" dirty="0" smtClean="0"/>
              <a:t>ικανότητες </a:t>
            </a:r>
            <a:r>
              <a:rPr lang="el-GR" sz="2100" b="1" dirty="0"/>
              <a:t>διαχείρισης έργου, όπως η διαχείριση ενός προϋπολογισμού, η διαχείριση συμβάσεων και η σύνταξη εκθέσεων και αξιολογήσεων</a:t>
            </a:r>
          </a:p>
          <a:p>
            <a:pPr marL="342900" indent="-342900">
              <a:buFont typeface="Arial" panose="020B0604020202020204" pitchFamily="34" charset="0"/>
              <a:buChar char="•"/>
            </a:pPr>
            <a:r>
              <a:rPr lang="el-GR" sz="2100" b="1" dirty="0"/>
              <a:t>Αυτοαξιολόγηση με βάση τα βασικά πρότυπα (που συνδέονται με βασικές ικανότητες) για τους διαπολιτισμικούς παρόχους και τους επαγγελματίες ΕΕΚ</a:t>
            </a:r>
            <a:endParaRPr lang="en-GB" sz="2100" b="1" dirty="0"/>
          </a:p>
        </p:txBody>
      </p:sp>
    </p:spTree>
    <p:extLst>
      <p:ext uri="{BB962C8B-B14F-4D97-AF65-F5344CB8AC3E}">
        <p14:creationId xmlns:p14="http://schemas.microsoft.com/office/powerpoint/2010/main" val="318850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4154984"/>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GB" sz="2400" b="1" dirty="0" smtClean="0"/>
              <a:t>: </a:t>
            </a:r>
            <a:r>
              <a:rPr lang="en-GB" sz="2400" b="1" dirty="0"/>
              <a:t>2.1.2</a:t>
            </a:r>
          </a:p>
          <a:p>
            <a:endParaRPr lang="en-GB" sz="2400" b="1" dirty="0"/>
          </a:p>
          <a:p>
            <a:r>
              <a:rPr lang="el-GR" sz="2400" b="1" dirty="0" smtClean="0"/>
              <a:t>ΤΙΤΛΟΣ ΔΡΑΣΤΗΡΙΟΤΗΤΑΣ</a:t>
            </a:r>
            <a:r>
              <a:rPr lang="en-GB" sz="2400" b="1" dirty="0" smtClean="0"/>
              <a:t>: </a:t>
            </a:r>
            <a:r>
              <a:rPr lang="el-GR" sz="2400" b="1" dirty="0" smtClean="0"/>
              <a:t>Τύποι διαπολιτισμικού προγράμματος</a:t>
            </a:r>
            <a:endParaRPr lang="el-GR" sz="2400" b="1" dirty="0"/>
          </a:p>
          <a:p>
            <a:endParaRPr lang="en-GB" sz="2400" b="1" dirty="0"/>
          </a:p>
          <a:p>
            <a:r>
              <a:rPr lang="el-GR" sz="2400" b="1" dirty="0" smtClean="0"/>
              <a:t>ΔΙΑΡΚΕΙΑ ΔΡΑΣΤΗΡΙΟΤΗΤΑΣ</a:t>
            </a:r>
            <a:r>
              <a:rPr lang="en-GB" sz="2400" b="1" dirty="0" smtClean="0"/>
              <a:t>: </a:t>
            </a:r>
            <a:r>
              <a:rPr lang="en-GB" sz="2400" b="1" dirty="0"/>
              <a:t>15 </a:t>
            </a:r>
            <a:r>
              <a:rPr lang="el-GR" sz="2400" b="1" dirty="0" smtClean="0"/>
              <a:t>λεπτά</a:t>
            </a:r>
            <a:endParaRPr lang="en-GB" sz="2400" b="1" dirty="0"/>
          </a:p>
          <a:p>
            <a:endParaRPr lang="en-GB" sz="2400" b="1" dirty="0"/>
          </a:p>
          <a:p>
            <a:r>
              <a:rPr lang="el-GR" sz="2400" b="1" dirty="0" smtClean="0"/>
              <a:t>ΣΧΟΛΙΑ</a:t>
            </a:r>
            <a:r>
              <a:rPr lang="en-GB" sz="2400" b="1" dirty="0" smtClean="0"/>
              <a:t>: </a:t>
            </a:r>
            <a:r>
              <a:rPr lang="el-GR" sz="2400" b="1" dirty="0"/>
              <a:t>Οι συμμετέχοντες συζητούν τα διαπολιτισμικά προγράμματα που είναι πιο χρήσιμα για τα επαγγελματικά τους πλαίσια και πώς μπορεί αυτή η διάσταση να ενισχύσει το έργο τους</a:t>
            </a:r>
            <a:endParaRPr lang="en-GB" sz="2400" b="1" dirty="0"/>
          </a:p>
        </p:txBody>
      </p:sp>
    </p:spTree>
    <p:extLst>
      <p:ext uri="{BB962C8B-B14F-4D97-AF65-F5344CB8AC3E}">
        <p14:creationId xmlns:p14="http://schemas.microsoft.com/office/powerpoint/2010/main" val="3149725171"/>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15807</TotalTime>
  <Words>2305</Words>
  <Application>Microsoft Office PowerPoint</Application>
  <PresentationFormat>On-screen Show (4:3)</PresentationFormat>
  <Paragraphs>270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Θέμα του Office</vt:lpstr>
      <vt:lpstr>Ενότητα  2   Ανάπτυξη και διαχείριση διαπολιτισμικών προγραμμάτων κινητικότητας ΕΕΚ</vt:lpstr>
      <vt:lpstr>Εισαγωγή και ανασκόπηση της Ενότητας 2</vt:lpstr>
      <vt:lpstr>Ανασκόπηση της Ενότητας 2</vt:lpstr>
      <vt:lpstr>Αξιολόγηση</vt:lpstr>
      <vt:lpstr>ΩΡΑ ΓΙΑ ΔΡΑΣΤΗΡΙΟΤΗΤΑ</vt:lpstr>
      <vt:lpstr>ΕΝΟΤΗΤΑ 2  Υπενθύμιση  της Ενότητας 1</vt:lpstr>
      <vt:lpstr>ΕΝΟΤΗΤΑ 2  </vt:lpstr>
      <vt:lpstr>ΠΕΡΙΕΧΟΜΕΝΟ ΕΝΟΤΗΤΑΣ</vt:lpstr>
      <vt:lpstr>ΩΡΑ ΓΙΑ ΔΡΑΣΤΗΡΙΟΤΗΤΑ</vt:lpstr>
      <vt:lpstr>Τύποι διαπολιτισμικού προγράμματος</vt:lpstr>
      <vt:lpstr>ΩΡΑ ΓΙΑ ΔΡΑΣΤΗΡΙΟΤΗΤΑ</vt:lpstr>
      <vt:lpstr>To πλαίσιο για προγραμματισμό του   ‘logic model’</vt:lpstr>
      <vt:lpstr>Το πλαίσιο  για προγραμματισμό του  ‘logic model’</vt:lpstr>
      <vt:lpstr>To πλαίσιο για προγραμματισμό του   ‘logic model’</vt:lpstr>
      <vt:lpstr>To πλαίσιο για προγραμματισμό του   ‘logic model’</vt:lpstr>
      <vt:lpstr>To πλαίσιο για προγραμματισμό του   ‘logic model’</vt:lpstr>
      <vt:lpstr>Χρησιμοποιώντας το ‘logic model’ </vt:lpstr>
      <vt:lpstr>Διάλειμμα για καφέ</vt:lpstr>
      <vt:lpstr>ΩΡΑ ΓΙΑ ΔΡΑΣΤΗΡΙΟΤΗΤΑ</vt:lpstr>
      <vt:lpstr>Δεξιότητες διοίκησης  έργου</vt:lpstr>
      <vt:lpstr>Δεξιότητες διοίκησης</vt:lpstr>
      <vt:lpstr>Άλλα πράγματα που πρέπει να ληφθούν υπόψη</vt:lpstr>
      <vt:lpstr>ΩΡΑ ΓΙΑ ΔΡΑΣΤΗΡΙΟΤΗΤΑ</vt:lpstr>
      <vt:lpstr>Ανάπτυξη δραστηριοτήτων κινητικότητας</vt:lpstr>
      <vt:lpstr>Γιατί μια διαπολιτισμική ικανότητα;</vt:lpstr>
      <vt:lpstr>Γιατί είναι σημαντική;</vt:lpstr>
      <vt:lpstr>Ανάπτυξη μιας κινητικότητας μέσα στην δομή της ΕΕΚ</vt:lpstr>
      <vt:lpstr>Πώς να χρησιμοποιήσετε το Erasmus +</vt:lpstr>
      <vt:lpstr>Συνδεθείτε σε ένα υπολογιστή!</vt:lpstr>
      <vt:lpstr>Πάρτε όσο χρόνο χρειάζεστε!</vt:lpstr>
      <vt:lpstr>Πώς να χρησιμοποιήσετε το Erasmus +</vt:lpstr>
      <vt:lpstr>Προυπολογισμός</vt:lpstr>
      <vt:lpstr>Προυπολογισμός</vt:lpstr>
      <vt:lpstr>Γενικές πληροφορίες</vt:lpstr>
      <vt:lpstr>Γενικές πληροφορίες</vt:lpstr>
      <vt:lpstr>ΩΡΑ ΓΙΑ ΔΡΑΣΤΗΡΙΟΤΗΤΑ</vt:lpstr>
      <vt:lpstr>Ποια από τις πιο κάτω  δεξιότητες ενισχύεται από την πολιτιστική ικανότητα;</vt:lpstr>
      <vt:lpstr>Πόσο έτοιμος είναι ο οργανισμός σου;</vt:lpstr>
      <vt:lpstr>Πόσο έτοιμος είναι ο οργανισμός σου;</vt:lpstr>
      <vt:lpstr>Eργαλεία Αυτοαξιολόγησης– 1</vt:lpstr>
      <vt:lpstr>Eργαλεία Αυτοαξιολόγησης– 2</vt:lpstr>
      <vt:lpstr>Διαδικτυακές δραστηριότητες για την Ενότητα 2</vt:lpstr>
      <vt:lpstr>Επιπλέον μελέτη</vt:lpstr>
      <vt:lpstr>Αυτοαξιολόγηση και αντανάκλαση</vt:lpstr>
      <vt:lpstr>Συγχαρητήρια!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Athena Knais</cp:lastModifiedBy>
  <cp:revision>171</cp:revision>
  <cp:lastPrinted>2018-03-30T12:11:11Z</cp:lastPrinted>
  <dcterms:created xsi:type="dcterms:W3CDTF">2017-10-16T06:30:11Z</dcterms:created>
  <dcterms:modified xsi:type="dcterms:W3CDTF">2018-08-01T09:48:32Z</dcterms:modified>
</cp:coreProperties>
</file>