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6" r:id="rId4"/>
    <p:sldId id="274" r:id="rId5"/>
    <p:sldId id="304" r:id="rId6"/>
    <p:sldId id="272" r:id="rId7"/>
    <p:sldId id="258" r:id="rId8"/>
    <p:sldId id="261" r:id="rId9"/>
    <p:sldId id="305" r:id="rId10"/>
    <p:sldId id="306" r:id="rId11"/>
    <p:sldId id="303" r:id="rId12"/>
    <p:sldId id="297" r:id="rId13"/>
    <p:sldId id="299" r:id="rId14"/>
    <p:sldId id="300" r:id="rId15"/>
    <p:sldId id="267" r:id="rId16"/>
    <p:sldId id="302" r:id="rId17"/>
    <p:sldId id="301" r:id="rId18"/>
    <p:sldId id="286" r:id="rId19"/>
    <p:sldId id="307" r:id="rId20"/>
    <p:sldId id="283" r:id="rId21"/>
    <p:sldId id="311" r:id="rId22"/>
    <p:sldId id="312" r:id="rId23"/>
    <p:sldId id="310" r:id="rId24"/>
    <p:sldId id="287" r:id="rId25"/>
    <p:sldId id="290" r:id="rId26"/>
    <p:sldId id="288" r:id="rId27"/>
    <p:sldId id="291" r:id="rId28"/>
    <p:sldId id="292" r:id="rId29"/>
    <p:sldId id="308" r:id="rId30"/>
    <p:sldId id="309" r:id="rId31"/>
    <p:sldId id="295" r:id="rId32"/>
    <p:sldId id="293" r:id="rId33"/>
    <p:sldId id="294" r:id="rId34"/>
    <p:sldId id="289" r:id="rId35"/>
    <p:sldId id="296" r:id="rId36"/>
    <p:sldId id="313" r:id="rId37"/>
    <p:sldId id="279" r:id="rId38"/>
    <p:sldId id="314" r:id="rId39"/>
    <p:sldId id="315" r:id="rId40"/>
    <p:sldId id="284" r:id="rId41"/>
    <p:sldId id="278" r:id="rId42"/>
    <p:sldId id="317" r:id="rId43"/>
    <p:sldId id="316" r:id="rId44"/>
    <p:sldId id="259" r:id="rId45"/>
    <p:sldId id="262" r:id="rId46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 autoAdjust="0"/>
    <p:restoredTop sz="86409" autoAdjust="0"/>
  </p:normalViewPr>
  <p:slideViewPr>
    <p:cSldViewPr>
      <p:cViewPr>
        <p:scale>
          <a:sx n="81" d="100"/>
          <a:sy n="81" d="100"/>
        </p:scale>
        <p:origin x="-115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055A2-E7E6-45E0-9EA4-5FC2CB2D1F31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C5D955CC-33ED-40F1-8570-8370478F48CB}">
      <dgm:prSet phldrT="[Text]" custT="1"/>
      <dgm:spPr/>
      <dgm:t>
        <a:bodyPr/>
        <a:lstStyle/>
        <a:p>
          <a:r>
            <a:rPr lang="en-US" sz="1800" b="1" dirty="0" err="1"/>
            <a:t>Bisogni</a:t>
          </a:r>
          <a:r>
            <a:rPr lang="en-US" sz="1800" b="1" dirty="0"/>
            <a:t> </a:t>
          </a:r>
          <a:r>
            <a:rPr lang="en-US" sz="1800" b="1" dirty="0" err="1"/>
            <a:t>individuati</a:t>
          </a:r>
          <a:endParaRPr lang="en-US" sz="1800" b="1" dirty="0"/>
        </a:p>
      </dgm:t>
    </dgm:pt>
    <dgm:pt modelId="{10B24867-12D6-414A-9C93-005CF00EECFA}" type="parTrans" cxnId="{7B7EA632-F380-4C60-A136-9F34D46AC21D}">
      <dgm:prSet/>
      <dgm:spPr/>
      <dgm:t>
        <a:bodyPr/>
        <a:lstStyle/>
        <a:p>
          <a:endParaRPr lang="en-US"/>
        </a:p>
      </dgm:t>
    </dgm:pt>
    <dgm:pt modelId="{36FF56AA-B53C-418F-BE99-B628416382C1}" type="sibTrans" cxnId="{7B7EA632-F380-4C60-A136-9F34D46AC21D}">
      <dgm:prSet/>
      <dgm:spPr/>
      <dgm:t>
        <a:bodyPr/>
        <a:lstStyle/>
        <a:p>
          <a:endParaRPr lang="en-US"/>
        </a:p>
      </dgm:t>
    </dgm:pt>
    <dgm:pt modelId="{AFDD8A43-0E87-4248-A99E-44D20A4CBEC5}">
      <dgm:prSet phldrT="[Text]" custT="1"/>
      <dgm:spPr/>
      <dgm:t>
        <a:bodyPr/>
        <a:lstStyle/>
        <a:p>
          <a:r>
            <a:rPr lang="en-US" sz="1800" b="1"/>
            <a:t>Input o </a:t>
          </a:r>
          <a:r>
            <a:rPr lang="en-US" sz="1800" b="1" err="1"/>
            <a:t>risorse</a:t>
          </a:r>
          <a:endParaRPr lang="en-US" sz="1800" b="1"/>
        </a:p>
      </dgm:t>
    </dgm:pt>
    <dgm:pt modelId="{B963A53A-3E4B-4463-9B0A-C1B001C28E54}" type="parTrans" cxnId="{CF5D82C5-8D20-4E6E-A3DF-EF4C6FCD50B9}">
      <dgm:prSet/>
      <dgm:spPr/>
      <dgm:t>
        <a:bodyPr/>
        <a:lstStyle/>
        <a:p>
          <a:endParaRPr lang="en-US"/>
        </a:p>
      </dgm:t>
    </dgm:pt>
    <dgm:pt modelId="{F99F59C8-5AE2-47B7-AF4C-A89CC3991791}" type="sibTrans" cxnId="{CF5D82C5-8D20-4E6E-A3DF-EF4C6FCD50B9}">
      <dgm:prSet/>
      <dgm:spPr/>
      <dgm:t>
        <a:bodyPr/>
        <a:lstStyle/>
        <a:p>
          <a:endParaRPr lang="en-US"/>
        </a:p>
      </dgm:t>
    </dgm:pt>
    <dgm:pt modelId="{C492A682-5377-4A09-B7C8-848072ABC4AA}">
      <dgm:prSet phldrT="[Text]" custT="1"/>
      <dgm:spPr/>
      <dgm:t>
        <a:bodyPr/>
        <a:lstStyle/>
        <a:p>
          <a:r>
            <a:rPr lang="en-US" sz="1800" b="1" err="1"/>
            <a:t>Attività</a:t>
          </a:r>
          <a:endParaRPr lang="en-US" sz="1800" b="1"/>
        </a:p>
      </dgm:t>
    </dgm:pt>
    <dgm:pt modelId="{A12E2B5E-08E1-4692-828A-07A6BD37C0BE}" type="parTrans" cxnId="{265E3B27-B4B7-4E2C-8D0B-F42CE710D6CA}">
      <dgm:prSet/>
      <dgm:spPr/>
      <dgm:t>
        <a:bodyPr/>
        <a:lstStyle/>
        <a:p>
          <a:endParaRPr lang="en-US"/>
        </a:p>
      </dgm:t>
    </dgm:pt>
    <dgm:pt modelId="{F1D1B6B8-E096-415C-A351-32AA7A45609C}" type="sibTrans" cxnId="{265E3B27-B4B7-4E2C-8D0B-F42CE710D6CA}">
      <dgm:prSet/>
      <dgm:spPr/>
      <dgm:t>
        <a:bodyPr/>
        <a:lstStyle/>
        <a:p>
          <a:endParaRPr lang="en-US"/>
        </a:p>
      </dgm:t>
    </dgm:pt>
    <dgm:pt modelId="{891859D2-5D15-4F2C-A98E-364116547D72}">
      <dgm:prSet custT="1"/>
      <dgm:spPr/>
      <dgm:t>
        <a:bodyPr/>
        <a:lstStyle/>
        <a:p>
          <a:r>
            <a:rPr lang="en-US" sz="1800" b="1" err="1"/>
            <a:t>Esiti</a:t>
          </a:r>
          <a:endParaRPr lang="en-US" sz="1800" b="1"/>
        </a:p>
      </dgm:t>
    </dgm:pt>
    <dgm:pt modelId="{9E688C0D-027B-4338-9E86-9D0D239F5465}" type="parTrans" cxnId="{4180DB46-292B-4184-81D2-27BFBE6E214D}">
      <dgm:prSet/>
      <dgm:spPr/>
      <dgm:t>
        <a:bodyPr/>
        <a:lstStyle/>
        <a:p>
          <a:endParaRPr lang="en-US"/>
        </a:p>
      </dgm:t>
    </dgm:pt>
    <dgm:pt modelId="{6B618915-8A82-4048-A78A-E7548C4F22D3}" type="sibTrans" cxnId="{4180DB46-292B-4184-81D2-27BFBE6E214D}">
      <dgm:prSet/>
      <dgm:spPr/>
      <dgm:t>
        <a:bodyPr/>
        <a:lstStyle/>
        <a:p>
          <a:endParaRPr lang="en-US"/>
        </a:p>
      </dgm:t>
    </dgm:pt>
    <dgm:pt modelId="{93F46209-A6D8-4355-AB5D-8ED35EB99156}">
      <dgm:prSet custT="1"/>
      <dgm:spPr/>
      <dgm:t>
        <a:bodyPr/>
        <a:lstStyle/>
        <a:p>
          <a:r>
            <a:rPr lang="en-US" sz="1800" b="1"/>
            <a:t>Output</a:t>
          </a:r>
        </a:p>
      </dgm:t>
    </dgm:pt>
    <dgm:pt modelId="{DDE4765A-AE76-47FC-B481-AD7F174F81E9}" type="parTrans" cxnId="{23E74AA8-4ED5-4857-A48E-32E56E702C36}">
      <dgm:prSet/>
      <dgm:spPr/>
      <dgm:t>
        <a:bodyPr/>
        <a:lstStyle/>
        <a:p>
          <a:endParaRPr lang="en-US"/>
        </a:p>
      </dgm:t>
    </dgm:pt>
    <dgm:pt modelId="{1EBCB841-AF55-4ED0-A180-144358165881}" type="sibTrans" cxnId="{23E74AA8-4ED5-4857-A48E-32E56E702C36}">
      <dgm:prSet/>
      <dgm:spPr/>
      <dgm:t>
        <a:bodyPr/>
        <a:lstStyle/>
        <a:p>
          <a:endParaRPr lang="en-US"/>
        </a:p>
      </dgm:t>
    </dgm:pt>
    <dgm:pt modelId="{7548ACC5-9D13-40EF-A5B1-FE7E5EA23B2C}" type="pres">
      <dgm:prSet presAssocID="{2B5055A2-E7E6-45E0-9EA4-5FC2CB2D1F31}" presName="Name0" presStyleCnt="0">
        <dgm:presLayoutVars>
          <dgm:dir/>
          <dgm:animLvl val="lvl"/>
          <dgm:resizeHandles val="exact"/>
        </dgm:presLayoutVars>
      </dgm:prSet>
      <dgm:spPr/>
    </dgm:pt>
    <dgm:pt modelId="{3CCDDBB9-FE4F-4F6B-8C76-659910873483}" type="pres">
      <dgm:prSet presAssocID="{C5D955CC-33ED-40F1-8570-8370478F48C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5CAFD-9F70-4D6C-BF65-32F68A2B526B}" type="pres">
      <dgm:prSet presAssocID="{36FF56AA-B53C-418F-BE99-B628416382C1}" presName="parTxOnlySpace" presStyleCnt="0"/>
      <dgm:spPr/>
    </dgm:pt>
    <dgm:pt modelId="{D15E6463-D0F7-4FA2-95B4-FA792333B820}" type="pres">
      <dgm:prSet presAssocID="{AFDD8A43-0E87-4248-A99E-44D20A4CBEC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4B2A26-EF37-4DAA-B103-58B70F84E36A}" type="pres">
      <dgm:prSet presAssocID="{F99F59C8-5AE2-47B7-AF4C-A89CC3991791}" presName="parTxOnlySpace" presStyleCnt="0"/>
      <dgm:spPr/>
    </dgm:pt>
    <dgm:pt modelId="{9D36F01F-EDDB-4101-BD26-62D54F47E9E9}" type="pres">
      <dgm:prSet presAssocID="{C492A682-5377-4A09-B7C8-848072ABC4A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C06A78-7E87-4469-85F0-578381FD06EC}" type="pres">
      <dgm:prSet presAssocID="{F1D1B6B8-E096-415C-A351-32AA7A45609C}" presName="parTxOnlySpace" presStyleCnt="0"/>
      <dgm:spPr/>
    </dgm:pt>
    <dgm:pt modelId="{333A8288-BABD-494B-9F8A-0AB642BB0BA6}" type="pres">
      <dgm:prSet presAssocID="{93F46209-A6D8-4355-AB5D-8ED35EB9915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35F8C6-2586-4B95-92E0-BDD814EA08EB}" type="pres">
      <dgm:prSet presAssocID="{1EBCB841-AF55-4ED0-A180-144358165881}" presName="parTxOnlySpace" presStyleCnt="0"/>
      <dgm:spPr/>
    </dgm:pt>
    <dgm:pt modelId="{69A0DAC5-EFFA-4589-96D1-DACC69E61CDC}" type="pres">
      <dgm:prSet presAssocID="{891859D2-5D15-4F2C-A98E-364116547D7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DB0B03-D682-4A12-B1F4-D8C1A1CE4CC5}" type="presOf" srcId="{C5D955CC-33ED-40F1-8570-8370478F48CB}" destId="{3CCDDBB9-FE4F-4F6B-8C76-659910873483}" srcOrd="0" destOrd="0" presId="urn:microsoft.com/office/officeart/2005/8/layout/chevron1"/>
    <dgm:cxn modelId="{4180DB46-292B-4184-81D2-27BFBE6E214D}" srcId="{2B5055A2-E7E6-45E0-9EA4-5FC2CB2D1F31}" destId="{891859D2-5D15-4F2C-A98E-364116547D72}" srcOrd="4" destOrd="0" parTransId="{9E688C0D-027B-4338-9E86-9D0D239F5465}" sibTransId="{6B618915-8A82-4048-A78A-E7548C4F22D3}"/>
    <dgm:cxn modelId="{7B7EA632-F380-4C60-A136-9F34D46AC21D}" srcId="{2B5055A2-E7E6-45E0-9EA4-5FC2CB2D1F31}" destId="{C5D955CC-33ED-40F1-8570-8370478F48CB}" srcOrd="0" destOrd="0" parTransId="{10B24867-12D6-414A-9C93-005CF00EECFA}" sibTransId="{36FF56AA-B53C-418F-BE99-B628416382C1}"/>
    <dgm:cxn modelId="{62BBA34A-91A4-4C5D-86A2-36407DA636D8}" type="presOf" srcId="{93F46209-A6D8-4355-AB5D-8ED35EB99156}" destId="{333A8288-BABD-494B-9F8A-0AB642BB0BA6}" srcOrd="0" destOrd="0" presId="urn:microsoft.com/office/officeart/2005/8/layout/chevron1"/>
    <dgm:cxn modelId="{0E400E75-E6F6-4BD8-81FC-D003B2449C76}" type="presOf" srcId="{C492A682-5377-4A09-B7C8-848072ABC4AA}" destId="{9D36F01F-EDDB-4101-BD26-62D54F47E9E9}" srcOrd="0" destOrd="0" presId="urn:microsoft.com/office/officeart/2005/8/layout/chevron1"/>
    <dgm:cxn modelId="{23E74AA8-4ED5-4857-A48E-32E56E702C36}" srcId="{2B5055A2-E7E6-45E0-9EA4-5FC2CB2D1F31}" destId="{93F46209-A6D8-4355-AB5D-8ED35EB99156}" srcOrd="3" destOrd="0" parTransId="{DDE4765A-AE76-47FC-B481-AD7F174F81E9}" sibTransId="{1EBCB841-AF55-4ED0-A180-144358165881}"/>
    <dgm:cxn modelId="{037B2162-4BAF-4672-95CE-758C38F1224E}" type="presOf" srcId="{2B5055A2-E7E6-45E0-9EA4-5FC2CB2D1F31}" destId="{7548ACC5-9D13-40EF-A5B1-FE7E5EA23B2C}" srcOrd="0" destOrd="0" presId="urn:microsoft.com/office/officeart/2005/8/layout/chevron1"/>
    <dgm:cxn modelId="{6B7EE264-F841-4B4A-82F2-29F933C14E0A}" type="presOf" srcId="{AFDD8A43-0E87-4248-A99E-44D20A4CBEC5}" destId="{D15E6463-D0F7-4FA2-95B4-FA792333B820}" srcOrd="0" destOrd="0" presId="urn:microsoft.com/office/officeart/2005/8/layout/chevron1"/>
    <dgm:cxn modelId="{CF5D82C5-8D20-4E6E-A3DF-EF4C6FCD50B9}" srcId="{2B5055A2-E7E6-45E0-9EA4-5FC2CB2D1F31}" destId="{AFDD8A43-0E87-4248-A99E-44D20A4CBEC5}" srcOrd="1" destOrd="0" parTransId="{B963A53A-3E4B-4463-9B0A-C1B001C28E54}" sibTransId="{F99F59C8-5AE2-47B7-AF4C-A89CC3991791}"/>
    <dgm:cxn modelId="{AF24CEF1-9726-4C1A-9052-B5FE4C1DD52F}" type="presOf" srcId="{891859D2-5D15-4F2C-A98E-364116547D72}" destId="{69A0DAC5-EFFA-4589-96D1-DACC69E61CDC}" srcOrd="0" destOrd="0" presId="urn:microsoft.com/office/officeart/2005/8/layout/chevron1"/>
    <dgm:cxn modelId="{265E3B27-B4B7-4E2C-8D0B-F42CE710D6CA}" srcId="{2B5055A2-E7E6-45E0-9EA4-5FC2CB2D1F31}" destId="{C492A682-5377-4A09-B7C8-848072ABC4AA}" srcOrd="2" destOrd="0" parTransId="{A12E2B5E-08E1-4692-828A-07A6BD37C0BE}" sibTransId="{F1D1B6B8-E096-415C-A351-32AA7A45609C}"/>
    <dgm:cxn modelId="{2B67BB1C-BFCB-4ACA-B9B4-C596458ABEE7}" type="presParOf" srcId="{7548ACC5-9D13-40EF-A5B1-FE7E5EA23B2C}" destId="{3CCDDBB9-FE4F-4F6B-8C76-659910873483}" srcOrd="0" destOrd="0" presId="urn:microsoft.com/office/officeart/2005/8/layout/chevron1"/>
    <dgm:cxn modelId="{6436A27B-63A1-44FF-AFDA-B934B88030B1}" type="presParOf" srcId="{7548ACC5-9D13-40EF-A5B1-FE7E5EA23B2C}" destId="{65C5CAFD-9F70-4D6C-BF65-32F68A2B526B}" srcOrd="1" destOrd="0" presId="urn:microsoft.com/office/officeart/2005/8/layout/chevron1"/>
    <dgm:cxn modelId="{080845CA-A1B6-42F5-97DC-931E5F273960}" type="presParOf" srcId="{7548ACC5-9D13-40EF-A5B1-FE7E5EA23B2C}" destId="{D15E6463-D0F7-4FA2-95B4-FA792333B820}" srcOrd="2" destOrd="0" presId="urn:microsoft.com/office/officeart/2005/8/layout/chevron1"/>
    <dgm:cxn modelId="{D68E7006-98DC-485B-844E-B5EB7D4E33B3}" type="presParOf" srcId="{7548ACC5-9D13-40EF-A5B1-FE7E5EA23B2C}" destId="{E94B2A26-EF37-4DAA-B103-58B70F84E36A}" srcOrd="3" destOrd="0" presId="urn:microsoft.com/office/officeart/2005/8/layout/chevron1"/>
    <dgm:cxn modelId="{DB4FB7B3-F7BA-41A5-9FC5-4305CFBF6108}" type="presParOf" srcId="{7548ACC5-9D13-40EF-A5B1-FE7E5EA23B2C}" destId="{9D36F01F-EDDB-4101-BD26-62D54F47E9E9}" srcOrd="4" destOrd="0" presId="urn:microsoft.com/office/officeart/2005/8/layout/chevron1"/>
    <dgm:cxn modelId="{2A9FCB91-8132-4CCB-A1FD-75F4D46113FF}" type="presParOf" srcId="{7548ACC5-9D13-40EF-A5B1-FE7E5EA23B2C}" destId="{02C06A78-7E87-4469-85F0-578381FD06EC}" srcOrd="5" destOrd="0" presId="urn:microsoft.com/office/officeart/2005/8/layout/chevron1"/>
    <dgm:cxn modelId="{74287F79-A819-41A7-9099-E697BD9426EF}" type="presParOf" srcId="{7548ACC5-9D13-40EF-A5B1-FE7E5EA23B2C}" destId="{333A8288-BABD-494B-9F8A-0AB642BB0BA6}" srcOrd="6" destOrd="0" presId="urn:microsoft.com/office/officeart/2005/8/layout/chevron1"/>
    <dgm:cxn modelId="{C2EA5839-FBF0-4BA1-8D2E-6E274053040B}" type="presParOf" srcId="{7548ACC5-9D13-40EF-A5B1-FE7E5EA23B2C}" destId="{CA35F8C6-2586-4B95-92E0-BDD814EA08EB}" srcOrd="7" destOrd="0" presId="urn:microsoft.com/office/officeart/2005/8/layout/chevron1"/>
    <dgm:cxn modelId="{5A3F2674-6AE1-4AF7-9125-9CF7D1122775}" type="presParOf" srcId="{7548ACC5-9D13-40EF-A5B1-FE7E5EA23B2C}" destId="{69A0DAC5-EFFA-4589-96D1-DACC69E61CD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>
                <a:solidFill>
                  <a:srgbClr val="002060"/>
                </a:solidFill>
              </a:rPr>
              <a:t>.</a:t>
            </a:r>
            <a:endParaRPr lang="el-GR" sz="11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err="1">
                <a:solidFill>
                  <a:srgbClr val="6B6BCF"/>
                </a:solidFill>
              </a:rPr>
              <a:t>Programme</a:t>
            </a:r>
            <a:r>
              <a:rPr lang="en-US" altLang="el-GR" sz="1200" b="1">
                <a:solidFill>
                  <a:srgbClr val="6B6BCF"/>
                </a:solidFill>
              </a:rPr>
              <a:t> of the European Union</a:t>
            </a:r>
            <a:endParaRPr lang="el-GR" altLang="el-GR" sz="1200" b="1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hYwa62SMA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org.uk/before-you-apply" TargetMode="External"/><Relationship Id="rId2" Type="http://schemas.openxmlformats.org/officeDocument/2006/relationships/hyperlink" Target="https://www.erasmusplus.org.uk/vocational-education-and-training-fund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vlesupport.co.uk/ealacademy/login/index.ph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smart.co.uk/tools.php" TargetMode="External"/><Relationship Id="rId2" Type="http://schemas.openxmlformats.org/officeDocument/2006/relationships/hyperlink" Target="https://managementhelp.org/freenonprofittraining/diagramming-your-nonprofit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qyd3CE-RV60" TargetMode="External"/><Relationship Id="rId4" Type="http://schemas.openxmlformats.org/officeDocument/2006/relationships/hyperlink" Target="https://www.youtube.com/watch?v=4kjew1fhQn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Modulo 2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Sviluppare</a:t>
            </a: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2200" err="1">
                <a:solidFill>
                  <a:schemeClr val="tx1">
                    <a:lumMod val="75000"/>
                  </a:schemeClr>
                </a:solidFill>
              </a:rPr>
              <a:t>gestire</a:t>
            </a: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err="1">
                <a:solidFill>
                  <a:schemeClr val="tx1">
                    <a:lumMod val="75000"/>
                  </a:schemeClr>
                </a:solidFill>
              </a:rPr>
              <a:t>programmi</a:t>
            </a: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sz="2200" err="1">
                <a:solidFill>
                  <a:schemeClr val="tx1">
                    <a:lumMod val="75000"/>
                  </a:schemeClr>
                </a:solidFill>
              </a:rPr>
              <a:t>mobilità</a:t>
            </a: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err="1">
                <a:solidFill>
                  <a:schemeClr val="tx1">
                    <a:lumMod val="75000"/>
                  </a:schemeClr>
                </a:solidFill>
              </a:rPr>
              <a:t>interculturale</a:t>
            </a: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20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20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200">
                <a:solidFill>
                  <a:schemeClr val="tx1">
                    <a:lumMod val="75000"/>
                  </a:schemeClr>
                </a:solidFill>
              </a:rPr>
            </a:br>
            <a:endParaRPr lang="el-GR" sz="2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2</a:t>
            </a:r>
          </a:p>
          <a:p>
            <a:r>
              <a:rPr lang="it-IT" sz="2200">
                <a:solidFill>
                  <a:schemeClr val="accent3">
                    <a:lumMod val="75000"/>
                  </a:schemeClr>
                </a:solidFill>
              </a:rPr>
              <a:t>Sviluppare e pianificare efficaci programmi di formazione professionale interculturale </a:t>
            </a:r>
          </a:p>
          <a:p>
            <a:endParaRPr lang="el-GR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Tipologie</a:t>
            </a:r>
            <a:r>
              <a:rPr lang="en-GB" dirty="0"/>
              <a:t> di </a:t>
            </a:r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643192" cy="4597971"/>
          </a:xfrm>
        </p:spPr>
        <p:txBody>
          <a:bodyPr>
            <a:normAutofit lnSpcReduction="10000"/>
          </a:bodyPr>
          <a:lstStyle/>
          <a:p>
            <a:r>
              <a:rPr lang="en-GB" sz="2800" dirty="0" err="1"/>
              <a:t>Ti</a:t>
            </a:r>
            <a:r>
              <a:rPr lang="en-GB" sz="2800" dirty="0"/>
              <a:t> </a:t>
            </a:r>
            <a:r>
              <a:rPr lang="en-GB" sz="2800" dirty="0" err="1"/>
              <a:t>verrà</a:t>
            </a:r>
            <a:r>
              <a:rPr lang="en-GB" sz="2800" dirty="0"/>
              <a:t> </a:t>
            </a:r>
            <a:r>
              <a:rPr lang="en-GB" sz="2800" dirty="0" err="1"/>
              <a:t>fornita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lista</a:t>
            </a:r>
            <a:r>
              <a:rPr lang="en-GB" sz="2800" dirty="0"/>
              <a:t> di </a:t>
            </a:r>
            <a:r>
              <a:rPr lang="en-GB" sz="2800" dirty="0" err="1"/>
              <a:t>tipologie</a:t>
            </a:r>
            <a:r>
              <a:rPr lang="en-GB" sz="2800" dirty="0"/>
              <a:t> di </a:t>
            </a:r>
            <a:r>
              <a:rPr lang="en-GB" sz="2800" dirty="0" err="1"/>
              <a:t>programmi</a:t>
            </a:r>
            <a:r>
              <a:rPr lang="en-GB" sz="2800" dirty="0"/>
              <a:t> </a:t>
            </a:r>
            <a:r>
              <a:rPr lang="en-GB" sz="2800" dirty="0" err="1"/>
              <a:t>interculturali</a:t>
            </a:r>
            <a:r>
              <a:rPr lang="en-GB" sz="2800" dirty="0"/>
              <a:t>. </a:t>
            </a:r>
          </a:p>
          <a:p>
            <a:r>
              <a:rPr lang="en-GB" sz="2800" dirty="0" err="1"/>
              <a:t>Discuti</a:t>
            </a:r>
            <a:r>
              <a:rPr lang="en-GB" sz="2800" dirty="0"/>
              <a:t> con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tuo</a:t>
            </a:r>
            <a:r>
              <a:rPr lang="en-GB" sz="2800" dirty="0"/>
              <a:t> partner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programmi</a:t>
            </a:r>
            <a:r>
              <a:rPr lang="en-GB" sz="2800" dirty="0"/>
              <a:t> </a:t>
            </a:r>
            <a:r>
              <a:rPr lang="en-GB" sz="2800" dirty="0" err="1"/>
              <a:t>formativi</a:t>
            </a:r>
            <a:r>
              <a:rPr lang="en-GB" sz="2800" dirty="0"/>
              <a:t> </a:t>
            </a:r>
            <a:r>
              <a:rPr lang="en-GB" sz="2800" dirty="0" err="1"/>
              <a:t>offerti</a:t>
            </a:r>
            <a:r>
              <a:rPr lang="en-GB" sz="2800" dirty="0"/>
              <a:t> </a:t>
            </a:r>
            <a:r>
              <a:rPr lang="en-GB" sz="2800" dirty="0" err="1"/>
              <a:t>dalla</a:t>
            </a:r>
            <a:r>
              <a:rPr lang="en-GB" sz="2800" dirty="0"/>
              <a:t> </a:t>
            </a:r>
            <a:r>
              <a:rPr lang="en-GB" sz="2800" dirty="0" err="1"/>
              <a:t>tua</a:t>
            </a:r>
            <a:r>
              <a:rPr lang="en-GB" sz="2800" dirty="0"/>
              <a:t> </a:t>
            </a:r>
            <a:r>
              <a:rPr lang="en-GB" sz="2800" dirty="0" err="1"/>
              <a:t>azienda</a:t>
            </a:r>
            <a:r>
              <a:rPr lang="en-GB" sz="2800" dirty="0"/>
              <a:t> o </a:t>
            </a:r>
            <a:r>
              <a:rPr lang="en-GB" sz="2800" dirty="0" err="1"/>
              <a:t>dall’azienda</a:t>
            </a:r>
            <a:r>
              <a:rPr lang="en-GB" sz="2800" dirty="0"/>
              <a:t> del </a:t>
            </a:r>
            <a:r>
              <a:rPr lang="en-GB" sz="2800" dirty="0" err="1"/>
              <a:t>tuo</a:t>
            </a:r>
            <a:r>
              <a:rPr lang="en-GB" sz="2800" dirty="0"/>
              <a:t> partner.</a:t>
            </a:r>
          </a:p>
          <a:p>
            <a:r>
              <a:rPr lang="en-GB" sz="2800" dirty="0" err="1"/>
              <a:t>Quali</a:t>
            </a:r>
            <a:r>
              <a:rPr lang="en-GB" sz="2800" dirty="0"/>
              <a:t> </a:t>
            </a:r>
            <a:r>
              <a:rPr lang="en-GB" sz="2800" dirty="0" err="1"/>
              <a:t>modelli</a:t>
            </a:r>
            <a:r>
              <a:rPr lang="en-GB" sz="2800" dirty="0"/>
              <a:t> </a:t>
            </a:r>
            <a:r>
              <a:rPr lang="en-GB" sz="2800" dirty="0" err="1"/>
              <a:t>interculturali</a:t>
            </a:r>
            <a:r>
              <a:rPr lang="en-GB" sz="2800" dirty="0"/>
              <a:t> </a:t>
            </a:r>
            <a:r>
              <a:rPr lang="en-GB" sz="2800" dirty="0" err="1"/>
              <a:t>potrebbero</a:t>
            </a:r>
            <a:r>
              <a:rPr lang="en-GB" sz="2800" dirty="0"/>
              <a:t> </a:t>
            </a:r>
            <a:r>
              <a:rPr lang="en-GB" sz="2800" dirty="0" err="1"/>
              <a:t>essere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utili</a:t>
            </a:r>
            <a:r>
              <a:rPr lang="en-GB" sz="2800" dirty="0"/>
              <a:t> o </a:t>
            </a:r>
            <a:r>
              <a:rPr lang="en-GB" sz="2800" dirty="0" err="1"/>
              <a:t>attinenti</a:t>
            </a:r>
            <a:r>
              <a:rPr lang="en-GB" sz="2800" dirty="0"/>
              <a:t> al </a:t>
            </a:r>
            <a:r>
              <a:rPr lang="en-GB" sz="2800" dirty="0" err="1"/>
              <a:t>tuo</a:t>
            </a:r>
            <a:r>
              <a:rPr lang="en-GB" sz="2800" dirty="0"/>
              <a:t> </a:t>
            </a:r>
            <a:r>
              <a:rPr lang="en-GB" sz="2800" dirty="0" err="1"/>
              <a:t>contesto</a:t>
            </a:r>
            <a:r>
              <a:rPr lang="en-GB" sz="2800" dirty="0"/>
              <a:t> </a:t>
            </a:r>
            <a:r>
              <a:rPr lang="en-GB" sz="2800" dirty="0" err="1"/>
              <a:t>professionale</a:t>
            </a:r>
            <a:r>
              <a:rPr lang="en-GB" sz="2800" dirty="0"/>
              <a:t>?</a:t>
            </a:r>
          </a:p>
          <a:p>
            <a:r>
              <a:rPr lang="en-GB" sz="2800" dirty="0"/>
              <a:t>Come </a:t>
            </a:r>
            <a:r>
              <a:rPr lang="en-GB" sz="2800" dirty="0" err="1"/>
              <a:t>potrebbe</a:t>
            </a:r>
            <a:r>
              <a:rPr lang="en-GB" sz="2800" dirty="0"/>
              <a:t> </a:t>
            </a:r>
            <a:r>
              <a:rPr lang="en-GB" sz="2800" dirty="0" err="1"/>
              <a:t>aggiungere</a:t>
            </a:r>
            <a:r>
              <a:rPr lang="en-GB" sz="2800" dirty="0"/>
              <a:t> </a:t>
            </a:r>
            <a:r>
              <a:rPr lang="en-GB" sz="2800" dirty="0" err="1"/>
              <a:t>valore</a:t>
            </a:r>
            <a:r>
              <a:rPr lang="en-GB" sz="2800" dirty="0"/>
              <a:t> </a:t>
            </a:r>
            <a:r>
              <a:rPr lang="en-GB" sz="2800" dirty="0" err="1"/>
              <a:t>ai</a:t>
            </a:r>
            <a:r>
              <a:rPr lang="en-GB" sz="2800" dirty="0"/>
              <a:t> </a:t>
            </a:r>
            <a:r>
              <a:rPr lang="en-GB" sz="2800" dirty="0" err="1"/>
              <a:t>tuoi</a:t>
            </a:r>
            <a:r>
              <a:rPr lang="en-GB" sz="2800" dirty="0"/>
              <a:t> </a:t>
            </a:r>
            <a:r>
              <a:rPr lang="en-GB" sz="2800" dirty="0" err="1"/>
              <a:t>programmi</a:t>
            </a:r>
            <a:r>
              <a:rPr lang="en-GB" sz="2800" dirty="0"/>
              <a:t> un </a:t>
            </a:r>
            <a:r>
              <a:rPr lang="en-GB" sz="2800" dirty="0" err="1"/>
              <a:t>aspetto</a:t>
            </a:r>
            <a:r>
              <a:rPr lang="en-GB" sz="2800" dirty="0"/>
              <a:t> </a:t>
            </a:r>
            <a:r>
              <a:rPr lang="en-GB" sz="2800" dirty="0" err="1"/>
              <a:t>interculturale</a:t>
            </a:r>
            <a:r>
              <a:rPr lang="en-GB" sz="2800" dirty="0"/>
              <a:t>?</a:t>
            </a:r>
          </a:p>
          <a:p>
            <a:r>
              <a:rPr lang="en-GB" sz="2800" dirty="0" err="1"/>
              <a:t>Annota</a:t>
            </a:r>
            <a:r>
              <a:rPr lang="en-GB" sz="2800" dirty="0"/>
              <a:t> la </a:t>
            </a:r>
            <a:r>
              <a:rPr lang="en-GB" sz="2800" dirty="0" err="1"/>
              <a:t>discussione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</a:t>
            </a:r>
            <a:r>
              <a:rPr lang="en-GB" sz="2800" dirty="0" err="1"/>
              <a:t>foglio</a:t>
            </a:r>
            <a:r>
              <a:rPr lang="en-GB" sz="2800" dirty="0"/>
              <a:t> di </a:t>
            </a:r>
            <a:r>
              <a:rPr lang="en-GB" sz="2800" dirty="0" err="1"/>
              <a:t>raccolta</a:t>
            </a:r>
            <a:r>
              <a:rPr lang="en-GB" sz="2800" dirty="0"/>
              <a:t>.</a:t>
            </a:r>
          </a:p>
          <a:p>
            <a:pPr lvl="0"/>
            <a:endParaRPr lang="en-GB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20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 MOMENTO DELLE ATTIVITA’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NUMERO </a:t>
            </a:r>
            <a:r>
              <a:rPr lang="en-GB" sz="2400" b="1" err="1"/>
              <a:t>ATTIVITà</a:t>
            </a:r>
            <a:r>
              <a:rPr lang="en-GB" sz="2400" b="1"/>
              <a:t>: 2.1.3</a:t>
            </a:r>
          </a:p>
          <a:p>
            <a:endParaRPr lang="en-GB" sz="2400" b="1"/>
          </a:p>
          <a:p>
            <a:r>
              <a:rPr lang="en-GB" sz="2400" b="1"/>
              <a:t>TITOLO </a:t>
            </a:r>
            <a:r>
              <a:rPr lang="en-GB" sz="2400" b="1" err="1"/>
              <a:t>ATTIVITà</a:t>
            </a:r>
            <a:r>
              <a:rPr lang="en-GB" sz="2400" b="1"/>
              <a:t>: </a:t>
            </a:r>
            <a:r>
              <a:rPr lang="en-GB" sz="2400" b="1" err="1"/>
              <a:t>Comprendere</a:t>
            </a:r>
            <a:r>
              <a:rPr lang="en-GB" sz="2400" b="1"/>
              <a:t> la cornice del ‘ </a:t>
            </a:r>
            <a:r>
              <a:rPr lang="en-GB" sz="2400" b="1" err="1"/>
              <a:t>modello</a:t>
            </a:r>
            <a:r>
              <a:rPr lang="en-GB" sz="2400" b="1"/>
              <a:t> </a:t>
            </a:r>
            <a:r>
              <a:rPr lang="en-GB" sz="2400" b="1" err="1"/>
              <a:t>logico</a:t>
            </a:r>
            <a:r>
              <a:rPr lang="en-GB" sz="2400" b="1"/>
              <a:t>’ </a:t>
            </a:r>
            <a:r>
              <a:rPr lang="en-GB" sz="2400" b="1" err="1"/>
              <a:t>della</a:t>
            </a:r>
            <a:r>
              <a:rPr lang="en-GB" sz="2400" b="1"/>
              <a:t> </a:t>
            </a:r>
            <a:r>
              <a:rPr lang="en-GB" sz="2400" b="1" err="1"/>
              <a:t>pianificazione</a:t>
            </a:r>
            <a:endParaRPr lang="en-GB" sz="2400" b="1"/>
          </a:p>
          <a:p>
            <a:endParaRPr lang="en-GB" sz="2400" b="1"/>
          </a:p>
          <a:p>
            <a:r>
              <a:rPr lang="en-GB" sz="2400" b="1"/>
              <a:t>DURATA </a:t>
            </a:r>
            <a:r>
              <a:rPr lang="en-GB" sz="2400" b="1" err="1"/>
              <a:t>ATTIVITà</a:t>
            </a:r>
            <a:r>
              <a:rPr lang="en-GB" sz="2400" b="1"/>
              <a:t>: 50 min</a:t>
            </a:r>
          </a:p>
          <a:p>
            <a:endParaRPr lang="en-GB" sz="2400" b="1"/>
          </a:p>
          <a:p>
            <a:r>
              <a:rPr lang="en-GB" sz="2400" b="1"/>
              <a:t>COMMENTI: I </a:t>
            </a:r>
            <a:r>
              <a:rPr lang="en-GB" sz="2400" b="1" err="1"/>
              <a:t>partecipanti</a:t>
            </a:r>
            <a:r>
              <a:rPr lang="en-GB" sz="2400" b="1"/>
              <a:t> </a:t>
            </a:r>
            <a:r>
              <a:rPr lang="en-GB" sz="2400" b="1" err="1"/>
              <a:t>acquisiscono</a:t>
            </a:r>
            <a:r>
              <a:rPr lang="en-GB" sz="2400" b="1"/>
              <a:t> </a:t>
            </a:r>
            <a:r>
              <a:rPr lang="en-GB" sz="2400" b="1" err="1"/>
              <a:t>familiarità</a:t>
            </a:r>
            <a:r>
              <a:rPr lang="en-GB" sz="2400" b="1"/>
              <a:t> con un </a:t>
            </a:r>
            <a:r>
              <a:rPr lang="en-GB" sz="2400" b="1" err="1"/>
              <a:t>modello</a:t>
            </a:r>
            <a:r>
              <a:rPr lang="en-GB" sz="2400" b="1"/>
              <a:t> per </a:t>
            </a:r>
            <a:r>
              <a:rPr lang="en-GB" sz="2400" b="1" err="1"/>
              <a:t>pianificare</a:t>
            </a:r>
            <a:r>
              <a:rPr lang="en-GB" sz="2400" b="1"/>
              <a:t> </a:t>
            </a:r>
            <a:r>
              <a:rPr lang="en-GB" sz="2400" b="1" err="1"/>
              <a:t>progetti</a:t>
            </a:r>
            <a:r>
              <a:rPr lang="en-GB" sz="2400" b="1"/>
              <a:t> con </a:t>
            </a:r>
            <a:r>
              <a:rPr lang="en-GB" sz="2400" b="1" err="1"/>
              <a:t>successo</a:t>
            </a:r>
            <a:r>
              <a:rPr lang="en-GB" sz="24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9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La cornice del ‘modello </a:t>
            </a:r>
            <a:r>
              <a:rPr lang="it-IT" err="1"/>
              <a:t>logico’</a:t>
            </a:r>
            <a:r>
              <a:rPr lang="it-IT"/>
              <a:t> per la pianificazione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Il ‘modello </a:t>
            </a:r>
            <a:r>
              <a:rPr lang="it-IT" dirty="0" err="1"/>
              <a:t>logico’</a:t>
            </a:r>
            <a:r>
              <a:rPr lang="it-IT" dirty="0"/>
              <a:t> è uno strumento che può essere d’aiuto nello sviluppo di un progetto.</a:t>
            </a:r>
          </a:p>
          <a:p>
            <a:r>
              <a:rPr lang="it-IT" dirty="0"/>
              <a:t>Può aiutare a individuare meglio gli scopi di un progetto, più nello specifico, includendo:</a:t>
            </a:r>
          </a:p>
          <a:p>
            <a:pPr lvl="1"/>
            <a:r>
              <a:rPr lang="it-IT" dirty="0"/>
              <a:t>Le sue componenti, risorse e attività</a:t>
            </a:r>
          </a:p>
          <a:p>
            <a:pPr lvl="1"/>
            <a:r>
              <a:rPr lang="it-IT" dirty="0"/>
              <a:t>I suoi esiti e impatti- per l’azienda così come i beneficiari del progetto</a:t>
            </a:r>
          </a:p>
          <a:p>
            <a:r>
              <a:rPr lang="it-IT" dirty="0"/>
              <a:t>Può anche aiutare nel valutare i risultati del progetto una volta finito.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80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4042211"/>
              </p:ext>
            </p:extLst>
          </p:nvPr>
        </p:nvGraphicFramePr>
        <p:xfrm>
          <a:off x="-108520" y="1556792"/>
          <a:ext cx="915220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420888"/>
            <a:ext cx="1620000" cy="36933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err="1">
                <a:solidFill>
                  <a:srgbClr val="002060"/>
                </a:solidFill>
              </a:rPr>
              <a:t>Quali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bisogni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sono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stati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individuati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>
              <a:solidFill>
                <a:srgbClr val="002060"/>
              </a:solidFill>
            </a:endParaRPr>
          </a:p>
          <a:p>
            <a:pPr lvl="0" algn="ctr"/>
            <a:r>
              <a:rPr lang="en-US">
                <a:solidFill>
                  <a:srgbClr val="002060"/>
                </a:solidFill>
              </a:rPr>
              <a:t>Chi </a:t>
            </a:r>
            <a:r>
              <a:rPr lang="en-US" err="1">
                <a:solidFill>
                  <a:srgbClr val="002060"/>
                </a:solidFill>
              </a:rPr>
              <a:t>sono</a:t>
            </a:r>
            <a:r>
              <a:rPr lang="en-US">
                <a:solidFill>
                  <a:srgbClr val="002060"/>
                </a:solidFill>
              </a:rPr>
              <a:t> I beneficiary </a:t>
            </a:r>
            <a:r>
              <a:rPr lang="en-US" err="1">
                <a:solidFill>
                  <a:srgbClr val="002060"/>
                </a:solidFill>
              </a:rPr>
              <a:t>diretti</a:t>
            </a:r>
            <a:r>
              <a:rPr lang="en-US">
                <a:solidFill>
                  <a:srgbClr val="002060"/>
                </a:solidFill>
              </a:rPr>
              <a:t> e </a:t>
            </a:r>
            <a:r>
              <a:rPr lang="en-US" err="1">
                <a:solidFill>
                  <a:srgbClr val="002060"/>
                </a:solidFill>
              </a:rPr>
              <a:t>indiretti</a:t>
            </a:r>
            <a:r>
              <a:rPr lang="en-US">
                <a:solidFill>
                  <a:srgbClr val="002060"/>
                </a:solidFill>
              </a:rPr>
              <a:t> del </a:t>
            </a:r>
            <a:r>
              <a:rPr lang="en-US" err="1">
                <a:solidFill>
                  <a:srgbClr val="002060"/>
                </a:solidFill>
              </a:rPr>
              <a:t>progetto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>
              <a:solidFill>
                <a:srgbClr val="002060"/>
              </a:solidFill>
            </a:endParaRPr>
          </a:p>
          <a:p>
            <a:pPr lvl="0" algn="ctr"/>
            <a:r>
              <a:rPr lang="en-US">
                <a:solidFill>
                  <a:srgbClr val="002060"/>
                </a:solidFill>
              </a:rPr>
              <a:t>A </a:t>
            </a:r>
            <a:r>
              <a:rPr lang="en-US" err="1">
                <a:solidFill>
                  <a:srgbClr val="002060"/>
                </a:solidFill>
              </a:rPr>
              <a:t>quali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bisogni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può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rivolgersi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il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progetto</a:t>
            </a:r>
            <a:r>
              <a:rPr lang="en-US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12256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/>
              <a:t>La cornice del ‘</a:t>
            </a:r>
            <a:r>
              <a:rPr lang="en-GB" err="1"/>
              <a:t>modello</a:t>
            </a:r>
            <a:r>
              <a:rPr lang="en-GB"/>
              <a:t> </a:t>
            </a:r>
            <a:r>
              <a:rPr lang="en-GB" err="1"/>
              <a:t>logico</a:t>
            </a:r>
            <a:r>
              <a:rPr lang="en-GB"/>
              <a:t>’ per la </a:t>
            </a:r>
            <a:r>
              <a:rPr lang="en-GB" err="1"/>
              <a:t>pianificazione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63688" y="2420888"/>
            <a:ext cx="1692000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rgbClr val="002060"/>
                </a:solidFill>
              </a:rPr>
              <a:t>Di </a:t>
            </a:r>
            <a:r>
              <a:rPr lang="en-GB" err="1">
                <a:solidFill>
                  <a:srgbClr val="002060"/>
                </a:solidFill>
              </a:rPr>
              <a:t>che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risorse</a:t>
            </a:r>
            <a:r>
              <a:rPr lang="en-GB">
                <a:solidFill>
                  <a:srgbClr val="002060"/>
                </a:solidFill>
              </a:rPr>
              <a:t> ha </a:t>
            </a:r>
            <a:r>
              <a:rPr lang="en-GB" err="1">
                <a:solidFill>
                  <a:srgbClr val="002060"/>
                </a:solidFill>
              </a:rPr>
              <a:t>bisogno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il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progetto</a:t>
            </a:r>
            <a:r>
              <a:rPr lang="en-GB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GB" sz="600">
              <a:solidFill>
                <a:srgbClr val="002060"/>
              </a:solidFill>
            </a:endParaRPr>
          </a:p>
          <a:p>
            <a:pPr lvl="0" algn="ctr"/>
            <a:r>
              <a:rPr lang="en-GB">
                <a:solidFill>
                  <a:srgbClr val="002060"/>
                </a:solidFill>
              </a:rPr>
              <a:t>Che </a:t>
            </a:r>
            <a:r>
              <a:rPr lang="en-GB" err="1">
                <a:solidFill>
                  <a:srgbClr val="002060"/>
                </a:solidFill>
              </a:rPr>
              <a:t>risorse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puoi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portare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nel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progetto</a:t>
            </a:r>
            <a:r>
              <a:rPr lang="en-GB">
                <a:solidFill>
                  <a:srgbClr val="002060"/>
                </a:solidFill>
              </a:rPr>
              <a:t>? (</a:t>
            </a:r>
            <a:r>
              <a:rPr lang="en-GB" err="1">
                <a:solidFill>
                  <a:srgbClr val="002060"/>
                </a:solidFill>
              </a:rPr>
              <a:t>umane</a:t>
            </a:r>
            <a:r>
              <a:rPr lang="en-GB">
                <a:solidFill>
                  <a:srgbClr val="002060"/>
                </a:solidFill>
              </a:rPr>
              <a:t>, </a:t>
            </a:r>
            <a:r>
              <a:rPr lang="en-GB" err="1">
                <a:solidFill>
                  <a:srgbClr val="002060"/>
                </a:solidFill>
              </a:rPr>
              <a:t>finanziarie</a:t>
            </a:r>
            <a:r>
              <a:rPr lang="en-GB">
                <a:solidFill>
                  <a:srgbClr val="002060"/>
                </a:solidFill>
              </a:rPr>
              <a:t>, </a:t>
            </a:r>
            <a:r>
              <a:rPr lang="en-GB" err="1">
                <a:solidFill>
                  <a:srgbClr val="002060"/>
                </a:solidFill>
              </a:rPr>
              <a:t>organizzative</a:t>
            </a:r>
            <a:r>
              <a:rPr lang="en-GB">
                <a:solidFill>
                  <a:srgbClr val="002060"/>
                </a:solidFill>
              </a:rPr>
              <a:t>)</a:t>
            </a:r>
          </a:p>
          <a:p>
            <a:pPr lvl="0" algn="ctr"/>
            <a:endParaRPr lang="en-GB" sz="600">
              <a:solidFill>
                <a:srgbClr val="002060"/>
              </a:solidFill>
            </a:endParaRPr>
          </a:p>
          <a:p>
            <a:pPr lvl="0" algn="ctr"/>
            <a:r>
              <a:rPr lang="en-GB">
                <a:solidFill>
                  <a:srgbClr val="002060"/>
                </a:solidFill>
              </a:rPr>
              <a:t>Dove </a:t>
            </a:r>
            <a:r>
              <a:rPr lang="en-GB" err="1">
                <a:solidFill>
                  <a:srgbClr val="002060"/>
                </a:solidFill>
              </a:rPr>
              <a:t>altro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puoi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trovare</a:t>
            </a:r>
            <a:r>
              <a:rPr lang="en-GB">
                <a:solidFill>
                  <a:srgbClr val="002060"/>
                </a:solidFill>
              </a:rPr>
              <a:t> le </a:t>
            </a:r>
            <a:r>
              <a:rPr lang="en-GB" err="1">
                <a:solidFill>
                  <a:srgbClr val="002060"/>
                </a:solidFill>
              </a:rPr>
              <a:t>risorse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err="1">
                <a:solidFill>
                  <a:srgbClr val="002060"/>
                </a:solidFill>
              </a:rPr>
              <a:t>necessarie</a:t>
            </a:r>
            <a:r>
              <a:rPr lang="en-GB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6064" y="2439113"/>
            <a:ext cx="15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>
                <a:solidFill>
                  <a:srgbClr val="002060"/>
                </a:solidFill>
              </a:rPr>
              <a:t>Che </a:t>
            </a:r>
            <a:r>
              <a:rPr lang="en-US" err="1">
                <a:solidFill>
                  <a:srgbClr val="002060"/>
                </a:solidFill>
              </a:rPr>
              <a:t>attività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specifiche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prevede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il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progetto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>
              <a:solidFill>
                <a:srgbClr val="002060"/>
              </a:solidFill>
            </a:endParaRPr>
          </a:p>
          <a:p>
            <a:pPr lvl="0" algn="ctr"/>
            <a:r>
              <a:rPr lang="en-US">
                <a:solidFill>
                  <a:srgbClr val="002060"/>
                </a:solidFill>
              </a:rPr>
              <a:t>Come </a:t>
            </a:r>
            <a:r>
              <a:rPr lang="en-US" err="1">
                <a:solidFill>
                  <a:srgbClr val="002060"/>
                </a:solidFill>
              </a:rPr>
              <a:t>verranno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fornite</a:t>
            </a:r>
            <a:r>
              <a:rPr lang="en-US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9828" y="2420888"/>
            <a:ext cx="15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err="1">
                <a:solidFill>
                  <a:srgbClr val="002060"/>
                </a:solidFill>
              </a:rPr>
              <a:t>Qual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è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il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risultato</a:t>
            </a:r>
            <a:r>
              <a:rPr lang="en-US">
                <a:solidFill>
                  <a:srgbClr val="002060"/>
                </a:solidFill>
              </a:rPr>
              <a:t> del </a:t>
            </a:r>
            <a:r>
              <a:rPr lang="en-US" err="1">
                <a:solidFill>
                  <a:srgbClr val="002060"/>
                </a:solidFill>
              </a:rPr>
              <a:t>progetto</a:t>
            </a:r>
            <a:r>
              <a:rPr lang="en-US">
                <a:solidFill>
                  <a:srgbClr val="002060"/>
                </a:solidFill>
              </a:rPr>
              <a:t> e </a:t>
            </a:r>
            <a:r>
              <a:rPr lang="en-US" err="1">
                <a:solidFill>
                  <a:srgbClr val="002060"/>
                </a:solidFill>
              </a:rPr>
              <a:t>delle</a:t>
            </a:r>
            <a:r>
              <a:rPr lang="en-US">
                <a:solidFill>
                  <a:srgbClr val="002060"/>
                </a:solidFill>
              </a:rPr>
              <a:t> sue </a:t>
            </a:r>
            <a:r>
              <a:rPr lang="en-US" err="1">
                <a:solidFill>
                  <a:srgbClr val="002060"/>
                </a:solidFill>
              </a:rPr>
              <a:t>attività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>
              <a:solidFill>
                <a:srgbClr val="002060"/>
              </a:solidFill>
            </a:endParaRPr>
          </a:p>
          <a:p>
            <a:pPr lvl="0" algn="ctr"/>
            <a:r>
              <a:rPr lang="en-US">
                <a:solidFill>
                  <a:srgbClr val="002060"/>
                </a:solidFill>
              </a:rPr>
              <a:t>In </a:t>
            </a:r>
            <a:r>
              <a:rPr lang="en-US" err="1">
                <a:solidFill>
                  <a:srgbClr val="002060"/>
                </a:solidFill>
              </a:rPr>
              <a:t>che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modo</a:t>
            </a:r>
            <a:r>
              <a:rPr lang="en-US">
                <a:solidFill>
                  <a:srgbClr val="002060"/>
                </a:solidFill>
              </a:rPr>
              <a:t> le </a:t>
            </a:r>
            <a:r>
              <a:rPr lang="en-US" err="1">
                <a:solidFill>
                  <a:srgbClr val="002060"/>
                </a:solidFill>
              </a:rPr>
              <a:t>attività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rispondono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ai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bisogni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individuati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8264" y="2444793"/>
            <a:ext cx="1727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rgbClr val="002060"/>
                </a:solidFill>
              </a:rPr>
              <a:t>Che </a:t>
            </a:r>
            <a:r>
              <a:rPr lang="en-US" dirty="0" err="1">
                <a:solidFill>
                  <a:srgbClr val="002060"/>
                </a:solidFill>
              </a:rPr>
              <a:t>impatto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positivo</a:t>
            </a:r>
            <a:r>
              <a:rPr lang="en-US" dirty="0">
                <a:solidFill>
                  <a:srgbClr val="002060"/>
                </a:solidFill>
              </a:rPr>
              <a:t> ha </a:t>
            </a:r>
            <a:r>
              <a:rPr lang="en-US" dirty="0" err="1">
                <a:solidFill>
                  <a:srgbClr val="002060"/>
                </a:solidFill>
              </a:rPr>
              <a:t>il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progetto</a:t>
            </a:r>
            <a:r>
              <a:rPr lang="en-US" dirty="0">
                <a:solidFill>
                  <a:srgbClr val="002060"/>
                </a:solidFill>
              </a:rPr>
              <a:t> sui </a:t>
            </a:r>
            <a:r>
              <a:rPr lang="en-US" dirty="0" err="1">
                <a:solidFill>
                  <a:srgbClr val="002060"/>
                </a:solidFill>
              </a:rPr>
              <a:t>suoi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beneficiari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nel</a:t>
            </a:r>
            <a:r>
              <a:rPr lang="en-US" dirty="0">
                <a:solidFill>
                  <a:srgbClr val="002060"/>
                </a:solidFill>
              </a:rPr>
              <a:t> breve-medio e </a:t>
            </a:r>
            <a:r>
              <a:rPr lang="en-US" dirty="0" err="1">
                <a:solidFill>
                  <a:srgbClr val="002060"/>
                </a:solidFill>
              </a:rPr>
              <a:t>nel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lungo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termine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 sz="600" dirty="0">
              <a:solidFill>
                <a:srgbClr val="002060"/>
              </a:solidFill>
            </a:endParaRPr>
          </a:p>
          <a:p>
            <a:pPr lvl="0" algn="ctr"/>
            <a:r>
              <a:rPr lang="en-US" dirty="0">
                <a:solidFill>
                  <a:srgbClr val="002060"/>
                </a:solidFill>
              </a:rPr>
              <a:t>Come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correla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l’impatto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bisogni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individuati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lvl="0" algn="ctr"/>
            <a:endParaRPr lang="en-US" sz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La cornice del ‘</a:t>
            </a:r>
            <a:r>
              <a:rPr lang="en-GB" err="1"/>
              <a:t>modello</a:t>
            </a:r>
            <a:r>
              <a:rPr lang="en-GB"/>
              <a:t> </a:t>
            </a:r>
            <a:r>
              <a:rPr lang="en-GB" err="1"/>
              <a:t>logico</a:t>
            </a:r>
            <a:r>
              <a:rPr lang="en-GB"/>
              <a:t>’ per la </a:t>
            </a:r>
            <a:r>
              <a:rPr lang="en-GB" err="1"/>
              <a:t>pianificazione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Il breve video </a:t>
            </a:r>
            <a:r>
              <a:rPr lang="en-GB" dirty="0" err="1"/>
              <a:t>che</a:t>
            </a:r>
            <a:r>
              <a:rPr lang="en-GB" dirty="0"/>
              <a:t> segue </a:t>
            </a:r>
            <a:r>
              <a:rPr lang="en-GB" dirty="0" err="1"/>
              <a:t>mostra</a:t>
            </a:r>
            <a:r>
              <a:rPr lang="en-GB" dirty="0"/>
              <a:t> come </a:t>
            </a:r>
            <a:r>
              <a:rPr lang="en-GB" dirty="0" err="1"/>
              <a:t>una</a:t>
            </a:r>
            <a:r>
              <a:rPr lang="en-GB" dirty="0"/>
              <a:t> persona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approccia</a:t>
            </a:r>
            <a:r>
              <a:rPr lang="en-GB" dirty="0"/>
              <a:t> al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pianificare</a:t>
            </a:r>
            <a:r>
              <a:rPr lang="en-GB" dirty="0"/>
              <a:t> un </a:t>
            </a:r>
            <a:r>
              <a:rPr lang="en-GB" dirty="0" err="1"/>
              <a:t>suo</a:t>
            </a:r>
            <a:r>
              <a:rPr lang="en-GB" dirty="0"/>
              <a:t> </a:t>
            </a:r>
            <a:r>
              <a:rPr lang="en-GB" dirty="0" err="1"/>
              <a:t>progetto</a:t>
            </a:r>
            <a:r>
              <a:rPr lang="en-GB" dirty="0"/>
              <a:t>.</a:t>
            </a:r>
          </a:p>
          <a:p>
            <a:r>
              <a:rPr lang="en-GB" dirty="0" err="1"/>
              <a:t>Immagina</a:t>
            </a:r>
            <a:r>
              <a:rPr lang="en-GB" dirty="0"/>
              <a:t> la cornice del ‘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logico</a:t>
            </a:r>
            <a:r>
              <a:rPr lang="en-GB" dirty="0"/>
              <a:t>’ </a:t>
            </a:r>
            <a:r>
              <a:rPr lang="en-GB" dirty="0" err="1"/>
              <a:t>applicata</a:t>
            </a:r>
            <a:r>
              <a:rPr lang="en-GB" dirty="0"/>
              <a:t> a un piano per </a:t>
            </a:r>
            <a:r>
              <a:rPr lang="en-GB" dirty="0" err="1"/>
              <a:t>costruire</a:t>
            </a:r>
            <a:r>
              <a:rPr lang="en-GB" dirty="0"/>
              <a:t> un </a:t>
            </a:r>
            <a:r>
              <a:rPr lang="en-GB" dirty="0" err="1"/>
              <a:t>ponte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due </a:t>
            </a:r>
            <a:r>
              <a:rPr lang="en-GB" dirty="0" err="1"/>
              <a:t>città</a:t>
            </a:r>
            <a:r>
              <a:rPr lang="en-GB" dirty="0"/>
              <a:t>.</a:t>
            </a:r>
          </a:p>
          <a:p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l’ha</a:t>
            </a:r>
            <a:r>
              <a:rPr lang="en-GB" dirty="0"/>
              <a:t> </a:t>
            </a:r>
            <a:r>
              <a:rPr lang="en-GB" dirty="0" err="1"/>
              <a:t>aiutata</a:t>
            </a:r>
            <a:r>
              <a:rPr lang="en-GB" dirty="0"/>
              <a:t> a </a:t>
            </a:r>
            <a:r>
              <a:rPr lang="en-GB" dirty="0" err="1"/>
              <a:t>individuare</a:t>
            </a:r>
            <a:r>
              <a:rPr lang="en-GB" dirty="0"/>
              <a:t> le </a:t>
            </a:r>
            <a:r>
              <a:rPr lang="en-GB" dirty="0" err="1"/>
              <a:t>componenti</a:t>
            </a:r>
            <a:r>
              <a:rPr lang="en-GB" dirty="0"/>
              <a:t> </a:t>
            </a:r>
            <a:r>
              <a:rPr lang="en-GB" dirty="0" err="1"/>
              <a:t>chiave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bisogni</a:t>
            </a:r>
            <a:r>
              <a:rPr lang="en-GB" dirty="0"/>
              <a:t>, </a:t>
            </a:r>
            <a:r>
              <a:rPr lang="en-GB" dirty="0" err="1"/>
              <a:t>degli</a:t>
            </a:r>
            <a:r>
              <a:rPr lang="en-GB" dirty="0"/>
              <a:t> input, </a:t>
            </a:r>
            <a:r>
              <a:rPr lang="en-GB" dirty="0" err="1"/>
              <a:t>degli</a:t>
            </a:r>
            <a:r>
              <a:rPr lang="en-GB" dirty="0"/>
              <a:t> output (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incluse</a:t>
            </a:r>
            <a:r>
              <a:rPr lang="en-GB" dirty="0"/>
              <a:t>) e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esiti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94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/>
              <a:t>La cornice del ‘</a:t>
            </a:r>
            <a:r>
              <a:rPr lang="en-US" err="1"/>
              <a:t>modello</a:t>
            </a:r>
            <a:r>
              <a:rPr lang="en-US"/>
              <a:t> </a:t>
            </a:r>
            <a:r>
              <a:rPr lang="en-US" err="1"/>
              <a:t>logico</a:t>
            </a:r>
            <a:r>
              <a:rPr lang="en-US"/>
              <a:t>’ per la </a:t>
            </a:r>
            <a:r>
              <a:rPr lang="en-US" err="1"/>
              <a:t>pianificazione</a:t>
            </a:r>
            <a:endParaRPr lang="el-GR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xmlns="" id="{F1F95FC7-708A-4F68-AE89-19B437DB665F}"/>
              </a:ext>
            </a:extLst>
          </p:cNvPr>
          <p:cNvPicPr/>
          <p:nvPr/>
        </p:nvPicPr>
        <p:blipFill rotWithShape="1">
          <a:blip r:embed="rId3"/>
          <a:srcRect l="17416" t="24109" r="18768" b="12783"/>
          <a:stretch/>
        </p:blipFill>
        <p:spPr bwMode="auto">
          <a:xfrm>
            <a:off x="683568" y="1700808"/>
            <a:ext cx="734481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8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7643192" cy="4525963"/>
          </a:xfrm>
        </p:spPr>
        <p:txBody>
          <a:bodyPr>
            <a:normAutofit/>
          </a:bodyPr>
          <a:lstStyle/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stati</a:t>
            </a:r>
            <a:r>
              <a:rPr lang="en-GB"/>
              <a:t> </a:t>
            </a:r>
            <a:r>
              <a:rPr lang="en-GB" err="1"/>
              <a:t>gli</a:t>
            </a:r>
            <a:r>
              <a:rPr lang="en-GB"/>
              <a:t> input </a:t>
            </a:r>
            <a:r>
              <a:rPr lang="en-GB" err="1"/>
              <a:t>usati</a:t>
            </a:r>
            <a:r>
              <a:rPr lang="en-GB"/>
              <a:t> da Jane?</a:t>
            </a:r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erano</a:t>
            </a:r>
            <a:r>
              <a:rPr lang="en-GB"/>
              <a:t> le </a:t>
            </a:r>
            <a:r>
              <a:rPr lang="en-GB" err="1"/>
              <a:t>attività</a:t>
            </a:r>
            <a:r>
              <a:rPr lang="en-GB"/>
              <a:t> del </a:t>
            </a:r>
            <a:r>
              <a:rPr lang="en-GB" err="1"/>
              <a:t>progetto</a:t>
            </a:r>
            <a:r>
              <a:rPr lang="en-GB"/>
              <a:t>?</a:t>
            </a:r>
          </a:p>
          <a:p>
            <a:r>
              <a:rPr lang="en-GB"/>
              <a:t>Quale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stato</a:t>
            </a:r>
            <a:r>
              <a:rPr lang="en-GB"/>
              <a:t> </a:t>
            </a:r>
            <a:r>
              <a:rPr lang="en-GB" err="1"/>
              <a:t>l’output</a:t>
            </a:r>
            <a:r>
              <a:rPr lang="en-GB"/>
              <a:t> del </a:t>
            </a:r>
            <a:r>
              <a:rPr lang="en-GB" err="1"/>
              <a:t>progetto</a:t>
            </a:r>
            <a:r>
              <a:rPr lang="en-GB"/>
              <a:t>?</a:t>
            </a:r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esiti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derivati</a:t>
            </a:r>
            <a:r>
              <a:rPr lang="en-GB"/>
              <a:t> </a:t>
            </a:r>
            <a:r>
              <a:rPr lang="en-GB" err="1"/>
              <a:t>dall’output</a:t>
            </a:r>
            <a:r>
              <a:rPr lang="en-GB"/>
              <a:t>?</a:t>
            </a:r>
          </a:p>
          <a:p>
            <a:r>
              <a:rPr lang="en-GB"/>
              <a:t>Quale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stato</a:t>
            </a:r>
            <a:r>
              <a:rPr lang="en-GB"/>
              <a:t> </a:t>
            </a:r>
            <a:r>
              <a:rPr lang="en-GB" err="1"/>
              <a:t>l’impatto</a:t>
            </a:r>
            <a:r>
              <a:rPr lang="en-GB"/>
              <a:t>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 cornice del ‘</a:t>
            </a:r>
            <a:r>
              <a:rPr lang="en-US" err="1"/>
              <a:t>modello</a:t>
            </a:r>
            <a:r>
              <a:rPr lang="en-US"/>
              <a:t> </a:t>
            </a:r>
            <a:r>
              <a:rPr lang="en-US" err="1"/>
              <a:t>logico</a:t>
            </a:r>
            <a:r>
              <a:rPr lang="en-US"/>
              <a:t>’ per la </a:t>
            </a:r>
            <a:r>
              <a:rPr lang="en-US" err="1"/>
              <a:t>pianificazione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08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Utilizzare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‘</a:t>
            </a:r>
            <a:r>
              <a:rPr lang="en-GB" err="1"/>
              <a:t>modello</a:t>
            </a:r>
            <a:r>
              <a:rPr lang="en-GB"/>
              <a:t> </a:t>
            </a:r>
            <a:r>
              <a:rPr lang="en-GB" err="1"/>
              <a:t>logico</a:t>
            </a:r>
            <a:r>
              <a:rPr lang="en-GB"/>
              <a:t>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piccoli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.</a:t>
            </a:r>
          </a:p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vi </a:t>
            </a:r>
            <a:r>
              <a:rPr lang="en-GB" dirty="0" err="1"/>
              <a:t>fornirà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 schema di </a:t>
            </a:r>
            <a:r>
              <a:rPr lang="en-GB" dirty="0" err="1"/>
              <a:t>pianificazione</a:t>
            </a:r>
            <a:r>
              <a:rPr lang="en-GB" dirty="0"/>
              <a:t> e vi </a:t>
            </a:r>
            <a:r>
              <a:rPr lang="en-GB" dirty="0" err="1"/>
              <a:t>chiederà</a:t>
            </a:r>
            <a:r>
              <a:rPr lang="en-GB" dirty="0"/>
              <a:t> di </a:t>
            </a:r>
            <a:r>
              <a:rPr lang="it-IT" dirty="0"/>
              <a:t>dedicare 20 minuti alla scrittura dello schema di un programma di mobilità interculturale per un gruppo professionale specifico</a:t>
            </a:r>
            <a:r>
              <a:rPr lang="en-GB" dirty="0"/>
              <a:t>: </a:t>
            </a:r>
            <a:r>
              <a:rPr lang="en-GB" dirty="0" err="1"/>
              <a:t>p.es</a:t>
            </a:r>
            <a:r>
              <a:rPr lang="en-GB" dirty="0"/>
              <a:t>. </a:t>
            </a:r>
            <a:r>
              <a:rPr lang="en-GB" dirty="0" err="1"/>
              <a:t>Formazione</a:t>
            </a:r>
            <a:r>
              <a:rPr lang="en-GB" dirty="0"/>
              <a:t> di </a:t>
            </a:r>
            <a:r>
              <a:rPr lang="en-GB" dirty="0" err="1"/>
              <a:t>parrucchieri</a:t>
            </a:r>
            <a:r>
              <a:rPr lang="en-GB" dirty="0"/>
              <a:t> o </a:t>
            </a:r>
            <a:r>
              <a:rPr lang="en-GB" dirty="0" err="1"/>
              <a:t>ceramisti</a:t>
            </a:r>
            <a:r>
              <a:rPr lang="en-GB" dirty="0"/>
              <a:t>.</a:t>
            </a:r>
          </a:p>
          <a:p>
            <a:r>
              <a:rPr lang="en-GB" dirty="0" err="1"/>
              <a:t>Dopodiché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formatore</a:t>
            </a:r>
            <a:r>
              <a:rPr lang="en-GB" dirty="0"/>
              <a:t> vi </a:t>
            </a:r>
            <a:r>
              <a:rPr lang="en-GB" dirty="0" err="1"/>
              <a:t>inviterà</a:t>
            </a:r>
            <a:r>
              <a:rPr lang="en-GB" dirty="0"/>
              <a:t> a </a:t>
            </a:r>
            <a:r>
              <a:rPr lang="en-GB" dirty="0" err="1"/>
              <a:t>girare</a:t>
            </a:r>
            <a:r>
              <a:rPr lang="en-GB" dirty="0"/>
              <a:t> e </a:t>
            </a:r>
            <a:r>
              <a:rPr lang="it-IT" dirty="0"/>
              <a:t>a rivedere il lavoro dei vostri colleghi, prendendo appunti su post-it</a:t>
            </a:r>
            <a:r>
              <a:rPr lang="en-GB" dirty="0"/>
              <a:t>.</a:t>
            </a:r>
          </a:p>
          <a:p>
            <a:r>
              <a:rPr lang="en-GB" dirty="0" err="1"/>
              <a:t>Leggerete</a:t>
            </a:r>
            <a:r>
              <a:rPr lang="en-GB" dirty="0"/>
              <a:t> </a:t>
            </a:r>
            <a:r>
              <a:rPr lang="en-GB" dirty="0" err="1"/>
              <a:t>dunque</a:t>
            </a:r>
            <a:r>
              <a:rPr lang="en-GB" dirty="0"/>
              <a:t> </a:t>
            </a:r>
            <a:r>
              <a:rPr lang="it-IT" dirty="0"/>
              <a:t>i commenti fatti dai colleghi ai vostri progetti e vi sarà data l'opportunità di rispondere.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12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err="1"/>
              <a:t>Pausa</a:t>
            </a:r>
            <a:r>
              <a:rPr lang="en-US"/>
              <a:t> </a:t>
            </a:r>
            <a:r>
              <a:rPr lang="en-US" err="1"/>
              <a:t>caffè</a:t>
            </a:r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103056-E059-4ACC-BE5F-F3EE342A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03648" y="1628800"/>
            <a:ext cx="5011358" cy="37585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49C28E-DA69-4FE7-A515-B23897D3DAED}"/>
              </a:ext>
            </a:extLst>
          </p:cNvPr>
          <p:cNvSpPr txBox="1"/>
          <p:nvPr/>
        </p:nvSpPr>
        <p:spPr>
          <a:xfrm>
            <a:off x="1403648" y="5426459"/>
            <a:ext cx="4534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A_small_cup_of_coffe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825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 MOMENTO DELLE ATTIVITA’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NUMERO </a:t>
            </a:r>
            <a:r>
              <a:rPr lang="en-GB" sz="2400" b="1" err="1"/>
              <a:t>ATTIVITà</a:t>
            </a:r>
            <a:r>
              <a:rPr lang="en-GB" sz="2400" b="1"/>
              <a:t>: 2.1.4</a:t>
            </a:r>
          </a:p>
          <a:p>
            <a:endParaRPr lang="en-GB" sz="2400" b="1"/>
          </a:p>
          <a:p>
            <a:r>
              <a:rPr lang="en-GB" sz="2400" b="1"/>
              <a:t>TITOLO </a:t>
            </a:r>
            <a:r>
              <a:rPr lang="en-GB" sz="2400" b="1" err="1"/>
              <a:t>ATTIVITà</a:t>
            </a:r>
            <a:r>
              <a:rPr lang="en-GB" sz="2400" b="1"/>
              <a:t>: </a:t>
            </a:r>
            <a:r>
              <a:rPr lang="en-GB" sz="2400" b="1" err="1"/>
              <a:t>Altri</a:t>
            </a:r>
            <a:r>
              <a:rPr lang="en-GB" sz="2400" b="1"/>
              <a:t> </a:t>
            </a:r>
            <a:r>
              <a:rPr lang="en-GB" sz="2400" b="1" err="1"/>
              <a:t>aspetti</a:t>
            </a:r>
            <a:r>
              <a:rPr lang="en-GB" sz="2400" b="1"/>
              <a:t> di project management </a:t>
            </a:r>
          </a:p>
          <a:p>
            <a:endParaRPr lang="en-GB" sz="2400" b="1"/>
          </a:p>
          <a:p>
            <a:r>
              <a:rPr lang="en-GB" sz="2400" b="1"/>
              <a:t>DURATA </a:t>
            </a:r>
            <a:r>
              <a:rPr lang="en-GB" sz="2400" b="1" err="1"/>
              <a:t>ATTIVITà</a:t>
            </a:r>
            <a:r>
              <a:rPr lang="en-GB" sz="2400" b="1"/>
              <a:t>: 15 min</a:t>
            </a:r>
          </a:p>
          <a:p>
            <a:endParaRPr lang="en-GB" sz="2400" b="1"/>
          </a:p>
          <a:p>
            <a:r>
              <a:rPr lang="en-GB" sz="2400" b="1"/>
              <a:t>COMMENTI: I </a:t>
            </a:r>
            <a:r>
              <a:rPr lang="en-GB" sz="2400" b="1" err="1"/>
              <a:t>parteipanti</a:t>
            </a:r>
            <a:r>
              <a:rPr lang="en-GB" sz="2400" b="1"/>
              <a:t> </a:t>
            </a:r>
            <a:r>
              <a:rPr lang="en-GB" sz="2400" b="1" err="1"/>
              <a:t>prenderanno</a:t>
            </a:r>
            <a:r>
              <a:rPr lang="en-GB" sz="2400" b="1"/>
              <a:t> in </a:t>
            </a:r>
            <a:r>
              <a:rPr lang="en-GB" sz="2400" b="1" err="1"/>
              <a:t>considerazione</a:t>
            </a:r>
            <a:r>
              <a:rPr lang="en-GB" sz="2400" b="1"/>
              <a:t>  </a:t>
            </a:r>
            <a:r>
              <a:rPr lang="en-GB" sz="2400" b="1" err="1"/>
              <a:t>gli</a:t>
            </a:r>
            <a:r>
              <a:rPr lang="en-GB" sz="2400" b="1"/>
              <a:t> </a:t>
            </a:r>
            <a:r>
              <a:rPr lang="en-GB" sz="2400" b="1" err="1"/>
              <a:t>aspetti</a:t>
            </a:r>
            <a:r>
              <a:rPr lang="en-GB" sz="2400" b="1"/>
              <a:t> </a:t>
            </a:r>
            <a:r>
              <a:rPr lang="en-GB" sz="2400" b="1" err="1"/>
              <a:t>gestionali</a:t>
            </a:r>
            <a:r>
              <a:rPr lang="en-GB" sz="2400" b="1"/>
              <a:t> e </a:t>
            </a:r>
            <a:r>
              <a:rPr lang="en-GB" sz="2400" b="1" err="1"/>
              <a:t>amministrativi</a:t>
            </a:r>
            <a:r>
              <a:rPr lang="en-GB" sz="2400" b="1"/>
              <a:t> per la </a:t>
            </a:r>
            <a:r>
              <a:rPr lang="en-GB" sz="2400" b="1" err="1"/>
              <a:t>pianificazione</a:t>
            </a:r>
            <a:r>
              <a:rPr lang="en-GB" sz="2400" b="1"/>
              <a:t> di un </a:t>
            </a:r>
            <a:r>
              <a:rPr lang="en-GB" sz="2400" b="1" err="1"/>
              <a:t>programma</a:t>
            </a:r>
            <a:r>
              <a:rPr lang="en-GB" sz="2400" b="1"/>
              <a:t> di </a:t>
            </a:r>
            <a:r>
              <a:rPr lang="en-GB" sz="2400" b="1" err="1"/>
              <a:t>mobilità</a:t>
            </a:r>
            <a:r>
              <a:rPr lang="en-GB" sz="2400" b="1"/>
              <a:t> </a:t>
            </a:r>
            <a:r>
              <a:rPr lang="en-GB" sz="2400" b="1" err="1"/>
              <a:t>interculturale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57766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Introduzione</a:t>
            </a:r>
            <a:r>
              <a:rPr lang="en-GB"/>
              <a:t> e </a:t>
            </a:r>
            <a:r>
              <a:rPr lang="en-GB" err="1"/>
              <a:t>panoramica</a:t>
            </a:r>
            <a:r>
              <a:rPr lang="en-GB"/>
              <a:t> del Modulo 2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Il modulo 2 ha lo scopo di supportare i professionisti e le organizzazioni di IFP interculturali per comprendere i diversi tipi di programmi ed esperienze interculturali di IFP, come organizzarli in modo efficace, soddisfare le diverse esigenze e creare e sostenere efficaci partnership internazionali di IFP</a:t>
            </a:r>
            <a:r>
              <a:rPr lang="en-GB"/>
              <a:t>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18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Abilità</a:t>
            </a:r>
            <a:r>
              <a:rPr lang="en-GB"/>
              <a:t> di project management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/>
          </a:p>
          <a:p>
            <a:r>
              <a:rPr lang="en-GB">
                <a:solidFill>
                  <a:schemeClr val="tx2"/>
                </a:solidFill>
              </a:rPr>
              <a:t>Cosa </a:t>
            </a:r>
            <a:r>
              <a:rPr lang="en-GB" err="1">
                <a:solidFill>
                  <a:schemeClr val="tx2"/>
                </a:solidFill>
              </a:rPr>
              <a:t>implica</a:t>
            </a:r>
            <a:r>
              <a:rPr lang="en-GB">
                <a:solidFill>
                  <a:schemeClr val="tx2"/>
                </a:solidFill>
              </a:rPr>
              <a:t> la cornice del </a:t>
            </a:r>
            <a:r>
              <a:rPr lang="en-GB" err="1">
                <a:solidFill>
                  <a:schemeClr val="tx2"/>
                </a:solidFill>
              </a:rPr>
              <a:t>modello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logico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nella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pianificazione</a:t>
            </a:r>
            <a:r>
              <a:rPr lang="en-GB">
                <a:solidFill>
                  <a:schemeClr val="tx2"/>
                </a:solidFill>
              </a:rPr>
              <a:t>?</a:t>
            </a:r>
          </a:p>
          <a:p>
            <a:r>
              <a:rPr lang="en-GB">
                <a:solidFill>
                  <a:schemeClr val="tx2"/>
                </a:solidFill>
              </a:rPr>
              <a:t>Di </a:t>
            </a:r>
            <a:r>
              <a:rPr lang="en-GB" err="1">
                <a:solidFill>
                  <a:schemeClr val="tx2"/>
                </a:solidFill>
              </a:rPr>
              <a:t>cosa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hai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bisogno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oltre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alla</a:t>
            </a:r>
            <a:r>
              <a:rPr lang="en-GB">
                <a:solidFill>
                  <a:schemeClr val="tx2"/>
                </a:solidFill>
              </a:rPr>
              <a:t> cornice del </a:t>
            </a:r>
            <a:r>
              <a:rPr lang="en-GB" err="1">
                <a:solidFill>
                  <a:schemeClr val="tx2"/>
                </a:solidFill>
              </a:rPr>
              <a:t>modello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logico</a:t>
            </a:r>
            <a:r>
              <a:rPr lang="en-GB">
                <a:solidFill>
                  <a:schemeClr val="tx2"/>
                </a:solidFill>
              </a:rPr>
              <a:t> per </a:t>
            </a:r>
            <a:r>
              <a:rPr lang="en-GB" err="1">
                <a:solidFill>
                  <a:schemeClr val="tx2"/>
                </a:solidFill>
              </a:rPr>
              <a:t>pianificare</a:t>
            </a:r>
            <a:r>
              <a:rPr lang="en-GB">
                <a:solidFill>
                  <a:schemeClr val="tx2"/>
                </a:solidFill>
              </a:rPr>
              <a:t>?</a:t>
            </a:r>
            <a:endParaRPr lang="el-G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4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Abilità</a:t>
            </a:r>
            <a:r>
              <a:rPr lang="en-GB"/>
              <a:t> di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244827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err="1"/>
              <a:t>Pensa</a:t>
            </a:r>
            <a:r>
              <a:rPr lang="en-GB" sz="2800" dirty="0"/>
              <a:t> </a:t>
            </a:r>
            <a:r>
              <a:rPr lang="en-GB" sz="2800" dirty="0" err="1"/>
              <a:t>alle</a:t>
            </a:r>
            <a:r>
              <a:rPr lang="en-GB" sz="2800" dirty="0"/>
              <a:t> </a:t>
            </a:r>
            <a:r>
              <a:rPr lang="en-GB" sz="2800" dirty="0" err="1"/>
              <a:t>risorse</a:t>
            </a:r>
            <a:r>
              <a:rPr lang="en-GB" sz="2800" dirty="0"/>
              <a:t> di cui </a:t>
            </a:r>
            <a:r>
              <a:rPr lang="en-GB" sz="2800" dirty="0" err="1"/>
              <a:t>un’azienda</a:t>
            </a:r>
            <a:r>
              <a:rPr lang="en-GB" sz="2800" dirty="0"/>
              <a:t> di IFP ha </a:t>
            </a:r>
            <a:r>
              <a:rPr lang="en-GB" sz="2800" dirty="0" err="1"/>
              <a:t>bisogno</a:t>
            </a:r>
            <a:r>
              <a:rPr lang="en-GB" sz="2800" dirty="0"/>
              <a:t> con </a:t>
            </a:r>
            <a:r>
              <a:rPr lang="en-GB" sz="2800" dirty="0" err="1"/>
              <a:t>l’obiettivo</a:t>
            </a:r>
            <a:r>
              <a:rPr lang="en-GB" sz="2800" dirty="0"/>
              <a:t> di </a:t>
            </a:r>
            <a:r>
              <a:rPr lang="en-GB" sz="2800" dirty="0" err="1"/>
              <a:t>essere</a:t>
            </a:r>
            <a:r>
              <a:rPr lang="en-GB" sz="2800" dirty="0"/>
              <a:t> in </a:t>
            </a:r>
            <a:r>
              <a:rPr lang="en-GB" sz="2800" dirty="0" err="1"/>
              <a:t>grado</a:t>
            </a:r>
            <a:r>
              <a:rPr lang="en-GB" sz="2800" dirty="0"/>
              <a:t> di </a:t>
            </a:r>
            <a:r>
              <a:rPr lang="en-GB" sz="2800" dirty="0" err="1"/>
              <a:t>sviluppare</a:t>
            </a:r>
            <a:r>
              <a:rPr lang="en-GB" sz="2800" dirty="0"/>
              <a:t> un </a:t>
            </a:r>
            <a:r>
              <a:rPr lang="en-GB" sz="2800" dirty="0" err="1"/>
              <a:t>elemento</a:t>
            </a:r>
            <a:r>
              <a:rPr lang="en-GB" sz="2800" dirty="0"/>
              <a:t> </a:t>
            </a:r>
            <a:r>
              <a:rPr lang="en-GB" sz="2800" dirty="0" err="1"/>
              <a:t>interculturale</a:t>
            </a:r>
            <a:r>
              <a:rPr lang="en-GB" sz="2800" dirty="0"/>
              <a:t> per un </a:t>
            </a:r>
            <a:r>
              <a:rPr lang="en-GB" sz="2800" dirty="0" err="1"/>
              <a:t>programma</a:t>
            </a:r>
            <a:r>
              <a:rPr lang="en-GB" sz="2800" dirty="0"/>
              <a:t> </a:t>
            </a:r>
            <a:r>
              <a:rPr lang="en-GB" sz="2800" dirty="0" err="1"/>
              <a:t>esistente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Utilizza</a:t>
            </a:r>
            <a:r>
              <a:rPr lang="en-GB" sz="2800" dirty="0"/>
              <a:t> la </a:t>
            </a:r>
            <a:r>
              <a:rPr lang="en-GB" sz="2800" dirty="0" err="1"/>
              <a:t>tabella</a:t>
            </a:r>
            <a:r>
              <a:rPr lang="en-GB" sz="2800" dirty="0"/>
              <a:t> qui sotto per </a:t>
            </a:r>
            <a:r>
              <a:rPr lang="en-GB" sz="2800" dirty="0" err="1"/>
              <a:t>riflettere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come la </a:t>
            </a:r>
            <a:r>
              <a:rPr lang="en-GB" sz="2800" dirty="0" err="1"/>
              <a:t>tua</a:t>
            </a:r>
            <a:r>
              <a:rPr lang="en-GB" sz="2800" dirty="0"/>
              <a:t> </a:t>
            </a:r>
            <a:r>
              <a:rPr lang="en-GB" sz="2800" dirty="0" err="1"/>
              <a:t>azienda</a:t>
            </a:r>
            <a:r>
              <a:rPr lang="en-GB" sz="2800" dirty="0"/>
              <a:t> </a:t>
            </a:r>
            <a:r>
              <a:rPr lang="en-GB" sz="2800" dirty="0" err="1"/>
              <a:t>può</a:t>
            </a:r>
            <a:r>
              <a:rPr lang="en-GB" sz="2800" dirty="0"/>
              <a:t> </a:t>
            </a:r>
            <a:r>
              <a:rPr lang="en-GB" sz="2800" dirty="0" err="1"/>
              <a:t>affrontare</a:t>
            </a:r>
            <a:r>
              <a:rPr lang="en-GB" sz="2800" dirty="0"/>
              <a:t> le </a:t>
            </a:r>
            <a:r>
              <a:rPr lang="en-GB" sz="2800" dirty="0" err="1"/>
              <a:t>aree</a:t>
            </a:r>
            <a:r>
              <a:rPr lang="en-GB" sz="2800" dirty="0"/>
              <a:t> </a:t>
            </a:r>
            <a:r>
              <a:rPr lang="en-GB" sz="2800" dirty="0" err="1"/>
              <a:t>evidenziate</a:t>
            </a:r>
            <a:r>
              <a:rPr lang="en-GB" sz="2800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3664"/>
              </p:ext>
            </p:extLst>
          </p:nvPr>
        </p:nvGraphicFramePr>
        <p:xfrm>
          <a:off x="457200" y="3789040"/>
          <a:ext cx="782419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73">
                  <a:extLst>
                    <a:ext uri="{9D8B030D-6E8A-4147-A177-3AD203B41FA5}">
                      <a16:colId xmlns:a16="http://schemas.microsoft.com/office/drawing/2014/main" xmlns="" val="810291008"/>
                    </a:ext>
                  </a:extLst>
                </a:gridCol>
                <a:gridCol w="2127773">
                  <a:extLst>
                    <a:ext uri="{9D8B030D-6E8A-4147-A177-3AD203B41FA5}">
                      <a16:colId xmlns:a16="http://schemas.microsoft.com/office/drawing/2014/main" xmlns="" val="950709816"/>
                    </a:ext>
                  </a:extLst>
                </a:gridCol>
                <a:gridCol w="2127773">
                  <a:extLst>
                    <a:ext uri="{9D8B030D-6E8A-4147-A177-3AD203B41FA5}">
                      <a16:colId xmlns:a16="http://schemas.microsoft.com/office/drawing/2014/main" xmlns="" val="2878963468"/>
                    </a:ext>
                  </a:extLst>
                </a:gridCol>
                <a:gridCol w="2127773">
                  <a:extLst>
                    <a:ext uri="{9D8B030D-6E8A-4147-A177-3AD203B41FA5}">
                      <a16:colId xmlns:a16="http://schemas.microsoft.com/office/drawing/2014/main" xmlns="" val="3603167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err="1">
                          <a:solidFill>
                            <a:schemeClr val="bg1"/>
                          </a:solidFill>
                        </a:rPr>
                        <a:t>Risorse</a:t>
                      </a:r>
                      <a:r>
                        <a:rPr lang="en-GB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err="1">
                          <a:solidFill>
                            <a:schemeClr val="bg1"/>
                          </a:solidFill>
                        </a:rPr>
                        <a:t>umane</a:t>
                      </a:r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err="1">
                          <a:solidFill>
                            <a:schemeClr val="bg1"/>
                          </a:solidFill>
                        </a:rPr>
                        <a:t>Supporto</a:t>
                      </a:r>
                      <a:r>
                        <a:rPr lang="en-GB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err="1">
                          <a:solidFill>
                            <a:schemeClr val="bg1"/>
                          </a:solidFill>
                        </a:rPr>
                        <a:t>amministrativo</a:t>
                      </a:r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GB" b="0" err="1">
                          <a:solidFill>
                            <a:schemeClr val="bg1"/>
                          </a:solidFill>
                        </a:rPr>
                        <a:t>finanziario</a:t>
                      </a:r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77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Cosa </a:t>
                      </a:r>
                      <a:r>
                        <a:rPr lang="en-GB" err="1"/>
                        <a:t>c’è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già</a:t>
                      </a:r>
                      <a:r>
                        <a:rPr lang="en-GB"/>
                        <a:t>?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05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Quali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bisogni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devono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essere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sviluppati</a:t>
                      </a:r>
                      <a:r>
                        <a:rPr lang="en-GB"/>
                        <a:t>?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730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2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Altri</a:t>
            </a:r>
            <a:r>
              <a:rPr lang="en-GB"/>
              <a:t> </a:t>
            </a:r>
            <a:r>
              <a:rPr lang="en-GB" err="1"/>
              <a:t>elementi</a:t>
            </a:r>
            <a:r>
              <a:rPr lang="en-GB"/>
              <a:t> da </a:t>
            </a:r>
            <a:r>
              <a:rPr lang="en-GB" err="1"/>
              <a:t>considerare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1542"/>
            <a:ext cx="4608512" cy="4894689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Come </a:t>
            </a:r>
            <a:r>
              <a:rPr lang="en-GB" err="1"/>
              <a:t>saranno</a:t>
            </a:r>
            <a:r>
              <a:rPr lang="en-GB"/>
              <a:t> </a:t>
            </a:r>
            <a:r>
              <a:rPr lang="en-GB" err="1"/>
              <a:t>distribuiti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compiti</a:t>
            </a:r>
            <a:r>
              <a:rPr lang="en-GB"/>
              <a:t> per </a:t>
            </a:r>
            <a:r>
              <a:rPr lang="en-GB" err="1"/>
              <a:t>quanto</a:t>
            </a:r>
            <a:r>
              <a:rPr lang="en-GB"/>
              <a:t> </a:t>
            </a:r>
            <a:r>
              <a:rPr lang="en-GB" err="1"/>
              <a:t>riguarda</a:t>
            </a:r>
            <a:r>
              <a:rPr lang="en-GB"/>
              <a:t> la </a:t>
            </a:r>
            <a:r>
              <a:rPr lang="en-GB" err="1"/>
              <a:t>gestione</a:t>
            </a:r>
            <a:r>
              <a:rPr lang="en-GB"/>
              <a:t> del </a:t>
            </a:r>
            <a:r>
              <a:rPr lang="en-GB" err="1"/>
              <a:t>progetto</a:t>
            </a:r>
            <a:r>
              <a:rPr lang="en-GB"/>
              <a:t>?</a:t>
            </a:r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altri</a:t>
            </a:r>
            <a:r>
              <a:rPr lang="en-GB"/>
              <a:t> </a:t>
            </a:r>
            <a:r>
              <a:rPr lang="en-GB" err="1"/>
              <a:t>strumenti</a:t>
            </a:r>
            <a:r>
              <a:rPr lang="en-GB"/>
              <a:t> </a:t>
            </a:r>
            <a:r>
              <a:rPr lang="en-GB" err="1"/>
              <a:t>saranno</a:t>
            </a:r>
            <a:r>
              <a:rPr lang="en-GB"/>
              <a:t> </a:t>
            </a:r>
            <a:r>
              <a:rPr lang="en-GB" err="1"/>
              <a:t>utili</a:t>
            </a:r>
            <a:r>
              <a:rPr lang="en-GB"/>
              <a:t>? </a:t>
            </a:r>
          </a:p>
          <a:p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compatibili</a:t>
            </a:r>
            <a:r>
              <a:rPr lang="en-GB"/>
              <a:t> con un software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utilizzi</a:t>
            </a:r>
            <a:r>
              <a:rPr lang="en-GB"/>
              <a:t> </a:t>
            </a:r>
            <a:r>
              <a:rPr lang="en-GB" err="1"/>
              <a:t>già</a:t>
            </a:r>
            <a:r>
              <a:rPr lang="en-GB"/>
              <a:t>? </a:t>
            </a:r>
            <a:r>
              <a:rPr lang="en-GB" err="1"/>
              <a:t>Tipo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Gantt chart per </a:t>
            </a:r>
            <a:r>
              <a:rPr lang="en-GB" err="1"/>
              <a:t>visualizzare</a:t>
            </a:r>
            <a:r>
              <a:rPr lang="en-GB"/>
              <a:t> deadline e </a:t>
            </a:r>
            <a:r>
              <a:rPr lang="en-GB" err="1"/>
              <a:t>priorità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564904"/>
            <a:ext cx="4032448" cy="23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 MOMENTO DELLE ATTIVITA’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NUMERO </a:t>
            </a:r>
            <a:r>
              <a:rPr lang="en-GB" sz="2400" b="1" err="1"/>
              <a:t>ATTIVITà</a:t>
            </a:r>
            <a:r>
              <a:rPr lang="en-GB" sz="2400" b="1"/>
              <a:t>: 2.1.5</a:t>
            </a:r>
          </a:p>
          <a:p>
            <a:endParaRPr lang="en-GB" sz="2400" b="1"/>
          </a:p>
          <a:p>
            <a:r>
              <a:rPr lang="en-GB" sz="2400" b="1"/>
              <a:t>TITOLO </a:t>
            </a:r>
            <a:r>
              <a:rPr lang="en-GB" sz="2400" b="1" err="1"/>
              <a:t>ATTIVITà</a:t>
            </a:r>
            <a:r>
              <a:rPr lang="en-GB" sz="2400" b="1"/>
              <a:t>: </a:t>
            </a:r>
            <a:r>
              <a:rPr lang="en-GB" sz="2400" b="1" err="1"/>
              <a:t>Sviluppare</a:t>
            </a:r>
            <a:r>
              <a:rPr lang="en-GB" sz="2400" b="1"/>
              <a:t> </a:t>
            </a:r>
            <a:r>
              <a:rPr lang="en-GB" sz="2400" b="1" err="1"/>
              <a:t>un'attività</a:t>
            </a:r>
            <a:r>
              <a:rPr lang="en-GB" sz="2400" b="1"/>
              <a:t> di </a:t>
            </a:r>
            <a:r>
              <a:rPr lang="en-GB" sz="2400" b="1" err="1"/>
              <a:t>mobilità</a:t>
            </a:r>
            <a:r>
              <a:rPr lang="en-GB" sz="2400" b="1"/>
              <a:t> per un </a:t>
            </a:r>
            <a:r>
              <a:rPr lang="en-GB" sz="2400" b="1" err="1"/>
              <a:t>programma</a:t>
            </a:r>
            <a:r>
              <a:rPr lang="en-GB" sz="2400" b="1"/>
              <a:t> </a:t>
            </a:r>
          </a:p>
          <a:p>
            <a:endParaRPr lang="en-GB" sz="2400" b="1"/>
          </a:p>
          <a:p>
            <a:r>
              <a:rPr lang="en-GB" sz="2400" b="1"/>
              <a:t>DURATA </a:t>
            </a:r>
            <a:r>
              <a:rPr lang="en-GB" sz="2400" b="1" err="1"/>
              <a:t>ATTIVITà</a:t>
            </a:r>
            <a:r>
              <a:rPr lang="en-GB" sz="2400" b="1"/>
              <a:t>: 40 min</a:t>
            </a:r>
          </a:p>
          <a:p>
            <a:endParaRPr lang="en-GB" sz="2400" b="1"/>
          </a:p>
          <a:p>
            <a:r>
              <a:rPr lang="en-GB" sz="2400" b="1"/>
              <a:t>COMMENTI: I </a:t>
            </a:r>
            <a:r>
              <a:rPr lang="en-GB" sz="2400" b="1" err="1"/>
              <a:t>partecipanti</a:t>
            </a:r>
            <a:r>
              <a:rPr lang="en-GB" sz="2400" b="1"/>
              <a:t> </a:t>
            </a:r>
            <a:r>
              <a:rPr lang="en-GB" sz="2400" b="1" err="1"/>
              <a:t>prendono</a:t>
            </a:r>
            <a:r>
              <a:rPr lang="en-GB" sz="2400" b="1"/>
              <a:t> in </a:t>
            </a:r>
            <a:r>
              <a:rPr lang="en-GB" sz="2400" b="1" err="1"/>
              <a:t>esame</a:t>
            </a:r>
            <a:r>
              <a:rPr lang="en-GB" sz="2400" b="1"/>
              <a:t> </a:t>
            </a:r>
            <a:r>
              <a:rPr lang="en-GB" sz="2400" b="1" err="1"/>
              <a:t>i</a:t>
            </a:r>
            <a:r>
              <a:rPr lang="en-GB" sz="2400" b="1"/>
              <a:t> </a:t>
            </a:r>
            <a:r>
              <a:rPr lang="en-GB" sz="2400" b="1" err="1"/>
              <a:t>requisiti</a:t>
            </a:r>
            <a:r>
              <a:rPr lang="en-GB" sz="2400" b="1"/>
              <a:t> </a:t>
            </a:r>
            <a:r>
              <a:rPr lang="en-GB" sz="2400" b="1" err="1"/>
              <a:t>pratici</a:t>
            </a:r>
            <a:r>
              <a:rPr lang="en-GB" sz="2400" b="1"/>
              <a:t> per </a:t>
            </a:r>
            <a:r>
              <a:rPr lang="en-GB" sz="2400" b="1" err="1"/>
              <a:t>pianificare</a:t>
            </a:r>
            <a:r>
              <a:rPr lang="en-GB" sz="2400" b="1"/>
              <a:t> un </a:t>
            </a:r>
            <a:r>
              <a:rPr lang="en-GB" sz="2400" b="1" err="1"/>
              <a:t>programma</a:t>
            </a:r>
            <a:r>
              <a:rPr lang="en-GB" sz="2400" b="1"/>
              <a:t> di </a:t>
            </a:r>
            <a:r>
              <a:rPr lang="en-GB" sz="2400" b="1" err="1"/>
              <a:t>mobilità</a:t>
            </a:r>
            <a:r>
              <a:rPr lang="en-GB" sz="2400" b="1"/>
              <a:t> </a:t>
            </a:r>
            <a:r>
              <a:rPr lang="en-GB" sz="2400" b="1" err="1"/>
              <a:t>interculturale</a:t>
            </a:r>
            <a:r>
              <a:rPr lang="en-GB" sz="24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17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Sviluppare</a:t>
            </a:r>
            <a:r>
              <a:rPr lang="en-GB"/>
              <a:t> </a:t>
            </a:r>
            <a:r>
              <a:rPr lang="en-GB" err="1"/>
              <a:t>attività</a:t>
            </a:r>
            <a:r>
              <a:rPr lang="en-GB"/>
              <a:t> di </a:t>
            </a:r>
            <a:r>
              <a:rPr lang="en-GB" err="1"/>
              <a:t>mobilità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493096"/>
          </a:xfrm>
        </p:spPr>
        <p:txBody>
          <a:bodyPr>
            <a:normAutofit fontScale="85000" lnSpcReduction="10000"/>
          </a:bodyPr>
          <a:lstStyle/>
          <a:p>
            <a:r>
              <a:rPr lang="it-IT"/>
              <a:t>Nel cercare di sviluppare esperienze interculturali come parte dei loro programmi formativi, i fornitori di servizi IFP potrebbero scegliere di offrire ai loro studenti dei brevi periodi di mobilità, che vanno dalle due settimane ai tre mesi.</a:t>
            </a:r>
          </a:p>
          <a:p>
            <a:r>
              <a:rPr lang="it-IT"/>
              <a:t>In questo modo, le persone giovani possono avere l’opportunità di sviluppare diverse ‘soft </a:t>
            </a:r>
            <a:r>
              <a:rPr lang="it-IT" err="1"/>
              <a:t>skill</a:t>
            </a:r>
            <a:r>
              <a:rPr lang="it-IT"/>
              <a:t>’, come l’abilità di adattarsi a nuove circostanze, che spesso si sviluppa viaggiando all’estero. </a:t>
            </a:r>
          </a:p>
          <a:p>
            <a:r>
              <a:rPr lang="it-IT"/>
              <a:t>Queste abilità potrebbero essere utili agli studenti per il loro impiego futuro.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49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Perché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mobilità</a:t>
            </a:r>
            <a:r>
              <a:rPr lang="en-GB"/>
              <a:t> </a:t>
            </a:r>
            <a:r>
              <a:rPr lang="en-GB" err="1"/>
              <a:t>interculturale</a:t>
            </a:r>
            <a:r>
              <a:rPr lang="en-GB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/>
              <a:t>Esponendo le persone giovani a </a:t>
            </a:r>
            <a:r>
              <a:rPr lang="it-IT" err="1"/>
              <a:t>daily</a:t>
            </a:r>
            <a:r>
              <a:rPr lang="it-IT"/>
              <a:t> routine nuove o non familiari, a cibi o bevande che non hanno mai provato prima e il bisogno di comunicare in una lingua diversa, viene data loro l’opportunità di sviluppare soft </a:t>
            </a:r>
            <a:r>
              <a:rPr lang="it-IT" err="1"/>
              <a:t>skill</a:t>
            </a:r>
            <a:r>
              <a:rPr lang="it-IT"/>
              <a:t> come:</a:t>
            </a:r>
          </a:p>
          <a:p>
            <a:pPr lvl="1"/>
            <a:r>
              <a:rPr lang="it-IT"/>
              <a:t>adattabilità</a:t>
            </a:r>
          </a:p>
          <a:p>
            <a:pPr lvl="1"/>
            <a:r>
              <a:rPr lang="it-IT"/>
              <a:t>resilienza </a:t>
            </a:r>
          </a:p>
          <a:p>
            <a:pPr lvl="1"/>
            <a:r>
              <a:rPr lang="it-IT"/>
              <a:t>fiducia in se stessi</a:t>
            </a:r>
          </a:p>
          <a:p>
            <a:pPr lvl="1"/>
            <a:r>
              <a:rPr lang="it-IT"/>
              <a:t>curiosità rispetto al mondo</a:t>
            </a:r>
          </a:p>
          <a:p>
            <a:pPr marL="0" indent="0">
              <a:buNone/>
            </a:pPr>
            <a:r>
              <a:rPr lang="it-IT"/>
              <a:t>E altre abilità che possono svilupparsi a partire dal bisogno.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9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Perché</a:t>
            </a:r>
            <a:r>
              <a:rPr lang="en-GB"/>
              <a:t>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così</a:t>
            </a:r>
            <a:r>
              <a:rPr lang="en-GB"/>
              <a:t> </a:t>
            </a:r>
            <a:r>
              <a:rPr lang="en-GB" err="1"/>
              <a:t>importante</a:t>
            </a:r>
            <a:r>
              <a:rPr lang="en-GB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0648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numerose</a:t>
            </a:r>
            <a:r>
              <a:rPr lang="en-GB" dirty="0"/>
              <a:t> </a:t>
            </a:r>
            <a:r>
              <a:rPr lang="en-GB" dirty="0" err="1"/>
              <a:t>ragioni</a:t>
            </a:r>
            <a:r>
              <a:rPr lang="en-GB" dirty="0"/>
              <a:t> per cui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seguono</a:t>
            </a:r>
            <a:r>
              <a:rPr lang="en-GB" dirty="0"/>
              <a:t> </a:t>
            </a:r>
            <a:r>
              <a:rPr lang="en-GB" dirty="0" err="1"/>
              <a:t>corsi</a:t>
            </a:r>
            <a:r>
              <a:rPr lang="en-GB" dirty="0"/>
              <a:t> IFP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GB" dirty="0" err="1"/>
              <a:t>probabile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abbiano</a:t>
            </a:r>
            <a:r>
              <a:rPr lang="en-GB" dirty="0"/>
              <a:t> </a:t>
            </a:r>
            <a:r>
              <a:rPr lang="en-GB" dirty="0" err="1"/>
              <a:t>viaggiato</a:t>
            </a:r>
            <a:r>
              <a:rPr lang="en-GB" dirty="0"/>
              <a:t> </a:t>
            </a:r>
            <a:r>
              <a:rPr lang="en-GB" dirty="0" err="1"/>
              <a:t>all’estero</a:t>
            </a:r>
            <a:r>
              <a:rPr lang="en-GB" dirty="0"/>
              <a:t>, </a:t>
            </a:r>
            <a:r>
              <a:rPr lang="en-GB" dirty="0" err="1"/>
              <a:t>incluso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fatto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possano</a:t>
            </a:r>
            <a:r>
              <a:rPr lang="en-GB" dirty="0"/>
              <a:t> aver </a:t>
            </a:r>
            <a:r>
              <a:rPr lang="en-GB" dirty="0" err="1"/>
              <a:t>esperito</a:t>
            </a:r>
            <a:r>
              <a:rPr lang="en-GB" dirty="0"/>
              <a:t> </a:t>
            </a:r>
            <a:r>
              <a:rPr lang="en-GB" dirty="0" err="1"/>
              <a:t>disagi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:</a:t>
            </a:r>
          </a:p>
          <a:p>
            <a:pPr lvl="1"/>
            <a:r>
              <a:rPr lang="en-GB" dirty="0"/>
              <a:t>aver </a:t>
            </a:r>
            <a:r>
              <a:rPr lang="en-GB" dirty="0" err="1"/>
              <a:t>abbandonato</a:t>
            </a:r>
            <a:r>
              <a:rPr lang="en-GB" dirty="0"/>
              <a:t>  </a:t>
            </a:r>
            <a:r>
              <a:rPr lang="en-GB" dirty="0" err="1"/>
              <a:t>l’istruzione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 </a:t>
            </a:r>
            <a:r>
              <a:rPr lang="en-GB" dirty="0" err="1"/>
              <a:t>molto</a:t>
            </a:r>
            <a:r>
              <a:rPr lang="en-GB" dirty="0"/>
              <a:t> presto e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poche</a:t>
            </a:r>
            <a:r>
              <a:rPr lang="en-GB" dirty="0"/>
              <a:t>/</a:t>
            </a:r>
            <a:r>
              <a:rPr lang="en-GB" dirty="0" err="1"/>
              <a:t>nessuna</a:t>
            </a:r>
            <a:r>
              <a:rPr lang="en-GB" dirty="0"/>
              <a:t> </a:t>
            </a:r>
            <a:r>
              <a:rPr lang="en-GB" dirty="0" err="1"/>
              <a:t>qualifica</a:t>
            </a:r>
            <a:r>
              <a:rPr lang="en-GB" dirty="0"/>
              <a:t> </a:t>
            </a:r>
            <a:r>
              <a:rPr lang="en-GB" dirty="0" err="1"/>
              <a:t>accademica</a:t>
            </a:r>
            <a:endParaRPr lang="en-GB" dirty="0"/>
          </a:p>
          <a:p>
            <a:pPr lvl="1"/>
            <a:r>
              <a:rPr lang="en-GB" dirty="0" err="1"/>
              <a:t>provenire</a:t>
            </a:r>
            <a:r>
              <a:rPr lang="en-GB" dirty="0"/>
              <a:t> da </a:t>
            </a:r>
            <a:r>
              <a:rPr lang="en-GB" dirty="0" err="1"/>
              <a:t>famiglie</a:t>
            </a:r>
            <a:r>
              <a:rPr lang="en-GB" dirty="0"/>
              <a:t>/</a:t>
            </a:r>
            <a:r>
              <a:rPr lang="en-GB" dirty="0" err="1"/>
              <a:t>quartieri</a:t>
            </a:r>
            <a:r>
              <a:rPr lang="en-GB" dirty="0"/>
              <a:t> </a:t>
            </a:r>
            <a:r>
              <a:rPr lang="en-GB" dirty="0" err="1"/>
              <a:t>economicamente</a:t>
            </a:r>
            <a:r>
              <a:rPr lang="en-GB" dirty="0"/>
              <a:t> </a:t>
            </a:r>
            <a:r>
              <a:rPr lang="en-GB" dirty="0" err="1"/>
              <a:t>svantaggiati</a:t>
            </a:r>
            <a:endParaRPr lang="en-GB" dirty="0"/>
          </a:p>
          <a:p>
            <a:pPr lvl="1"/>
            <a:r>
              <a:rPr lang="en-GB" dirty="0"/>
              <a:t>dover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barriere</a:t>
            </a:r>
            <a:r>
              <a:rPr lang="en-GB" dirty="0"/>
              <a:t> </a:t>
            </a:r>
            <a:r>
              <a:rPr lang="en-GB" dirty="0" err="1"/>
              <a:t>sociali</a:t>
            </a:r>
            <a:r>
              <a:rPr lang="en-GB" dirty="0"/>
              <a:t> o </a:t>
            </a:r>
            <a:r>
              <a:rPr lang="en-GB" dirty="0" err="1"/>
              <a:t>economiche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Sviluppare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mobilità</a:t>
            </a:r>
            <a:r>
              <a:rPr lang="en-GB"/>
              <a:t> </a:t>
            </a:r>
            <a:r>
              <a:rPr lang="en-GB" err="1"/>
              <a:t>all’interno</a:t>
            </a:r>
            <a:r>
              <a:rPr lang="en-GB"/>
              <a:t> di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struttura</a:t>
            </a:r>
            <a:r>
              <a:rPr lang="en-GB"/>
              <a:t> IFP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Erasmus+ è il programma dell’Unione Europea per l’istruzione, la formazione, i giovani e lo sport.</a:t>
            </a:r>
          </a:p>
          <a:p>
            <a:r>
              <a:rPr lang="it-IT" dirty="0"/>
              <a:t>Erasmus+ offre dei finanziamenti per supportare l’IFP e altre organizzazioni per fornire ai loro studenti opportunità di formazione, studio, lavoro o volontariato in altri Paesi. </a:t>
            </a:r>
          </a:p>
          <a:p>
            <a:r>
              <a:rPr lang="it-IT" dirty="0"/>
              <a:t>Le aziende che hanno in programma di accedere a questi finanziamenti devono soddisfare le condizioni stabilite da Erasmus+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08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Come </a:t>
            </a:r>
            <a:r>
              <a:rPr lang="en-GB" dirty="0" err="1"/>
              <a:t>utilizzare</a:t>
            </a:r>
            <a:r>
              <a:rPr lang="en-GB" dirty="0"/>
              <a:t> Erasmus+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8866"/>
            <a:ext cx="763284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</a:t>
            </a:r>
            <a:r>
              <a:rPr lang="en-GB" dirty="0" err="1"/>
              <a:t>finanziamenti</a:t>
            </a:r>
            <a:r>
              <a:rPr lang="en-GB" dirty="0"/>
              <a:t> per le </a:t>
            </a:r>
            <a:r>
              <a:rPr lang="en-GB" dirty="0" err="1"/>
              <a:t>mobilità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settore</a:t>
            </a:r>
            <a:r>
              <a:rPr lang="en-GB" dirty="0"/>
              <a:t> IFP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disponibili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categoria</a:t>
            </a:r>
            <a:r>
              <a:rPr lang="en-GB" dirty="0"/>
              <a:t> Key Action 1. </a:t>
            </a:r>
          </a:p>
          <a:p>
            <a:pPr lvl="1"/>
            <a:r>
              <a:rPr lang="en-GB" dirty="0" err="1"/>
              <a:t>Vedi</a:t>
            </a:r>
            <a:r>
              <a:rPr lang="en-GB" dirty="0"/>
              <a:t> </a:t>
            </a:r>
            <a:r>
              <a:rPr lang="en-GB" sz="2400" dirty="0">
                <a:hlinkClick r:id="rId2"/>
              </a:rPr>
              <a:t>https://www.erasmusplus.org.uk/vocational-education-and-training-funding</a:t>
            </a:r>
            <a:r>
              <a:rPr lang="en-GB" sz="2400" dirty="0"/>
              <a:t> </a:t>
            </a:r>
            <a:endParaRPr lang="en-GB" sz="2000" dirty="0"/>
          </a:p>
          <a:p>
            <a:r>
              <a:rPr lang="en-GB" dirty="0"/>
              <a:t>I </a:t>
            </a:r>
            <a:r>
              <a:rPr lang="en-GB" dirty="0" err="1"/>
              <a:t>fornitori</a:t>
            </a:r>
            <a:r>
              <a:rPr lang="en-GB" dirty="0"/>
              <a:t> di </a:t>
            </a:r>
            <a:r>
              <a:rPr lang="en-GB" dirty="0" err="1"/>
              <a:t>servizi</a:t>
            </a:r>
            <a:r>
              <a:rPr lang="en-GB" dirty="0"/>
              <a:t> IFP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assicurarsi</a:t>
            </a:r>
            <a:r>
              <a:rPr lang="en-GB" dirty="0"/>
              <a:t> di aver </a:t>
            </a:r>
            <a:r>
              <a:rPr lang="en-GB" dirty="0" err="1"/>
              <a:t>letto</a:t>
            </a:r>
            <a:r>
              <a:rPr lang="en-GB" dirty="0"/>
              <a:t> e </a:t>
            </a:r>
            <a:r>
              <a:rPr lang="en-GB" dirty="0" err="1"/>
              <a:t>compreso</a:t>
            </a:r>
            <a:r>
              <a:rPr lang="en-GB" dirty="0"/>
              <a:t> le </a:t>
            </a:r>
            <a:r>
              <a:rPr lang="en-GB" dirty="0" err="1"/>
              <a:t>regole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di </a:t>
            </a:r>
            <a:r>
              <a:rPr lang="en-GB" dirty="0" err="1"/>
              <a:t>eleggibilità</a:t>
            </a:r>
            <a:r>
              <a:rPr lang="en-GB" dirty="0"/>
              <a:t> e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soddisfare</a:t>
            </a:r>
            <a:r>
              <a:rPr lang="en-GB" dirty="0"/>
              <a:t> </a:t>
            </a:r>
            <a:r>
              <a:rPr lang="en-GB" dirty="0" err="1"/>
              <a:t>tutte</a:t>
            </a:r>
            <a:r>
              <a:rPr lang="en-GB" dirty="0"/>
              <a:t> le </a:t>
            </a:r>
            <a:r>
              <a:rPr lang="en-GB" dirty="0" err="1"/>
              <a:t>condizioni</a:t>
            </a:r>
            <a:r>
              <a:rPr lang="en-GB" dirty="0"/>
              <a:t> di </a:t>
            </a:r>
            <a:r>
              <a:rPr lang="en-GB" dirty="0" err="1"/>
              <a:t>finanziamento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Vedi</a:t>
            </a:r>
            <a:r>
              <a:rPr lang="en-GB" dirty="0"/>
              <a:t> </a:t>
            </a:r>
            <a:r>
              <a:rPr lang="en-GB" sz="2400" dirty="0">
                <a:hlinkClick r:id="rId3"/>
              </a:rPr>
              <a:t>https://www.erasmusplus.org.uk/before-you-apply</a:t>
            </a:r>
            <a:r>
              <a:rPr lang="en-GB" sz="24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17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Connettiti</a:t>
            </a:r>
            <a:r>
              <a:rPr lang="en-GB" dirty="0"/>
              <a:t> a un computer!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Navigare sulla homepage di Erasmus+ del tuo Paese.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Scopri quali tipologie di finanziamento e attività sono disponibili per le aziende IFP – sia per lo staff sia per gli studenti.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Localizza e scarica tutte le guide e i documenti relativi all’argomento.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Controlla se i </a:t>
            </a:r>
            <a:r>
              <a:rPr lang="it-IT" dirty="0" err="1"/>
              <a:t>webinar</a:t>
            </a:r>
            <a:r>
              <a:rPr lang="it-IT" dirty="0"/>
              <a:t> di supporto sono disponibili nel tuo Paese.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Scopri il nome e i dettagli del contatto della tua agenzia nazionale per Erasmus+.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86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Panoramica</a:t>
            </a:r>
            <a:r>
              <a:rPr lang="en-GB"/>
              <a:t> del Modulo 2</a:t>
            </a:r>
            <a:endParaRPr lang="el-GR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CCED806-7691-4768-8774-66369231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65910"/>
              </p:ext>
            </p:extLst>
          </p:nvPr>
        </p:nvGraphicFramePr>
        <p:xfrm>
          <a:off x="539552" y="1556792"/>
          <a:ext cx="6840759" cy="40324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1415">
                  <a:extLst>
                    <a:ext uri="{9D8B030D-6E8A-4147-A177-3AD203B41FA5}">
                      <a16:colId xmlns:a16="http://schemas.microsoft.com/office/drawing/2014/main" xmlns="" val="2997840386"/>
                    </a:ext>
                  </a:extLst>
                </a:gridCol>
                <a:gridCol w="5389344">
                  <a:extLst>
                    <a:ext uri="{9D8B030D-6E8A-4147-A177-3AD203B41FA5}">
                      <a16:colId xmlns:a16="http://schemas.microsoft.com/office/drawing/2014/main" xmlns="" val="417902064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err="1">
                          <a:effectLst/>
                        </a:rPr>
                        <a:t>Unità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Focus </a:t>
                      </a:r>
                      <a:r>
                        <a:rPr lang="en-GB" sz="2000" err="1">
                          <a:effectLst/>
                        </a:rPr>
                        <a:t>della</a:t>
                      </a:r>
                      <a:r>
                        <a:rPr lang="en-GB" sz="2000">
                          <a:effectLst/>
                        </a:rPr>
                        <a:t> </a:t>
                      </a:r>
                      <a:r>
                        <a:rPr lang="en-GB" sz="2000" err="1">
                          <a:effectLst/>
                        </a:rPr>
                        <a:t>sessione</a:t>
                      </a:r>
                      <a:endParaRPr lang="en-GB" sz="20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392413"/>
                  </a:ext>
                </a:extLst>
              </a:tr>
              <a:tr h="1209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err="1">
                          <a:effectLst/>
                        </a:rPr>
                        <a:t>Unità</a:t>
                      </a:r>
                      <a:r>
                        <a:rPr lang="en-GB" sz="2400">
                          <a:effectLst/>
                        </a:rPr>
                        <a:t> 2.1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Sviluppare</a:t>
                      </a:r>
                      <a:r>
                        <a:rPr lang="en-GB" sz="2400" dirty="0">
                          <a:effectLst/>
                        </a:rPr>
                        <a:t> e </a:t>
                      </a:r>
                      <a:r>
                        <a:rPr lang="en-GB" sz="2400" dirty="0" err="1">
                          <a:effectLst/>
                        </a:rPr>
                        <a:t>pianificare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efficaci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programmi</a:t>
                      </a:r>
                      <a:r>
                        <a:rPr lang="en-GB" sz="2400" dirty="0">
                          <a:effectLst/>
                        </a:rPr>
                        <a:t> di </a:t>
                      </a:r>
                      <a:r>
                        <a:rPr lang="en-GB" sz="2400" dirty="0" err="1">
                          <a:effectLst/>
                        </a:rPr>
                        <a:t>formazione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professionale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interculturale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endParaRPr lang="en-GB" sz="2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7866674"/>
                  </a:ext>
                </a:extLst>
              </a:tr>
              <a:tr h="1209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err="1">
                          <a:effectLst/>
                        </a:rPr>
                        <a:t>Unità</a:t>
                      </a:r>
                      <a:r>
                        <a:rPr lang="en-GB" sz="2400">
                          <a:effectLst/>
                        </a:rPr>
                        <a:t> 2.2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 err="1">
                          <a:effectLst/>
                        </a:rPr>
                        <a:t>Sviluppare</a:t>
                      </a:r>
                      <a:r>
                        <a:rPr lang="en-GB" sz="2400">
                          <a:effectLst/>
                        </a:rPr>
                        <a:t> partnership IFP </a:t>
                      </a:r>
                      <a:r>
                        <a:rPr lang="en-GB" sz="2400" err="1">
                          <a:effectLst/>
                        </a:rPr>
                        <a:t>interculturali</a:t>
                      </a:r>
                      <a:r>
                        <a:rPr lang="en-GB" sz="2400">
                          <a:effectLst/>
                        </a:rPr>
                        <a:t> </a:t>
                      </a:r>
                      <a:r>
                        <a:rPr lang="en-GB" sz="2400" err="1">
                          <a:effectLst/>
                        </a:rPr>
                        <a:t>efficaci</a:t>
                      </a:r>
                      <a:r>
                        <a:rPr lang="en-GB" sz="2400">
                          <a:effectLst/>
                        </a:rPr>
                        <a:t> </a:t>
                      </a:r>
                      <a:endParaRPr lang="en-GB" sz="2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2435651"/>
                  </a:ext>
                </a:extLst>
              </a:tr>
              <a:tr h="1209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err="1">
                          <a:effectLst/>
                        </a:rPr>
                        <a:t>Unità</a:t>
                      </a:r>
                      <a:r>
                        <a:rPr lang="en-GB" sz="2400">
                          <a:effectLst/>
                        </a:rPr>
                        <a:t> 2.3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Comprendere</a:t>
                      </a:r>
                      <a:r>
                        <a:rPr lang="en-GB" sz="2400" dirty="0">
                          <a:effectLst/>
                        </a:rPr>
                        <a:t> e </a:t>
                      </a:r>
                      <a:r>
                        <a:rPr lang="en-GB" sz="2400" dirty="0" err="1">
                          <a:effectLst/>
                        </a:rPr>
                        <a:t>supportare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i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partecipanti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neii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programmi</a:t>
                      </a:r>
                      <a:r>
                        <a:rPr lang="en-GB" sz="2400" dirty="0">
                          <a:effectLst/>
                        </a:rPr>
                        <a:t> IFP </a:t>
                      </a:r>
                      <a:r>
                        <a:rPr lang="en-GB" sz="2400" dirty="0" err="1">
                          <a:effectLst/>
                        </a:rPr>
                        <a:t>internazionali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endParaRPr lang="en-GB" sz="2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400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8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Prenditi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tempo!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Familiarizza con il sito web Erasmus+, includendo: </a:t>
            </a:r>
          </a:p>
          <a:p>
            <a:r>
              <a:rPr lang="it-IT" dirty="0"/>
              <a:t>Quando e come fare domanda per il finanziamento</a:t>
            </a:r>
          </a:p>
          <a:p>
            <a:r>
              <a:rPr lang="it-IT" dirty="0"/>
              <a:t>Il livello di finanziamento disponibile per il tuo programma/attività</a:t>
            </a:r>
          </a:p>
          <a:p>
            <a:r>
              <a:rPr lang="it-IT" dirty="0"/>
              <a:t>Come scrivere un </a:t>
            </a:r>
            <a:r>
              <a:rPr lang="it-IT" dirty="0" err="1"/>
              <a:t>bid</a:t>
            </a:r>
            <a:r>
              <a:rPr lang="it-IT" dirty="0"/>
              <a:t> di buona qualità</a:t>
            </a:r>
          </a:p>
          <a:p>
            <a:r>
              <a:rPr lang="it-IT" dirty="0"/>
              <a:t>Quali Paesi puoi visitare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1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Come </a:t>
            </a:r>
            <a:r>
              <a:rPr lang="en-GB" dirty="0" err="1"/>
              <a:t>utilizzare</a:t>
            </a:r>
            <a:r>
              <a:rPr lang="en-GB" dirty="0"/>
              <a:t> Erasmus+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632848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 fornitori di servizi IFP devono registrarsi per fare domanda per un finanziamento Erasmus+.</a:t>
            </a:r>
          </a:p>
          <a:p>
            <a:r>
              <a:rPr lang="it-IT" dirty="0"/>
              <a:t>Dopodiché, i fornitori di servizi IFP saranno in grado di utilizzare la piattaforma per trovare un partner.</a:t>
            </a:r>
          </a:p>
          <a:p>
            <a:r>
              <a:rPr lang="it-IT" dirty="0"/>
              <a:t>I fornitori di servizi IFP riceveranno anche supporto dall’agenzia nazionale responsabile dell’erogazione di Erasmus+.</a:t>
            </a:r>
          </a:p>
          <a:p>
            <a:r>
              <a:rPr lang="it-IT" dirty="0"/>
              <a:t>Questa fornirà ulteriori dettagli su come richiedere e utilizzare il finanziamento per le attività di mobilità.</a:t>
            </a:r>
          </a:p>
        </p:txBody>
      </p:sp>
    </p:spTree>
    <p:extLst>
      <p:ext uri="{BB962C8B-B14F-4D97-AF65-F5344CB8AC3E}">
        <p14:creationId xmlns:p14="http://schemas.microsoft.com/office/powerpoint/2010/main" val="2727182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Erasmus+ ha </a:t>
            </a:r>
            <a:r>
              <a:rPr lang="en-GB" dirty="0" err="1"/>
              <a:t>stabilito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regole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riguardano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finanziamento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di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di </a:t>
            </a:r>
            <a:r>
              <a:rPr lang="en-GB" dirty="0" err="1"/>
              <a:t>servizi</a:t>
            </a:r>
            <a:r>
              <a:rPr lang="en-GB" dirty="0"/>
              <a:t> IFP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rispettare</a:t>
            </a:r>
            <a:r>
              <a:rPr lang="en-GB" dirty="0"/>
              <a:t>.</a:t>
            </a:r>
          </a:p>
          <a:p>
            <a:r>
              <a:rPr lang="en-GB" dirty="0"/>
              <a:t>Il </a:t>
            </a:r>
            <a:r>
              <a:rPr lang="en-GB" dirty="0" err="1"/>
              <a:t>finanziamento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disponibile</a:t>
            </a:r>
            <a:r>
              <a:rPr lang="en-GB" dirty="0"/>
              <a:t> per le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voci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Viaggio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Supporto</a:t>
            </a:r>
            <a:r>
              <a:rPr lang="en-GB" dirty="0"/>
              <a:t> </a:t>
            </a:r>
            <a:r>
              <a:rPr lang="en-GB" dirty="0" err="1"/>
              <a:t>organizzativo</a:t>
            </a:r>
            <a:endParaRPr lang="en-GB" dirty="0"/>
          </a:p>
          <a:p>
            <a:pPr lvl="1"/>
            <a:r>
              <a:rPr lang="en-GB" dirty="0" err="1"/>
              <a:t>Supporto</a:t>
            </a:r>
            <a:r>
              <a:rPr lang="en-GB" dirty="0"/>
              <a:t> </a:t>
            </a:r>
            <a:r>
              <a:rPr lang="en-GB" dirty="0" err="1"/>
              <a:t>individuale</a:t>
            </a:r>
            <a:r>
              <a:rPr lang="en-GB" dirty="0"/>
              <a:t> (</a:t>
            </a:r>
            <a:r>
              <a:rPr lang="en-GB" dirty="0" err="1"/>
              <a:t>durata</a:t>
            </a:r>
            <a:r>
              <a:rPr lang="en-GB" dirty="0"/>
              <a:t> </a:t>
            </a:r>
            <a:r>
              <a:rPr lang="en-GB" dirty="0" err="1"/>
              <a:t>soggiorno</a:t>
            </a:r>
            <a:r>
              <a:rPr lang="en-GB" dirty="0"/>
              <a:t>, </a:t>
            </a:r>
            <a:r>
              <a:rPr lang="en-GB" dirty="0" err="1"/>
              <a:t>vitto</a:t>
            </a:r>
            <a:r>
              <a:rPr lang="en-GB" dirty="0"/>
              <a:t>, </a:t>
            </a:r>
            <a:r>
              <a:rPr lang="en-GB" dirty="0" err="1"/>
              <a:t>alloggio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Supporto</a:t>
            </a:r>
            <a:r>
              <a:rPr lang="en-GB" dirty="0"/>
              <a:t> </a:t>
            </a:r>
            <a:r>
              <a:rPr lang="en-GB" dirty="0" err="1"/>
              <a:t>linguistico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19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fondi</a:t>
            </a:r>
            <a:r>
              <a:rPr lang="en-GB" dirty="0"/>
              <a:t> per: </a:t>
            </a:r>
          </a:p>
          <a:p>
            <a:pPr lvl="1"/>
            <a:r>
              <a:rPr lang="en-GB" dirty="0" err="1"/>
              <a:t>Costi</a:t>
            </a:r>
            <a:r>
              <a:rPr lang="en-GB" dirty="0"/>
              <a:t> </a:t>
            </a:r>
            <a:r>
              <a:rPr lang="en-GB" dirty="0" err="1"/>
              <a:t>eccezionali</a:t>
            </a:r>
            <a:endParaRPr lang="en-GB" dirty="0"/>
          </a:p>
          <a:p>
            <a:pPr lvl="1"/>
            <a:r>
              <a:rPr lang="en-GB" dirty="0" err="1"/>
              <a:t>Studenti</a:t>
            </a:r>
            <a:r>
              <a:rPr lang="en-GB" dirty="0"/>
              <a:t> con </a:t>
            </a:r>
            <a:r>
              <a:rPr lang="en-GB" dirty="0" err="1"/>
              <a:t>bisogni</a:t>
            </a:r>
            <a:r>
              <a:rPr lang="en-GB" dirty="0"/>
              <a:t> </a:t>
            </a:r>
            <a:r>
              <a:rPr lang="en-GB" dirty="0" err="1"/>
              <a:t>speciali</a:t>
            </a:r>
            <a:r>
              <a:rPr lang="en-GB" dirty="0"/>
              <a:t> (</a:t>
            </a:r>
            <a:r>
              <a:rPr lang="en-GB" dirty="0" err="1"/>
              <a:t>p.es</a:t>
            </a:r>
            <a:r>
              <a:rPr lang="en-GB" dirty="0"/>
              <a:t>. </a:t>
            </a:r>
            <a:r>
              <a:rPr lang="en-GB" dirty="0" err="1"/>
              <a:t>disabilità</a:t>
            </a:r>
            <a:r>
              <a:rPr lang="en-GB" dirty="0"/>
              <a:t>)</a:t>
            </a:r>
          </a:p>
          <a:p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finanziamenti</a:t>
            </a:r>
            <a:r>
              <a:rPr lang="en-GB" dirty="0"/>
              <a:t> </a:t>
            </a:r>
            <a:r>
              <a:rPr lang="en-GB" dirty="0" err="1"/>
              <a:t>vengono</a:t>
            </a:r>
            <a:r>
              <a:rPr lang="en-GB" dirty="0"/>
              <a:t> pagati </a:t>
            </a:r>
            <a:r>
              <a:rPr lang="en-GB" dirty="0" err="1"/>
              <a:t>su</a:t>
            </a:r>
            <a:r>
              <a:rPr lang="en-GB" dirty="0"/>
              <a:t> base </a:t>
            </a:r>
            <a:r>
              <a:rPr lang="en-GB" dirty="0" err="1"/>
              <a:t>proporzionale</a:t>
            </a:r>
            <a:r>
              <a:rPr lang="en-GB" dirty="0"/>
              <a:t>, </a:t>
            </a:r>
            <a:r>
              <a:rPr lang="en-GB" dirty="0" err="1"/>
              <a:t>legata</a:t>
            </a:r>
            <a:r>
              <a:rPr lang="en-GB" dirty="0"/>
              <a:t> a</a:t>
            </a:r>
          </a:p>
          <a:p>
            <a:pPr lvl="1"/>
            <a:r>
              <a:rPr lang="en-GB" dirty="0" err="1"/>
              <a:t>Costo</a:t>
            </a:r>
            <a:r>
              <a:rPr lang="en-GB" dirty="0"/>
              <a:t> </a:t>
            </a:r>
            <a:r>
              <a:rPr lang="en-GB" dirty="0" err="1"/>
              <a:t>globale</a:t>
            </a:r>
            <a:endParaRPr lang="en-GB" dirty="0"/>
          </a:p>
          <a:p>
            <a:pPr lvl="1"/>
            <a:r>
              <a:rPr lang="en-GB" dirty="0" err="1"/>
              <a:t>Distanza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destinazione</a:t>
            </a:r>
            <a:endParaRPr lang="en-GB" dirty="0"/>
          </a:p>
          <a:p>
            <a:pPr lvl="1"/>
            <a:r>
              <a:rPr lang="en-GB" dirty="0" err="1"/>
              <a:t>Costo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vita locale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345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generali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 </a:t>
            </a:r>
            <a:r>
              <a:rPr lang="en-GB" dirty="0" err="1"/>
              <a:t>progetti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sottomessi</a:t>
            </a:r>
            <a:r>
              <a:rPr lang="en-GB" dirty="0"/>
              <a:t> per </a:t>
            </a:r>
            <a:r>
              <a:rPr lang="en-GB" dirty="0" err="1"/>
              <a:t>l’approvazione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volte </a:t>
            </a:r>
            <a:r>
              <a:rPr lang="en-GB" dirty="0" err="1"/>
              <a:t>l’anno</a:t>
            </a:r>
            <a:r>
              <a:rPr lang="en-GB" dirty="0"/>
              <a:t>: a </a:t>
            </a:r>
            <a:r>
              <a:rPr lang="en-GB" dirty="0" err="1"/>
              <a:t>Febbraio</a:t>
            </a:r>
            <a:r>
              <a:rPr lang="en-GB" dirty="0"/>
              <a:t>, </a:t>
            </a:r>
            <a:r>
              <a:rPr lang="en-GB" dirty="0" err="1"/>
              <a:t>Aprile</a:t>
            </a:r>
            <a:r>
              <a:rPr lang="en-GB" dirty="0"/>
              <a:t> e </a:t>
            </a:r>
            <a:r>
              <a:rPr lang="en-GB" dirty="0" err="1"/>
              <a:t>Ottobre</a:t>
            </a:r>
            <a:r>
              <a:rPr lang="en-GB" dirty="0"/>
              <a:t>.</a:t>
            </a:r>
          </a:p>
          <a:p>
            <a:r>
              <a:rPr lang="en-GB" dirty="0"/>
              <a:t>Le </a:t>
            </a:r>
            <a:r>
              <a:rPr lang="en-GB" dirty="0" err="1"/>
              <a:t>aziende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aspettano</a:t>
            </a:r>
            <a:r>
              <a:rPr lang="en-GB" dirty="0"/>
              <a:t> di </a:t>
            </a:r>
            <a:r>
              <a:rPr lang="en-GB" dirty="0" err="1"/>
              <a:t>ricevere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risposta</a:t>
            </a:r>
            <a:r>
              <a:rPr lang="en-GB" dirty="0"/>
              <a:t> a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mesi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domanda</a:t>
            </a:r>
            <a:endParaRPr lang="en-GB" dirty="0"/>
          </a:p>
          <a:p>
            <a:r>
              <a:rPr lang="en-GB" dirty="0" err="1"/>
              <a:t>Tornando</a:t>
            </a:r>
            <a:r>
              <a:rPr lang="en-GB" dirty="0"/>
              <a:t> </a:t>
            </a:r>
            <a:r>
              <a:rPr lang="en-GB" dirty="0" err="1"/>
              <a:t>indietro</a:t>
            </a:r>
            <a:r>
              <a:rPr lang="en-GB" dirty="0"/>
              <a:t>,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significa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se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avrà</a:t>
            </a:r>
            <a:r>
              <a:rPr lang="en-GB" dirty="0"/>
              <a:t> </a:t>
            </a:r>
            <a:r>
              <a:rPr lang="en-GB" dirty="0" err="1"/>
              <a:t>luogo</a:t>
            </a:r>
            <a:r>
              <a:rPr lang="en-GB" dirty="0"/>
              <a:t> a </a:t>
            </a:r>
            <a:r>
              <a:rPr lang="en-GB" dirty="0" err="1"/>
              <a:t>settembre</a:t>
            </a:r>
            <a:r>
              <a:rPr lang="en-GB" dirty="0"/>
              <a:t>, per </a:t>
            </a:r>
            <a:r>
              <a:rPr lang="en-GB" dirty="0" err="1"/>
              <a:t>esempio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</a:t>
            </a:r>
            <a:r>
              <a:rPr lang="en-GB" dirty="0" err="1"/>
              <a:t>dovranno</a:t>
            </a:r>
            <a:r>
              <a:rPr lang="en-GB" dirty="0"/>
              <a:t> fare </a:t>
            </a:r>
            <a:r>
              <a:rPr lang="en-GB" dirty="0" err="1"/>
              <a:t>domanda</a:t>
            </a:r>
            <a:r>
              <a:rPr lang="en-GB" dirty="0"/>
              <a:t> ad </a:t>
            </a:r>
            <a:r>
              <a:rPr lang="en-GB" dirty="0" err="1"/>
              <a:t>aprile</a:t>
            </a:r>
            <a:r>
              <a:rPr lang="en-GB" dirty="0"/>
              <a:t> per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notizie</a:t>
            </a:r>
            <a:r>
              <a:rPr lang="en-GB" dirty="0"/>
              <a:t> a </a:t>
            </a:r>
            <a:r>
              <a:rPr lang="en-GB" dirty="0" err="1"/>
              <a:t>luglio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57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generali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Una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finanziamento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corrisposta</a:t>
            </a:r>
            <a:r>
              <a:rPr lang="en-GB" dirty="0"/>
              <a:t> in </a:t>
            </a:r>
            <a:r>
              <a:rPr lang="en-GB" dirty="0" err="1"/>
              <a:t>anticipo</a:t>
            </a:r>
            <a:r>
              <a:rPr lang="en-GB" dirty="0"/>
              <a:t>, ma </a:t>
            </a:r>
            <a:r>
              <a:rPr lang="en-GB" dirty="0" err="1"/>
              <a:t>fino</a:t>
            </a:r>
            <a:r>
              <a:rPr lang="en-GB" dirty="0"/>
              <a:t> al 25% del </a:t>
            </a:r>
            <a:r>
              <a:rPr lang="en-GB" dirty="0" err="1"/>
              <a:t>finanziamento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erogato</a:t>
            </a:r>
            <a:r>
              <a:rPr lang="en-GB" dirty="0"/>
              <a:t> al </a:t>
            </a:r>
            <a:r>
              <a:rPr lang="en-GB" dirty="0" err="1"/>
              <a:t>termine</a:t>
            </a:r>
            <a:r>
              <a:rPr lang="en-GB" dirty="0"/>
              <a:t> </a:t>
            </a:r>
            <a:r>
              <a:rPr lang="en-GB" dirty="0" err="1"/>
              <a:t>dell’attività</a:t>
            </a:r>
            <a:r>
              <a:rPr lang="en-GB" dirty="0"/>
              <a:t>.</a:t>
            </a:r>
          </a:p>
          <a:p>
            <a:r>
              <a:rPr lang="en-GB" dirty="0"/>
              <a:t>Per </a:t>
            </a:r>
            <a:r>
              <a:rPr lang="en-GB" dirty="0" err="1"/>
              <a:t>questo</a:t>
            </a:r>
            <a:r>
              <a:rPr lang="en-GB" dirty="0"/>
              <a:t> motive, le </a:t>
            </a:r>
            <a:r>
              <a:rPr lang="en-GB" dirty="0" err="1"/>
              <a:t>aziende</a:t>
            </a:r>
            <a:r>
              <a:rPr lang="en-GB" dirty="0"/>
              <a:t> IFP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vogliono</a:t>
            </a:r>
            <a:r>
              <a:rPr lang="en-GB" dirty="0"/>
              <a:t> </a:t>
            </a:r>
            <a:r>
              <a:rPr lang="en-GB" dirty="0" err="1"/>
              <a:t>offrire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l’Erasmus</a:t>
            </a:r>
            <a:r>
              <a:rPr lang="en-GB" dirty="0"/>
              <a:t>+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finanziariamente</a:t>
            </a:r>
            <a:r>
              <a:rPr lang="en-GB" dirty="0"/>
              <a:t> </a:t>
            </a:r>
            <a:r>
              <a:rPr lang="en-GB" dirty="0" err="1"/>
              <a:t>sicure</a:t>
            </a:r>
            <a:r>
              <a:rPr lang="en-GB" dirty="0"/>
              <a:t> e non </a:t>
            </a:r>
            <a:r>
              <a:rPr lang="en-GB" dirty="0" err="1"/>
              <a:t>appoggiarsi</a:t>
            </a:r>
            <a:r>
              <a:rPr lang="en-GB" dirty="0"/>
              <a:t> al </a:t>
            </a:r>
            <a:r>
              <a:rPr lang="en-GB" dirty="0" err="1"/>
              <a:t>finanziamento</a:t>
            </a:r>
            <a:r>
              <a:rPr lang="en-GB" dirty="0"/>
              <a:t> Erasmus+ per far </a:t>
            </a:r>
            <a:r>
              <a:rPr lang="en-GB" dirty="0" err="1"/>
              <a:t>partire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007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 MOMENTO DELLE ATTIVITA’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2.1.6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Valuta</a:t>
            </a:r>
            <a:r>
              <a:rPr lang="en-GB" sz="2400" b="1" dirty="0"/>
              <a:t> la </a:t>
            </a:r>
            <a:r>
              <a:rPr lang="en-GB" sz="2400" b="1" dirty="0" err="1"/>
              <a:t>tua</a:t>
            </a:r>
            <a:r>
              <a:rPr lang="en-GB" sz="2400" b="1" dirty="0"/>
              <a:t> </a:t>
            </a:r>
            <a:r>
              <a:rPr lang="en-GB" sz="2400" b="1" dirty="0" err="1"/>
              <a:t>prontezza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20 min</a:t>
            </a:r>
          </a:p>
          <a:p>
            <a:endParaRPr lang="en-GB" sz="2400" b="1" dirty="0"/>
          </a:p>
          <a:p>
            <a:r>
              <a:rPr lang="en-GB" sz="2400" b="1" dirty="0"/>
              <a:t>COMMENTI: </a:t>
            </a:r>
            <a:r>
              <a:rPr lang="en-GB" sz="2400" b="1" dirty="0" err="1"/>
              <a:t>Attività</a:t>
            </a:r>
            <a:r>
              <a:rPr lang="en-GB" sz="2400" b="1" dirty="0"/>
              <a:t> di </a:t>
            </a:r>
            <a:r>
              <a:rPr lang="en-GB" sz="2400" b="1" dirty="0" err="1"/>
              <a:t>autovalutazione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65271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3" y="188640"/>
            <a:ext cx="6948264" cy="1916832"/>
          </a:xfrm>
        </p:spPr>
        <p:txBody>
          <a:bodyPr>
            <a:normAutofit fontScale="90000"/>
          </a:bodyPr>
          <a:lstStyle/>
          <a:p>
            <a:r>
              <a:rPr lang="en-GB" dirty="0"/>
              <a:t>Quale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qui sotto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stimolata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competenza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?</a:t>
            </a:r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C31F0A-AC59-47A2-AC6C-16C9ECC2835D}"/>
              </a:ext>
            </a:extLst>
          </p:cNvPr>
          <p:cNvSpPr/>
          <p:nvPr/>
        </p:nvSpPr>
        <p:spPr>
          <a:xfrm>
            <a:off x="899592" y="2276872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2"/>
                </a:solidFill>
              </a:rPr>
              <a:t>Coordinamento</a:t>
            </a:r>
            <a:r>
              <a:rPr lang="en-GB" sz="3200" dirty="0">
                <a:solidFill>
                  <a:schemeClr val="tx2"/>
                </a:solidFill>
              </a:rPr>
              <a:t> del </a:t>
            </a:r>
            <a:r>
              <a:rPr lang="en-GB" sz="3200" dirty="0" err="1">
                <a:solidFill>
                  <a:schemeClr val="tx2"/>
                </a:solidFill>
              </a:rPr>
              <a:t>progetto</a:t>
            </a:r>
            <a:endParaRPr lang="en-GB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2"/>
                </a:solidFill>
              </a:rPr>
              <a:t>Gesione</a:t>
            </a:r>
            <a:r>
              <a:rPr lang="en-GB" sz="3200" dirty="0">
                <a:solidFill>
                  <a:schemeClr val="tx2"/>
                </a:solidFill>
              </a:rPr>
              <a:t> del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2"/>
                </a:solidFill>
              </a:rPr>
              <a:t>Gestione</a:t>
            </a:r>
            <a:r>
              <a:rPr lang="en-GB" sz="3200" dirty="0">
                <a:solidFill>
                  <a:schemeClr val="tx2"/>
                </a:solidFill>
              </a:rPr>
              <a:t> del </a:t>
            </a:r>
            <a:r>
              <a:rPr lang="en-GB" sz="3200" dirty="0" err="1">
                <a:solidFill>
                  <a:schemeClr val="tx2"/>
                </a:solidFill>
              </a:rPr>
              <a:t>caso</a:t>
            </a:r>
            <a:endParaRPr lang="en-GB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2"/>
                </a:solidFill>
              </a:rPr>
              <a:t>Coinvolgimento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err="1">
                <a:solidFill>
                  <a:schemeClr val="tx2"/>
                </a:solidFill>
              </a:rPr>
              <a:t>dei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err="1">
                <a:solidFill>
                  <a:schemeClr val="tx2"/>
                </a:solidFill>
              </a:rPr>
              <a:t>partecipanti</a:t>
            </a:r>
            <a:endParaRPr lang="en-GB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2"/>
                </a:solidFill>
              </a:rPr>
              <a:t>Monitoraggio</a:t>
            </a:r>
            <a:r>
              <a:rPr lang="en-GB" sz="3200" dirty="0">
                <a:solidFill>
                  <a:schemeClr val="tx2"/>
                </a:solidFill>
              </a:rPr>
              <a:t> del </a:t>
            </a:r>
            <a:r>
              <a:rPr lang="en-GB" sz="3200" dirty="0" err="1">
                <a:solidFill>
                  <a:schemeClr val="tx2"/>
                </a:solidFill>
              </a:rPr>
              <a:t>progresso</a:t>
            </a:r>
            <a:endParaRPr lang="en-GB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1506464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pronta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azienda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Per </a:t>
            </a:r>
            <a:r>
              <a:rPr lang="en-GB" dirty="0" err="1"/>
              <a:t>sviluppare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avrai</a:t>
            </a:r>
            <a:r>
              <a:rPr lang="en-GB" dirty="0"/>
              <a:t> </a:t>
            </a:r>
            <a:r>
              <a:rPr lang="en-GB" dirty="0" err="1"/>
              <a:t>bisogno</a:t>
            </a:r>
            <a:r>
              <a:rPr lang="en-GB" dirty="0"/>
              <a:t> di </a:t>
            </a:r>
            <a:r>
              <a:rPr lang="en-GB" dirty="0" err="1"/>
              <a:t>lavorare</a:t>
            </a:r>
            <a:r>
              <a:rPr lang="en-GB" dirty="0"/>
              <a:t> con un partner di un </a:t>
            </a:r>
            <a:r>
              <a:rPr lang="en-GB" dirty="0" err="1"/>
              <a:t>altro</a:t>
            </a:r>
            <a:r>
              <a:rPr lang="en-GB" dirty="0"/>
              <a:t> </a:t>
            </a:r>
            <a:r>
              <a:rPr lang="en-GB" dirty="0" err="1"/>
              <a:t>Paese</a:t>
            </a:r>
            <a:r>
              <a:rPr lang="en-GB" dirty="0"/>
              <a:t>. </a:t>
            </a:r>
          </a:p>
          <a:p>
            <a:r>
              <a:rPr lang="en-GB" dirty="0"/>
              <a:t>Le slide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chiederanno</a:t>
            </a:r>
            <a:r>
              <a:rPr lang="en-GB" dirty="0"/>
              <a:t> di </a:t>
            </a:r>
            <a:r>
              <a:rPr lang="en-GB" dirty="0" err="1"/>
              <a:t>testare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di fare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contro</a:t>
            </a:r>
            <a:r>
              <a:rPr lang="en-GB" dirty="0"/>
              <a:t> due </a:t>
            </a:r>
            <a:r>
              <a:rPr lang="en-GB" dirty="0" err="1"/>
              <a:t>gruppi</a:t>
            </a:r>
            <a:r>
              <a:rPr lang="en-GB" dirty="0"/>
              <a:t> di </a:t>
            </a:r>
            <a:r>
              <a:rPr lang="en-GB" dirty="0" err="1"/>
              <a:t>criteri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Il primo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preso</a:t>
            </a:r>
            <a:r>
              <a:rPr lang="en-GB" dirty="0"/>
              <a:t> da “Key Competences for Lifelong Learning – A European Framework”, </a:t>
            </a:r>
            <a:r>
              <a:rPr lang="en-GB" dirty="0" err="1"/>
              <a:t>pubblicato</a:t>
            </a:r>
            <a:r>
              <a:rPr lang="en-GB" dirty="0"/>
              <a:t> </a:t>
            </a:r>
            <a:r>
              <a:rPr lang="en-GB" dirty="0" err="1"/>
              <a:t>dall’Unione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;</a:t>
            </a:r>
          </a:p>
          <a:p>
            <a:pPr lvl="1"/>
            <a:r>
              <a:rPr lang="en-GB" dirty="0"/>
              <a:t>Il secondo </a:t>
            </a:r>
            <a:r>
              <a:rPr lang="en-GB" dirty="0" err="1"/>
              <a:t>viene</a:t>
            </a:r>
            <a:r>
              <a:rPr lang="en-GB" dirty="0"/>
              <a:t> da Skills CFA di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parlato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Modulo 1</a:t>
            </a:r>
          </a:p>
        </p:txBody>
      </p:sp>
    </p:spTree>
    <p:extLst>
      <p:ext uri="{BB962C8B-B14F-4D97-AF65-F5344CB8AC3E}">
        <p14:creationId xmlns:p14="http://schemas.microsoft.com/office/powerpoint/2010/main" val="3169975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pronta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azienda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643192" cy="3917032"/>
          </a:xfrm>
        </p:spPr>
        <p:txBody>
          <a:bodyPr>
            <a:normAutofit/>
          </a:bodyPr>
          <a:lstStyle/>
          <a:p>
            <a:r>
              <a:rPr lang="en-GB" dirty="0"/>
              <a:t>Il </a:t>
            </a:r>
            <a:r>
              <a:rPr lang="en-GB" dirty="0" err="1"/>
              <a:t>fornitore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darà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griglia</a:t>
            </a:r>
            <a:r>
              <a:rPr lang="en-GB" dirty="0"/>
              <a:t> </a:t>
            </a:r>
            <a:r>
              <a:rPr lang="en-GB" dirty="0" err="1"/>
              <a:t>vuota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 Key Competences 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Skills CFA.</a:t>
            </a:r>
          </a:p>
          <a:p>
            <a:r>
              <a:rPr lang="en-GB" dirty="0" err="1"/>
              <a:t>Dopo</a:t>
            </a:r>
            <a:r>
              <a:rPr lang="en-GB" dirty="0"/>
              <a:t> </a:t>
            </a:r>
            <a:r>
              <a:rPr lang="en-GB" dirty="0" err="1"/>
              <a:t>averle</a:t>
            </a:r>
            <a:r>
              <a:rPr lang="en-GB" dirty="0"/>
              <a:t> </a:t>
            </a:r>
            <a:r>
              <a:rPr lang="en-GB" dirty="0" err="1"/>
              <a:t>completate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discuterà</a:t>
            </a:r>
            <a:r>
              <a:rPr lang="en-GB" dirty="0"/>
              <a:t> con </a:t>
            </a:r>
            <a:r>
              <a:rPr lang="en-GB" dirty="0" err="1"/>
              <a:t>te</a:t>
            </a:r>
            <a:r>
              <a:rPr lang="en-GB" dirty="0"/>
              <a:t> le </a:t>
            </a:r>
            <a:r>
              <a:rPr lang="en-GB" dirty="0" err="1"/>
              <a:t>risposte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46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Valutazione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/>
              <a:t>La </a:t>
            </a:r>
            <a:r>
              <a:rPr lang="en-GB" sz="3200" err="1"/>
              <a:t>valutazione</a:t>
            </a:r>
            <a:r>
              <a:rPr lang="en-GB" sz="3200"/>
              <a:t> per </a:t>
            </a:r>
            <a:r>
              <a:rPr lang="en-GB" sz="3200" err="1"/>
              <a:t>questo</a:t>
            </a:r>
            <a:r>
              <a:rPr lang="en-GB" sz="3200"/>
              <a:t> Modulo </a:t>
            </a:r>
            <a:r>
              <a:rPr lang="en-GB" sz="3200" err="1"/>
              <a:t>sarà</a:t>
            </a:r>
            <a:r>
              <a:rPr lang="en-GB" sz="3200"/>
              <a:t> </a:t>
            </a:r>
            <a:r>
              <a:rPr lang="en-GB" sz="3200" err="1"/>
              <a:t>ampiamente</a:t>
            </a:r>
            <a:r>
              <a:rPr lang="en-GB" sz="3200"/>
              <a:t> </a:t>
            </a:r>
            <a:r>
              <a:rPr lang="en-GB" sz="3200" err="1"/>
              <a:t>informale</a:t>
            </a:r>
            <a:r>
              <a:rPr lang="en-GB" sz="3200"/>
              <a:t> e </a:t>
            </a:r>
            <a:r>
              <a:rPr lang="en-GB" sz="3200" err="1"/>
              <a:t>si</a:t>
            </a:r>
            <a:r>
              <a:rPr lang="en-GB" sz="3200"/>
              <a:t> </a:t>
            </a:r>
            <a:r>
              <a:rPr lang="en-GB" sz="3200" err="1"/>
              <a:t>svolgerà</a:t>
            </a:r>
            <a:r>
              <a:rPr lang="en-GB" sz="3200"/>
              <a:t> </a:t>
            </a:r>
            <a:r>
              <a:rPr lang="en-GB" sz="3200" err="1"/>
              <a:t>attraverso</a:t>
            </a:r>
            <a:r>
              <a:rPr lang="en-GB" sz="3200"/>
              <a:t>:</a:t>
            </a:r>
          </a:p>
          <a:p>
            <a:r>
              <a:rPr lang="en-GB" sz="3200" err="1"/>
              <a:t>Autovalutazione</a:t>
            </a:r>
            <a:endParaRPr lang="en-GB" sz="3200"/>
          </a:p>
          <a:p>
            <a:r>
              <a:rPr lang="en-GB" sz="3200" err="1"/>
              <a:t>Osservazione</a:t>
            </a:r>
            <a:r>
              <a:rPr lang="en-GB" sz="3200"/>
              <a:t> del </a:t>
            </a:r>
            <a:r>
              <a:rPr lang="en-GB" sz="3200" err="1"/>
              <a:t>formatore</a:t>
            </a:r>
            <a:r>
              <a:rPr lang="en-GB" sz="3200"/>
              <a:t> </a:t>
            </a:r>
            <a:r>
              <a:rPr lang="en-GB" sz="3200" err="1"/>
              <a:t>dei</a:t>
            </a:r>
            <a:r>
              <a:rPr lang="en-GB" sz="3200"/>
              <a:t> </a:t>
            </a:r>
            <a:r>
              <a:rPr lang="en-GB" sz="3200" err="1"/>
              <a:t>contributi</a:t>
            </a:r>
            <a:r>
              <a:rPr lang="en-GB" sz="3200"/>
              <a:t> </a:t>
            </a:r>
            <a:r>
              <a:rPr lang="en-GB" sz="3200" err="1"/>
              <a:t>alla</a:t>
            </a:r>
            <a:r>
              <a:rPr lang="en-GB" sz="3200"/>
              <a:t> </a:t>
            </a:r>
            <a:r>
              <a:rPr lang="en-GB" sz="3200" err="1"/>
              <a:t>discussione</a:t>
            </a:r>
            <a:endParaRPr lang="en-GB" sz="3200"/>
          </a:p>
          <a:p>
            <a:r>
              <a:rPr lang="en-GB" sz="3200" err="1"/>
              <a:t>Contributi</a:t>
            </a:r>
            <a:r>
              <a:rPr lang="en-GB" sz="3200"/>
              <a:t> </a:t>
            </a:r>
            <a:r>
              <a:rPr lang="en-GB" sz="3200" err="1"/>
              <a:t>alla</a:t>
            </a:r>
            <a:r>
              <a:rPr lang="en-GB" sz="3200"/>
              <a:t> </a:t>
            </a:r>
            <a:r>
              <a:rPr lang="en-GB" sz="3200" err="1"/>
              <a:t>discussione</a:t>
            </a:r>
            <a:r>
              <a:rPr lang="en-GB" sz="3200"/>
              <a:t> online</a:t>
            </a:r>
            <a:endParaRPr lang="el-GR" sz="3200"/>
          </a:p>
        </p:txBody>
      </p:sp>
    </p:spTree>
    <p:extLst>
      <p:ext uri="{BB962C8B-B14F-4D97-AF65-F5344CB8AC3E}">
        <p14:creationId xmlns:p14="http://schemas.microsoft.com/office/powerpoint/2010/main" val="2171470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autovalutazione</a:t>
            </a:r>
            <a:r>
              <a:rPr lang="en-GB" dirty="0"/>
              <a:t> –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7638"/>
            <a:ext cx="7128792" cy="4781128"/>
          </a:xfrm>
        </p:spPr>
        <p:txBody>
          <a:bodyPr>
            <a:normAutofit/>
          </a:bodyPr>
          <a:lstStyle/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Comunicazione</a:t>
            </a:r>
            <a:r>
              <a:rPr lang="en-GB" sz="2800" dirty="0">
                <a:solidFill>
                  <a:schemeClr val="tx2"/>
                </a:solidFill>
              </a:rPr>
              <a:t> in lingua </a:t>
            </a:r>
            <a:r>
              <a:rPr lang="en-GB" sz="2800" dirty="0" err="1">
                <a:solidFill>
                  <a:schemeClr val="tx2"/>
                </a:solidFill>
              </a:rPr>
              <a:t>madre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Comunicazione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nelle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lingue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straniere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Competenze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matematiche</a:t>
            </a:r>
            <a:r>
              <a:rPr lang="en-GB" sz="2800" dirty="0">
                <a:solidFill>
                  <a:schemeClr val="tx2"/>
                </a:solidFill>
              </a:rPr>
              <a:t> e </a:t>
            </a:r>
            <a:r>
              <a:rPr lang="en-GB" sz="2800" dirty="0" err="1">
                <a:solidFill>
                  <a:schemeClr val="tx2"/>
                </a:solidFill>
              </a:rPr>
              <a:t>competenze</a:t>
            </a:r>
            <a:r>
              <a:rPr lang="en-GB" sz="2800" dirty="0">
                <a:solidFill>
                  <a:schemeClr val="tx2"/>
                </a:solidFill>
              </a:rPr>
              <a:t> di base in </a:t>
            </a:r>
            <a:r>
              <a:rPr lang="en-GB" sz="2800" dirty="0" err="1">
                <a:solidFill>
                  <a:schemeClr val="tx2"/>
                </a:solidFill>
              </a:rPr>
              <a:t>scienza</a:t>
            </a:r>
            <a:r>
              <a:rPr lang="en-GB" sz="2800" dirty="0">
                <a:solidFill>
                  <a:schemeClr val="tx2"/>
                </a:solidFill>
              </a:rPr>
              <a:t> e </a:t>
            </a:r>
            <a:r>
              <a:rPr lang="en-GB" sz="2800" dirty="0" err="1">
                <a:solidFill>
                  <a:schemeClr val="tx2"/>
                </a:solidFill>
              </a:rPr>
              <a:t>tecnologia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Competenza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digitale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Imparare</a:t>
            </a:r>
            <a:r>
              <a:rPr lang="en-GB" sz="2800" dirty="0">
                <a:solidFill>
                  <a:schemeClr val="tx2"/>
                </a:solidFill>
              </a:rPr>
              <a:t> a </a:t>
            </a:r>
            <a:r>
              <a:rPr lang="en-GB" sz="2800" dirty="0" err="1">
                <a:solidFill>
                  <a:schemeClr val="tx2"/>
                </a:solidFill>
              </a:rPr>
              <a:t>imparare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Competenze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sociali</a:t>
            </a:r>
            <a:r>
              <a:rPr lang="en-GB" sz="2800" dirty="0">
                <a:solidFill>
                  <a:schemeClr val="tx2"/>
                </a:solidFill>
              </a:rPr>
              <a:t> e </a:t>
            </a:r>
            <a:r>
              <a:rPr lang="en-GB" sz="2800" dirty="0" err="1">
                <a:solidFill>
                  <a:schemeClr val="tx2"/>
                </a:solidFill>
              </a:rPr>
              <a:t>civiche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Senso</a:t>
            </a:r>
            <a:r>
              <a:rPr lang="en-GB" sz="2800" dirty="0">
                <a:solidFill>
                  <a:schemeClr val="tx2"/>
                </a:solidFill>
              </a:rPr>
              <a:t> di </a:t>
            </a:r>
            <a:r>
              <a:rPr lang="en-GB" sz="2800" dirty="0" err="1">
                <a:solidFill>
                  <a:schemeClr val="tx2"/>
                </a:solidFill>
              </a:rPr>
              <a:t>iniziativa</a:t>
            </a:r>
            <a:r>
              <a:rPr lang="en-GB" sz="2800" dirty="0">
                <a:solidFill>
                  <a:schemeClr val="tx2"/>
                </a:solidFill>
              </a:rPr>
              <a:t> e </a:t>
            </a:r>
            <a:r>
              <a:rPr lang="en-GB" sz="2800" dirty="0" err="1">
                <a:solidFill>
                  <a:schemeClr val="tx2"/>
                </a:solidFill>
              </a:rPr>
              <a:t>impenditoriale</a:t>
            </a:r>
            <a:endParaRPr lang="en-GB" sz="2800" dirty="0">
              <a:solidFill>
                <a:schemeClr val="tx2"/>
              </a:solidFill>
            </a:endParaRPr>
          </a:p>
          <a:p>
            <a:pPr marL="623888" lvl="2" indent="-457200">
              <a:buFont typeface="+mj-lt"/>
              <a:buAutoNum type="arabicPeriod"/>
            </a:pPr>
            <a:r>
              <a:rPr lang="en-GB" sz="2800" dirty="0" err="1">
                <a:solidFill>
                  <a:schemeClr val="tx2"/>
                </a:solidFill>
              </a:rPr>
              <a:t>Consapevolezza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ed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espressione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culturale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5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autovalutazione</a:t>
            </a:r>
            <a:r>
              <a:rPr lang="en-GB" dirty="0"/>
              <a:t> –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7638"/>
            <a:ext cx="7704856" cy="4708525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Sviluppa</a:t>
            </a:r>
            <a:r>
              <a:rPr lang="en-GB" sz="3100" dirty="0"/>
              <a:t> le </a:t>
            </a:r>
            <a:r>
              <a:rPr lang="en-GB" sz="3100" dirty="0" err="1"/>
              <a:t>tue</a:t>
            </a:r>
            <a:r>
              <a:rPr lang="en-GB" sz="3100" dirty="0"/>
              <a:t> </a:t>
            </a:r>
            <a:r>
              <a:rPr lang="en-GB" sz="3100" dirty="0" err="1"/>
              <a:t>abilità</a:t>
            </a:r>
            <a:r>
              <a:rPr lang="en-GB" sz="3100" dirty="0"/>
              <a:t> per </a:t>
            </a:r>
            <a:r>
              <a:rPr lang="en-GB" sz="3100" dirty="0" err="1"/>
              <a:t>lavorare</a:t>
            </a:r>
            <a:r>
              <a:rPr lang="en-GB" sz="3100" dirty="0"/>
              <a:t> in </a:t>
            </a:r>
            <a:r>
              <a:rPr lang="en-GB" sz="3100" dirty="0" err="1"/>
              <a:t>modo</a:t>
            </a:r>
            <a:r>
              <a:rPr lang="en-GB" sz="3100" dirty="0"/>
              <a:t> </a:t>
            </a:r>
            <a:r>
              <a:rPr lang="en-GB" sz="3100" dirty="0" err="1"/>
              <a:t>efficace</a:t>
            </a:r>
            <a:r>
              <a:rPr lang="en-GB" sz="3100" dirty="0"/>
              <a:t> con </a:t>
            </a:r>
            <a:r>
              <a:rPr lang="en-GB" sz="3100" dirty="0" err="1"/>
              <a:t>persone</a:t>
            </a:r>
            <a:r>
              <a:rPr lang="en-GB" sz="3100" dirty="0"/>
              <a:t> di </a:t>
            </a:r>
            <a:r>
              <a:rPr lang="en-GB" sz="3100" dirty="0" err="1"/>
              <a:t>cultura</a:t>
            </a:r>
            <a:r>
              <a:rPr lang="en-GB" sz="3100" dirty="0"/>
              <a:t> </a:t>
            </a:r>
            <a:r>
              <a:rPr lang="en-GB" sz="3100" dirty="0" err="1"/>
              <a:t>diversa</a:t>
            </a:r>
            <a:r>
              <a:rPr lang="en-GB" sz="3100" dirty="0"/>
              <a:t> o </a:t>
            </a:r>
            <a:r>
              <a:rPr lang="en-GB" sz="3100" dirty="0" err="1"/>
              <a:t>provenienti</a:t>
            </a:r>
            <a:r>
              <a:rPr lang="en-GB" sz="3100" dirty="0"/>
              <a:t> da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endParaRPr lang="en-GB" sz="3100" dirty="0"/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Costruisci</a:t>
            </a:r>
            <a:r>
              <a:rPr lang="en-GB" sz="3100" dirty="0"/>
              <a:t> </a:t>
            </a:r>
            <a:r>
              <a:rPr lang="en-GB" sz="3100" dirty="0" err="1"/>
              <a:t>rapporti</a:t>
            </a:r>
            <a:r>
              <a:rPr lang="en-GB" sz="3100" dirty="0"/>
              <a:t> di </a:t>
            </a:r>
            <a:r>
              <a:rPr lang="en-GB" sz="3100" dirty="0" err="1"/>
              <a:t>lavoro</a:t>
            </a:r>
            <a:r>
              <a:rPr lang="en-GB" sz="3100" dirty="0"/>
              <a:t> con </a:t>
            </a:r>
            <a:r>
              <a:rPr lang="en-GB" sz="3100" dirty="0" err="1"/>
              <a:t>persone</a:t>
            </a:r>
            <a:r>
              <a:rPr lang="en-GB" sz="3100" dirty="0"/>
              <a:t> di </a:t>
            </a:r>
            <a:r>
              <a:rPr lang="en-GB" sz="3100" dirty="0" err="1"/>
              <a:t>cultura</a:t>
            </a:r>
            <a:r>
              <a:rPr lang="en-GB" sz="3100" dirty="0"/>
              <a:t> </a:t>
            </a:r>
            <a:r>
              <a:rPr lang="en-GB" sz="3100" dirty="0" err="1"/>
              <a:t>diversa</a:t>
            </a:r>
            <a:r>
              <a:rPr lang="en-GB" sz="3100" dirty="0"/>
              <a:t> o </a:t>
            </a:r>
            <a:r>
              <a:rPr lang="en-GB" sz="3100" dirty="0" err="1"/>
              <a:t>provenienti</a:t>
            </a:r>
            <a:r>
              <a:rPr lang="en-GB" sz="3100" dirty="0"/>
              <a:t> da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endParaRPr lang="en-GB" sz="3100" dirty="0"/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Accogli</a:t>
            </a:r>
            <a:r>
              <a:rPr lang="en-GB" sz="3100" dirty="0"/>
              <a:t> le </a:t>
            </a:r>
            <a:r>
              <a:rPr lang="en-GB" sz="3100" dirty="0" err="1"/>
              <a:t>persone</a:t>
            </a:r>
            <a:r>
              <a:rPr lang="en-GB" sz="3100" dirty="0"/>
              <a:t> di </a:t>
            </a:r>
            <a:r>
              <a:rPr lang="en-GB" sz="3100" dirty="0" err="1"/>
              <a:t>cultura</a:t>
            </a:r>
            <a:r>
              <a:rPr lang="en-GB" sz="3100" dirty="0"/>
              <a:t> </a:t>
            </a:r>
            <a:r>
              <a:rPr lang="en-GB" sz="3100" dirty="0" err="1"/>
              <a:t>diversa</a:t>
            </a:r>
            <a:r>
              <a:rPr lang="en-GB" sz="3100" dirty="0"/>
              <a:t> o </a:t>
            </a:r>
            <a:r>
              <a:rPr lang="en-GB" sz="3100" dirty="0" err="1"/>
              <a:t>provenienti</a:t>
            </a:r>
            <a:r>
              <a:rPr lang="en-GB" sz="3100" dirty="0"/>
              <a:t> da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r>
              <a:rPr lang="en-GB" sz="3100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Gestisci</a:t>
            </a:r>
            <a:r>
              <a:rPr lang="en-GB" sz="3100" dirty="0"/>
              <a:t> un team </a:t>
            </a:r>
            <a:r>
              <a:rPr lang="en-GB" sz="3100" dirty="0" err="1"/>
              <a:t>multiculturale</a:t>
            </a:r>
            <a:endParaRPr lang="en-GB" sz="3100" dirty="0"/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Gestisci</a:t>
            </a:r>
            <a:r>
              <a:rPr lang="en-GB" sz="3100" dirty="0"/>
              <a:t> </a:t>
            </a:r>
            <a:r>
              <a:rPr lang="en-GB" sz="3100" dirty="0" err="1"/>
              <a:t>l’erogazione</a:t>
            </a:r>
            <a:r>
              <a:rPr lang="en-GB" sz="3100" dirty="0"/>
              <a:t> di un </a:t>
            </a:r>
            <a:r>
              <a:rPr lang="en-GB" sz="3100" dirty="0" err="1"/>
              <a:t>servizio</a:t>
            </a:r>
            <a:r>
              <a:rPr lang="en-GB" sz="3100" dirty="0"/>
              <a:t> a </a:t>
            </a:r>
            <a:r>
              <a:rPr lang="en-GB" sz="3100" dirty="0" err="1"/>
              <a:t>persone</a:t>
            </a:r>
            <a:r>
              <a:rPr lang="en-GB" sz="3100" dirty="0"/>
              <a:t> di </a:t>
            </a:r>
            <a:r>
              <a:rPr lang="en-GB" sz="3100" dirty="0" err="1"/>
              <a:t>cultura</a:t>
            </a:r>
            <a:r>
              <a:rPr lang="en-GB" sz="3100" dirty="0"/>
              <a:t> </a:t>
            </a:r>
            <a:r>
              <a:rPr lang="en-GB" sz="3100" dirty="0" err="1"/>
              <a:t>diversa</a:t>
            </a:r>
            <a:r>
              <a:rPr lang="en-GB" sz="3100" dirty="0"/>
              <a:t> o </a:t>
            </a:r>
            <a:r>
              <a:rPr lang="en-GB" sz="3100" dirty="0" err="1"/>
              <a:t>provenienti</a:t>
            </a:r>
            <a:r>
              <a:rPr lang="en-GB" sz="3100" dirty="0"/>
              <a:t> da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endParaRPr lang="en-GB" sz="3100" dirty="0"/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Sviluppa</a:t>
            </a:r>
            <a:r>
              <a:rPr lang="en-GB" sz="3100" dirty="0"/>
              <a:t> </a:t>
            </a:r>
            <a:r>
              <a:rPr lang="en-GB" sz="3100" dirty="0" err="1"/>
              <a:t>nuovi</a:t>
            </a:r>
            <a:r>
              <a:rPr lang="en-GB" sz="3100" dirty="0"/>
              <a:t> </a:t>
            </a:r>
            <a:r>
              <a:rPr lang="en-GB" sz="3100" dirty="0" err="1"/>
              <a:t>mercati</a:t>
            </a:r>
            <a:r>
              <a:rPr lang="en-GB" sz="3100" dirty="0"/>
              <a:t> con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r>
              <a:rPr lang="en-GB" sz="3100" dirty="0"/>
              <a:t> e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100" dirty="0" err="1"/>
              <a:t>Lavora</a:t>
            </a:r>
            <a:r>
              <a:rPr lang="en-GB" sz="3100" dirty="0"/>
              <a:t> con </a:t>
            </a:r>
            <a:r>
              <a:rPr lang="en-GB" sz="3100" dirty="0" err="1"/>
              <a:t>persone</a:t>
            </a:r>
            <a:r>
              <a:rPr lang="en-GB" sz="3100" dirty="0"/>
              <a:t> di </a:t>
            </a:r>
            <a:r>
              <a:rPr lang="en-GB" sz="3100" dirty="0" err="1"/>
              <a:t>cultura</a:t>
            </a:r>
            <a:r>
              <a:rPr lang="en-GB" sz="3100" dirty="0"/>
              <a:t> </a:t>
            </a:r>
            <a:r>
              <a:rPr lang="en-GB" sz="3100" dirty="0" err="1"/>
              <a:t>diversa</a:t>
            </a:r>
            <a:r>
              <a:rPr lang="en-GB" sz="3100" dirty="0"/>
              <a:t> o </a:t>
            </a:r>
            <a:r>
              <a:rPr lang="en-GB" sz="3100" dirty="0" err="1"/>
              <a:t>provenienti</a:t>
            </a:r>
            <a:r>
              <a:rPr lang="en-GB" sz="3100" dirty="0"/>
              <a:t> da </a:t>
            </a:r>
            <a:r>
              <a:rPr lang="en-GB" sz="3100" dirty="0" err="1"/>
              <a:t>paesi</a:t>
            </a:r>
            <a:r>
              <a:rPr lang="en-GB" sz="3100" dirty="0"/>
              <a:t> </a:t>
            </a:r>
            <a:r>
              <a:rPr lang="en-GB" sz="3100" dirty="0" err="1"/>
              <a:t>diversi</a:t>
            </a:r>
            <a:endParaRPr lang="en-GB" sz="31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89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Attività</a:t>
            </a:r>
            <a:r>
              <a:rPr lang="en-US" dirty="0"/>
              <a:t> online per </a:t>
            </a:r>
            <a:r>
              <a:rPr lang="en-US" dirty="0" err="1"/>
              <a:t>il</a:t>
            </a:r>
            <a:r>
              <a:rPr lang="en-US" dirty="0"/>
              <a:t> Modulo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chiederà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di </a:t>
            </a:r>
            <a:r>
              <a:rPr lang="en-GB" dirty="0" err="1"/>
              <a:t>accedere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piattaforma</a:t>
            </a:r>
            <a:r>
              <a:rPr lang="en-GB" dirty="0"/>
              <a:t> online e </a:t>
            </a:r>
            <a:r>
              <a:rPr lang="en-GB" dirty="0" err="1"/>
              <a:t>considerare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formativo</a:t>
            </a:r>
            <a:r>
              <a:rPr lang="en-GB" dirty="0"/>
              <a:t> online per </a:t>
            </a:r>
            <a:r>
              <a:rPr lang="en-GB" dirty="0" err="1"/>
              <a:t>il</a:t>
            </a:r>
            <a:r>
              <a:rPr lang="en-GB" dirty="0"/>
              <a:t> Modulo 2.</a:t>
            </a:r>
          </a:p>
          <a:p>
            <a:r>
              <a:rPr lang="en-GB" dirty="0"/>
              <a:t>La </a:t>
            </a:r>
            <a:r>
              <a:rPr lang="en-GB" dirty="0" err="1"/>
              <a:t>piattaforma</a:t>
            </a:r>
            <a:r>
              <a:rPr lang="en-GB" dirty="0"/>
              <a:t> online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disponibile</a:t>
            </a:r>
            <a:r>
              <a:rPr lang="en-GB" dirty="0"/>
              <a:t> </a:t>
            </a:r>
            <a:r>
              <a:rPr lang="en-GB" dirty="0" err="1"/>
              <a:t>presso</a:t>
            </a:r>
            <a:r>
              <a:rPr lang="en-GB" dirty="0"/>
              <a:t>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http://vlesupport.co.uk/ealacademy/login/index.php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870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r>
              <a:rPr lang="en-US" dirty="0"/>
              <a:t> e </a:t>
            </a:r>
            <a:r>
              <a:rPr lang="en-US" dirty="0" err="1"/>
              <a:t>visioni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endParaRPr lang="el-G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B01A5EE-3FA2-4346-8DBA-11B2C2966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02512"/>
              </p:ext>
            </p:extLst>
          </p:nvPr>
        </p:nvGraphicFramePr>
        <p:xfrm>
          <a:off x="251520" y="1441868"/>
          <a:ext cx="5827476" cy="4795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7476">
                  <a:extLst>
                    <a:ext uri="{9D8B030D-6E8A-4147-A177-3AD203B41FA5}">
                      <a16:colId xmlns:a16="http://schemas.microsoft.com/office/drawing/2014/main" xmlns="" val="2485480126"/>
                    </a:ext>
                  </a:extLst>
                </a:gridCol>
              </a:tblGrid>
              <a:tr h="4795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effectLst/>
                        </a:rPr>
                        <a:t>Siti web: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b="0" u="sng" dirty="0">
                          <a:effectLst/>
                          <a:hlinkClick r:id="rId2"/>
                        </a:rPr>
                        <a:t>https://managementhelp.org/freenonprofittraining/diagramming-your-nonprofit.htm</a:t>
                      </a:r>
                      <a:r>
                        <a:rPr lang="en-GB" sz="2400" b="0" u="sng" dirty="0">
                          <a:effectLst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b="0" u="sng" dirty="0">
                          <a:solidFill>
                            <a:schemeClr val="tx2"/>
                          </a:solidFill>
                          <a:effectLst/>
                          <a:hlinkClick r:id="rId3"/>
                        </a:rPr>
                        <a:t>https://www.projectsmart.co.uk/tools.php</a:t>
                      </a:r>
                      <a:endParaRPr lang="en-GB" sz="2400" b="0" u="sng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effectLst/>
                        </a:rPr>
                        <a:t>Videoclip: </a:t>
                      </a:r>
                      <a:r>
                        <a:rPr lang="en-US" sz="2400" b="0" u="sng" dirty="0">
                          <a:effectLst/>
                          <a:hlinkClick r:id="rId4"/>
                        </a:rPr>
                        <a:t>https://www.youtube.com/watch?v=4kjew1fhQnM</a:t>
                      </a:r>
                      <a:endParaRPr lang="en-GB" sz="2400" b="0" dirty="0"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effectLst/>
                          <a:hlinkClick r:id="rId5"/>
                        </a:rPr>
                        <a:t>https://www.youtube.com/watch?v=qyd3CE-RV60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92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931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Autovalutazione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/>
              <a:t>Utilizza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modulo per </a:t>
            </a:r>
            <a:r>
              <a:rPr lang="en-GB" sz="3200" dirty="0" err="1"/>
              <a:t>l’autovalutazione</a:t>
            </a:r>
            <a:r>
              <a:rPr lang="en-GB" sz="3200" dirty="0"/>
              <a:t> e per  la </a:t>
            </a:r>
            <a:r>
              <a:rPr lang="en-GB" sz="3200" dirty="0" err="1"/>
              <a:t>riflessione</a:t>
            </a:r>
            <a:r>
              <a:rPr lang="en-GB" sz="3200" dirty="0"/>
              <a:t> per </a:t>
            </a:r>
            <a:r>
              <a:rPr lang="en-GB" sz="3200" dirty="0" err="1"/>
              <a:t>riassumere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tuoi</a:t>
            </a:r>
            <a:r>
              <a:rPr lang="en-GB" sz="3200" dirty="0"/>
              <a:t> </a:t>
            </a:r>
            <a:r>
              <a:rPr lang="en-GB" sz="3200" dirty="0" err="1"/>
              <a:t>pensieri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contenuto</a:t>
            </a:r>
            <a:r>
              <a:rPr lang="en-GB" sz="3200" dirty="0"/>
              <a:t> di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sessione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9961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 : 2.1.1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Ripassare</a:t>
            </a:r>
            <a:r>
              <a:rPr lang="en-GB" sz="2400" b="1" dirty="0"/>
              <a:t> </a:t>
            </a:r>
            <a:r>
              <a:rPr lang="en-GB" sz="2400" b="1" dirty="0" err="1"/>
              <a:t>il</a:t>
            </a:r>
            <a:r>
              <a:rPr lang="en-GB" sz="2400" b="1" dirty="0"/>
              <a:t> Modulo 1 </a:t>
            </a:r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20 min</a:t>
            </a:r>
          </a:p>
          <a:p>
            <a:endParaRPr lang="en-GB" sz="2400" b="1" dirty="0"/>
          </a:p>
          <a:p>
            <a:r>
              <a:rPr lang="en-GB" sz="2400" b="1" dirty="0"/>
              <a:t>COMMENTI: I </a:t>
            </a:r>
            <a:r>
              <a:rPr lang="en-GB" sz="2400" b="1" dirty="0" err="1"/>
              <a:t>partecipanti</a:t>
            </a:r>
            <a:r>
              <a:rPr lang="en-GB" sz="2400" b="1" dirty="0"/>
              <a:t> </a:t>
            </a:r>
            <a:r>
              <a:rPr lang="en-GB" sz="2400" b="1" dirty="0" err="1"/>
              <a:t>revisionano</a:t>
            </a:r>
            <a:r>
              <a:rPr lang="en-GB" sz="2400" b="1" dirty="0"/>
              <a:t>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immagini</a:t>
            </a:r>
            <a:r>
              <a:rPr lang="en-GB" sz="2400" b="1" dirty="0"/>
              <a:t> per </a:t>
            </a:r>
            <a:r>
              <a:rPr lang="en-GB" sz="2400" b="1" dirty="0" err="1"/>
              <a:t>richiamare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contenuti</a:t>
            </a:r>
            <a:r>
              <a:rPr lang="en-GB" sz="2400" b="1" dirty="0"/>
              <a:t> del Modulo 1.</a:t>
            </a:r>
          </a:p>
        </p:txBody>
      </p:sp>
    </p:spTree>
    <p:extLst>
      <p:ext uri="{BB962C8B-B14F-4D97-AF65-F5344CB8AC3E}">
        <p14:creationId xmlns:p14="http://schemas.microsoft.com/office/powerpoint/2010/main" val="367915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MODULO 2 </a:t>
            </a: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 err="1"/>
              <a:t>Ripasso</a:t>
            </a:r>
            <a:r>
              <a:rPr lang="en-US"/>
              <a:t> del Modulo 1</a:t>
            </a:r>
            <a:endParaRPr lang="el-GR">
              <a:solidFill>
                <a:srgbClr val="FF0000"/>
              </a:solidFill>
            </a:endParaRPr>
          </a:p>
        </p:txBody>
      </p:sp>
      <p:pic>
        <p:nvPicPr>
          <p:cNvPr id="10" name="Picture 9" descr="Image result for iceberg drawing">
            <a:extLst>
              <a:ext uri="{FF2B5EF4-FFF2-40B4-BE49-F238E27FC236}">
                <a16:creationId xmlns:a16="http://schemas.microsoft.com/office/drawing/2014/main" xmlns="" id="{46B8A460-BD7D-4D4F-A60B-5457D1392C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780540" cy="1874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DB6A0FA1-02DB-4E89-9C27-C98B6ADB1AC0}"/>
              </a:ext>
            </a:extLst>
          </p:cNvPr>
          <p:cNvSpPr/>
          <p:nvPr/>
        </p:nvSpPr>
        <p:spPr>
          <a:xfrm>
            <a:off x="5004048" y="2060848"/>
            <a:ext cx="1944216" cy="15841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80AB42-9E56-4A30-904D-EB97DFC93EBE}"/>
              </a:ext>
            </a:extLst>
          </p:cNvPr>
          <p:cNvGrpSpPr>
            <a:grpSpLocks/>
          </p:cNvGrpSpPr>
          <p:nvPr/>
        </p:nvGrpSpPr>
        <p:grpSpPr bwMode="auto">
          <a:xfrm>
            <a:off x="555040" y="4077072"/>
            <a:ext cx="2613660" cy="1879600"/>
            <a:chOff x="1067481" y="1083295"/>
            <a:chExt cx="55079" cy="33886"/>
          </a:xfrm>
        </p:grpSpPr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xmlns="" id="{61228A93-D4F5-4B65-BBDC-62E17723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481" y="1083295"/>
              <a:ext cx="55079" cy="338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CD960A0B-7ABE-4938-8E48-EC1DFD96E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325" y="1088673"/>
              <a:ext cx="40987" cy="22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xmlns="" id="{E5579D0C-818C-4D54-8EEA-430A5492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879" y="1094483"/>
              <a:ext cx="28804" cy="11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 descr="Image result for clockwise and anti clockwise">
            <a:extLst>
              <a:ext uri="{FF2B5EF4-FFF2-40B4-BE49-F238E27FC236}">
                <a16:creationId xmlns:a16="http://schemas.microsoft.com/office/drawing/2014/main" xmlns="" id="{C76A0FBC-1AC1-4FC5-93C4-2FBE02653C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4" r="1329"/>
          <a:stretch>
            <a:fillRect/>
          </a:stretch>
        </p:blipFill>
        <p:spPr bwMode="auto">
          <a:xfrm>
            <a:off x="4211960" y="4266937"/>
            <a:ext cx="3990975" cy="168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MODULO 2 </a:t>
            </a: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endParaRPr lang="el-GR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51628"/>
              </p:ext>
            </p:extLst>
          </p:nvPr>
        </p:nvGraphicFramePr>
        <p:xfrm>
          <a:off x="323528" y="1556792"/>
          <a:ext cx="7632848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l'interculturalità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contesto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dell'IFP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pianificare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Obiettivi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formativi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Comprendere i principi fondamentali per lo sviluppo di un progetto di IFP interculturale di successo</a:t>
                      </a:r>
                      <a:endParaRPr lang="it-IT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Sviluppare fiducia nell'utilizzo di strumenti di pianificazione per identificare i risultati del progetto desiderati e l'impatto per i partecipanti e le organizzazioni dei fornitori di IFP</a:t>
                      </a:r>
                      <a:endParaRPr lang="it-IT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Supportare i partecipanti nel rivedere le competenze di gestione del programma di IFP interculturale e identificare le aree di ulteriore sviluppo</a:t>
                      </a:r>
                      <a:endParaRPr lang="it-IT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Essere in grado di utilizzare gli strumenti e le competenze necessarie per progettare un programma di mobilità.</a:t>
                      </a:r>
                      <a:endParaRPr lang="it-IT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Ore di </a:t>
                      </a:r>
                      <a:r>
                        <a:rPr lang="en-US" sz="2000" err="1"/>
                        <a:t>formazione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Contenuto</a:t>
            </a:r>
            <a:r>
              <a:rPr lang="en-US"/>
              <a:t> </a:t>
            </a:r>
            <a:r>
              <a:rPr lang="en-US" err="1"/>
              <a:t>dell’unità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008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err="1"/>
              <a:t>Tipologie</a:t>
            </a:r>
            <a:r>
              <a:rPr lang="en-GB" sz="2100" b="1"/>
              <a:t> di </a:t>
            </a:r>
            <a:r>
              <a:rPr lang="en-GB" sz="2100" b="1" err="1"/>
              <a:t>programmI</a:t>
            </a:r>
            <a:r>
              <a:rPr lang="en-GB" sz="2100" b="1"/>
              <a:t> </a:t>
            </a:r>
            <a:r>
              <a:rPr lang="en-GB" sz="2100" b="1" err="1"/>
              <a:t>interculturali</a:t>
            </a:r>
            <a:r>
              <a:rPr lang="en-GB" sz="2100" b="1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/>
              <a:t>La cornice del </a:t>
            </a:r>
            <a:r>
              <a:rPr lang="en-GB" sz="2100" b="1" err="1"/>
              <a:t>modello</a:t>
            </a:r>
            <a:r>
              <a:rPr lang="en-GB" sz="2100" b="1"/>
              <a:t> </a:t>
            </a:r>
            <a:r>
              <a:rPr lang="en-GB" sz="2100" b="1" err="1"/>
              <a:t>logico</a:t>
            </a:r>
            <a:r>
              <a:rPr lang="en-GB" sz="2100" b="1"/>
              <a:t> per la </a:t>
            </a:r>
            <a:r>
              <a:rPr lang="en-GB" sz="2100" b="1" err="1"/>
              <a:t>pianificazione</a:t>
            </a:r>
            <a:endParaRPr lang="en-GB" sz="21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err="1"/>
              <a:t>Sviluppare</a:t>
            </a:r>
            <a:r>
              <a:rPr lang="en-GB" sz="2100" b="1"/>
              <a:t> </a:t>
            </a:r>
            <a:r>
              <a:rPr lang="en-GB" sz="2100" b="1" err="1"/>
              <a:t>aspetti</a:t>
            </a:r>
            <a:r>
              <a:rPr lang="en-GB" sz="2100" b="1"/>
              <a:t> </a:t>
            </a:r>
            <a:r>
              <a:rPr lang="en-GB" sz="2100" b="1" err="1"/>
              <a:t>interculturali</a:t>
            </a:r>
            <a:r>
              <a:rPr lang="en-GB" sz="2100" b="1"/>
              <a:t> </a:t>
            </a:r>
            <a:r>
              <a:rPr lang="en-GB" sz="2100" b="1" err="1"/>
              <a:t>nei</a:t>
            </a:r>
            <a:r>
              <a:rPr lang="en-GB" sz="2100" b="1"/>
              <a:t> </a:t>
            </a:r>
            <a:r>
              <a:rPr lang="en-GB" sz="2100" b="1" err="1"/>
              <a:t>servizi</a:t>
            </a:r>
            <a:r>
              <a:rPr lang="en-GB" sz="2100" b="1"/>
              <a:t> </a:t>
            </a:r>
            <a:r>
              <a:rPr lang="en-GB" sz="2100" b="1" err="1"/>
              <a:t>esistenti</a:t>
            </a:r>
            <a:endParaRPr lang="en-GB" sz="21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err="1"/>
              <a:t>Abilità</a:t>
            </a:r>
            <a:r>
              <a:rPr lang="en-GB" sz="2100" b="1"/>
              <a:t> di Project management come </a:t>
            </a:r>
            <a:r>
              <a:rPr lang="en-GB" sz="2100" b="1" err="1"/>
              <a:t>gestire</a:t>
            </a:r>
            <a:r>
              <a:rPr lang="en-GB" sz="2100" b="1"/>
              <a:t> un budget, </a:t>
            </a:r>
            <a:r>
              <a:rPr lang="en-GB" sz="2100" b="1" err="1"/>
              <a:t>gestire</a:t>
            </a:r>
            <a:r>
              <a:rPr lang="en-GB" sz="2100" b="1"/>
              <a:t> </a:t>
            </a:r>
            <a:r>
              <a:rPr lang="en-GB" sz="2100" b="1" err="1"/>
              <a:t>i</a:t>
            </a:r>
            <a:r>
              <a:rPr lang="en-GB" sz="2100" b="1"/>
              <a:t> </a:t>
            </a:r>
            <a:r>
              <a:rPr lang="en-GB" sz="2100" b="1" err="1"/>
              <a:t>contratti</a:t>
            </a:r>
            <a:r>
              <a:rPr lang="en-GB" sz="2100" b="1"/>
              <a:t>, e </a:t>
            </a:r>
            <a:r>
              <a:rPr lang="en-GB" sz="2100" b="1" err="1"/>
              <a:t>scrivere</a:t>
            </a:r>
            <a:r>
              <a:rPr lang="en-GB" sz="2100" b="1"/>
              <a:t> report e </a:t>
            </a:r>
            <a:r>
              <a:rPr lang="en-GB" sz="2100" b="1" err="1"/>
              <a:t>valutazioni</a:t>
            </a:r>
            <a:endParaRPr lang="en-GB" sz="21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err="1"/>
              <a:t>Autovalutazione</a:t>
            </a:r>
            <a:r>
              <a:rPr lang="en-GB" sz="2100" b="1"/>
              <a:t> con </a:t>
            </a:r>
            <a:r>
              <a:rPr lang="en-GB" sz="2100" b="1" err="1"/>
              <a:t>riferimento</a:t>
            </a:r>
            <a:r>
              <a:rPr lang="en-GB" sz="2100" b="1"/>
              <a:t> </a:t>
            </a:r>
            <a:r>
              <a:rPr lang="en-GB" sz="2100" b="1" err="1"/>
              <a:t>agli</a:t>
            </a:r>
            <a:r>
              <a:rPr lang="en-GB" sz="2100" b="1"/>
              <a:t> standard </a:t>
            </a:r>
            <a:r>
              <a:rPr lang="en-GB" sz="2100" b="1" err="1"/>
              <a:t>chiave</a:t>
            </a:r>
            <a:r>
              <a:rPr lang="en-GB" sz="2100" b="1"/>
              <a:t> (</a:t>
            </a:r>
            <a:r>
              <a:rPr lang="en-GB" sz="2100" b="1" err="1"/>
              <a:t>legati</a:t>
            </a:r>
            <a:r>
              <a:rPr lang="en-GB" sz="2100" b="1"/>
              <a:t> </a:t>
            </a:r>
            <a:r>
              <a:rPr lang="en-GB" sz="2100" b="1" err="1"/>
              <a:t>alle</a:t>
            </a:r>
            <a:r>
              <a:rPr lang="en-GB" sz="2100" b="1"/>
              <a:t> </a:t>
            </a:r>
            <a:r>
              <a:rPr lang="en-GB" sz="2100" b="1" err="1"/>
              <a:t>competenze</a:t>
            </a:r>
            <a:r>
              <a:rPr lang="en-GB" sz="2100" b="1"/>
              <a:t> </a:t>
            </a:r>
            <a:r>
              <a:rPr lang="en-GB" sz="2100" b="1" err="1"/>
              <a:t>chiave</a:t>
            </a:r>
            <a:r>
              <a:rPr lang="en-GB" sz="2100" b="1"/>
              <a:t>) per </a:t>
            </a:r>
            <a:r>
              <a:rPr lang="en-GB" sz="2100" b="1" err="1"/>
              <a:t>i</a:t>
            </a:r>
            <a:r>
              <a:rPr lang="en-GB" sz="2100" b="1"/>
              <a:t> </a:t>
            </a:r>
            <a:r>
              <a:rPr lang="en-GB" sz="2100" b="1" err="1"/>
              <a:t>fornitori</a:t>
            </a:r>
            <a:r>
              <a:rPr lang="en-GB" sz="2100" b="1"/>
              <a:t> e </a:t>
            </a:r>
            <a:r>
              <a:rPr lang="en-GB" sz="2100" b="1" err="1"/>
              <a:t>i</a:t>
            </a:r>
            <a:r>
              <a:rPr lang="en-GB" sz="2100" b="1"/>
              <a:t> </a:t>
            </a:r>
            <a:r>
              <a:rPr lang="en-GB" sz="2100" b="1" err="1"/>
              <a:t>professionisti</a:t>
            </a:r>
            <a:r>
              <a:rPr lang="en-GB" sz="2100" b="1"/>
              <a:t> IFP </a:t>
            </a:r>
            <a:r>
              <a:rPr lang="en-GB" sz="2100" b="1" err="1"/>
              <a:t>interculturali</a:t>
            </a:r>
            <a:endParaRPr lang="en-GB" sz="2100" b="1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 MOMENTO DELLE ATTIVITA’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NUMERO </a:t>
            </a:r>
            <a:r>
              <a:rPr lang="en-GB" sz="2400" b="1" err="1"/>
              <a:t>ATTIVITà</a:t>
            </a:r>
            <a:r>
              <a:rPr lang="en-GB" sz="2400" b="1"/>
              <a:t>: 2.1.2</a:t>
            </a:r>
          </a:p>
          <a:p>
            <a:endParaRPr lang="en-GB" sz="2400" b="1"/>
          </a:p>
          <a:p>
            <a:r>
              <a:rPr lang="en-GB" sz="2400" b="1"/>
              <a:t>TITOLO </a:t>
            </a:r>
            <a:r>
              <a:rPr lang="en-GB" sz="2400" b="1" err="1"/>
              <a:t>ATTIVITà</a:t>
            </a:r>
            <a:r>
              <a:rPr lang="en-GB" sz="2400" b="1"/>
              <a:t>: </a:t>
            </a:r>
            <a:r>
              <a:rPr lang="en-GB" sz="2400" b="1" err="1"/>
              <a:t>Tipologie</a:t>
            </a:r>
            <a:r>
              <a:rPr lang="en-GB" sz="2400" b="1"/>
              <a:t> di </a:t>
            </a:r>
            <a:r>
              <a:rPr lang="en-GB" sz="2400" b="1" err="1"/>
              <a:t>programmI</a:t>
            </a:r>
            <a:r>
              <a:rPr lang="en-GB" sz="2400" b="1"/>
              <a:t> </a:t>
            </a:r>
            <a:r>
              <a:rPr lang="en-GB" sz="2400" b="1" err="1"/>
              <a:t>interculturali</a:t>
            </a:r>
            <a:r>
              <a:rPr lang="en-GB" sz="2400" b="1"/>
              <a:t> </a:t>
            </a:r>
          </a:p>
          <a:p>
            <a:r>
              <a:rPr lang="en-GB" sz="2400" b="1"/>
              <a:t>DURATA </a:t>
            </a:r>
            <a:r>
              <a:rPr lang="en-GB" sz="2400" b="1" err="1"/>
              <a:t>ATTIVITà</a:t>
            </a:r>
            <a:r>
              <a:rPr lang="en-GB" sz="2400" b="1"/>
              <a:t>: 15 min</a:t>
            </a:r>
          </a:p>
          <a:p>
            <a:endParaRPr lang="en-GB" sz="2400" b="1"/>
          </a:p>
          <a:p>
            <a:r>
              <a:rPr lang="en-GB" sz="2400" b="1"/>
              <a:t>COMMENTI: I </a:t>
            </a:r>
            <a:r>
              <a:rPr lang="en-GB" sz="2400" b="1" err="1"/>
              <a:t>partecipanti</a:t>
            </a:r>
            <a:r>
              <a:rPr lang="en-GB" sz="2400" b="1"/>
              <a:t> </a:t>
            </a:r>
            <a:r>
              <a:rPr lang="en-GB" sz="2400" b="1" err="1"/>
              <a:t>discutono</a:t>
            </a:r>
            <a:r>
              <a:rPr lang="en-GB" sz="2400" b="1"/>
              <a:t> </a:t>
            </a:r>
            <a:r>
              <a:rPr lang="en-GB" sz="2400" b="1" err="1"/>
              <a:t>dei</a:t>
            </a:r>
            <a:r>
              <a:rPr lang="en-GB" sz="2400" b="1"/>
              <a:t> </a:t>
            </a:r>
            <a:r>
              <a:rPr lang="en-GB" sz="2400" b="1" err="1"/>
              <a:t>programmi</a:t>
            </a:r>
            <a:r>
              <a:rPr lang="en-GB" sz="2400" b="1"/>
              <a:t> </a:t>
            </a:r>
            <a:r>
              <a:rPr lang="en-GB" sz="2400" b="1" err="1"/>
              <a:t>interculturali</a:t>
            </a:r>
            <a:r>
              <a:rPr lang="en-GB" sz="2400" b="1"/>
              <a:t> </a:t>
            </a:r>
            <a:r>
              <a:rPr lang="en-GB" sz="2400" b="1" err="1"/>
              <a:t>più</a:t>
            </a:r>
            <a:r>
              <a:rPr lang="en-GB" sz="2400" b="1"/>
              <a:t> </a:t>
            </a:r>
            <a:r>
              <a:rPr lang="en-GB" sz="2400" b="1" err="1"/>
              <a:t>utili</a:t>
            </a:r>
            <a:r>
              <a:rPr lang="en-GB" sz="2400" b="1"/>
              <a:t> </a:t>
            </a:r>
            <a:r>
              <a:rPr lang="en-GB" sz="2400" b="1" err="1"/>
              <a:t>nei</a:t>
            </a:r>
            <a:r>
              <a:rPr lang="en-GB" sz="2400" b="1"/>
              <a:t> </a:t>
            </a:r>
            <a:r>
              <a:rPr lang="en-GB" sz="2400" b="1" err="1"/>
              <a:t>loro</a:t>
            </a:r>
            <a:r>
              <a:rPr lang="en-GB" sz="2400" b="1"/>
              <a:t> </a:t>
            </a:r>
            <a:r>
              <a:rPr lang="en-GB" sz="2400" b="1" err="1"/>
              <a:t>contesti</a:t>
            </a:r>
            <a:r>
              <a:rPr lang="en-GB" sz="2400" b="1"/>
              <a:t> </a:t>
            </a:r>
            <a:r>
              <a:rPr lang="en-GB" sz="2400" b="1" err="1"/>
              <a:t>professionali</a:t>
            </a:r>
            <a:r>
              <a:rPr lang="en-GB" sz="2400" b="1"/>
              <a:t> e come </a:t>
            </a:r>
            <a:r>
              <a:rPr lang="en-GB" sz="2400" b="1" err="1"/>
              <a:t>questa</a:t>
            </a:r>
            <a:r>
              <a:rPr lang="en-GB" sz="2400" b="1"/>
              <a:t> </a:t>
            </a:r>
            <a:r>
              <a:rPr lang="en-GB" sz="2400" b="1" err="1"/>
              <a:t>dimensione</a:t>
            </a:r>
            <a:r>
              <a:rPr lang="en-GB" sz="2400" b="1"/>
              <a:t> </a:t>
            </a:r>
            <a:r>
              <a:rPr lang="en-GB" sz="2400" b="1" err="1"/>
              <a:t>può</a:t>
            </a:r>
            <a:r>
              <a:rPr lang="en-GB" sz="2400" b="1"/>
              <a:t> </a:t>
            </a:r>
            <a:r>
              <a:rPr lang="en-GB" sz="2400" b="1" err="1"/>
              <a:t>rinforzare</a:t>
            </a:r>
            <a:r>
              <a:rPr lang="en-GB" sz="2400" b="1"/>
              <a:t> </a:t>
            </a:r>
            <a:r>
              <a:rPr lang="en-GB" sz="2400" b="1" err="1"/>
              <a:t>il</a:t>
            </a:r>
            <a:r>
              <a:rPr lang="en-GB" sz="2400" b="1"/>
              <a:t> </a:t>
            </a:r>
            <a:r>
              <a:rPr lang="en-GB" sz="2400" b="1" err="1"/>
              <a:t>loro</a:t>
            </a:r>
            <a:r>
              <a:rPr lang="en-GB" sz="2400" b="1"/>
              <a:t> </a:t>
            </a:r>
            <a:r>
              <a:rPr lang="en-GB" sz="2400" b="1" err="1"/>
              <a:t>lavoro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1497251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15358</TotalTime>
  <Words>2272</Words>
  <Application>Microsoft Office PowerPoint</Application>
  <PresentationFormat>Presentazione su schermo (4:3)</PresentationFormat>
  <Paragraphs>273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Θέμα του Office</vt:lpstr>
      <vt:lpstr>Modulo 2   Sviluppare e gestire programmi di mobilità interculturale  </vt:lpstr>
      <vt:lpstr>Introduzione e panoramica del Modulo 2</vt:lpstr>
      <vt:lpstr>Panoramica del Modulo 2</vt:lpstr>
      <vt:lpstr>Valutazione</vt:lpstr>
      <vt:lpstr>IL MOMENTO DELLE ATTIVITA’</vt:lpstr>
      <vt:lpstr>MODULO 2  Ripasso del Modulo 1</vt:lpstr>
      <vt:lpstr>MODULO 2  </vt:lpstr>
      <vt:lpstr>Contenuto dell’unità</vt:lpstr>
      <vt:lpstr>IL MOMENTO DELLE ATTIVITA’</vt:lpstr>
      <vt:lpstr>Tipologie di programmi interculturali</vt:lpstr>
      <vt:lpstr>IL MOMENTO DELLE ATTIVITA’</vt:lpstr>
      <vt:lpstr>La cornice del ‘modello logico’ per la pianificazione</vt:lpstr>
      <vt:lpstr>La cornice del ‘modello logico’ per la pianificazione</vt:lpstr>
      <vt:lpstr>La cornice del ‘modello logico’ per la pianificazione</vt:lpstr>
      <vt:lpstr>La cornice del ‘modello logico’ per la pianificazione</vt:lpstr>
      <vt:lpstr>La cornice del ‘modello logico’ per la pianificazione</vt:lpstr>
      <vt:lpstr>Utilizzare il ‘modello logico’ </vt:lpstr>
      <vt:lpstr>Pausa caffè</vt:lpstr>
      <vt:lpstr>IL MOMENTO DELLE ATTIVITA’</vt:lpstr>
      <vt:lpstr>Abilità di project management</vt:lpstr>
      <vt:lpstr>Abilità di management</vt:lpstr>
      <vt:lpstr>Altri elementi da considerare</vt:lpstr>
      <vt:lpstr>IL MOMENTO DELLE ATTIVITA’</vt:lpstr>
      <vt:lpstr>Sviluppare attività di mobilità</vt:lpstr>
      <vt:lpstr>Perché una mobilità interculturale?</vt:lpstr>
      <vt:lpstr>Perché è così importante?</vt:lpstr>
      <vt:lpstr>Sviluppare una mobilità all’interno di una struttura IFP</vt:lpstr>
      <vt:lpstr>Come utilizzare Erasmus+</vt:lpstr>
      <vt:lpstr>Connettiti a un computer!</vt:lpstr>
      <vt:lpstr>Prenditi il tuo tempo!</vt:lpstr>
      <vt:lpstr>Come utilizzare Erasmus+</vt:lpstr>
      <vt:lpstr>Budget</vt:lpstr>
      <vt:lpstr>Budget</vt:lpstr>
      <vt:lpstr>Informazioni generali</vt:lpstr>
      <vt:lpstr>Informazioni generali</vt:lpstr>
      <vt:lpstr>IL MOMENTO DELLE ATTIVITA’</vt:lpstr>
      <vt:lpstr>Quale delle abilità qui sotto è stimolata dalla competenza culturale?</vt:lpstr>
      <vt:lpstr>Quanto è pronta la tua azienda?</vt:lpstr>
      <vt:lpstr>Quanto è pronta la tua azienda?</vt:lpstr>
      <vt:lpstr>Strumenti di autovalutazione – 1</vt:lpstr>
      <vt:lpstr>Strumenti di autovalutazione – 2</vt:lpstr>
      <vt:lpstr>Attività online per il Modulo 2</vt:lpstr>
      <vt:lpstr>Ulteriori letture e visioni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159</cp:revision>
  <cp:lastPrinted>2018-03-30T12:11:11Z</cp:lastPrinted>
  <dcterms:created xsi:type="dcterms:W3CDTF">2017-10-16T06:30:11Z</dcterms:created>
  <dcterms:modified xsi:type="dcterms:W3CDTF">2018-08-29T14:22:35Z</dcterms:modified>
</cp:coreProperties>
</file>