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handoutMasterIdLst>
    <p:handoutMasterId r:id="rId70"/>
  </p:handoutMasterIdLst>
  <p:sldIdLst>
    <p:sldId id="256" r:id="rId2"/>
    <p:sldId id="258" r:id="rId3"/>
    <p:sldId id="329" r:id="rId4"/>
    <p:sldId id="261" r:id="rId5"/>
    <p:sldId id="266" r:id="rId6"/>
    <p:sldId id="282" r:id="rId7"/>
    <p:sldId id="269" r:id="rId8"/>
    <p:sldId id="283" r:id="rId9"/>
    <p:sldId id="324" r:id="rId10"/>
    <p:sldId id="277" r:id="rId11"/>
    <p:sldId id="270" r:id="rId12"/>
    <p:sldId id="259" r:id="rId13"/>
    <p:sldId id="275" r:id="rId14"/>
    <p:sldId id="330" r:id="rId15"/>
    <p:sldId id="331" r:id="rId16"/>
    <p:sldId id="320" r:id="rId17"/>
    <p:sldId id="285" r:id="rId18"/>
    <p:sldId id="286" r:id="rId19"/>
    <p:sldId id="291" r:id="rId20"/>
    <p:sldId id="290" r:id="rId21"/>
    <p:sldId id="293" r:id="rId22"/>
    <p:sldId id="294" r:id="rId23"/>
    <p:sldId id="295" r:id="rId24"/>
    <p:sldId id="296" r:id="rId25"/>
    <p:sldId id="287" r:id="rId26"/>
    <p:sldId id="297" r:id="rId27"/>
    <p:sldId id="323" r:id="rId28"/>
    <p:sldId id="278" r:id="rId29"/>
    <p:sldId id="274" r:id="rId30"/>
    <p:sldId id="284" r:id="rId31"/>
    <p:sldId id="299" r:id="rId32"/>
    <p:sldId id="325" r:id="rId33"/>
    <p:sldId id="327" r:id="rId34"/>
    <p:sldId id="328" r:id="rId35"/>
    <p:sldId id="326" r:id="rId36"/>
    <p:sldId id="300" r:id="rId37"/>
    <p:sldId id="279" r:id="rId38"/>
    <p:sldId id="281" r:id="rId39"/>
    <p:sldId id="271" r:id="rId40"/>
    <p:sldId id="268" r:id="rId41"/>
    <p:sldId id="276" r:id="rId42"/>
    <p:sldId id="301" r:id="rId43"/>
    <p:sldId id="302" r:id="rId44"/>
    <p:sldId id="305" r:id="rId45"/>
    <p:sldId id="306" r:id="rId46"/>
    <p:sldId id="307" r:id="rId47"/>
    <p:sldId id="309" r:id="rId48"/>
    <p:sldId id="310" r:id="rId49"/>
    <p:sldId id="308" r:id="rId50"/>
    <p:sldId id="312" r:id="rId51"/>
    <p:sldId id="313" r:id="rId52"/>
    <p:sldId id="314" r:id="rId53"/>
    <p:sldId id="318" r:id="rId54"/>
    <p:sldId id="333" r:id="rId55"/>
    <p:sldId id="315" r:id="rId56"/>
    <p:sldId id="319" r:id="rId57"/>
    <p:sldId id="317" r:id="rId58"/>
    <p:sldId id="303" r:id="rId59"/>
    <p:sldId id="280" r:id="rId60"/>
    <p:sldId id="311" r:id="rId61"/>
    <p:sldId id="272" r:id="rId62"/>
    <p:sldId id="273" r:id="rId63"/>
    <p:sldId id="321" r:id="rId64"/>
    <p:sldId id="260" r:id="rId65"/>
    <p:sldId id="264" r:id="rId66"/>
    <p:sldId id="322" r:id="rId67"/>
    <p:sldId id="262" r:id="rId68"/>
  </p:sldIdLst>
  <p:sldSz cx="9144000" cy="6858000" type="screen4x3"/>
  <p:notesSz cx="6888163" cy="100203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e" initials="H"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99"/>
    <p:restoredTop sz="94407"/>
  </p:normalViewPr>
  <p:slideViewPr>
    <p:cSldViewPr>
      <p:cViewPr>
        <p:scale>
          <a:sx n="76" d="100"/>
          <a:sy n="76" d="100"/>
        </p:scale>
        <p:origin x="-972" y="1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05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85621" cy="501903"/>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sz="quarter" idx="1"/>
          </p:nvPr>
        </p:nvSpPr>
        <p:spPr>
          <a:xfrm>
            <a:off x="3900936" y="1"/>
            <a:ext cx="2985621" cy="501903"/>
          </a:xfrm>
          <a:prstGeom prst="rect">
            <a:avLst/>
          </a:prstGeom>
        </p:spPr>
        <p:txBody>
          <a:bodyPr vert="horz" lIns="96616" tIns="48308" rIns="96616" bIns="48308" rtlCol="0"/>
          <a:lstStyle>
            <a:lvl1pPr algn="r">
              <a:defRPr sz="1300"/>
            </a:lvl1pPr>
          </a:lstStyle>
          <a:p>
            <a:fld id="{C71180B0-6ED1-4799-979B-18C19D0C474D}" type="datetimeFigureOut">
              <a:rPr lang="fr-FR" smtClean="0"/>
              <a:t>29/08/2018</a:t>
            </a:fld>
            <a:endParaRPr lang="fr-FR"/>
          </a:p>
        </p:txBody>
      </p:sp>
      <p:sp>
        <p:nvSpPr>
          <p:cNvPr id="4" name="Espace réservé du pied de page 3"/>
          <p:cNvSpPr>
            <a:spLocks noGrp="1"/>
          </p:cNvSpPr>
          <p:nvPr>
            <p:ph type="ftr" sz="quarter" idx="2"/>
          </p:nvPr>
        </p:nvSpPr>
        <p:spPr>
          <a:xfrm>
            <a:off x="1" y="9518398"/>
            <a:ext cx="2985621" cy="501903"/>
          </a:xfrm>
          <a:prstGeom prst="rect">
            <a:avLst/>
          </a:prstGeom>
        </p:spPr>
        <p:txBody>
          <a:bodyPr vert="horz" lIns="96616" tIns="48308" rIns="96616" bIns="4830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0936" y="9518398"/>
            <a:ext cx="2985621" cy="501903"/>
          </a:xfrm>
          <a:prstGeom prst="rect">
            <a:avLst/>
          </a:prstGeom>
        </p:spPr>
        <p:txBody>
          <a:bodyPr vert="horz" lIns="96616" tIns="48308" rIns="96616" bIns="48308" rtlCol="0" anchor="b"/>
          <a:lstStyle>
            <a:lvl1pPr algn="r">
              <a:defRPr sz="1300"/>
            </a:lvl1pPr>
          </a:lstStyle>
          <a:p>
            <a:fld id="{E1266266-5E11-4B68-948D-A8BF29E06398}" type="slidenum">
              <a:rPr lang="fr-FR" smtClean="0"/>
              <a:t>‹N›</a:t>
            </a:fld>
            <a:endParaRPr lang="fr-FR"/>
          </a:p>
        </p:txBody>
      </p:sp>
    </p:spTree>
    <p:extLst>
      <p:ext uri="{BB962C8B-B14F-4D97-AF65-F5344CB8AC3E}">
        <p14:creationId xmlns:p14="http://schemas.microsoft.com/office/powerpoint/2010/main" val="4045984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1" cy="501015"/>
          </a:xfrm>
          <a:prstGeom prst="rect">
            <a:avLst/>
          </a:prstGeom>
        </p:spPr>
        <p:txBody>
          <a:bodyPr vert="horz" lIns="96616" tIns="48308" rIns="96616" bIns="48308" rtlCol="0"/>
          <a:lstStyle>
            <a:lvl1pPr algn="l">
              <a:defRPr sz="1300"/>
            </a:lvl1pPr>
          </a:lstStyle>
          <a:p>
            <a:endParaRPr lang="el-GR"/>
          </a:p>
        </p:txBody>
      </p:sp>
      <p:sp>
        <p:nvSpPr>
          <p:cNvPr id="3" name="Date Placeholder 2"/>
          <p:cNvSpPr>
            <a:spLocks noGrp="1"/>
          </p:cNvSpPr>
          <p:nvPr>
            <p:ph type="dt" idx="1"/>
          </p:nvPr>
        </p:nvSpPr>
        <p:spPr>
          <a:xfrm>
            <a:off x="3901700" y="1"/>
            <a:ext cx="2984871" cy="501015"/>
          </a:xfrm>
          <a:prstGeom prst="rect">
            <a:avLst/>
          </a:prstGeom>
        </p:spPr>
        <p:txBody>
          <a:bodyPr vert="horz" lIns="96616" tIns="48308" rIns="96616" bIns="48308" rtlCol="0"/>
          <a:lstStyle>
            <a:lvl1pPr algn="r">
              <a:defRPr sz="1300"/>
            </a:lvl1pPr>
          </a:lstStyle>
          <a:p>
            <a:fld id="{B2F00858-131F-45C9-96B9-4A2311E834ED}" type="datetimeFigureOut">
              <a:rPr lang="el-GR" smtClean="0"/>
              <a:t>29/8/2018</a:t>
            </a:fld>
            <a:endParaRPr lang="el-G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l-GR"/>
          </a:p>
        </p:txBody>
      </p:sp>
      <p:sp>
        <p:nvSpPr>
          <p:cNvPr id="5" name="Notes Placeholder 4"/>
          <p:cNvSpPr>
            <a:spLocks noGrp="1"/>
          </p:cNvSpPr>
          <p:nvPr>
            <p:ph type="body" sz="quarter" idx="3"/>
          </p:nvPr>
        </p:nvSpPr>
        <p:spPr>
          <a:xfrm>
            <a:off x="688818"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517547"/>
            <a:ext cx="2984871" cy="501015"/>
          </a:xfrm>
          <a:prstGeom prst="rect">
            <a:avLst/>
          </a:prstGeom>
        </p:spPr>
        <p:txBody>
          <a:bodyPr vert="horz" lIns="96616" tIns="48308" rIns="96616" bIns="48308" rtlCol="0" anchor="b"/>
          <a:lstStyle>
            <a:lvl1pPr algn="l">
              <a:defRPr sz="1300"/>
            </a:lvl1pPr>
          </a:lstStyle>
          <a:p>
            <a:endParaRPr lang="el-GR"/>
          </a:p>
        </p:txBody>
      </p:sp>
      <p:sp>
        <p:nvSpPr>
          <p:cNvPr id="7" name="Slide Number Placeholder 6"/>
          <p:cNvSpPr>
            <a:spLocks noGrp="1"/>
          </p:cNvSpPr>
          <p:nvPr>
            <p:ph type="sldNum" sz="quarter" idx="5"/>
          </p:nvPr>
        </p:nvSpPr>
        <p:spPr>
          <a:xfrm>
            <a:off x="3901700" y="9517547"/>
            <a:ext cx="2984871" cy="501015"/>
          </a:xfrm>
          <a:prstGeom prst="rect">
            <a:avLst/>
          </a:prstGeom>
        </p:spPr>
        <p:txBody>
          <a:bodyPr vert="horz" lIns="96616" tIns="48308" rIns="96616" bIns="48308" rtlCol="0" anchor="b"/>
          <a:lstStyle>
            <a:lvl1pPr algn="r">
              <a:defRPr sz="1300"/>
            </a:lvl1pPr>
          </a:lstStyle>
          <a:p>
            <a:fld id="{10182F8F-5088-4031-82CD-039490420B5C}" type="slidenum">
              <a:rPr lang="el-GR" smtClean="0"/>
              <a:t>‹N›</a:t>
            </a:fld>
            <a:endParaRPr lang="el-GR"/>
          </a:p>
        </p:txBody>
      </p:sp>
    </p:spTree>
    <p:extLst>
      <p:ext uri="{BB962C8B-B14F-4D97-AF65-F5344CB8AC3E}">
        <p14:creationId xmlns:p14="http://schemas.microsoft.com/office/powerpoint/2010/main" val="41120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82F8F-5088-4031-82CD-039490420B5C}" type="slidenum">
              <a:rPr lang="el-GR" smtClean="0"/>
              <a:t>50</a:t>
            </a:fld>
            <a:endParaRPr lang="el-GR"/>
          </a:p>
        </p:txBody>
      </p:sp>
    </p:spTree>
    <p:extLst>
      <p:ext uri="{BB962C8B-B14F-4D97-AF65-F5344CB8AC3E}">
        <p14:creationId xmlns:p14="http://schemas.microsoft.com/office/powerpoint/2010/main" val="4161644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82F8F-5088-4031-82CD-039490420B5C}" type="slidenum">
              <a:rPr lang="el-GR" smtClean="0"/>
              <a:t>56</a:t>
            </a:fld>
            <a:endParaRPr lang="el-GR"/>
          </a:p>
        </p:txBody>
      </p:sp>
    </p:spTree>
    <p:extLst>
      <p:ext uri="{BB962C8B-B14F-4D97-AF65-F5344CB8AC3E}">
        <p14:creationId xmlns:p14="http://schemas.microsoft.com/office/powerpoint/2010/main" val="962398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31901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587624" y="4124672"/>
            <a:ext cx="6080720" cy="1546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9792" y="188640"/>
            <a:ext cx="3744416" cy="206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eu2\OneDrive - EDITC LTD\EU_Projects\2016 InterculturalMobility-Eurocircle_FR\4. Implementation\Dissemination\Logos\ErasmusLogo\EU flag-Erasmu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40" y="6021288"/>
            <a:ext cx="3073672" cy="8367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userDrawn="1"/>
        </p:nvSpPr>
        <p:spPr bwMode="auto">
          <a:xfrm>
            <a:off x="3131840" y="6018673"/>
            <a:ext cx="410445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260475" algn="l"/>
              </a:tabLst>
              <a:defRPr>
                <a:solidFill>
                  <a:schemeClr val="tx1"/>
                </a:solidFill>
                <a:latin typeface="Arial" charset="0"/>
              </a:defRPr>
            </a:lvl1pPr>
            <a:lvl2pPr marL="742950" indent="-285750" eaLnBrk="0" hangingPunct="0">
              <a:tabLst>
                <a:tab pos="1260475" algn="l"/>
              </a:tabLst>
              <a:defRPr>
                <a:solidFill>
                  <a:schemeClr val="tx1"/>
                </a:solidFill>
                <a:latin typeface="Arial" charset="0"/>
              </a:defRPr>
            </a:lvl2pPr>
            <a:lvl3pPr marL="1143000" indent="-228600" eaLnBrk="0" hangingPunct="0">
              <a:tabLst>
                <a:tab pos="1260475" algn="l"/>
              </a:tabLst>
              <a:defRPr>
                <a:solidFill>
                  <a:schemeClr val="tx1"/>
                </a:solidFill>
                <a:latin typeface="Arial" charset="0"/>
              </a:defRPr>
            </a:lvl3pPr>
            <a:lvl4pPr marL="1600200" indent="-228600" eaLnBrk="0" hangingPunct="0">
              <a:tabLst>
                <a:tab pos="1260475" algn="l"/>
              </a:tabLst>
              <a:defRPr>
                <a:solidFill>
                  <a:schemeClr val="tx1"/>
                </a:solidFill>
                <a:latin typeface="Arial" charset="0"/>
              </a:defRPr>
            </a:lvl4pPr>
            <a:lvl5pPr marL="2057400" indent="-228600" eaLnBrk="0" hangingPunct="0">
              <a:tabLst>
                <a:tab pos="1260475" algn="l"/>
              </a:tabLst>
              <a:defRPr>
                <a:solidFill>
                  <a:schemeClr val="tx1"/>
                </a:solidFill>
                <a:latin typeface="Arial" charset="0"/>
              </a:defRPr>
            </a:lvl5pPr>
            <a:lvl6pPr marL="2514600" indent="-228600" eaLnBrk="0" fontAlgn="base" hangingPunct="0">
              <a:spcBef>
                <a:spcPct val="0"/>
              </a:spcBef>
              <a:spcAft>
                <a:spcPct val="0"/>
              </a:spcAft>
              <a:tabLst>
                <a:tab pos="1260475" algn="l"/>
              </a:tabLst>
              <a:defRPr>
                <a:solidFill>
                  <a:schemeClr val="tx1"/>
                </a:solidFill>
                <a:latin typeface="Arial" charset="0"/>
              </a:defRPr>
            </a:lvl6pPr>
            <a:lvl7pPr marL="2971800" indent="-228600" eaLnBrk="0" fontAlgn="base" hangingPunct="0">
              <a:spcBef>
                <a:spcPct val="0"/>
              </a:spcBef>
              <a:spcAft>
                <a:spcPct val="0"/>
              </a:spcAft>
              <a:tabLst>
                <a:tab pos="1260475" algn="l"/>
              </a:tabLst>
              <a:defRPr>
                <a:solidFill>
                  <a:schemeClr val="tx1"/>
                </a:solidFill>
                <a:latin typeface="Arial" charset="0"/>
              </a:defRPr>
            </a:lvl7pPr>
            <a:lvl8pPr marL="3429000" indent="-228600" eaLnBrk="0" fontAlgn="base" hangingPunct="0">
              <a:spcBef>
                <a:spcPct val="0"/>
              </a:spcBef>
              <a:spcAft>
                <a:spcPct val="0"/>
              </a:spcAft>
              <a:tabLst>
                <a:tab pos="1260475" algn="l"/>
              </a:tabLst>
              <a:defRPr>
                <a:solidFill>
                  <a:schemeClr val="tx1"/>
                </a:solidFill>
                <a:latin typeface="Arial" charset="0"/>
              </a:defRPr>
            </a:lvl8pPr>
            <a:lvl9pPr marL="3886200" indent="-228600" eaLnBrk="0" fontAlgn="base" hangingPunct="0">
              <a:spcBef>
                <a:spcPct val="0"/>
              </a:spcBef>
              <a:spcAft>
                <a:spcPct val="0"/>
              </a:spcAft>
              <a:tabLst>
                <a:tab pos="1260475" algn="l"/>
              </a:tabLst>
              <a:defRPr>
                <a:solidFill>
                  <a:schemeClr val="tx1"/>
                </a:solidFill>
                <a:latin typeface="Arial" charset="0"/>
              </a:defRPr>
            </a:lvl9pPr>
          </a:lstStyle>
          <a:p>
            <a:pPr eaLnBrk="1" hangingPunct="1">
              <a:defRPr/>
            </a:pPr>
            <a:r>
              <a:rPr lang="en-GB" sz="1100" dirty="0">
                <a:solidFill>
                  <a:srgbClr val="002060"/>
                </a:solidFill>
              </a:rPr>
              <a:t>This project has been funded with support from the European Union. This [project] reflects the views only of the author, and the Commission cannot be held responsible for any use which may be made of the information contained therein</a:t>
            </a:r>
          </a:p>
          <a:p>
            <a:pPr eaLnBrk="1" hangingPunct="1">
              <a:defRPr/>
            </a:pPr>
            <a:r>
              <a:rPr lang="en-GB" sz="1100" dirty="0">
                <a:solidFill>
                  <a:srgbClr val="002060"/>
                </a:solidFill>
              </a:rPr>
              <a:t>.</a:t>
            </a:r>
            <a:endParaRPr lang="el-GR" sz="1100" dirty="0">
              <a:solidFill>
                <a:srgbClr val="002060"/>
              </a:solidFill>
            </a:endParaRPr>
          </a:p>
        </p:txBody>
      </p:sp>
      <p:sp>
        <p:nvSpPr>
          <p:cNvPr id="7" name="TextBox 6"/>
          <p:cNvSpPr txBox="1"/>
          <p:nvPr userDrawn="1"/>
        </p:nvSpPr>
        <p:spPr>
          <a:xfrm>
            <a:off x="4644008" y="188640"/>
            <a:ext cx="4176464" cy="646331"/>
          </a:xfrm>
          <a:prstGeom prst="rect">
            <a:avLst/>
          </a:prstGeom>
          <a:noFill/>
        </p:spPr>
        <p:txBody>
          <a:bodyPr wrap="square" rtlCol="0">
            <a:spAutoFit/>
          </a:bodyPr>
          <a:lstStyle/>
          <a:p>
            <a:endParaRPr lang="en-US"/>
          </a:p>
          <a:p>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73224" y="274638"/>
            <a:ext cx="5915000" cy="1143000"/>
          </a:xfrm>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240" y="188640"/>
            <a:ext cx="2271663" cy="12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 Τίτλος"/>
          <p:cNvSpPr>
            <a:spLocks noGrp="1"/>
          </p:cNvSpPr>
          <p:nvPr>
            <p:ph type="title" hasCustomPrompt="1"/>
          </p:nvPr>
        </p:nvSpPr>
        <p:spPr>
          <a:xfrm>
            <a:off x="673224" y="274638"/>
            <a:ext cx="5915000" cy="1143000"/>
          </a:xfrm>
        </p:spPr>
        <p:txBody>
          <a:bodyPr/>
          <a:lstStyle>
            <a:lvl1pPr>
              <a:defRPr/>
            </a:lvl1pPr>
          </a:lstStyle>
          <a:p>
            <a:r>
              <a:rPr lang="en-US"/>
              <a:t>Further reading/resources</a:t>
            </a:r>
            <a:endParaRPr lang="el-GR"/>
          </a:p>
        </p:txBody>
      </p:sp>
      <p:sp>
        <p:nvSpPr>
          <p:cNvPr id="11" name="2 - Θέση περιεχομένου"/>
          <p:cNvSpPr>
            <a:spLocks noGrp="1"/>
          </p:cNvSpPr>
          <p:nvPr>
            <p:ph idx="1"/>
          </p:nvPr>
        </p:nvSpPr>
        <p:spPr>
          <a:xfrm>
            <a:off x="457200" y="1600200"/>
            <a:ext cx="5482952"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098" name="Picture 2"/>
          <p:cNvPicPr>
            <a:picLocks noChangeAspect="1" noChangeArrowheads="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9544" y="2708920"/>
            <a:ext cx="206084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Revision questions</a:t>
            </a:r>
            <a:endParaRPr lang="el-GR"/>
          </a:p>
        </p:txBody>
      </p:sp>
      <p:sp>
        <p:nvSpPr>
          <p:cNvPr id="4" name="3 - Θέση περιεχομένου"/>
          <p:cNvSpPr>
            <a:spLocks noGrp="1"/>
          </p:cNvSpPr>
          <p:nvPr>
            <p:ph sz="half" idx="2"/>
          </p:nvPr>
        </p:nvSpPr>
        <p:spPr>
          <a:xfrm>
            <a:off x="457200" y="1529061"/>
            <a:ext cx="6203032" cy="45971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rot="993780">
            <a:off x="6660273" y="1688727"/>
            <a:ext cx="1604927" cy="3770263"/>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3900" b="1" cap="none" spc="0">
                <a:ln>
                  <a:solidFill>
                    <a:schemeClr val="tx1">
                      <a:lumMod val="50000"/>
                    </a:schemeClr>
                  </a:solidFill>
                </a:ln>
                <a:solidFill>
                  <a:srgbClr val="99FF66"/>
                </a:solidFill>
                <a:effectLst/>
              </a:rPr>
              <a:t>?</a:t>
            </a:r>
          </a:p>
        </p:txBody>
      </p:sp>
      <p:sp>
        <p:nvSpPr>
          <p:cNvPr id="12" name="Rectangle 11"/>
          <p:cNvSpPr/>
          <p:nvPr userDrawn="1"/>
        </p:nvSpPr>
        <p:spPr>
          <a:xfrm rot="21258874">
            <a:off x="7431914" y="4254642"/>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
        <p:nvSpPr>
          <p:cNvPr id="13" name="Rectangle 12"/>
          <p:cNvSpPr/>
          <p:nvPr userDrawn="1"/>
        </p:nvSpPr>
        <p:spPr>
          <a:xfrm>
            <a:off x="6707401" y="4824698"/>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Activity slide</a:t>
            </a:r>
            <a:endParaRPr lang="el-G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1529061"/>
            <a:ext cx="5486400" cy="319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flipH="1">
            <a:off x="7812359" y="2204864"/>
            <a:ext cx="1350405" cy="4653137"/>
          </a:xfrm>
          <a:prstGeom prst="rtTriangle">
            <a:avLst/>
          </a:prstGeom>
          <a:solidFill>
            <a:srgbClr val="99FF66"/>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2" name="1 - Θέση τίτλου"/>
          <p:cNvSpPr>
            <a:spLocks noGrp="1"/>
          </p:cNvSpPr>
          <p:nvPr>
            <p:ph type="title"/>
          </p:nvPr>
        </p:nvSpPr>
        <p:spPr>
          <a:xfrm>
            <a:off x="755576" y="274638"/>
            <a:ext cx="6203032"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7643192"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Εικόνα 1" descr="C:\Users\doloudi.LARISSA\Desktop\eu_flag_co_funded_pos_[rgb]_right.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23528" y="6093296"/>
            <a:ext cx="11541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1331640" y="6186959"/>
            <a:ext cx="182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l-GR" sz="1200" b="1" dirty="0">
                <a:solidFill>
                  <a:srgbClr val="6B6BCF"/>
                </a:solidFill>
              </a:rPr>
              <a:t>Co-funded by the Erasmus+ </a:t>
            </a:r>
            <a:r>
              <a:rPr lang="en-US" altLang="el-GR" sz="1200" b="1" dirty="0" err="1">
                <a:solidFill>
                  <a:srgbClr val="6B6BCF"/>
                </a:solidFill>
              </a:rPr>
              <a:t>Programme</a:t>
            </a:r>
            <a:r>
              <a:rPr lang="en-US" altLang="el-GR" sz="1200" b="1" dirty="0">
                <a:solidFill>
                  <a:srgbClr val="6B6BCF"/>
                </a:solidFill>
              </a:rPr>
              <a:t> of the European Union</a:t>
            </a:r>
            <a:endParaRPr lang="el-GR" altLang="el-GR" sz="1200" b="1" dirty="0">
              <a:solidFill>
                <a:srgbClr val="6B6BCF"/>
              </a:solidFill>
            </a:endParaRPr>
          </a:p>
        </p:txBody>
      </p:sp>
      <p:sp>
        <p:nvSpPr>
          <p:cNvPr id="11" name="Right Triangle 10"/>
          <p:cNvSpPr/>
          <p:nvPr userDrawn="1"/>
        </p:nvSpPr>
        <p:spPr>
          <a:xfrm>
            <a:off x="0" y="5301208"/>
            <a:ext cx="467544" cy="1556792"/>
          </a:xfrm>
          <a:prstGeom prst="rtTriangle">
            <a:avLst/>
          </a:prstGeom>
          <a:solidFill>
            <a:schemeClr val="tx1">
              <a:lumMod val="40000"/>
              <a:lumOff val="6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sp>
        <p:nvSpPr>
          <p:cNvPr id="15" name="Right Triangle 14"/>
          <p:cNvSpPr/>
          <p:nvPr userDrawn="1"/>
        </p:nvSpPr>
        <p:spPr>
          <a:xfrm rot="10800000" flipH="1">
            <a:off x="0" y="-6063"/>
            <a:ext cx="900584" cy="2714981"/>
          </a:xfrm>
          <a:prstGeom prst="rtTriangle">
            <a:avLst/>
          </a:prstGeom>
          <a:solidFill>
            <a:schemeClr val="accent3">
              <a:lumMod val="60000"/>
              <a:lumOff val="40000"/>
            </a:schemeClr>
          </a:solidFill>
          <a:ln>
            <a:solidFill>
              <a:schemeClr val="accent3">
                <a:lumMod val="40000"/>
                <a:lumOff val="6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cxnSp>
        <p:nvCxnSpPr>
          <p:cNvPr id="19" name="Straight Connector 18"/>
          <p:cNvCxnSpPr>
            <a:stCxn id="17" idx="3"/>
          </p:cNvCxnSpPr>
          <p:nvPr userDrawn="1"/>
        </p:nvCxnSpPr>
        <p:spPr>
          <a:xfrm flipV="1">
            <a:off x="8190148" y="1916832"/>
            <a:ext cx="315162" cy="494116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2" name="Straight Connector 21"/>
          <p:cNvCxnSpPr>
            <a:endCxn id="14" idx="4"/>
          </p:cNvCxnSpPr>
          <p:nvPr userDrawn="1"/>
        </p:nvCxnSpPr>
        <p:spPr>
          <a:xfrm flipH="1" flipV="1">
            <a:off x="7812359" y="-6065"/>
            <a:ext cx="1008113" cy="6603419"/>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4" name="Right Triangle 13"/>
          <p:cNvSpPr/>
          <p:nvPr userDrawn="1"/>
        </p:nvSpPr>
        <p:spPr>
          <a:xfrm flipH="1" flipV="1">
            <a:off x="7812359" y="-6065"/>
            <a:ext cx="1326069" cy="5307271"/>
          </a:xfrm>
          <a:prstGeom prst="rtTriangle">
            <a:avLst/>
          </a:prstGeom>
          <a:solidFill>
            <a:schemeClr val="tx1">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
        <p:nvSpPr>
          <p:cNvPr id="17" name="Right Triangle 16"/>
          <p:cNvSpPr/>
          <p:nvPr userDrawn="1"/>
        </p:nvSpPr>
        <p:spPr>
          <a:xfrm rot="10800000" flipV="1">
            <a:off x="7236296" y="5353635"/>
            <a:ext cx="1907704" cy="1504365"/>
          </a:xfrm>
          <a:prstGeom prst="rtTriangle">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helpguide.org/articles/relationships-communication/nonverbal-communication.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helpguide.org/articles/relationships-communication/nonverbal-communication.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helpguide.org/articles/relationships-communication/nonverbal-communication.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helpguide.org/articles/relationships-communication/nonverbal-communication.ht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helpguide.org/articles/relationships-communication/nonverbal-communication.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s://www.helpguide.org/articles/relationships-communication/nonverbal-communication.htm"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1640" y="4077072"/>
            <a:ext cx="6080720" cy="1546440"/>
          </a:xfrm>
        </p:spPr>
        <p:txBody>
          <a:bodyPr>
            <a:normAutofit lnSpcReduction="10000"/>
          </a:bodyPr>
          <a:lstStyle/>
          <a:p>
            <a:r>
              <a:rPr lang="en-US" dirty="0" err="1">
                <a:solidFill>
                  <a:schemeClr val="accent3">
                    <a:lumMod val="75000"/>
                  </a:schemeClr>
                </a:solidFill>
              </a:rPr>
              <a:t>Unità</a:t>
            </a:r>
            <a:r>
              <a:rPr lang="en-US" dirty="0">
                <a:solidFill>
                  <a:schemeClr val="accent3">
                    <a:lumMod val="75000"/>
                  </a:schemeClr>
                </a:solidFill>
              </a:rPr>
              <a:t> 3 </a:t>
            </a:r>
          </a:p>
          <a:p>
            <a:r>
              <a:rPr lang="en-US" dirty="0" err="1">
                <a:solidFill>
                  <a:schemeClr val="accent3">
                    <a:lumMod val="75000"/>
                  </a:schemeClr>
                </a:solidFill>
              </a:rPr>
              <a:t>Sviluppare</a:t>
            </a:r>
            <a:r>
              <a:rPr lang="en-US" dirty="0">
                <a:solidFill>
                  <a:schemeClr val="accent3">
                    <a:lumMod val="75000"/>
                  </a:schemeClr>
                </a:solidFill>
              </a:rPr>
              <a:t> </a:t>
            </a:r>
            <a:r>
              <a:rPr lang="en-US" dirty="0" err="1">
                <a:solidFill>
                  <a:schemeClr val="accent3">
                    <a:lumMod val="75000"/>
                  </a:schemeClr>
                </a:solidFill>
              </a:rPr>
              <a:t>abilità</a:t>
            </a:r>
            <a:r>
              <a:rPr lang="en-US" dirty="0">
                <a:solidFill>
                  <a:schemeClr val="accent3">
                    <a:lumMod val="75000"/>
                  </a:schemeClr>
                </a:solidFill>
              </a:rPr>
              <a:t> di </a:t>
            </a:r>
            <a:r>
              <a:rPr lang="en-US" dirty="0" err="1">
                <a:solidFill>
                  <a:schemeClr val="accent3">
                    <a:lumMod val="75000"/>
                  </a:schemeClr>
                </a:solidFill>
              </a:rPr>
              <a:t>comunicazione</a:t>
            </a:r>
            <a:r>
              <a:rPr lang="en-US" dirty="0">
                <a:solidFill>
                  <a:schemeClr val="accent3">
                    <a:lumMod val="75000"/>
                  </a:schemeClr>
                </a:solidFill>
              </a:rPr>
              <a:t> </a:t>
            </a:r>
            <a:r>
              <a:rPr lang="en-US" dirty="0" err="1">
                <a:solidFill>
                  <a:schemeClr val="accent3">
                    <a:lumMod val="75000"/>
                  </a:schemeClr>
                </a:solidFill>
              </a:rPr>
              <a:t>interculturale</a:t>
            </a:r>
            <a:endParaRPr lang="en-US" dirty="0">
              <a:solidFill>
                <a:schemeClr val="accent3">
                  <a:lumMod val="75000"/>
                </a:schemeClr>
              </a:solidFill>
            </a:endParaRPr>
          </a:p>
        </p:txBody>
      </p:sp>
      <p:sp>
        <p:nvSpPr>
          <p:cNvPr id="4" name="Title 1">
            <a:extLst>
              <a:ext uri="{FF2B5EF4-FFF2-40B4-BE49-F238E27FC236}">
                <a16:creationId xmlns:a16="http://schemas.microsoft.com/office/drawing/2014/main" xmlns="" id="{3BCDB3D2-ACE0-461B-B272-D26E8F7A912B}"/>
              </a:ext>
            </a:extLst>
          </p:cNvPr>
          <p:cNvSpPr txBox="1">
            <a:spLocks/>
          </p:cNvSpPr>
          <p:nvPr/>
        </p:nvSpPr>
        <p:spPr>
          <a:xfrm>
            <a:off x="467544" y="2420888"/>
            <a:ext cx="7772400" cy="1470025"/>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2">
                    <a:lumMod val="50000"/>
                  </a:schemeClr>
                </a:solidFill>
                <a:latin typeface="+mj-lt"/>
                <a:ea typeface="+mj-ea"/>
                <a:cs typeface="+mj-cs"/>
              </a:defRPr>
            </a:lvl1pPr>
          </a:lstStyle>
          <a:p>
            <a:r>
              <a:rPr lang="it-IT" sz="6400" dirty="0">
                <a:solidFill>
                  <a:srgbClr val="49711E">
                    <a:lumMod val="75000"/>
                  </a:srgbClr>
                </a:solidFill>
              </a:rPr>
              <a:t>Modulo 1 </a:t>
            </a:r>
            <a:br>
              <a:rPr lang="it-IT" sz="6400" dirty="0">
                <a:solidFill>
                  <a:srgbClr val="49711E">
                    <a:lumMod val="75000"/>
                  </a:srgbClr>
                </a:solidFill>
              </a:rPr>
            </a:br>
            <a:r>
              <a:rPr lang="it-IT" sz="3200" dirty="0">
                <a:solidFill>
                  <a:srgbClr val="49711E">
                    <a:lumMod val="75000"/>
                  </a:srgbClr>
                </a:solidFill>
              </a:rPr>
              <a:t>Sviluppare competenze interculturali attraverso la consapevolezza culturale e un'efficace comunicazione interculturale </a:t>
            </a:r>
            <a:endParaRPr lang="it-IT" sz="2200" dirty="0">
              <a:solidFill>
                <a:schemeClr val="tx1">
                  <a:lumMod val="75000"/>
                </a:schemeClr>
              </a:solidFill>
            </a:endParaRPr>
          </a:p>
        </p:txBody>
      </p:sp>
    </p:spTree>
    <p:extLst>
      <p:ext uri="{BB962C8B-B14F-4D97-AF65-F5344CB8AC3E}">
        <p14:creationId xmlns:p14="http://schemas.microsoft.com/office/powerpoint/2010/main" val="148662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 </a:t>
            </a:r>
            <a:r>
              <a:rPr lang="en-US" dirty="0" err="1"/>
              <a:t>momento</a:t>
            </a:r>
            <a:r>
              <a:rPr lang="en-US" dirty="0"/>
              <a:t> </a:t>
            </a:r>
            <a:r>
              <a:rPr lang="en-US" dirty="0" err="1"/>
              <a:t>delle</a:t>
            </a:r>
            <a:r>
              <a:rPr lang="en-US" dirty="0"/>
              <a:t> </a:t>
            </a:r>
            <a:r>
              <a:rPr lang="en-US" dirty="0" err="1"/>
              <a:t>attività</a:t>
            </a:r>
            <a:endParaRPr lang="el-GR" dirty="0"/>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NUMERO ATTIVITA': 1.3.2</a:t>
            </a:r>
          </a:p>
          <a:p>
            <a:endParaRPr lang="en-US" sz="2400" b="1" dirty="0"/>
          </a:p>
          <a:p>
            <a:r>
              <a:rPr lang="en-US" sz="2400" b="1" dirty="0"/>
              <a:t>TITOLO ATTIVITA’: </a:t>
            </a:r>
            <a:r>
              <a:rPr lang="en-US" sz="2400" b="1" dirty="0" err="1"/>
              <a:t>Principi</a:t>
            </a:r>
            <a:r>
              <a:rPr lang="en-US" sz="2400" b="1" dirty="0"/>
              <a:t> e </a:t>
            </a:r>
            <a:r>
              <a:rPr lang="en-US" sz="2400" b="1" dirty="0" err="1"/>
              <a:t>caratteristiche</a:t>
            </a:r>
            <a:r>
              <a:rPr lang="en-US" sz="2400" b="1" dirty="0"/>
              <a:t> </a:t>
            </a:r>
            <a:r>
              <a:rPr lang="en-US" sz="2400" b="1" dirty="0" err="1"/>
              <a:t>della</a:t>
            </a:r>
            <a:r>
              <a:rPr lang="en-US" sz="2400" b="1" dirty="0"/>
              <a:t> </a:t>
            </a:r>
            <a:r>
              <a:rPr lang="en-US" sz="2400" b="1" dirty="0" err="1"/>
              <a:t>comunicazione</a:t>
            </a:r>
            <a:r>
              <a:rPr lang="en-US" sz="2400" b="1" dirty="0"/>
              <a:t> </a:t>
            </a:r>
            <a:r>
              <a:rPr lang="en-US" sz="2400" b="1" dirty="0" err="1"/>
              <a:t>interculturale</a:t>
            </a:r>
            <a:endParaRPr lang="en-US" sz="2400" b="1" dirty="0"/>
          </a:p>
          <a:p>
            <a:endParaRPr lang="en-US" sz="2400" b="1" dirty="0"/>
          </a:p>
          <a:p>
            <a:r>
              <a:rPr lang="en-US" sz="2400" b="1" dirty="0"/>
              <a:t>DURATA ATTIVITA': 20 </a:t>
            </a:r>
            <a:r>
              <a:rPr lang="en-US" sz="2400" b="1" dirty="0" err="1"/>
              <a:t>minuti</a:t>
            </a:r>
            <a:endParaRPr lang="en-US" sz="2400" b="1" dirty="0"/>
          </a:p>
          <a:p>
            <a:endParaRPr lang="en-US" sz="2400" b="1" dirty="0"/>
          </a:p>
          <a:p>
            <a:r>
              <a:rPr lang="en-US" sz="2400" b="1" dirty="0"/>
              <a:t>COMMENTI: </a:t>
            </a:r>
            <a:r>
              <a:rPr lang="en-US" sz="2400" b="1" dirty="0" err="1"/>
              <a:t>Discussione</a:t>
            </a:r>
            <a:r>
              <a:rPr lang="en-US" sz="2400" b="1" dirty="0"/>
              <a:t>  </a:t>
            </a:r>
            <a:r>
              <a:rPr lang="en-US" sz="2400" b="1" dirty="0" err="1"/>
              <a:t>plenaria</a:t>
            </a:r>
            <a:r>
              <a:rPr lang="en-US" sz="2400" b="1" dirty="0"/>
              <a:t> e </a:t>
            </a:r>
            <a:r>
              <a:rPr lang="en-US" sz="2400" b="1" dirty="0" err="1"/>
              <a:t>commento</a:t>
            </a:r>
            <a:r>
              <a:rPr lang="en-US" sz="2400" b="1" dirty="0"/>
              <a:t> </a:t>
            </a:r>
            <a:r>
              <a:rPr lang="en-US" sz="2400" b="1" dirty="0" err="1"/>
              <a:t>alla</a:t>
            </a:r>
            <a:r>
              <a:rPr lang="en-US" sz="2400" b="1" dirty="0"/>
              <a:t> </a:t>
            </a:r>
            <a:r>
              <a:rPr lang="en-US" sz="2400" b="1" dirty="0" err="1"/>
              <a:t>presentazione</a:t>
            </a:r>
            <a:endParaRPr lang="en-US" sz="2400" b="1" dirty="0"/>
          </a:p>
        </p:txBody>
      </p:sp>
    </p:spTree>
    <p:extLst>
      <p:ext uri="{BB962C8B-B14F-4D97-AF65-F5344CB8AC3E}">
        <p14:creationId xmlns:p14="http://schemas.microsoft.com/office/powerpoint/2010/main" val="250194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9B4108-EA16-4D3B-97EC-88415B396566}"/>
              </a:ext>
            </a:extLst>
          </p:cNvPr>
          <p:cNvSpPr>
            <a:spLocks noGrp="1"/>
          </p:cNvSpPr>
          <p:nvPr>
            <p:ph type="title"/>
          </p:nvPr>
        </p:nvSpPr>
        <p:spPr>
          <a:xfrm>
            <a:off x="323528" y="127474"/>
            <a:ext cx="6696744" cy="1498178"/>
          </a:xfrm>
        </p:spPr>
        <p:txBody>
          <a:bodyPr>
            <a:normAutofit fontScale="90000"/>
          </a:bodyPr>
          <a:lstStyle/>
          <a:p>
            <a:r>
              <a:rPr lang="en-GB" dirty="0"/>
              <a:t>Come </a:t>
            </a:r>
            <a:r>
              <a:rPr lang="en-GB" dirty="0" err="1"/>
              <a:t>si</a:t>
            </a:r>
            <a:r>
              <a:rPr lang="en-GB" dirty="0"/>
              <a:t> </a:t>
            </a:r>
            <a:r>
              <a:rPr lang="en-GB" dirty="0" err="1"/>
              <a:t>presenta</a:t>
            </a:r>
            <a:r>
              <a:rPr lang="en-GB" dirty="0"/>
              <a:t> la </a:t>
            </a:r>
            <a:r>
              <a:rPr lang="en-GB" dirty="0" err="1"/>
              <a:t>comunicazione</a:t>
            </a:r>
            <a:r>
              <a:rPr lang="en-GB" dirty="0"/>
              <a:t> </a:t>
            </a:r>
            <a:r>
              <a:rPr lang="en-GB" dirty="0" err="1"/>
              <a:t>interculturale</a:t>
            </a:r>
            <a:r>
              <a:rPr lang="en-GB" dirty="0"/>
              <a:t>?</a:t>
            </a:r>
          </a:p>
        </p:txBody>
      </p:sp>
      <p:pic>
        <p:nvPicPr>
          <p:cNvPr id="4" name="Picture 3">
            <a:extLst>
              <a:ext uri="{FF2B5EF4-FFF2-40B4-BE49-F238E27FC236}">
                <a16:creationId xmlns:a16="http://schemas.microsoft.com/office/drawing/2014/main" xmlns="" id="{D5337DF1-4E2F-4F9C-9191-BCF14B48E626}"/>
              </a:ext>
            </a:extLst>
          </p:cNvPr>
          <p:cNvPicPr>
            <a:picLocks noChangeAspect="1"/>
          </p:cNvPicPr>
          <p:nvPr/>
        </p:nvPicPr>
        <p:blipFill>
          <a:blip r:embed="rId2"/>
          <a:stretch>
            <a:fillRect/>
          </a:stretch>
        </p:blipFill>
        <p:spPr>
          <a:xfrm>
            <a:off x="323528" y="3717032"/>
            <a:ext cx="7770343" cy="2438772"/>
          </a:xfrm>
          <a:prstGeom prst="rect">
            <a:avLst/>
          </a:prstGeom>
        </p:spPr>
      </p:pic>
      <p:sp>
        <p:nvSpPr>
          <p:cNvPr id="5" name="Content Placeholder 2">
            <a:extLst>
              <a:ext uri="{FF2B5EF4-FFF2-40B4-BE49-F238E27FC236}">
                <a16:creationId xmlns:a16="http://schemas.microsoft.com/office/drawing/2014/main" xmlns="" id="{7E6F8A2E-9AA7-418F-8626-927917E45EB2}"/>
              </a:ext>
            </a:extLst>
          </p:cNvPr>
          <p:cNvSpPr>
            <a:spLocks noGrp="1"/>
          </p:cNvSpPr>
          <p:nvPr>
            <p:ph idx="1"/>
          </p:nvPr>
        </p:nvSpPr>
        <p:spPr>
          <a:xfrm>
            <a:off x="450679" y="2057700"/>
            <a:ext cx="7643192" cy="1659332"/>
          </a:xfrm>
        </p:spPr>
        <p:txBody>
          <a:bodyPr>
            <a:normAutofit fontScale="92500" lnSpcReduction="20000"/>
          </a:bodyPr>
          <a:lstStyle/>
          <a:p>
            <a:pPr marL="514350" indent="-514350">
              <a:buFont typeface="+mj-lt"/>
              <a:buAutoNum type="arabicPeriod"/>
            </a:pPr>
            <a:r>
              <a:rPr lang="en-GB" dirty="0"/>
              <a:t>In </a:t>
            </a:r>
            <a:r>
              <a:rPr lang="en-GB" dirty="0" err="1"/>
              <a:t>quanti</a:t>
            </a:r>
            <a:r>
              <a:rPr lang="en-GB" dirty="0"/>
              <a:t> </a:t>
            </a:r>
            <a:r>
              <a:rPr lang="en-GB" dirty="0" err="1"/>
              <a:t>contesti</a:t>
            </a:r>
            <a:r>
              <a:rPr lang="en-GB" dirty="0"/>
              <a:t> </a:t>
            </a:r>
            <a:r>
              <a:rPr lang="en-GB" dirty="0" err="1"/>
              <a:t>pensi</a:t>
            </a:r>
            <a:r>
              <a:rPr lang="en-GB" dirty="0"/>
              <a:t> </a:t>
            </a:r>
            <a:r>
              <a:rPr lang="en-GB" dirty="0" err="1"/>
              <a:t>possa</a:t>
            </a:r>
            <a:r>
              <a:rPr lang="en-GB" dirty="0"/>
              <a:t> </a:t>
            </a:r>
            <a:r>
              <a:rPr lang="en-GB" dirty="0" err="1"/>
              <a:t>essere</a:t>
            </a:r>
            <a:r>
              <a:rPr lang="en-GB" dirty="0"/>
              <a:t> </a:t>
            </a:r>
            <a:r>
              <a:rPr lang="en-GB" dirty="0" err="1"/>
              <a:t>richiesta</a:t>
            </a:r>
            <a:r>
              <a:rPr lang="en-GB" dirty="0"/>
              <a:t> la </a:t>
            </a:r>
            <a:r>
              <a:rPr lang="en-GB" dirty="0" err="1"/>
              <a:t>comunicazione</a:t>
            </a:r>
            <a:r>
              <a:rPr lang="en-GB" dirty="0"/>
              <a:t> </a:t>
            </a:r>
            <a:r>
              <a:rPr lang="en-GB" dirty="0" err="1"/>
              <a:t>interculturale</a:t>
            </a:r>
            <a:r>
              <a:rPr lang="en-GB" dirty="0"/>
              <a:t>? </a:t>
            </a:r>
          </a:p>
          <a:p>
            <a:pPr marL="514350" indent="-514350">
              <a:buFont typeface="+mj-lt"/>
              <a:buAutoNum type="arabicPeriod"/>
            </a:pPr>
            <a:r>
              <a:rPr lang="en-GB" dirty="0" err="1"/>
              <a:t>Quali</a:t>
            </a:r>
            <a:r>
              <a:rPr lang="en-GB" dirty="0"/>
              <a:t> </a:t>
            </a:r>
            <a:r>
              <a:rPr lang="en-GB" dirty="0" err="1"/>
              <a:t>mezzi</a:t>
            </a:r>
            <a:r>
              <a:rPr lang="en-GB" dirty="0"/>
              <a:t> di </a:t>
            </a:r>
            <a:r>
              <a:rPr lang="en-GB" dirty="0" err="1"/>
              <a:t>comunicazione</a:t>
            </a:r>
            <a:r>
              <a:rPr lang="en-GB" dirty="0"/>
              <a:t> </a:t>
            </a:r>
            <a:r>
              <a:rPr lang="en-GB" dirty="0" err="1"/>
              <a:t>potresti</a:t>
            </a:r>
            <a:r>
              <a:rPr lang="en-GB" dirty="0"/>
              <a:t> </a:t>
            </a:r>
            <a:r>
              <a:rPr lang="en-GB" dirty="0" err="1"/>
              <a:t>utilizzare</a:t>
            </a:r>
            <a:r>
              <a:rPr lang="en-GB" dirty="0"/>
              <a:t> per </a:t>
            </a:r>
            <a:r>
              <a:rPr lang="en-GB" dirty="0" err="1"/>
              <a:t>veicolare</a:t>
            </a:r>
            <a:r>
              <a:rPr lang="en-GB" dirty="0"/>
              <a:t> le </a:t>
            </a:r>
            <a:r>
              <a:rPr lang="en-GB" dirty="0" err="1"/>
              <a:t>tue</a:t>
            </a:r>
            <a:r>
              <a:rPr lang="en-GB" dirty="0"/>
              <a:t> </a:t>
            </a:r>
            <a:r>
              <a:rPr lang="en-GB" dirty="0" err="1"/>
              <a:t>informazioni</a:t>
            </a:r>
            <a:r>
              <a:rPr lang="en-GB" dirty="0"/>
              <a:t>?</a:t>
            </a:r>
          </a:p>
          <a:p>
            <a:endParaRPr lang="en-GB" dirty="0"/>
          </a:p>
        </p:txBody>
      </p:sp>
    </p:spTree>
    <p:extLst>
      <p:ext uri="{BB962C8B-B14F-4D97-AF65-F5344CB8AC3E}">
        <p14:creationId xmlns:p14="http://schemas.microsoft.com/office/powerpoint/2010/main" val="3690309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 </a:t>
            </a:r>
            <a:r>
              <a:rPr lang="en-GB" dirty="0" err="1"/>
              <a:t>corretto</a:t>
            </a:r>
            <a:r>
              <a:rPr lang="en-GB" dirty="0"/>
              <a:t> dire </a:t>
            </a:r>
            <a:r>
              <a:rPr lang="en-GB" dirty="0" err="1"/>
              <a:t>che</a:t>
            </a:r>
            <a:r>
              <a:rPr lang="en-GB" dirty="0"/>
              <a:t>…</a:t>
            </a:r>
            <a:endParaRPr lang="el-GR" dirty="0"/>
          </a:p>
        </p:txBody>
      </p:sp>
      <p:sp>
        <p:nvSpPr>
          <p:cNvPr id="5" name="Content Placeholder 2">
            <a:extLst>
              <a:ext uri="{FF2B5EF4-FFF2-40B4-BE49-F238E27FC236}">
                <a16:creationId xmlns:a16="http://schemas.microsoft.com/office/drawing/2014/main" xmlns="" id="{8F6C0C08-0C59-439A-977D-BBD4F48BDBF2}"/>
              </a:ext>
            </a:extLst>
          </p:cNvPr>
          <p:cNvSpPr txBox="1">
            <a:spLocks/>
          </p:cNvSpPr>
          <p:nvPr/>
        </p:nvSpPr>
        <p:spPr>
          <a:xfrm>
            <a:off x="539552" y="1440598"/>
            <a:ext cx="6203032"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a:t>
            </a:r>
            <a:r>
              <a:rPr lang="en-GB" dirty="0" err="1"/>
              <a:t>il</a:t>
            </a:r>
            <a:r>
              <a:rPr lang="en-GB" dirty="0"/>
              <a:t> </a:t>
            </a:r>
            <a:r>
              <a:rPr lang="en-GB" dirty="0" err="1"/>
              <a:t>numero</a:t>
            </a:r>
            <a:r>
              <a:rPr lang="en-GB" dirty="0"/>
              <a:t> di </a:t>
            </a:r>
            <a:r>
              <a:rPr lang="en-GB" dirty="0" err="1"/>
              <a:t>contesti</a:t>
            </a:r>
            <a:r>
              <a:rPr lang="en-GB" dirty="0"/>
              <a:t> per la </a:t>
            </a:r>
            <a:r>
              <a:rPr lang="en-GB" dirty="0" err="1"/>
              <a:t>comunicazione</a:t>
            </a:r>
            <a:r>
              <a:rPr lang="en-GB" dirty="0"/>
              <a:t> </a:t>
            </a:r>
            <a:r>
              <a:rPr lang="en-GB" dirty="0" err="1"/>
              <a:t>interculturale</a:t>
            </a:r>
            <a:r>
              <a:rPr lang="en-GB" dirty="0"/>
              <a:t> </a:t>
            </a:r>
            <a:r>
              <a:rPr lang="en-GB" dirty="0" err="1"/>
              <a:t>è</a:t>
            </a:r>
            <a:r>
              <a:rPr lang="en-GB" dirty="0"/>
              <a:t> </a:t>
            </a:r>
            <a:r>
              <a:rPr lang="en-GB" dirty="0" err="1"/>
              <a:t>consistente</a:t>
            </a:r>
            <a:r>
              <a:rPr lang="en-GB" dirty="0"/>
              <a:t>?</a:t>
            </a:r>
          </a:p>
          <a:p>
            <a:pPr marL="0" indent="0">
              <a:buFont typeface="Arial" pitchFamily="34" charset="0"/>
              <a:buNone/>
            </a:pPr>
            <a:r>
              <a:rPr lang="en-GB" dirty="0"/>
              <a:t>…ci </a:t>
            </a:r>
            <a:r>
              <a:rPr lang="en-GB" dirty="0" err="1"/>
              <a:t>sono</a:t>
            </a:r>
            <a:r>
              <a:rPr lang="en-GB" dirty="0"/>
              <a:t> </a:t>
            </a:r>
            <a:r>
              <a:rPr lang="en-GB" dirty="0" err="1"/>
              <a:t>molti</a:t>
            </a:r>
            <a:r>
              <a:rPr lang="en-GB" dirty="0"/>
              <a:t> </a:t>
            </a:r>
            <a:r>
              <a:rPr lang="en-GB" dirty="0" err="1"/>
              <a:t>mezzi</a:t>
            </a:r>
            <a:r>
              <a:rPr lang="en-GB" dirty="0"/>
              <a:t> </a:t>
            </a:r>
            <a:r>
              <a:rPr lang="en-GB" dirty="0" err="1"/>
              <a:t>attraverso</a:t>
            </a:r>
            <a:r>
              <a:rPr lang="en-GB" dirty="0"/>
              <a:t> I </a:t>
            </a:r>
            <a:r>
              <a:rPr lang="en-GB" dirty="0" err="1"/>
              <a:t>quali</a:t>
            </a:r>
            <a:r>
              <a:rPr lang="en-GB" dirty="0"/>
              <a:t> </a:t>
            </a:r>
            <a:r>
              <a:rPr lang="en-GB" dirty="0" err="1"/>
              <a:t>possono</a:t>
            </a:r>
            <a:r>
              <a:rPr lang="en-GB" dirty="0"/>
              <a:t> </a:t>
            </a:r>
            <a:r>
              <a:rPr lang="en-GB" dirty="0" err="1"/>
              <a:t>essere</a:t>
            </a:r>
            <a:r>
              <a:rPr lang="en-GB" dirty="0"/>
              <a:t> </a:t>
            </a:r>
            <a:r>
              <a:rPr lang="en-GB" dirty="0" err="1"/>
              <a:t>svolte</a:t>
            </a:r>
            <a:r>
              <a:rPr lang="en-GB" dirty="0"/>
              <a:t> le </a:t>
            </a:r>
            <a:r>
              <a:rPr lang="en-GB" dirty="0" err="1"/>
              <a:t>comunicazioni</a:t>
            </a:r>
            <a:r>
              <a:rPr lang="en-GB" dirty="0"/>
              <a:t> </a:t>
            </a:r>
            <a:r>
              <a:rPr lang="en-GB" dirty="0" err="1"/>
              <a:t>interculturali</a:t>
            </a:r>
            <a:r>
              <a:rPr lang="en-GB" dirty="0"/>
              <a:t>?</a:t>
            </a:r>
          </a:p>
          <a:p>
            <a:pPr marL="0" indent="0">
              <a:buFont typeface="Arial" pitchFamily="34" charset="0"/>
              <a:buNone/>
            </a:pPr>
            <a:r>
              <a:rPr lang="en-GB" dirty="0"/>
              <a:t>…senza la </a:t>
            </a:r>
            <a:r>
              <a:rPr lang="en-GB" dirty="0" err="1"/>
              <a:t>dovuta</a:t>
            </a:r>
            <a:r>
              <a:rPr lang="en-GB" dirty="0"/>
              <a:t> </a:t>
            </a:r>
            <a:r>
              <a:rPr lang="en-GB" dirty="0" err="1"/>
              <a:t>attenzione</a:t>
            </a:r>
            <a:r>
              <a:rPr lang="en-GB" dirty="0"/>
              <a:t>, </a:t>
            </a:r>
            <a:r>
              <a:rPr lang="en-GB" dirty="0" err="1"/>
              <a:t>il</a:t>
            </a:r>
            <a:r>
              <a:rPr lang="en-GB" dirty="0"/>
              <a:t> </a:t>
            </a:r>
            <a:r>
              <a:rPr lang="en-GB" dirty="0" err="1"/>
              <a:t>fraintendimento</a:t>
            </a:r>
            <a:r>
              <a:rPr lang="en-GB" dirty="0"/>
              <a:t> </a:t>
            </a:r>
            <a:r>
              <a:rPr lang="en-GB" dirty="0" err="1"/>
              <a:t>diventa</a:t>
            </a:r>
            <a:r>
              <a:rPr lang="en-GB" dirty="0"/>
              <a:t> </a:t>
            </a:r>
            <a:r>
              <a:rPr lang="en-GB" dirty="0" err="1"/>
              <a:t>una</a:t>
            </a:r>
            <a:r>
              <a:rPr lang="en-GB" dirty="0"/>
              <a:t> </a:t>
            </a:r>
            <a:r>
              <a:rPr lang="en-GB" dirty="0" err="1"/>
              <a:t>possibilità</a:t>
            </a:r>
            <a:r>
              <a:rPr lang="en-GB" dirty="0"/>
              <a:t>?</a:t>
            </a:r>
          </a:p>
        </p:txBody>
      </p:sp>
    </p:spTree>
    <p:extLst>
      <p:ext uri="{BB962C8B-B14F-4D97-AF65-F5344CB8AC3E}">
        <p14:creationId xmlns:p14="http://schemas.microsoft.com/office/powerpoint/2010/main" val="2899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4E1C1B-1CB0-486C-A38E-ECAC5BC310A8}"/>
              </a:ext>
            </a:extLst>
          </p:cNvPr>
          <p:cNvSpPr>
            <a:spLocks noGrp="1"/>
          </p:cNvSpPr>
          <p:nvPr>
            <p:ph type="title"/>
          </p:nvPr>
        </p:nvSpPr>
        <p:spPr/>
        <p:txBody>
          <a:bodyPr>
            <a:normAutofit fontScale="90000"/>
          </a:bodyPr>
          <a:lstStyle/>
          <a:p>
            <a:r>
              <a:rPr lang="en-GB" dirty="0"/>
              <a:t>La </a:t>
            </a:r>
            <a:r>
              <a:rPr lang="en-GB" dirty="0" err="1"/>
              <a:t>comunicazione</a:t>
            </a:r>
            <a:r>
              <a:rPr lang="en-GB" dirty="0"/>
              <a:t> </a:t>
            </a:r>
            <a:r>
              <a:rPr lang="en-GB" dirty="0" err="1"/>
              <a:t>interculturale</a:t>
            </a:r>
            <a:r>
              <a:rPr lang="en-GB" dirty="0"/>
              <a:t>…</a:t>
            </a:r>
          </a:p>
        </p:txBody>
      </p:sp>
      <p:sp>
        <p:nvSpPr>
          <p:cNvPr id="3" name="Content Placeholder 2">
            <a:extLst>
              <a:ext uri="{FF2B5EF4-FFF2-40B4-BE49-F238E27FC236}">
                <a16:creationId xmlns:a16="http://schemas.microsoft.com/office/drawing/2014/main" xmlns="" id="{2BD891D4-74D1-40BA-8AB5-9983AE820CCF}"/>
              </a:ext>
            </a:extLst>
          </p:cNvPr>
          <p:cNvSpPr>
            <a:spLocks noGrp="1"/>
          </p:cNvSpPr>
          <p:nvPr>
            <p:ph idx="1"/>
          </p:nvPr>
        </p:nvSpPr>
        <p:spPr>
          <a:xfrm>
            <a:off x="457200" y="1600201"/>
            <a:ext cx="7643192" cy="570866"/>
          </a:xfrm>
        </p:spPr>
        <p:txBody>
          <a:bodyPr>
            <a:normAutofit lnSpcReduction="10000"/>
          </a:bodyPr>
          <a:lstStyle/>
          <a:p>
            <a:pPr marL="0" indent="0">
              <a:buNone/>
            </a:pPr>
            <a:r>
              <a:rPr lang="en-GB" dirty="0"/>
              <a:t>…</a:t>
            </a:r>
            <a:r>
              <a:rPr lang="en-GB" dirty="0" err="1"/>
              <a:t>è</a:t>
            </a:r>
            <a:r>
              <a:rPr lang="en-GB" dirty="0"/>
              <a:t> </a:t>
            </a:r>
            <a:r>
              <a:rPr lang="en-GB" dirty="0" err="1"/>
              <a:t>ampiamente</a:t>
            </a:r>
            <a:r>
              <a:rPr lang="en-GB" dirty="0"/>
              <a:t> </a:t>
            </a:r>
            <a:r>
              <a:rPr lang="en-GB" dirty="0" err="1"/>
              <a:t>basata</a:t>
            </a:r>
            <a:r>
              <a:rPr lang="en-GB" dirty="0"/>
              <a:t> </a:t>
            </a:r>
            <a:r>
              <a:rPr lang="en-GB" dirty="0" err="1"/>
              <a:t>su</a:t>
            </a:r>
            <a:endParaRPr lang="en-GB" dirty="0"/>
          </a:p>
        </p:txBody>
      </p:sp>
      <p:sp>
        <p:nvSpPr>
          <p:cNvPr id="8" name="Rectangle 7">
            <a:extLst>
              <a:ext uri="{FF2B5EF4-FFF2-40B4-BE49-F238E27FC236}">
                <a16:creationId xmlns:a16="http://schemas.microsoft.com/office/drawing/2014/main" xmlns="" id="{51FA931F-EC58-4CEB-9C59-3F8FB6499F1D}"/>
              </a:ext>
            </a:extLst>
          </p:cNvPr>
          <p:cNvSpPr/>
          <p:nvPr/>
        </p:nvSpPr>
        <p:spPr>
          <a:xfrm>
            <a:off x="4790068" y="2631166"/>
            <a:ext cx="1267911" cy="584775"/>
          </a:xfrm>
          <a:prstGeom prst="rect">
            <a:avLst/>
          </a:prstGeom>
        </p:spPr>
        <p:txBody>
          <a:bodyPr wrap="none">
            <a:spAutoFit/>
          </a:bodyPr>
          <a:lstStyle/>
          <a:p>
            <a:pPr>
              <a:spcAft>
                <a:spcPts val="0"/>
              </a:spcAft>
            </a:pPr>
            <a:r>
              <a:rPr lang="en-GB" sz="3200" dirty="0">
                <a:solidFill>
                  <a:srgbClr val="70AD47"/>
                </a:solidFill>
                <a:latin typeface="Tahoma" panose="020B0604030504040204" pitchFamily="34" charset="0"/>
                <a:ea typeface="Calibri" panose="020F0502020204030204" pitchFamily="34" charset="0"/>
              </a:rPr>
              <a:t>words</a:t>
            </a:r>
            <a:endParaRPr lang="en-GB" sz="3200" dirty="0">
              <a:effectLst/>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xmlns="" id="{BDB8CD45-AFB3-41B6-8026-2C7317DE241F}"/>
              </a:ext>
            </a:extLst>
          </p:cNvPr>
          <p:cNvSpPr/>
          <p:nvPr/>
        </p:nvSpPr>
        <p:spPr>
          <a:xfrm>
            <a:off x="6300192" y="3950429"/>
            <a:ext cx="1447832" cy="523220"/>
          </a:xfrm>
          <a:prstGeom prst="rect">
            <a:avLst/>
          </a:prstGeom>
        </p:spPr>
        <p:txBody>
          <a:bodyPr wrap="none">
            <a:spAutoFit/>
          </a:bodyPr>
          <a:lstStyle/>
          <a:p>
            <a:pPr>
              <a:spcAft>
                <a:spcPts val="0"/>
              </a:spcAft>
            </a:pPr>
            <a:r>
              <a:rPr lang="en-GB" sz="2800" b="1" dirty="0">
                <a:solidFill>
                  <a:srgbClr val="2E75B6"/>
                </a:solidFill>
                <a:latin typeface="Bradley Hand ITC" panose="03070402050302030203" pitchFamily="66" charset="0"/>
                <a:ea typeface="Calibri" panose="020F0502020204030204" pitchFamily="34" charset="0"/>
              </a:rPr>
              <a:t>palabras</a:t>
            </a:r>
            <a:endParaRPr lang="en-GB" sz="1200" dirty="0">
              <a:effectLst/>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xmlns="" id="{64597904-2DA7-486C-8BCF-81BF906DBC62}"/>
              </a:ext>
            </a:extLst>
          </p:cNvPr>
          <p:cNvSpPr/>
          <p:nvPr/>
        </p:nvSpPr>
        <p:spPr>
          <a:xfrm>
            <a:off x="2123728" y="3013501"/>
            <a:ext cx="1130438" cy="830997"/>
          </a:xfrm>
          <a:prstGeom prst="rect">
            <a:avLst/>
          </a:prstGeom>
        </p:spPr>
        <p:txBody>
          <a:bodyPr wrap="none">
            <a:spAutoFit/>
          </a:bodyPr>
          <a:lstStyle/>
          <a:p>
            <a:pPr>
              <a:spcAft>
                <a:spcPts val="0"/>
              </a:spcAft>
            </a:pPr>
            <a:r>
              <a:rPr lang="en-GB" sz="4800" dirty="0">
                <a:latin typeface="Rage Italic" panose="03070502040507070304" pitchFamily="66" charset="0"/>
                <a:ea typeface="Calibri" panose="020F0502020204030204" pitchFamily="34" charset="0"/>
              </a:rPr>
              <a:t>mots</a:t>
            </a:r>
            <a:endParaRPr lang="en-GB" sz="1200" dirty="0">
              <a:effectLst/>
              <a:latin typeface="Tahoma" panose="020B060403050404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xmlns="" id="{4B5B59D9-9D3C-4A36-9E32-E78B39FC3A01}"/>
              </a:ext>
            </a:extLst>
          </p:cNvPr>
          <p:cNvSpPr/>
          <p:nvPr/>
        </p:nvSpPr>
        <p:spPr>
          <a:xfrm>
            <a:off x="5950601" y="5314074"/>
            <a:ext cx="1624163" cy="523220"/>
          </a:xfrm>
          <a:prstGeom prst="rect">
            <a:avLst/>
          </a:prstGeom>
        </p:spPr>
        <p:txBody>
          <a:bodyPr wrap="none">
            <a:spAutoFit/>
          </a:bodyPr>
          <a:lstStyle/>
          <a:p>
            <a:pPr>
              <a:spcAft>
                <a:spcPts val="0"/>
              </a:spcAft>
            </a:pPr>
            <a:r>
              <a:rPr lang="en-GB" sz="2800" dirty="0" err="1">
                <a:solidFill>
                  <a:schemeClr val="tx1">
                    <a:lumMod val="50000"/>
                  </a:schemeClr>
                </a:solidFill>
                <a:latin typeface="Lucida Handwriting" panose="03010101010101010101" pitchFamily="66" charset="0"/>
                <a:ea typeface="Calibri" panose="020F0502020204030204" pitchFamily="34" charset="0"/>
              </a:rPr>
              <a:t>parolle</a:t>
            </a:r>
            <a:endParaRPr lang="en-GB" sz="1200" dirty="0">
              <a:solidFill>
                <a:schemeClr val="tx1">
                  <a:lumMod val="50000"/>
                </a:schemeClr>
              </a:solidFill>
              <a:effectLst/>
              <a:latin typeface="Tahoma" panose="020B060403050404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xmlns="" id="{E95E19DB-3B54-4E0D-AEA5-EF3BD5D37A12}"/>
              </a:ext>
            </a:extLst>
          </p:cNvPr>
          <p:cNvSpPr/>
          <p:nvPr/>
        </p:nvSpPr>
        <p:spPr>
          <a:xfrm>
            <a:off x="5652120" y="4686934"/>
            <a:ext cx="1568058" cy="523220"/>
          </a:xfrm>
          <a:prstGeom prst="rect">
            <a:avLst/>
          </a:prstGeom>
        </p:spPr>
        <p:txBody>
          <a:bodyPr wrap="none">
            <a:spAutoFit/>
          </a:bodyPr>
          <a:lstStyle/>
          <a:p>
            <a:pPr>
              <a:spcAft>
                <a:spcPts val="0"/>
              </a:spcAft>
            </a:pPr>
            <a:r>
              <a:rPr lang="en-GB" sz="2800" dirty="0" err="1">
                <a:solidFill>
                  <a:srgbClr val="7030A0"/>
                </a:solidFill>
                <a:latin typeface="Forte" panose="03060902040502070203" pitchFamily="66" charset="0"/>
                <a:ea typeface="Calibri" panose="020F0502020204030204" pitchFamily="34" charset="0"/>
              </a:rPr>
              <a:t>paraules</a:t>
            </a:r>
            <a:endParaRPr lang="en-GB" sz="1200" dirty="0">
              <a:effectLst/>
              <a:latin typeface="Tahoma" panose="020B060403050404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xmlns="" id="{BE8F8EEE-3349-42B4-AEB0-E67A768DEBAE}"/>
              </a:ext>
            </a:extLst>
          </p:cNvPr>
          <p:cNvSpPr/>
          <p:nvPr/>
        </p:nvSpPr>
        <p:spPr>
          <a:xfrm>
            <a:off x="827584" y="2558619"/>
            <a:ext cx="1973617" cy="646331"/>
          </a:xfrm>
          <a:prstGeom prst="rect">
            <a:avLst/>
          </a:prstGeom>
        </p:spPr>
        <p:txBody>
          <a:bodyPr wrap="none">
            <a:spAutoFit/>
          </a:bodyPr>
          <a:lstStyle/>
          <a:p>
            <a:pPr>
              <a:spcAft>
                <a:spcPts val="0"/>
              </a:spcAft>
            </a:pPr>
            <a:r>
              <a:rPr lang="cy-GB" sz="3600" dirty="0">
                <a:solidFill>
                  <a:srgbClr val="222222"/>
                </a:solidFill>
                <a:latin typeface="Segoe Script" panose="030B0504020000000003" pitchFamily="66" charset="0"/>
                <a:ea typeface="Calibri" panose="020F0502020204030204" pitchFamily="34" charset="0"/>
                <a:cs typeface="Arial" panose="020B0604020202020204" pitchFamily="34" charset="0"/>
              </a:rPr>
              <a:t>geiriau</a:t>
            </a:r>
            <a:endParaRPr lang="en-GB" sz="1200" dirty="0">
              <a:effectLst/>
              <a:latin typeface="Tahoma" panose="020B060403050404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xmlns="" id="{644B2016-4471-4B2A-8E2F-F1ED5A54B0EE}"/>
              </a:ext>
            </a:extLst>
          </p:cNvPr>
          <p:cNvSpPr/>
          <p:nvPr/>
        </p:nvSpPr>
        <p:spPr>
          <a:xfrm>
            <a:off x="6362574" y="1875262"/>
            <a:ext cx="800219" cy="830997"/>
          </a:xfrm>
          <a:prstGeom prst="rect">
            <a:avLst/>
          </a:prstGeom>
        </p:spPr>
        <p:txBody>
          <a:bodyPr wrap="none">
            <a:spAutoFit/>
          </a:bodyPr>
          <a:lstStyle/>
          <a:p>
            <a:pPr>
              <a:spcAft>
                <a:spcPts val="0"/>
              </a:spcAft>
            </a:pPr>
            <a:r>
              <a:rPr lang="zh-TW" altLang="en-US" sz="4800" dirty="0">
                <a:solidFill>
                  <a:srgbClr val="BF9000"/>
                </a:solidFill>
                <a:latin typeface="Tahoma" panose="020B0604030504040204" pitchFamily="34" charset="0"/>
                <a:ea typeface="MS Gothic" panose="020B0609070205080204" pitchFamily="49" charset="-128"/>
                <a:cs typeface="MS Gothic" panose="020B0609070205080204" pitchFamily="49" charset="-128"/>
              </a:rPr>
              <a:t>話</a:t>
            </a:r>
            <a:endParaRPr lang="en-GB" sz="1200" dirty="0">
              <a:effectLst/>
              <a:latin typeface="Tahoma" panose="020B0604030504040204" pitchFamily="34" charset="0"/>
              <a:ea typeface="PMingLiU" panose="02020500000000000000" pitchFamily="18" charset="-120"/>
            </a:endParaRPr>
          </a:p>
        </p:txBody>
      </p:sp>
      <p:sp>
        <p:nvSpPr>
          <p:cNvPr id="15" name="Rectangle 14">
            <a:extLst>
              <a:ext uri="{FF2B5EF4-FFF2-40B4-BE49-F238E27FC236}">
                <a16:creationId xmlns:a16="http://schemas.microsoft.com/office/drawing/2014/main" xmlns="" id="{5B4A91D3-D0CA-4505-BD1C-616E7BD843A4}"/>
              </a:ext>
            </a:extLst>
          </p:cNvPr>
          <p:cNvSpPr/>
          <p:nvPr/>
        </p:nvSpPr>
        <p:spPr>
          <a:xfrm>
            <a:off x="483475" y="3950429"/>
            <a:ext cx="1175322" cy="830997"/>
          </a:xfrm>
          <a:prstGeom prst="rect">
            <a:avLst/>
          </a:prstGeom>
        </p:spPr>
        <p:txBody>
          <a:bodyPr wrap="none">
            <a:spAutoFit/>
          </a:bodyPr>
          <a:lstStyle/>
          <a:p>
            <a:pPr>
              <a:spcAft>
                <a:spcPts val="0"/>
              </a:spcAft>
            </a:pPr>
            <a:r>
              <a:rPr lang="cs-CZ" sz="4800" dirty="0">
                <a:solidFill>
                  <a:srgbClr val="C00000"/>
                </a:solidFill>
                <a:latin typeface="Blackadder ITC" panose="04020505051007020D02" pitchFamily="82" charset="0"/>
                <a:ea typeface="PMingLiU" panose="02020500000000000000" pitchFamily="18" charset="-120"/>
                <a:cs typeface="Arial" panose="020B0604020202020204" pitchFamily="34" charset="0"/>
              </a:rPr>
              <a:t>slova</a:t>
            </a:r>
            <a:endParaRPr lang="en-GB" sz="4800" dirty="0">
              <a:effectLst/>
              <a:latin typeface="Tahoma" panose="020B0604030504040204" pitchFamily="34" charset="0"/>
              <a:ea typeface="PMingLiU" panose="02020500000000000000" pitchFamily="18" charset="-120"/>
            </a:endParaRPr>
          </a:p>
        </p:txBody>
      </p:sp>
      <p:sp>
        <p:nvSpPr>
          <p:cNvPr id="16" name="Rectangle 15">
            <a:extLst>
              <a:ext uri="{FF2B5EF4-FFF2-40B4-BE49-F238E27FC236}">
                <a16:creationId xmlns:a16="http://schemas.microsoft.com/office/drawing/2014/main" xmlns="" id="{272F3683-22FA-46BF-B5B0-65E416C4D60C}"/>
              </a:ext>
            </a:extLst>
          </p:cNvPr>
          <p:cNvSpPr/>
          <p:nvPr/>
        </p:nvSpPr>
        <p:spPr>
          <a:xfrm>
            <a:off x="4204287" y="5421796"/>
            <a:ext cx="1327608" cy="830997"/>
          </a:xfrm>
          <a:prstGeom prst="rect">
            <a:avLst/>
          </a:prstGeom>
        </p:spPr>
        <p:txBody>
          <a:bodyPr wrap="none">
            <a:spAutoFit/>
          </a:bodyPr>
          <a:lstStyle/>
          <a:p>
            <a:pPr>
              <a:spcAft>
                <a:spcPts val="0"/>
              </a:spcAft>
            </a:pPr>
            <a:r>
              <a:rPr lang="pl-PL" sz="4800" dirty="0">
                <a:solidFill>
                  <a:srgbClr val="C00000"/>
                </a:solidFill>
                <a:latin typeface="Rage Italic" panose="03070502040507070304" pitchFamily="66" charset="0"/>
                <a:ea typeface="PMingLiU" panose="02020500000000000000" pitchFamily="18" charset="-120"/>
                <a:cs typeface="Arial" panose="020B0604020202020204" pitchFamily="34" charset="0"/>
              </a:rPr>
              <a:t>słowa</a:t>
            </a:r>
            <a:endParaRPr lang="en-GB" sz="1200" dirty="0">
              <a:effectLst/>
              <a:latin typeface="Tahoma" panose="020B0604030504040204" pitchFamily="34" charset="0"/>
              <a:ea typeface="PMingLiU" panose="02020500000000000000" pitchFamily="18" charset="-120"/>
            </a:endParaRPr>
          </a:p>
        </p:txBody>
      </p:sp>
      <p:sp>
        <p:nvSpPr>
          <p:cNvPr id="17" name="Rectangle 16">
            <a:extLst>
              <a:ext uri="{FF2B5EF4-FFF2-40B4-BE49-F238E27FC236}">
                <a16:creationId xmlns:a16="http://schemas.microsoft.com/office/drawing/2014/main" xmlns="" id="{A6152764-87BE-4823-9ADD-4D3698B84134}"/>
              </a:ext>
            </a:extLst>
          </p:cNvPr>
          <p:cNvSpPr/>
          <p:nvPr/>
        </p:nvSpPr>
        <p:spPr>
          <a:xfrm>
            <a:off x="3452724" y="3176615"/>
            <a:ext cx="901209" cy="646331"/>
          </a:xfrm>
          <a:prstGeom prst="rect">
            <a:avLst/>
          </a:prstGeom>
        </p:spPr>
        <p:txBody>
          <a:bodyPr wrap="none">
            <a:spAutoFit/>
          </a:bodyPr>
          <a:lstStyle/>
          <a:p>
            <a:pPr>
              <a:spcAft>
                <a:spcPts val="0"/>
              </a:spcAft>
            </a:pPr>
            <a:r>
              <a:rPr lang="da-DK" sz="3600" dirty="0">
                <a:solidFill>
                  <a:srgbClr val="C00000"/>
                </a:solidFill>
                <a:latin typeface="Book Antiqua" panose="02040602050305030304" pitchFamily="18" charset="0"/>
                <a:ea typeface="PMingLiU" panose="02020500000000000000" pitchFamily="18" charset="-120"/>
                <a:cs typeface="Arial" panose="020B0604020202020204" pitchFamily="34" charset="0"/>
              </a:rPr>
              <a:t>ord</a:t>
            </a:r>
            <a:endParaRPr lang="en-GB" sz="1200" dirty="0">
              <a:effectLst/>
              <a:latin typeface="Tahoma" panose="020B0604030504040204" pitchFamily="34" charset="0"/>
              <a:ea typeface="PMingLiU" panose="02020500000000000000" pitchFamily="18" charset="-120"/>
            </a:endParaRPr>
          </a:p>
        </p:txBody>
      </p:sp>
      <p:sp>
        <p:nvSpPr>
          <p:cNvPr id="18" name="Rectangle 17">
            <a:extLst>
              <a:ext uri="{FF2B5EF4-FFF2-40B4-BE49-F238E27FC236}">
                <a16:creationId xmlns:a16="http://schemas.microsoft.com/office/drawing/2014/main" xmlns="" id="{4E1D4121-7504-4BE3-8898-C9494B900CE0}"/>
              </a:ext>
            </a:extLst>
          </p:cNvPr>
          <p:cNvSpPr/>
          <p:nvPr/>
        </p:nvSpPr>
        <p:spPr>
          <a:xfrm>
            <a:off x="538673" y="5131419"/>
            <a:ext cx="1519968" cy="523220"/>
          </a:xfrm>
          <a:prstGeom prst="rect">
            <a:avLst/>
          </a:prstGeom>
        </p:spPr>
        <p:txBody>
          <a:bodyPr wrap="none">
            <a:spAutoFit/>
          </a:bodyPr>
          <a:lstStyle/>
          <a:p>
            <a:pPr>
              <a:spcAft>
                <a:spcPts val="0"/>
              </a:spcAft>
            </a:pPr>
            <a:r>
              <a:rPr lang="de-DE" sz="2800" dirty="0">
                <a:solidFill>
                  <a:srgbClr val="BF9000"/>
                </a:solidFill>
                <a:latin typeface="Lucida Handwriting" panose="03010101010101010101" pitchFamily="66" charset="0"/>
                <a:ea typeface="PMingLiU" panose="02020500000000000000" pitchFamily="18" charset="-120"/>
                <a:cs typeface="Arial" panose="020B0604020202020204" pitchFamily="34" charset="0"/>
              </a:rPr>
              <a:t>Wörter</a:t>
            </a:r>
            <a:endParaRPr lang="en-GB" sz="2800" dirty="0">
              <a:effectLst/>
              <a:latin typeface="Tahoma" panose="020B0604030504040204" pitchFamily="34" charset="0"/>
              <a:ea typeface="PMingLiU" panose="02020500000000000000" pitchFamily="18" charset="-120"/>
            </a:endParaRPr>
          </a:p>
        </p:txBody>
      </p:sp>
      <p:sp>
        <p:nvSpPr>
          <p:cNvPr id="19" name="Rectangle 18">
            <a:extLst>
              <a:ext uri="{FF2B5EF4-FFF2-40B4-BE49-F238E27FC236}">
                <a16:creationId xmlns:a16="http://schemas.microsoft.com/office/drawing/2014/main" xmlns="" id="{0F81D033-46B5-49EC-AC95-A8BDDDCBF1F7}"/>
              </a:ext>
            </a:extLst>
          </p:cNvPr>
          <p:cNvSpPr/>
          <p:nvPr/>
        </p:nvSpPr>
        <p:spPr>
          <a:xfrm>
            <a:off x="6382501" y="3090813"/>
            <a:ext cx="1275542" cy="646331"/>
          </a:xfrm>
          <a:prstGeom prst="rect">
            <a:avLst/>
          </a:prstGeom>
        </p:spPr>
        <p:txBody>
          <a:bodyPr wrap="none">
            <a:spAutoFit/>
          </a:bodyPr>
          <a:lstStyle/>
          <a:p>
            <a:pPr>
              <a:spcAft>
                <a:spcPts val="0"/>
              </a:spcAft>
            </a:pPr>
            <a:r>
              <a:rPr lang="el-GR" sz="3600" dirty="0">
                <a:solidFill>
                  <a:srgbClr val="C00000"/>
                </a:solidFill>
                <a:latin typeface="Cambria" panose="02040503050406030204" pitchFamily="18" charset="0"/>
                <a:ea typeface="PMingLiU" panose="02020500000000000000" pitchFamily="18" charset="-120"/>
                <a:cs typeface="Cambria" panose="02040503050406030204" pitchFamily="18" charset="0"/>
              </a:rPr>
              <a:t>λόγια</a:t>
            </a:r>
            <a:endParaRPr lang="en-GB" sz="1200" dirty="0">
              <a:effectLst/>
              <a:latin typeface="Tahoma" panose="020B0604030504040204" pitchFamily="34" charset="0"/>
              <a:ea typeface="PMingLiU" panose="02020500000000000000" pitchFamily="18" charset="-120"/>
            </a:endParaRPr>
          </a:p>
        </p:txBody>
      </p:sp>
      <p:sp>
        <p:nvSpPr>
          <p:cNvPr id="20" name="Rectangle 19">
            <a:extLst>
              <a:ext uri="{FF2B5EF4-FFF2-40B4-BE49-F238E27FC236}">
                <a16:creationId xmlns:a16="http://schemas.microsoft.com/office/drawing/2014/main" xmlns="" id="{2108D2E4-698F-4AAB-8713-7C9C87763D5F}"/>
              </a:ext>
            </a:extLst>
          </p:cNvPr>
          <p:cNvSpPr/>
          <p:nvPr/>
        </p:nvSpPr>
        <p:spPr>
          <a:xfrm>
            <a:off x="2432999" y="3739758"/>
            <a:ext cx="1167179" cy="523220"/>
          </a:xfrm>
          <a:prstGeom prst="rect">
            <a:avLst/>
          </a:prstGeom>
        </p:spPr>
        <p:txBody>
          <a:bodyPr wrap="none">
            <a:spAutoFit/>
          </a:bodyPr>
          <a:lstStyle/>
          <a:p>
            <a:pPr>
              <a:spcAft>
                <a:spcPts val="0"/>
              </a:spcAft>
            </a:pPr>
            <a:r>
              <a:rPr lang="en-GB" sz="2800" i="1" dirty="0">
                <a:solidFill>
                  <a:srgbClr val="BF9000"/>
                </a:solidFill>
                <a:latin typeface="Tahoma" panose="020B0604030504040204" pitchFamily="34" charset="0"/>
                <a:ea typeface="PMingLiU" panose="02020500000000000000" pitchFamily="18" charset="-120"/>
              </a:rPr>
              <a:t>parole</a:t>
            </a:r>
            <a:endParaRPr lang="en-GB" sz="1200" dirty="0">
              <a:effectLst/>
              <a:latin typeface="Tahoma" panose="020B0604030504040204" pitchFamily="34" charset="0"/>
              <a:ea typeface="PMingLiU" panose="02020500000000000000" pitchFamily="18" charset="-120"/>
            </a:endParaRPr>
          </a:p>
        </p:txBody>
      </p:sp>
      <p:sp>
        <p:nvSpPr>
          <p:cNvPr id="21" name="Rectangle 20">
            <a:extLst>
              <a:ext uri="{FF2B5EF4-FFF2-40B4-BE49-F238E27FC236}">
                <a16:creationId xmlns:a16="http://schemas.microsoft.com/office/drawing/2014/main" xmlns="" id="{2B032F9E-C953-4313-80E9-73220260249D}"/>
              </a:ext>
            </a:extLst>
          </p:cNvPr>
          <p:cNvSpPr/>
          <p:nvPr/>
        </p:nvSpPr>
        <p:spPr>
          <a:xfrm>
            <a:off x="2232851" y="5129409"/>
            <a:ext cx="1210588" cy="707886"/>
          </a:xfrm>
          <a:prstGeom prst="rect">
            <a:avLst/>
          </a:prstGeom>
        </p:spPr>
        <p:txBody>
          <a:bodyPr wrap="none">
            <a:spAutoFit/>
          </a:bodyPr>
          <a:lstStyle/>
          <a:p>
            <a:pPr>
              <a:spcAft>
                <a:spcPts val="0"/>
              </a:spcAft>
            </a:pPr>
            <a:r>
              <a:rPr lang="ja-JP" altLang="en-US" sz="4000" dirty="0">
                <a:solidFill>
                  <a:srgbClr val="7030A0"/>
                </a:solidFill>
                <a:latin typeface="Tahoma" panose="020B0604030504040204" pitchFamily="34" charset="0"/>
                <a:ea typeface="MS Gothic" panose="020B0609070205080204" pitchFamily="49" charset="-128"/>
                <a:cs typeface="MS Gothic" panose="020B0609070205080204" pitchFamily="49" charset="-128"/>
              </a:rPr>
              <a:t>言葉</a:t>
            </a:r>
            <a:endParaRPr lang="en-GB" sz="4000" dirty="0">
              <a:effectLst/>
              <a:latin typeface="Tahoma" panose="020B0604030504040204" pitchFamily="34" charset="0"/>
              <a:ea typeface="PMingLiU" panose="02020500000000000000" pitchFamily="18" charset="-120"/>
            </a:endParaRPr>
          </a:p>
        </p:txBody>
      </p:sp>
      <p:sp>
        <p:nvSpPr>
          <p:cNvPr id="22" name="Rectangle 21">
            <a:extLst>
              <a:ext uri="{FF2B5EF4-FFF2-40B4-BE49-F238E27FC236}">
                <a16:creationId xmlns:a16="http://schemas.microsoft.com/office/drawing/2014/main" xmlns="" id="{2BB6B28E-D48D-4A75-B5C0-BCBE2B963956}"/>
              </a:ext>
            </a:extLst>
          </p:cNvPr>
          <p:cNvSpPr/>
          <p:nvPr/>
        </p:nvSpPr>
        <p:spPr>
          <a:xfrm>
            <a:off x="3462968" y="2490281"/>
            <a:ext cx="1188146" cy="584775"/>
          </a:xfrm>
          <a:prstGeom prst="rect">
            <a:avLst/>
          </a:prstGeom>
        </p:spPr>
        <p:txBody>
          <a:bodyPr wrap="none">
            <a:spAutoFit/>
          </a:bodyPr>
          <a:lstStyle/>
          <a:p>
            <a:pPr>
              <a:spcAft>
                <a:spcPts val="0"/>
              </a:spcAft>
            </a:pPr>
            <a:r>
              <a:rPr lang="en-GB" sz="3200" dirty="0" err="1">
                <a:solidFill>
                  <a:schemeClr val="tx1">
                    <a:lumMod val="50000"/>
                  </a:schemeClr>
                </a:solidFill>
                <a:latin typeface="Times New Roman" panose="02020603050405020304" pitchFamily="18" charset="0"/>
                <a:ea typeface="PMingLiU" panose="02020500000000000000" pitchFamily="18" charset="-120"/>
              </a:rPr>
              <a:t>verbis</a:t>
            </a:r>
            <a:endParaRPr lang="en-GB" sz="3200" dirty="0">
              <a:solidFill>
                <a:schemeClr val="tx1">
                  <a:lumMod val="50000"/>
                </a:schemeClr>
              </a:solidFill>
              <a:effectLst/>
              <a:latin typeface="Tahoma" panose="020B0604030504040204" pitchFamily="34" charset="0"/>
              <a:ea typeface="PMingLiU" panose="02020500000000000000" pitchFamily="18" charset="-120"/>
            </a:endParaRPr>
          </a:p>
        </p:txBody>
      </p:sp>
      <p:sp>
        <p:nvSpPr>
          <p:cNvPr id="23" name="Rectangle 22">
            <a:extLst>
              <a:ext uri="{FF2B5EF4-FFF2-40B4-BE49-F238E27FC236}">
                <a16:creationId xmlns:a16="http://schemas.microsoft.com/office/drawing/2014/main" xmlns="" id="{6A72C381-06CB-43B0-A209-A9898ABBCEEF}"/>
              </a:ext>
            </a:extLst>
          </p:cNvPr>
          <p:cNvSpPr/>
          <p:nvPr/>
        </p:nvSpPr>
        <p:spPr>
          <a:xfrm>
            <a:off x="2099413" y="2160151"/>
            <a:ext cx="1542410" cy="523220"/>
          </a:xfrm>
          <a:prstGeom prst="rect">
            <a:avLst/>
          </a:prstGeom>
        </p:spPr>
        <p:txBody>
          <a:bodyPr wrap="none">
            <a:spAutoFit/>
          </a:bodyPr>
          <a:lstStyle/>
          <a:p>
            <a:pPr>
              <a:spcAft>
                <a:spcPts val="0"/>
              </a:spcAft>
            </a:pPr>
            <a:r>
              <a:rPr lang="lt-LT" sz="2800" dirty="0">
                <a:solidFill>
                  <a:srgbClr val="FF0000"/>
                </a:solidFill>
                <a:latin typeface="Arial Black" panose="020B0A04020102020204" pitchFamily="34" charset="0"/>
                <a:ea typeface="PMingLiU" panose="02020500000000000000" pitchFamily="18" charset="-120"/>
                <a:cs typeface="Cambria" panose="02040503050406030204" pitchFamily="18" charset="0"/>
              </a:rPr>
              <a:t>ž</a:t>
            </a:r>
            <a:r>
              <a:rPr lang="lt-LT" sz="2800" dirty="0">
                <a:solidFill>
                  <a:srgbClr val="FF0000"/>
                </a:solidFill>
                <a:latin typeface="Arial Black" panose="020B0A04020102020204" pitchFamily="34" charset="0"/>
                <a:ea typeface="PMingLiU" panose="02020500000000000000" pitchFamily="18" charset="-120"/>
                <a:cs typeface="Arial" panose="020B0604020202020204" pitchFamily="34" charset="0"/>
              </a:rPr>
              <a:t>od</a:t>
            </a:r>
            <a:r>
              <a:rPr lang="lt-LT" sz="2800" dirty="0">
                <a:solidFill>
                  <a:srgbClr val="FF0000"/>
                </a:solidFill>
                <a:latin typeface="Arial Black" panose="020B0A04020102020204" pitchFamily="34" charset="0"/>
                <a:ea typeface="PMingLiU" panose="02020500000000000000" pitchFamily="18" charset="-120"/>
                <a:cs typeface="Cambria" panose="02040503050406030204" pitchFamily="18" charset="0"/>
              </a:rPr>
              <a:t>ž</a:t>
            </a:r>
            <a:r>
              <a:rPr lang="lt-LT" sz="2800" dirty="0">
                <a:solidFill>
                  <a:srgbClr val="FF0000"/>
                </a:solidFill>
                <a:latin typeface="Arial Black" panose="020B0A04020102020204" pitchFamily="34" charset="0"/>
                <a:ea typeface="PMingLiU" panose="02020500000000000000" pitchFamily="18" charset="-120"/>
                <a:cs typeface="Arial" panose="020B0604020202020204" pitchFamily="34" charset="0"/>
              </a:rPr>
              <a:t>iai</a:t>
            </a:r>
            <a:endParaRPr lang="en-GB" sz="2800" dirty="0">
              <a:effectLst/>
              <a:latin typeface="Tahoma" panose="020B0604030504040204" pitchFamily="34" charset="0"/>
              <a:ea typeface="PMingLiU" panose="02020500000000000000" pitchFamily="18" charset="-120"/>
            </a:endParaRPr>
          </a:p>
        </p:txBody>
      </p:sp>
      <p:sp>
        <p:nvSpPr>
          <p:cNvPr id="24" name="Rectangle 23">
            <a:extLst>
              <a:ext uri="{FF2B5EF4-FFF2-40B4-BE49-F238E27FC236}">
                <a16:creationId xmlns:a16="http://schemas.microsoft.com/office/drawing/2014/main" xmlns="" id="{190A4C6E-DDCE-4C17-A5F4-88BB87E90950}"/>
              </a:ext>
            </a:extLst>
          </p:cNvPr>
          <p:cNvSpPr/>
          <p:nvPr/>
        </p:nvSpPr>
        <p:spPr>
          <a:xfrm>
            <a:off x="4506844" y="4113407"/>
            <a:ext cx="1183337" cy="584775"/>
          </a:xfrm>
          <a:prstGeom prst="rect">
            <a:avLst/>
          </a:prstGeom>
        </p:spPr>
        <p:txBody>
          <a:bodyPr wrap="none">
            <a:spAutoFit/>
          </a:bodyPr>
          <a:lstStyle/>
          <a:p>
            <a:r>
              <a:rPr lang="en-GB" sz="3200" b="1" dirty="0" err="1">
                <a:latin typeface="Bradley Hand ITC" panose="03070402050302030203" pitchFamily="66" charset="0"/>
              </a:rPr>
              <a:t>kliem</a:t>
            </a:r>
            <a:endParaRPr lang="en-GB" sz="3200" b="1" dirty="0">
              <a:latin typeface="Bradley Hand ITC" panose="03070402050302030203" pitchFamily="66" charset="0"/>
            </a:endParaRPr>
          </a:p>
        </p:txBody>
      </p:sp>
      <p:sp>
        <p:nvSpPr>
          <p:cNvPr id="25" name="Rectangle 24">
            <a:extLst>
              <a:ext uri="{FF2B5EF4-FFF2-40B4-BE49-F238E27FC236}">
                <a16:creationId xmlns:a16="http://schemas.microsoft.com/office/drawing/2014/main" xmlns="" id="{F0464755-0175-4974-A098-4EB36AB0F643}"/>
              </a:ext>
            </a:extLst>
          </p:cNvPr>
          <p:cNvSpPr/>
          <p:nvPr/>
        </p:nvSpPr>
        <p:spPr>
          <a:xfrm>
            <a:off x="299589" y="3428850"/>
            <a:ext cx="1829347" cy="492443"/>
          </a:xfrm>
          <a:prstGeom prst="rect">
            <a:avLst/>
          </a:prstGeom>
        </p:spPr>
        <p:txBody>
          <a:bodyPr wrap="none">
            <a:spAutoFit/>
          </a:bodyPr>
          <a:lstStyle/>
          <a:p>
            <a:r>
              <a:rPr lang="pt-PT" sz="2600" dirty="0">
                <a:solidFill>
                  <a:srgbClr val="7030A0"/>
                </a:solidFill>
                <a:latin typeface="Lucida Handwriting" panose="03010101010101010101" pitchFamily="66" charset="0"/>
                <a:ea typeface="PMingLiU" panose="02020500000000000000" pitchFamily="18" charset="-120"/>
                <a:cs typeface="Arial" panose="020B0604020202020204" pitchFamily="34" charset="0"/>
              </a:rPr>
              <a:t>palavras</a:t>
            </a:r>
            <a:endParaRPr lang="en-GB" dirty="0"/>
          </a:p>
        </p:txBody>
      </p:sp>
      <p:sp>
        <p:nvSpPr>
          <p:cNvPr id="26" name="Rectangle 25">
            <a:extLst>
              <a:ext uri="{FF2B5EF4-FFF2-40B4-BE49-F238E27FC236}">
                <a16:creationId xmlns:a16="http://schemas.microsoft.com/office/drawing/2014/main" xmlns="" id="{7CB39826-2393-49CC-9131-A1A6CAE7824B}"/>
              </a:ext>
            </a:extLst>
          </p:cNvPr>
          <p:cNvSpPr/>
          <p:nvPr/>
        </p:nvSpPr>
        <p:spPr>
          <a:xfrm>
            <a:off x="4434247" y="3379868"/>
            <a:ext cx="1388522" cy="646331"/>
          </a:xfrm>
          <a:prstGeom prst="rect">
            <a:avLst/>
          </a:prstGeom>
        </p:spPr>
        <p:txBody>
          <a:bodyPr wrap="none">
            <a:spAutoFit/>
          </a:bodyPr>
          <a:lstStyle/>
          <a:p>
            <a:r>
              <a:rPr lang="ru-RU" sz="3600" i="1" dirty="0">
                <a:solidFill>
                  <a:srgbClr val="222222"/>
                </a:solidFill>
                <a:latin typeface="Tahoma" panose="020B0604030504040204" pitchFamily="34" charset="0"/>
                <a:ea typeface="PMingLiU" panose="02020500000000000000" pitchFamily="18" charset="-120"/>
              </a:rPr>
              <a:t>слова</a:t>
            </a:r>
            <a:endParaRPr lang="en-GB" dirty="0"/>
          </a:p>
        </p:txBody>
      </p:sp>
      <p:sp>
        <p:nvSpPr>
          <p:cNvPr id="27" name="Rectangle 26">
            <a:extLst>
              <a:ext uri="{FF2B5EF4-FFF2-40B4-BE49-F238E27FC236}">
                <a16:creationId xmlns:a16="http://schemas.microsoft.com/office/drawing/2014/main" xmlns="" id="{A5A33C0F-4F34-4776-AE55-0B616A5B2D7E}"/>
              </a:ext>
            </a:extLst>
          </p:cNvPr>
          <p:cNvSpPr/>
          <p:nvPr/>
        </p:nvSpPr>
        <p:spPr>
          <a:xfrm>
            <a:off x="1905753" y="4302213"/>
            <a:ext cx="1364476" cy="769441"/>
          </a:xfrm>
          <a:prstGeom prst="rect">
            <a:avLst/>
          </a:prstGeom>
        </p:spPr>
        <p:txBody>
          <a:bodyPr wrap="none">
            <a:spAutoFit/>
          </a:bodyPr>
          <a:lstStyle/>
          <a:p>
            <a:pPr>
              <a:spcAft>
                <a:spcPts val="0"/>
              </a:spcAft>
            </a:pPr>
            <a:r>
              <a:rPr lang="so-SO" sz="4400" i="1" dirty="0">
                <a:solidFill>
                  <a:schemeClr val="accent5">
                    <a:lumMod val="50000"/>
                  </a:schemeClr>
                </a:solidFill>
                <a:latin typeface="French Script MT" panose="03020402040607040605" pitchFamily="66" charset="0"/>
                <a:ea typeface="PMingLiU" panose="02020500000000000000" pitchFamily="18" charset="-120"/>
                <a:cs typeface="Arial" panose="020B0604020202020204" pitchFamily="34" charset="0"/>
              </a:rPr>
              <a:t>ereyada</a:t>
            </a:r>
            <a:endParaRPr lang="en-GB" sz="4400" i="1" dirty="0">
              <a:solidFill>
                <a:schemeClr val="accent5">
                  <a:lumMod val="50000"/>
                </a:schemeClr>
              </a:solidFill>
              <a:effectLst/>
              <a:latin typeface="French Script MT" panose="03020402040607040605" pitchFamily="66" charset="0"/>
              <a:ea typeface="PMingLiU" panose="02020500000000000000" pitchFamily="18" charset="-120"/>
            </a:endParaRPr>
          </a:p>
        </p:txBody>
      </p:sp>
      <p:sp>
        <p:nvSpPr>
          <p:cNvPr id="28" name="Rectangle 27">
            <a:extLst>
              <a:ext uri="{FF2B5EF4-FFF2-40B4-BE49-F238E27FC236}">
                <a16:creationId xmlns:a16="http://schemas.microsoft.com/office/drawing/2014/main" xmlns="" id="{BFC440C1-7ECF-435F-BB75-15424C285E02}"/>
              </a:ext>
            </a:extLst>
          </p:cNvPr>
          <p:cNvSpPr/>
          <p:nvPr/>
        </p:nvSpPr>
        <p:spPr>
          <a:xfrm>
            <a:off x="4342102" y="1875263"/>
            <a:ext cx="1941557" cy="830997"/>
          </a:xfrm>
          <a:prstGeom prst="rect">
            <a:avLst/>
          </a:prstGeom>
        </p:spPr>
        <p:txBody>
          <a:bodyPr wrap="none">
            <a:spAutoFit/>
          </a:bodyPr>
          <a:lstStyle/>
          <a:p>
            <a:pPr>
              <a:spcAft>
                <a:spcPts val="0"/>
              </a:spcAft>
            </a:pPr>
            <a:r>
              <a:rPr lang="tr-TR" sz="4800" dirty="0">
                <a:solidFill>
                  <a:schemeClr val="tx1">
                    <a:lumMod val="75000"/>
                  </a:schemeClr>
                </a:solidFill>
                <a:latin typeface="Blackadder ITC" panose="04020505051007020D02" pitchFamily="82" charset="0"/>
                <a:ea typeface="PMingLiU" panose="02020500000000000000" pitchFamily="18" charset="-120"/>
                <a:cs typeface="Arial" panose="020B0604020202020204" pitchFamily="34" charset="0"/>
              </a:rPr>
              <a:t>kelimeler</a:t>
            </a:r>
            <a:endParaRPr lang="en-GB" sz="1200" dirty="0">
              <a:solidFill>
                <a:schemeClr val="tx1">
                  <a:lumMod val="75000"/>
                </a:schemeClr>
              </a:solidFill>
              <a:effectLst/>
              <a:latin typeface="Tahoma" panose="020B0604030504040204" pitchFamily="34" charset="0"/>
              <a:ea typeface="PMingLiU" panose="02020500000000000000" pitchFamily="18" charset="-120"/>
            </a:endParaRPr>
          </a:p>
        </p:txBody>
      </p:sp>
      <p:sp>
        <p:nvSpPr>
          <p:cNvPr id="29" name="Rectangle 28">
            <a:extLst>
              <a:ext uri="{FF2B5EF4-FFF2-40B4-BE49-F238E27FC236}">
                <a16:creationId xmlns:a16="http://schemas.microsoft.com/office/drawing/2014/main" xmlns="" id="{28217B0D-AFA9-4917-941D-D754738C242B}"/>
              </a:ext>
            </a:extLst>
          </p:cNvPr>
          <p:cNvSpPr/>
          <p:nvPr/>
        </p:nvSpPr>
        <p:spPr>
          <a:xfrm>
            <a:off x="3682349" y="4852810"/>
            <a:ext cx="1043876" cy="523220"/>
          </a:xfrm>
          <a:prstGeom prst="rect">
            <a:avLst/>
          </a:prstGeom>
        </p:spPr>
        <p:txBody>
          <a:bodyPr wrap="none">
            <a:spAutoFit/>
          </a:bodyPr>
          <a:lstStyle/>
          <a:p>
            <a:pPr>
              <a:spcAft>
                <a:spcPts val="0"/>
              </a:spcAft>
            </a:pPr>
            <a:r>
              <a:rPr lang="fi-FI" sz="2800" i="1" dirty="0">
                <a:solidFill>
                  <a:srgbClr val="FF0000"/>
                </a:solidFill>
                <a:latin typeface="Tahoma" panose="020B0604030504040204" pitchFamily="34" charset="0"/>
                <a:ea typeface="PMingLiU" panose="02020500000000000000" pitchFamily="18" charset="-120"/>
              </a:rPr>
              <a:t>sanat</a:t>
            </a:r>
            <a:endParaRPr lang="en-GB" sz="1200" dirty="0">
              <a:solidFill>
                <a:srgbClr val="FF0000"/>
              </a:solidFill>
              <a:effectLst/>
              <a:latin typeface="Tahoma" panose="020B0604030504040204" pitchFamily="34" charset="0"/>
              <a:ea typeface="PMingLiU" panose="02020500000000000000" pitchFamily="18" charset="-120"/>
            </a:endParaRPr>
          </a:p>
        </p:txBody>
      </p:sp>
    </p:spTree>
    <p:extLst>
      <p:ext uri="{BB962C8B-B14F-4D97-AF65-F5344CB8AC3E}">
        <p14:creationId xmlns:p14="http://schemas.microsoft.com/office/powerpoint/2010/main" val="351302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1" y="93777"/>
            <a:ext cx="7020272" cy="1642194"/>
          </a:xfrm>
        </p:spPr>
        <p:txBody>
          <a:bodyPr>
            <a:normAutofit fontScale="90000"/>
          </a:bodyPr>
          <a:lstStyle/>
          <a:p>
            <a:r>
              <a:rPr lang="en-GB" dirty="0"/>
              <a:t>Il </a:t>
            </a:r>
            <a:r>
              <a:rPr lang="en-GB" dirty="0" err="1"/>
              <a:t>modo</a:t>
            </a:r>
            <a:r>
              <a:rPr lang="en-GB" dirty="0"/>
              <a:t> in cui le parole </a:t>
            </a:r>
            <a:r>
              <a:rPr lang="en-GB" dirty="0" err="1"/>
              <a:t>vengono</a:t>
            </a:r>
            <a:r>
              <a:rPr lang="en-GB" dirty="0"/>
              <a:t> </a:t>
            </a:r>
            <a:r>
              <a:rPr lang="en-GB" dirty="0" err="1"/>
              <a:t>utilizzate</a:t>
            </a:r>
            <a:r>
              <a:rPr lang="en-GB" dirty="0"/>
              <a:t> influenza </a:t>
            </a:r>
            <a:r>
              <a:rPr lang="en-GB" dirty="0" err="1"/>
              <a:t>anche</a:t>
            </a:r>
            <a:r>
              <a:rPr lang="en-GB" dirty="0"/>
              <a:t> la </a:t>
            </a:r>
            <a:r>
              <a:rPr lang="en-GB" dirty="0" err="1"/>
              <a:t>comunicazione</a:t>
            </a:r>
            <a:endParaRPr lang="en-GB" dirty="0"/>
          </a:p>
        </p:txBody>
      </p:sp>
      <p:sp>
        <p:nvSpPr>
          <p:cNvPr id="4" name="TextBox 3"/>
          <p:cNvSpPr txBox="1"/>
          <p:nvPr/>
        </p:nvSpPr>
        <p:spPr>
          <a:xfrm>
            <a:off x="2583160" y="2132856"/>
            <a:ext cx="3438128" cy="584775"/>
          </a:xfrm>
          <a:prstGeom prst="rect">
            <a:avLst/>
          </a:prstGeom>
          <a:noFill/>
          <a:ln w="28575">
            <a:solidFill>
              <a:schemeClr val="tx1"/>
            </a:solidFill>
          </a:ln>
        </p:spPr>
        <p:txBody>
          <a:bodyPr wrap="square" rtlCol="0">
            <a:spAutoFit/>
          </a:bodyPr>
          <a:lstStyle/>
          <a:p>
            <a:r>
              <a:rPr lang="en-GB" sz="3200" dirty="0"/>
              <a:t>VERBALE e VOCALE</a:t>
            </a:r>
          </a:p>
        </p:txBody>
      </p:sp>
      <p:sp>
        <p:nvSpPr>
          <p:cNvPr id="5" name="TextBox 4"/>
          <p:cNvSpPr txBox="1"/>
          <p:nvPr/>
        </p:nvSpPr>
        <p:spPr>
          <a:xfrm>
            <a:off x="3510136" y="3252572"/>
            <a:ext cx="1584176" cy="830997"/>
          </a:xfrm>
          <a:prstGeom prst="rect">
            <a:avLst/>
          </a:prstGeom>
          <a:noFill/>
          <a:ln w="28575">
            <a:solidFill>
              <a:schemeClr val="tx1"/>
            </a:solidFill>
          </a:ln>
        </p:spPr>
        <p:txBody>
          <a:bodyPr wrap="square" rtlCol="0">
            <a:spAutoFit/>
          </a:bodyPr>
          <a:lstStyle/>
          <a:p>
            <a:pPr algn="ctr"/>
            <a:r>
              <a:rPr lang="en-GB" sz="2400" dirty="0" err="1"/>
              <a:t>Linguaggio</a:t>
            </a:r>
            <a:r>
              <a:rPr lang="en-GB" sz="2400" dirty="0"/>
              <a:t> </a:t>
            </a:r>
            <a:r>
              <a:rPr lang="en-GB" sz="2400" dirty="0" err="1"/>
              <a:t>parlato</a:t>
            </a:r>
            <a:endParaRPr lang="en-GB" sz="2400" dirty="0"/>
          </a:p>
        </p:txBody>
      </p:sp>
      <p:sp>
        <p:nvSpPr>
          <p:cNvPr id="9" name="TextBox 8"/>
          <p:cNvSpPr txBox="1"/>
          <p:nvPr/>
        </p:nvSpPr>
        <p:spPr>
          <a:xfrm>
            <a:off x="341705" y="4729491"/>
            <a:ext cx="2286079" cy="830997"/>
          </a:xfrm>
          <a:prstGeom prst="rect">
            <a:avLst/>
          </a:prstGeom>
          <a:noFill/>
          <a:ln w="28575">
            <a:solidFill>
              <a:schemeClr val="tx1"/>
            </a:solidFill>
          </a:ln>
        </p:spPr>
        <p:txBody>
          <a:bodyPr wrap="square" rtlCol="0">
            <a:spAutoFit/>
          </a:bodyPr>
          <a:lstStyle/>
          <a:p>
            <a:pPr algn="ctr"/>
            <a:r>
              <a:rPr lang="en-GB" sz="2400" dirty="0"/>
              <a:t>Pause, </a:t>
            </a:r>
            <a:r>
              <a:rPr lang="en-GB" sz="2400" dirty="0" err="1"/>
              <a:t>silenzi</a:t>
            </a:r>
            <a:r>
              <a:rPr lang="en-GB" sz="2400" dirty="0"/>
              <a:t>  e non-parole</a:t>
            </a:r>
          </a:p>
        </p:txBody>
      </p:sp>
      <p:sp>
        <p:nvSpPr>
          <p:cNvPr id="10" name="TextBox 9"/>
          <p:cNvSpPr txBox="1"/>
          <p:nvPr/>
        </p:nvSpPr>
        <p:spPr>
          <a:xfrm>
            <a:off x="3091740" y="5334307"/>
            <a:ext cx="2420967" cy="830997"/>
          </a:xfrm>
          <a:prstGeom prst="rect">
            <a:avLst/>
          </a:prstGeom>
          <a:noFill/>
          <a:ln w="28575">
            <a:solidFill>
              <a:schemeClr val="tx1"/>
            </a:solidFill>
          </a:ln>
        </p:spPr>
        <p:txBody>
          <a:bodyPr wrap="square" rtlCol="0">
            <a:spAutoFit/>
          </a:bodyPr>
          <a:lstStyle/>
          <a:p>
            <a:pPr algn="ctr"/>
            <a:r>
              <a:rPr lang="en-GB" sz="2400" dirty="0"/>
              <a:t>Humour, </a:t>
            </a:r>
            <a:r>
              <a:rPr lang="en-GB" sz="2400" dirty="0" err="1"/>
              <a:t>proverbi</a:t>
            </a:r>
            <a:r>
              <a:rPr lang="en-GB" sz="2400" dirty="0"/>
              <a:t> e </a:t>
            </a:r>
            <a:r>
              <a:rPr lang="en-GB" sz="2400" dirty="0" err="1"/>
              <a:t>idiomi</a:t>
            </a:r>
            <a:endParaRPr lang="en-GB" sz="2400" dirty="0"/>
          </a:p>
        </p:txBody>
      </p:sp>
      <p:sp>
        <p:nvSpPr>
          <p:cNvPr id="11" name="TextBox 10"/>
          <p:cNvSpPr txBox="1"/>
          <p:nvPr/>
        </p:nvSpPr>
        <p:spPr>
          <a:xfrm>
            <a:off x="6012160" y="4729491"/>
            <a:ext cx="2160240" cy="830997"/>
          </a:xfrm>
          <a:prstGeom prst="rect">
            <a:avLst/>
          </a:prstGeom>
          <a:noFill/>
          <a:ln w="28575">
            <a:solidFill>
              <a:schemeClr val="tx1"/>
            </a:solidFill>
          </a:ln>
        </p:spPr>
        <p:txBody>
          <a:bodyPr wrap="square" rtlCol="0">
            <a:spAutoFit/>
          </a:bodyPr>
          <a:lstStyle/>
          <a:p>
            <a:pPr algn="ctr"/>
            <a:r>
              <a:rPr lang="en-GB" sz="2400" dirty="0" err="1"/>
              <a:t>Inflessioni</a:t>
            </a:r>
            <a:r>
              <a:rPr lang="en-GB" sz="2400" dirty="0"/>
              <a:t> e </a:t>
            </a:r>
            <a:r>
              <a:rPr lang="en-GB" sz="2400" dirty="0" err="1"/>
              <a:t>tono</a:t>
            </a:r>
            <a:r>
              <a:rPr lang="en-GB" sz="2400" dirty="0"/>
              <a:t> </a:t>
            </a:r>
            <a:r>
              <a:rPr lang="en-GB" sz="2400" dirty="0" err="1"/>
              <a:t>della</a:t>
            </a:r>
            <a:r>
              <a:rPr lang="en-GB" sz="2400" dirty="0"/>
              <a:t> voce </a:t>
            </a:r>
          </a:p>
        </p:txBody>
      </p:sp>
      <p:cxnSp>
        <p:nvCxnSpPr>
          <p:cNvPr id="13" name="Straight Arrow Connector 12"/>
          <p:cNvCxnSpPr/>
          <p:nvPr/>
        </p:nvCxnSpPr>
        <p:spPr>
          <a:xfrm flipH="1">
            <a:off x="2715861" y="4154718"/>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40819" y="4207878"/>
            <a:ext cx="34057" cy="93711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80590" y="4149080"/>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40819" y="2708920"/>
            <a:ext cx="0" cy="457295"/>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82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Comunicazioni</a:t>
            </a:r>
            <a:r>
              <a:rPr lang="en-GB" dirty="0"/>
              <a:t> </a:t>
            </a:r>
            <a:r>
              <a:rPr lang="en-GB" dirty="0" err="1"/>
              <a:t>quotidiane</a:t>
            </a:r>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dirty="0" err="1"/>
              <a:t>Puoi</a:t>
            </a:r>
            <a:r>
              <a:rPr lang="en-GB" dirty="0"/>
              <a:t> </a:t>
            </a:r>
            <a:r>
              <a:rPr lang="en-GB" dirty="0" err="1"/>
              <a:t>pensare</a:t>
            </a:r>
            <a:r>
              <a:rPr lang="en-GB" dirty="0"/>
              <a:t> </a:t>
            </a:r>
            <a:r>
              <a:rPr lang="en-GB" dirty="0" err="1"/>
              <a:t>ai</a:t>
            </a:r>
            <a:r>
              <a:rPr lang="en-GB" dirty="0"/>
              <a:t> </a:t>
            </a:r>
            <a:r>
              <a:rPr lang="en-GB" dirty="0" err="1"/>
              <a:t>modi</a:t>
            </a:r>
            <a:r>
              <a:rPr lang="en-GB" dirty="0"/>
              <a:t> in cui</a:t>
            </a:r>
          </a:p>
          <a:p>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dirty="0" err="1"/>
              <a:t>possono</a:t>
            </a:r>
            <a:r>
              <a:rPr lang="en-GB" dirty="0"/>
              <a:t> </a:t>
            </a:r>
            <a:r>
              <a:rPr lang="en-GB" dirty="0" err="1"/>
              <a:t>cambiare</a:t>
            </a:r>
            <a:r>
              <a:rPr lang="en-GB" dirty="0"/>
              <a:t> </a:t>
            </a:r>
            <a:r>
              <a:rPr lang="en-GB" dirty="0" err="1"/>
              <a:t>il</a:t>
            </a:r>
            <a:r>
              <a:rPr lang="en-GB" dirty="0"/>
              <a:t> </a:t>
            </a:r>
            <a:r>
              <a:rPr lang="en-GB" dirty="0" err="1"/>
              <a:t>significato</a:t>
            </a:r>
            <a:r>
              <a:rPr lang="en-GB" dirty="0"/>
              <a:t> di </a:t>
            </a:r>
            <a:r>
              <a:rPr lang="en-GB" dirty="0" err="1"/>
              <a:t>qualcosa</a:t>
            </a:r>
            <a:r>
              <a:rPr lang="en-GB" dirty="0"/>
              <a:t> </a:t>
            </a:r>
            <a:r>
              <a:rPr lang="en-GB" dirty="0" err="1"/>
              <a:t>che</a:t>
            </a:r>
            <a:r>
              <a:rPr lang="en-GB" dirty="0"/>
              <a:t> </a:t>
            </a:r>
            <a:r>
              <a:rPr lang="en-GB" dirty="0" err="1"/>
              <a:t>desideri</a:t>
            </a:r>
            <a:r>
              <a:rPr lang="en-GB" dirty="0"/>
              <a:t> dire? </a:t>
            </a:r>
          </a:p>
        </p:txBody>
      </p:sp>
      <p:cxnSp>
        <p:nvCxnSpPr>
          <p:cNvPr id="6" name="Straight Arrow Connector 5">
            <a:extLst>
              <a:ext uri="{FF2B5EF4-FFF2-40B4-BE49-F238E27FC236}">
                <a16:creationId xmlns:a16="http://schemas.microsoft.com/office/drawing/2014/main" xmlns="" id="{EE7BEA62-41DD-42CD-892C-F8DA9EEF0E6D}"/>
              </a:ext>
            </a:extLst>
          </p:cNvPr>
          <p:cNvCxnSpPr/>
          <p:nvPr/>
        </p:nvCxnSpPr>
        <p:spPr>
          <a:xfrm flipH="1">
            <a:off x="2571845" y="2222705"/>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B37960D8-9012-4800-84A9-116B34BE72BA}"/>
              </a:ext>
            </a:extLst>
          </p:cNvPr>
          <p:cNvCxnSpPr>
            <a:cxnSpLocks/>
          </p:cNvCxnSpPr>
          <p:nvPr/>
        </p:nvCxnSpPr>
        <p:spPr>
          <a:xfrm>
            <a:off x="4130860" y="2204864"/>
            <a:ext cx="0" cy="108012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6A2741CF-1DBE-4668-B1B4-C23D5F006E07}"/>
              </a:ext>
            </a:extLst>
          </p:cNvPr>
          <p:cNvCxnSpPr/>
          <p:nvPr/>
        </p:nvCxnSpPr>
        <p:spPr>
          <a:xfrm>
            <a:off x="4736574" y="2217067"/>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F42280E2-165A-124C-B448-1EA0EE04F22A}"/>
              </a:ext>
            </a:extLst>
          </p:cNvPr>
          <p:cNvSpPr txBox="1"/>
          <p:nvPr/>
        </p:nvSpPr>
        <p:spPr>
          <a:xfrm>
            <a:off x="285766" y="3155671"/>
            <a:ext cx="2286079" cy="830997"/>
          </a:xfrm>
          <a:prstGeom prst="rect">
            <a:avLst/>
          </a:prstGeom>
          <a:noFill/>
          <a:ln w="28575">
            <a:solidFill>
              <a:schemeClr val="tx1"/>
            </a:solidFill>
          </a:ln>
        </p:spPr>
        <p:txBody>
          <a:bodyPr wrap="square" rtlCol="0">
            <a:spAutoFit/>
          </a:bodyPr>
          <a:lstStyle/>
          <a:p>
            <a:pPr algn="ctr"/>
            <a:r>
              <a:rPr lang="en-GB" sz="2400" dirty="0"/>
              <a:t>Pause, </a:t>
            </a:r>
            <a:r>
              <a:rPr lang="en-GB" sz="2400" dirty="0" err="1"/>
              <a:t>silenzi</a:t>
            </a:r>
            <a:r>
              <a:rPr lang="en-GB" sz="2400" dirty="0"/>
              <a:t>  e non-parole</a:t>
            </a:r>
          </a:p>
        </p:txBody>
      </p:sp>
      <p:sp>
        <p:nvSpPr>
          <p:cNvPr id="10" name="TextBox 9">
            <a:extLst>
              <a:ext uri="{FF2B5EF4-FFF2-40B4-BE49-F238E27FC236}">
                <a16:creationId xmlns:a16="http://schemas.microsoft.com/office/drawing/2014/main" xmlns="" id="{CA0CA4FA-D49F-724F-9620-3AF89545F0B5}"/>
              </a:ext>
            </a:extLst>
          </p:cNvPr>
          <p:cNvSpPr txBox="1"/>
          <p:nvPr/>
        </p:nvSpPr>
        <p:spPr>
          <a:xfrm>
            <a:off x="2845388" y="3487712"/>
            <a:ext cx="2420967" cy="830997"/>
          </a:xfrm>
          <a:prstGeom prst="rect">
            <a:avLst/>
          </a:prstGeom>
          <a:noFill/>
          <a:ln w="28575">
            <a:solidFill>
              <a:schemeClr val="tx1"/>
            </a:solidFill>
          </a:ln>
        </p:spPr>
        <p:txBody>
          <a:bodyPr wrap="square" rtlCol="0">
            <a:spAutoFit/>
          </a:bodyPr>
          <a:lstStyle/>
          <a:p>
            <a:pPr algn="ctr"/>
            <a:r>
              <a:rPr lang="en-GB" sz="2400" dirty="0"/>
              <a:t>Humour, </a:t>
            </a:r>
            <a:r>
              <a:rPr lang="en-GB" sz="2400" dirty="0" err="1"/>
              <a:t>proverbi</a:t>
            </a:r>
            <a:r>
              <a:rPr lang="en-GB" sz="2400" dirty="0"/>
              <a:t> e </a:t>
            </a:r>
            <a:r>
              <a:rPr lang="en-GB" sz="2400" dirty="0" err="1"/>
              <a:t>idiomi</a:t>
            </a:r>
            <a:endParaRPr lang="en-GB" sz="2400" dirty="0"/>
          </a:p>
        </p:txBody>
      </p:sp>
      <p:sp>
        <p:nvSpPr>
          <p:cNvPr id="11" name="TextBox 10">
            <a:extLst>
              <a:ext uri="{FF2B5EF4-FFF2-40B4-BE49-F238E27FC236}">
                <a16:creationId xmlns:a16="http://schemas.microsoft.com/office/drawing/2014/main" xmlns="" id="{79320F2F-8A66-3E4B-A100-CFC24D8A3716}"/>
              </a:ext>
            </a:extLst>
          </p:cNvPr>
          <p:cNvSpPr txBox="1"/>
          <p:nvPr/>
        </p:nvSpPr>
        <p:spPr>
          <a:xfrm>
            <a:off x="5603253" y="3183941"/>
            <a:ext cx="2160240" cy="830997"/>
          </a:xfrm>
          <a:prstGeom prst="rect">
            <a:avLst/>
          </a:prstGeom>
          <a:noFill/>
          <a:ln w="28575">
            <a:solidFill>
              <a:schemeClr val="tx1"/>
            </a:solidFill>
          </a:ln>
        </p:spPr>
        <p:txBody>
          <a:bodyPr wrap="square" rtlCol="0">
            <a:spAutoFit/>
          </a:bodyPr>
          <a:lstStyle/>
          <a:p>
            <a:pPr algn="ctr"/>
            <a:r>
              <a:rPr lang="en-GB" sz="2400" dirty="0" err="1"/>
              <a:t>Inflessioni</a:t>
            </a:r>
            <a:r>
              <a:rPr lang="en-GB" sz="2400" dirty="0"/>
              <a:t> e </a:t>
            </a:r>
            <a:r>
              <a:rPr lang="en-GB" sz="2400" dirty="0" err="1"/>
              <a:t>tono</a:t>
            </a:r>
            <a:r>
              <a:rPr lang="en-GB" sz="2400" dirty="0"/>
              <a:t> </a:t>
            </a:r>
            <a:r>
              <a:rPr lang="en-GB" sz="2400" dirty="0" err="1"/>
              <a:t>della</a:t>
            </a:r>
            <a:r>
              <a:rPr lang="en-GB" sz="2400" dirty="0"/>
              <a:t> voce </a:t>
            </a:r>
          </a:p>
        </p:txBody>
      </p:sp>
    </p:spTree>
    <p:extLst>
      <p:ext uri="{BB962C8B-B14F-4D97-AF65-F5344CB8AC3E}">
        <p14:creationId xmlns:p14="http://schemas.microsoft.com/office/powerpoint/2010/main" val="408976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Tipologie</a:t>
            </a:r>
            <a:r>
              <a:rPr lang="en-GB" dirty="0"/>
              <a:t> di </a:t>
            </a:r>
            <a:r>
              <a:rPr lang="en-GB" dirty="0" err="1"/>
              <a:t>comunicazione</a:t>
            </a:r>
            <a:r>
              <a:rPr lang="en-GB" dirty="0"/>
              <a:t> non-</a:t>
            </a:r>
            <a:r>
              <a:rPr lang="en-GB" dirty="0" err="1"/>
              <a:t>verbale</a:t>
            </a:r>
            <a:endParaRPr lang="en-GB" dirty="0"/>
          </a:p>
        </p:txBody>
      </p:sp>
      <p:sp>
        <p:nvSpPr>
          <p:cNvPr id="3" name="Content Placeholder 2"/>
          <p:cNvSpPr>
            <a:spLocks noGrp="1"/>
          </p:cNvSpPr>
          <p:nvPr>
            <p:ph idx="1"/>
          </p:nvPr>
        </p:nvSpPr>
        <p:spPr>
          <a:xfrm>
            <a:off x="467544" y="1827539"/>
            <a:ext cx="7643192" cy="4708525"/>
          </a:xfrm>
        </p:spPr>
        <p:txBody>
          <a:bodyPr>
            <a:normAutofit/>
          </a:bodyPr>
          <a:lstStyle/>
          <a:p>
            <a:r>
              <a:rPr lang="en-GB" dirty="0"/>
              <a:t>Voce</a:t>
            </a:r>
          </a:p>
          <a:p>
            <a:pPr lvl="1"/>
            <a:r>
              <a:rPr lang="it-IT" dirty="0"/>
              <a:t>timing e ritmo, tono e inflessione possono cambiare il valore delle parole dette, che possono indicare scarsa cura, confidenza, scarsa cura, rabbia, affetto o altre emozioni. La voce può rinforzare i messaggi, ma può anche comprometterli, da qui l’importanza di avere l’atteggiamento giusto. </a:t>
            </a:r>
          </a:p>
        </p:txBody>
      </p:sp>
      <p:sp>
        <p:nvSpPr>
          <p:cNvPr id="5" name="Rectangle 4">
            <a:extLst>
              <a:ext uri="{FF2B5EF4-FFF2-40B4-BE49-F238E27FC236}">
                <a16:creationId xmlns:a16="http://schemas.microsoft.com/office/drawing/2014/main" xmlns="" id="{60F25466-AB63-4B01-B48F-2FE0A6F60B28}"/>
              </a:ext>
            </a:extLst>
          </p:cNvPr>
          <p:cNvSpPr/>
          <p:nvPr/>
        </p:nvSpPr>
        <p:spPr>
          <a:xfrm>
            <a:off x="3275856" y="6128761"/>
            <a:ext cx="5184576" cy="646331"/>
          </a:xfrm>
          <a:prstGeom prst="rect">
            <a:avLst/>
          </a:prstGeom>
        </p:spPr>
        <p:txBody>
          <a:bodyPr wrap="square">
            <a:spAutoFit/>
          </a:bodyPr>
          <a:lstStyle/>
          <a:p>
            <a:pPr lvl="0"/>
            <a:r>
              <a:rPr lang="en-GB" dirty="0">
                <a:solidFill>
                  <a:schemeClr val="tx2"/>
                </a:solidFill>
              </a:rPr>
              <a:t>Fonte: </a:t>
            </a:r>
            <a:r>
              <a:rPr lang="en-GB" dirty="0">
                <a:solidFill>
                  <a:schemeClr val="tx2"/>
                </a:solidFill>
                <a:hlinkClick r:id="rId2"/>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1876772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F75A8-2D7F-440C-B83E-690DC3CBB5BC}"/>
              </a:ext>
            </a:extLst>
          </p:cNvPr>
          <p:cNvSpPr>
            <a:spLocks noGrp="1"/>
          </p:cNvSpPr>
          <p:nvPr>
            <p:ph type="title"/>
          </p:nvPr>
        </p:nvSpPr>
        <p:spPr>
          <a:xfrm>
            <a:off x="457200" y="260648"/>
            <a:ext cx="6336704" cy="1143000"/>
          </a:xfrm>
        </p:spPr>
        <p:txBody>
          <a:bodyPr>
            <a:normAutofit fontScale="90000"/>
          </a:bodyPr>
          <a:lstStyle/>
          <a:p>
            <a:r>
              <a:rPr lang="en-GB" dirty="0" err="1"/>
              <a:t>Comunicazione</a:t>
            </a:r>
            <a:r>
              <a:rPr lang="en-GB" dirty="0"/>
              <a:t> </a:t>
            </a:r>
            <a:r>
              <a:rPr lang="en-GB" dirty="0" err="1"/>
              <a:t>attraverso</a:t>
            </a:r>
            <a:r>
              <a:rPr lang="en-GB" dirty="0"/>
              <a:t> le parole o le </a:t>
            </a:r>
            <a:r>
              <a:rPr lang="en-GB" dirty="0" err="1"/>
              <a:t>immagini</a:t>
            </a:r>
            <a:r>
              <a:rPr lang="en-GB" dirty="0"/>
              <a:t>?</a:t>
            </a:r>
          </a:p>
        </p:txBody>
      </p:sp>
      <p:sp>
        <p:nvSpPr>
          <p:cNvPr id="3" name="Content Placeholder 2">
            <a:extLst>
              <a:ext uri="{FF2B5EF4-FFF2-40B4-BE49-F238E27FC236}">
                <a16:creationId xmlns:a16="http://schemas.microsoft.com/office/drawing/2014/main" xmlns="" id="{D0542B56-2F14-4C1C-8FBB-193EAF7E3C7C}"/>
              </a:ext>
            </a:extLst>
          </p:cNvPr>
          <p:cNvSpPr>
            <a:spLocks noGrp="1"/>
          </p:cNvSpPr>
          <p:nvPr>
            <p:ph idx="1"/>
          </p:nvPr>
        </p:nvSpPr>
        <p:spPr>
          <a:xfrm>
            <a:off x="457200" y="2060848"/>
            <a:ext cx="7643192" cy="4525963"/>
          </a:xfrm>
        </p:spPr>
        <p:txBody>
          <a:bodyPr>
            <a:normAutofit/>
          </a:bodyPr>
          <a:lstStyle/>
          <a:p>
            <a:r>
              <a:rPr lang="en-GB" dirty="0" err="1"/>
              <a:t>Questo</a:t>
            </a:r>
            <a:r>
              <a:rPr lang="en-GB" dirty="0"/>
              <a:t> </a:t>
            </a:r>
            <a:r>
              <a:rPr lang="en-GB" dirty="0" err="1"/>
              <a:t>è</a:t>
            </a:r>
            <a:r>
              <a:rPr lang="en-GB" dirty="0"/>
              <a:t> </a:t>
            </a:r>
            <a:r>
              <a:rPr lang="en-GB" dirty="0" err="1"/>
              <a:t>il</a:t>
            </a:r>
            <a:r>
              <a:rPr lang="en-GB" dirty="0"/>
              <a:t> </a:t>
            </a:r>
            <a:r>
              <a:rPr lang="en-GB" dirty="0" err="1"/>
              <a:t>caso</a:t>
            </a:r>
            <a:r>
              <a:rPr lang="en-GB" dirty="0"/>
              <a:t> in cui le parole </a:t>
            </a:r>
            <a:r>
              <a:rPr lang="en-GB" dirty="0" err="1"/>
              <a:t>sono</a:t>
            </a:r>
            <a:r>
              <a:rPr lang="en-GB" dirty="0"/>
              <a:t> la causa </a:t>
            </a:r>
            <a:r>
              <a:rPr lang="en-GB" dirty="0" err="1"/>
              <a:t>principale</a:t>
            </a:r>
            <a:r>
              <a:rPr lang="en-GB" dirty="0"/>
              <a:t> del </a:t>
            </a:r>
            <a:r>
              <a:rPr lang="en-GB" dirty="0" err="1"/>
              <a:t>fraintendimento</a:t>
            </a:r>
            <a:r>
              <a:rPr lang="en-GB" dirty="0"/>
              <a:t> </a:t>
            </a:r>
            <a:r>
              <a:rPr lang="en-GB" dirty="0" err="1"/>
              <a:t>interculturale</a:t>
            </a:r>
            <a:r>
              <a:rPr lang="en-GB" dirty="0"/>
              <a:t>?</a:t>
            </a:r>
          </a:p>
          <a:p>
            <a:r>
              <a:rPr lang="en-GB" dirty="0" err="1"/>
              <a:t>Sarebbe</a:t>
            </a:r>
            <a:r>
              <a:rPr lang="en-GB" dirty="0"/>
              <a:t> </a:t>
            </a:r>
            <a:r>
              <a:rPr lang="en-GB" dirty="0" err="1"/>
              <a:t>meglio</a:t>
            </a:r>
            <a:r>
              <a:rPr lang="en-GB" dirty="0"/>
              <a:t> </a:t>
            </a:r>
            <a:r>
              <a:rPr lang="en-GB" dirty="0" err="1"/>
              <a:t>allora</a:t>
            </a:r>
            <a:r>
              <a:rPr lang="en-GB" dirty="0"/>
              <a:t> </a:t>
            </a:r>
            <a:r>
              <a:rPr lang="en-GB" dirty="0" err="1"/>
              <a:t>utilizzare</a:t>
            </a:r>
            <a:r>
              <a:rPr lang="en-GB" dirty="0"/>
              <a:t> </a:t>
            </a:r>
            <a:r>
              <a:rPr lang="en-GB" dirty="0" err="1"/>
              <a:t>immagini</a:t>
            </a:r>
            <a:r>
              <a:rPr lang="en-GB" dirty="0"/>
              <a:t> e </a:t>
            </a:r>
            <a:r>
              <a:rPr lang="en-GB" dirty="0" err="1"/>
              <a:t>simboli</a:t>
            </a:r>
            <a:r>
              <a:rPr lang="en-GB" dirty="0"/>
              <a:t>?</a:t>
            </a:r>
          </a:p>
          <a:p>
            <a:r>
              <a:rPr lang="en-GB" dirty="0" err="1"/>
              <a:t>Leggi</a:t>
            </a:r>
            <a:r>
              <a:rPr lang="en-GB" dirty="0"/>
              <a:t> le </a:t>
            </a:r>
            <a:r>
              <a:rPr lang="en-GB" dirty="0" err="1"/>
              <a:t>seguenti</a:t>
            </a:r>
            <a:r>
              <a:rPr lang="en-GB" dirty="0"/>
              <a:t> </a:t>
            </a:r>
            <a:r>
              <a:rPr lang="en-GB" dirty="0" err="1"/>
              <a:t>conversazioni</a:t>
            </a:r>
            <a:r>
              <a:rPr lang="en-GB" dirty="0"/>
              <a:t> e </a:t>
            </a:r>
            <a:r>
              <a:rPr lang="en-GB" dirty="0" err="1"/>
              <a:t>riporta</a:t>
            </a:r>
            <a:r>
              <a:rPr lang="en-GB" dirty="0"/>
              <a:t> la </a:t>
            </a:r>
            <a:r>
              <a:rPr lang="en-GB" dirty="0" err="1"/>
              <a:t>tua</a:t>
            </a:r>
            <a:r>
              <a:rPr lang="en-GB" dirty="0"/>
              <a:t> </a:t>
            </a:r>
            <a:r>
              <a:rPr lang="en-GB" dirty="0" err="1"/>
              <a:t>comprensione</a:t>
            </a:r>
            <a:r>
              <a:rPr lang="en-GB" dirty="0"/>
              <a:t> </a:t>
            </a:r>
            <a:r>
              <a:rPr lang="en-GB" dirty="0" err="1"/>
              <a:t>delle</a:t>
            </a:r>
            <a:r>
              <a:rPr lang="en-GB" dirty="0"/>
              <a:t> </a:t>
            </a:r>
            <a:r>
              <a:rPr lang="en-GB" dirty="0" err="1"/>
              <a:t>stesse</a:t>
            </a:r>
            <a:endParaRPr lang="en-GB" dirty="0"/>
          </a:p>
        </p:txBody>
      </p:sp>
    </p:spTree>
    <p:extLst>
      <p:ext uri="{BB962C8B-B14F-4D97-AF65-F5344CB8AC3E}">
        <p14:creationId xmlns:p14="http://schemas.microsoft.com/office/powerpoint/2010/main" val="346455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3D216-539F-48F6-B8AA-36D7385466C0}"/>
              </a:ext>
            </a:extLst>
          </p:cNvPr>
          <p:cNvSpPr>
            <a:spLocks noGrp="1"/>
          </p:cNvSpPr>
          <p:nvPr>
            <p:ph type="title"/>
          </p:nvPr>
        </p:nvSpPr>
        <p:spPr/>
        <p:txBody>
          <a:bodyPr/>
          <a:lstStyle/>
          <a:p>
            <a:r>
              <a:rPr lang="en-GB" dirty="0"/>
              <a:t>Conversazione 1</a:t>
            </a:r>
          </a:p>
        </p:txBody>
      </p:sp>
      <p:sp>
        <p:nvSpPr>
          <p:cNvPr id="5" name="Speech Bubble: Rectangle 4">
            <a:extLst>
              <a:ext uri="{FF2B5EF4-FFF2-40B4-BE49-F238E27FC236}">
                <a16:creationId xmlns:a16="http://schemas.microsoft.com/office/drawing/2014/main" xmlns="" id="{1BD9D1D9-AE87-4B44-B1FD-336DFD0AEB90}"/>
              </a:ext>
            </a:extLst>
          </p:cNvPr>
          <p:cNvSpPr/>
          <p:nvPr/>
        </p:nvSpPr>
        <p:spPr>
          <a:xfrm>
            <a:off x="1043608" y="1690614"/>
            <a:ext cx="1714500" cy="1224136"/>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1D46E32E-059A-423B-A6A3-03860E8A0432}"/>
              </a:ext>
            </a:extLst>
          </p:cNvPr>
          <p:cNvPicPr>
            <a:picLocks noChangeAspect="1"/>
          </p:cNvPicPr>
          <p:nvPr/>
        </p:nvPicPr>
        <p:blipFill>
          <a:blip r:embed="rId2"/>
          <a:stretch>
            <a:fillRect/>
          </a:stretch>
        </p:blipFill>
        <p:spPr>
          <a:xfrm>
            <a:off x="4692050" y="2260736"/>
            <a:ext cx="1152128" cy="1062518"/>
          </a:xfrm>
          <a:prstGeom prst="rect">
            <a:avLst/>
          </a:prstGeom>
        </p:spPr>
      </p:pic>
      <p:sp>
        <p:nvSpPr>
          <p:cNvPr id="6" name="Speech Bubble: Rectangle 5">
            <a:extLst>
              <a:ext uri="{FF2B5EF4-FFF2-40B4-BE49-F238E27FC236}">
                <a16:creationId xmlns:a16="http://schemas.microsoft.com/office/drawing/2014/main" xmlns="" id="{75E32839-CE75-40F8-A1F8-BFBC3BD9DEEC}"/>
              </a:ext>
            </a:extLst>
          </p:cNvPr>
          <p:cNvSpPr/>
          <p:nvPr/>
        </p:nvSpPr>
        <p:spPr>
          <a:xfrm>
            <a:off x="4067944" y="2307597"/>
            <a:ext cx="1944216" cy="1143000"/>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peech Bubble: Rectangle 6">
            <a:extLst>
              <a:ext uri="{FF2B5EF4-FFF2-40B4-BE49-F238E27FC236}">
                <a16:creationId xmlns:a16="http://schemas.microsoft.com/office/drawing/2014/main" xmlns="" id="{F445479D-876C-49B8-AEFD-A635C01EC5F1}"/>
              </a:ext>
            </a:extLst>
          </p:cNvPr>
          <p:cNvSpPr/>
          <p:nvPr/>
        </p:nvSpPr>
        <p:spPr>
          <a:xfrm>
            <a:off x="971600" y="4024386"/>
            <a:ext cx="2520280" cy="1143000"/>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xmlns="" id="{ADE14FCE-BE03-4958-8951-3DB3BB1EDB25}"/>
              </a:ext>
            </a:extLst>
          </p:cNvPr>
          <p:cNvSpPr txBox="1"/>
          <p:nvPr/>
        </p:nvSpPr>
        <p:spPr>
          <a:xfrm>
            <a:off x="2296201" y="1917961"/>
            <a:ext cx="445740" cy="769441"/>
          </a:xfrm>
          <a:prstGeom prst="rect">
            <a:avLst/>
          </a:prstGeom>
          <a:noFill/>
        </p:spPr>
        <p:txBody>
          <a:bodyPr wrap="square" rtlCol="0">
            <a:spAutoFit/>
          </a:bodyPr>
          <a:lstStyle/>
          <a:p>
            <a:r>
              <a:rPr lang="en-GB" sz="4400" dirty="0">
                <a:solidFill>
                  <a:schemeClr val="tx1">
                    <a:lumMod val="50000"/>
                  </a:schemeClr>
                </a:solidFill>
              </a:rPr>
              <a:t>?</a:t>
            </a:r>
            <a:endParaRPr lang="en-GB" dirty="0">
              <a:solidFill>
                <a:schemeClr val="tx1">
                  <a:lumMod val="50000"/>
                </a:schemeClr>
              </a:solidFill>
            </a:endParaRPr>
          </a:p>
        </p:txBody>
      </p:sp>
      <p:pic>
        <p:nvPicPr>
          <p:cNvPr id="9" name="Picture 8">
            <a:extLst>
              <a:ext uri="{FF2B5EF4-FFF2-40B4-BE49-F238E27FC236}">
                <a16:creationId xmlns:a16="http://schemas.microsoft.com/office/drawing/2014/main" xmlns="" id="{9FDEE43E-FE36-49A7-A22B-D4C8BA3B2A58}"/>
              </a:ext>
            </a:extLst>
          </p:cNvPr>
          <p:cNvPicPr>
            <a:picLocks noChangeAspect="1"/>
          </p:cNvPicPr>
          <p:nvPr/>
        </p:nvPicPr>
        <p:blipFill>
          <a:blip r:embed="rId3"/>
          <a:stretch>
            <a:fillRect/>
          </a:stretch>
        </p:blipFill>
        <p:spPr>
          <a:xfrm rot="10800000">
            <a:off x="4132873" y="2687402"/>
            <a:ext cx="584920" cy="584920"/>
          </a:xfrm>
          <a:prstGeom prst="rect">
            <a:avLst/>
          </a:prstGeom>
        </p:spPr>
      </p:pic>
      <p:pic>
        <p:nvPicPr>
          <p:cNvPr id="16" name="Picture 15" descr="A glass of wine&#10;&#10;Description generated with high confidence">
            <a:extLst>
              <a:ext uri="{FF2B5EF4-FFF2-40B4-BE49-F238E27FC236}">
                <a16:creationId xmlns:a16="http://schemas.microsoft.com/office/drawing/2014/main" xmlns="" id="{CAFA06EA-5967-4359-A244-C1B7A88E6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973" y="1813367"/>
            <a:ext cx="978628" cy="978628"/>
          </a:xfrm>
          <a:prstGeom prst="rect">
            <a:avLst/>
          </a:prstGeom>
        </p:spPr>
      </p:pic>
      <p:pic>
        <p:nvPicPr>
          <p:cNvPr id="18" name="Picture 17">
            <a:extLst>
              <a:ext uri="{FF2B5EF4-FFF2-40B4-BE49-F238E27FC236}">
                <a16:creationId xmlns:a16="http://schemas.microsoft.com/office/drawing/2014/main" xmlns="" id="{8EA89AE9-1228-4484-8C54-2BB22FBD90F3}"/>
              </a:ext>
            </a:extLst>
          </p:cNvPr>
          <p:cNvPicPr>
            <a:picLocks noChangeAspect="1"/>
          </p:cNvPicPr>
          <p:nvPr/>
        </p:nvPicPr>
        <p:blipFill>
          <a:blip r:embed="rId5"/>
          <a:stretch>
            <a:fillRect/>
          </a:stretch>
        </p:blipFill>
        <p:spPr>
          <a:xfrm rot="10800000">
            <a:off x="2690589" y="4293095"/>
            <a:ext cx="585267" cy="585267"/>
          </a:xfrm>
          <a:prstGeom prst="rect">
            <a:avLst/>
          </a:prstGeom>
        </p:spPr>
      </p:pic>
      <p:pic>
        <p:nvPicPr>
          <p:cNvPr id="19" name="Picture 18">
            <a:extLst>
              <a:ext uri="{FF2B5EF4-FFF2-40B4-BE49-F238E27FC236}">
                <a16:creationId xmlns:a16="http://schemas.microsoft.com/office/drawing/2014/main" xmlns="" id="{C6F948D7-8C78-45D6-A8BF-820C43AC79A5}"/>
              </a:ext>
            </a:extLst>
          </p:cNvPr>
          <p:cNvPicPr>
            <a:picLocks noChangeAspect="1"/>
          </p:cNvPicPr>
          <p:nvPr/>
        </p:nvPicPr>
        <p:blipFill>
          <a:blip r:embed="rId5"/>
          <a:stretch>
            <a:fillRect/>
          </a:stretch>
        </p:blipFill>
        <p:spPr>
          <a:xfrm rot="10800000">
            <a:off x="1964364" y="4293096"/>
            <a:ext cx="585267" cy="585267"/>
          </a:xfrm>
          <a:prstGeom prst="rect">
            <a:avLst/>
          </a:prstGeom>
        </p:spPr>
      </p:pic>
      <p:pic>
        <p:nvPicPr>
          <p:cNvPr id="21" name="Picture 20" descr="A picture containing lamp&#10;&#10;Description generated with high confidence">
            <a:extLst>
              <a:ext uri="{FF2B5EF4-FFF2-40B4-BE49-F238E27FC236}">
                <a16:creationId xmlns:a16="http://schemas.microsoft.com/office/drawing/2014/main" xmlns="" id="{CFE7FBB5-A91A-4143-822E-4982FDBA51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669" y="4202124"/>
            <a:ext cx="787524" cy="787524"/>
          </a:xfrm>
          <a:prstGeom prst="rect">
            <a:avLst/>
          </a:prstGeom>
        </p:spPr>
      </p:pic>
    </p:spTree>
    <p:extLst>
      <p:ext uri="{BB962C8B-B14F-4D97-AF65-F5344CB8AC3E}">
        <p14:creationId xmlns:p14="http://schemas.microsoft.com/office/powerpoint/2010/main" val="2216620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255C6-EF05-471A-BC4B-5D4A2D0093B3}"/>
              </a:ext>
            </a:extLst>
          </p:cNvPr>
          <p:cNvSpPr>
            <a:spLocks noGrp="1"/>
          </p:cNvSpPr>
          <p:nvPr>
            <p:ph type="title"/>
          </p:nvPr>
        </p:nvSpPr>
        <p:spPr/>
        <p:txBody>
          <a:bodyPr/>
          <a:lstStyle/>
          <a:p>
            <a:r>
              <a:rPr lang="en-GB" dirty="0" err="1"/>
              <a:t>Discussione</a:t>
            </a:r>
            <a:endParaRPr lang="en-GB" dirty="0"/>
          </a:p>
        </p:txBody>
      </p:sp>
      <p:sp>
        <p:nvSpPr>
          <p:cNvPr id="3" name="Content Placeholder 2">
            <a:extLst>
              <a:ext uri="{FF2B5EF4-FFF2-40B4-BE49-F238E27FC236}">
                <a16:creationId xmlns:a16="http://schemas.microsoft.com/office/drawing/2014/main" xmlns="" id="{4E3637A1-89C5-4145-B596-4ABF2FB3F615}"/>
              </a:ext>
            </a:extLst>
          </p:cNvPr>
          <p:cNvSpPr>
            <a:spLocks noGrp="1"/>
          </p:cNvSpPr>
          <p:nvPr>
            <p:ph idx="1"/>
          </p:nvPr>
        </p:nvSpPr>
        <p:spPr/>
        <p:txBody>
          <a:bodyPr/>
          <a:lstStyle/>
          <a:p>
            <a:r>
              <a:rPr lang="en-GB" dirty="0" err="1"/>
              <a:t>Quanto</a:t>
            </a:r>
            <a:r>
              <a:rPr lang="en-GB" dirty="0"/>
              <a:t> era facile da </a:t>
            </a:r>
            <a:r>
              <a:rPr lang="en-GB" dirty="0" err="1"/>
              <a:t>capire</a:t>
            </a:r>
            <a:r>
              <a:rPr lang="en-GB" dirty="0"/>
              <a:t>?</a:t>
            </a:r>
          </a:p>
          <a:p>
            <a:r>
              <a:rPr lang="en-GB" dirty="0" err="1"/>
              <a:t>Quanto</a:t>
            </a:r>
            <a:r>
              <a:rPr lang="en-GB" dirty="0"/>
              <a:t> era </a:t>
            </a:r>
            <a:r>
              <a:rPr lang="en-GB" dirty="0" err="1"/>
              <a:t>complesso</a:t>
            </a:r>
            <a:r>
              <a:rPr lang="en-GB" dirty="0"/>
              <a:t> </a:t>
            </a:r>
            <a:r>
              <a:rPr lang="en-GB" dirty="0" err="1"/>
              <a:t>il</a:t>
            </a:r>
            <a:r>
              <a:rPr lang="en-GB" dirty="0"/>
              <a:t> </a:t>
            </a:r>
            <a:r>
              <a:rPr lang="en-GB" dirty="0" err="1"/>
              <a:t>contenuto</a:t>
            </a:r>
            <a:r>
              <a:rPr lang="en-GB" dirty="0"/>
              <a:t>?</a:t>
            </a:r>
          </a:p>
          <a:p>
            <a:r>
              <a:rPr lang="en-GB" dirty="0" err="1"/>
              <a:t>Qualcuno</a:t>
            </a:r>
            <a:r>
              <a:rPr lang="en-GB" dirty="0"/>
              <a:t> </a:t>
            </a:r>
            <a:r>
              <a:rPr lang="en-GB" dirty="0" err="1"/>
              <a:t>dei</a:t>
            </a:r>
            <a:r>
              <a:rPr lang="en-GB" dirty="0"/>
              <a:t> </a:t>
            </a:r>
            <a:r>
              <a:rPr lang="en-GB" dirty="0" err="1"/>
              <a:t>simboli</a:t>
            </a:r>
            <a:r>
              <a:rPr lang="en-GB" dirty="0"/>
              <a:t> </a:t>
            </a:r>
            <a:r>
              <a:rPr lang="en-GB" dirty="0" err="1"/>
              <a:t>potrebbe</a:t>
            </a:r>
            <a:r>
              <a:rPr lang="en-GB" dirty="0"/>
              <a:t> </a:t>
            </a:r>
            <a:r>
              <a:rPr lang="en-GB" dirty="0" err="1"/>
              <a:t>essere</a:t>
            </a:r>
            <a:r>
              <a:rPr lang="en-GB" dirty="0"/>
              <a:t> </a:t>
            </a:r>
            <a:r>
              <a:rPr lang="en-GB" dirty="0" err="1"/>
              <a:t>offensivo</a:t>
            </a:r>
            <a:r>
              <a:rPr lang="en-GB" dirty="0"/>
              <a:t>?</a:t>
            </a:r>
          </a:p>
          <a:p>
            <a:r>
              <a:rPr lang="en-GB" dirty="0"/>
              <a:t>Se </a:t>
            </a:r>
            <a:r>
              <a:rPr lang="en-GB" dirty="0" err="1"/>
              <a:t>sì</a:t>
            </a:r>
            <a:r>
              <a:rPr lang="en-GB" dirty="0"/>
              <a:t>, </a:t>
            </a:r>
            <a:r>
              <a:rPr lang="en-GB" dirty="0" err="1"/>
              <a:t>perché</a:t>
            </a:r>
            <a:r>
              <a:rPr lang="en-GB" dirty="0"/>
              <a:t>?</a:t>
            </a:r>
          </a:p>
          <a:p>
            <a:r>
              <a:rPr lang="en-GB" dirty="0"/>
              <a:t>Cosa </a:t>
            </a:r>
            <a:r>
              <a:rPr lang="en-GB" dirty="0" err="1"/>
              <a:t>possiamo</a:t>
            </a:r>
            <a:r>
              <a:rPr lang="en-GB" dirty="0"/>
              <a:t> fare per </a:t>
            </a:r>
            <a:r>
              <a:rPr lang="en-GB" dirty="0" err="1"/>
              <a:t>migliorare</a:t>
            </a:r>
            <a:r>
              <a:rPr lang="en-GB" dirty="0"/>
              <a:t> la </a:t>
            </a:r>
            <a:r>
              <a:rPr lang="en-GB" dirty="0" err="1"/>
              <a:t>comunicazione</a:t>
            </a:r>
            <a:r>
              <a:rPr lang="en-GB" dirty="0"/>
              <a:t>?</a:t>
            </a:r>
          </a:p>
          <a:p>
            <a:pPr marL="0" indent="0">
              <a:buNone/>
            </a:pPr>
            <a:endParaRPr lang="en-GB" dirty="0"/>
          </a:p>
        </p:txBody>
      </p:sp>
    </p:spTree>
    <p:extLst>
      <p:ext uri="{BB962C8B-B14F-4D97-AF65-F5344CB8AC3E}">
        <p14:creationId xmlns:p14="http://schemas.microsoft.com/office/powerpoint/2010/main" val="296920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Modulo 1 </a:t>
            </a:r>
            <a:r>
              <a:rPr lang="en-US" dirty="0">
                <a:solidFill>
                  <a:srgbClr val="FF0000"/>
                </a:solidFill>
              </a:rPr>
              <a:t/>
            </a:r>
            <a:br>
              <a:rPr lang="en-US" dirty="0">
                <a:solidFill>
                  <a:srgbClr val="FF0000"/>
                </a:solidFill>
              </a:rPr>
            </a:br>
            <a:r>
              <a:rPr lang="en-US" dirty="0" err="1"/>
              <a:t>Unità</a:t>
            </a:r>
            <a:r>
              <a:rPr lang="en-US" dirty="0"/>
              <a:t> 3</a:t>
            </a:r>
            <a:endParaRPr lang="el-GR"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3709478"/>
              </p:ext>
            </p:extLst>
          </p:nvPr>
        </p:nvGraphicFramePr>
        <p:xfrm>
          <a:off x="323528" y="1916832"/>
          <a:ext cx="7632848" cy="4632960"/>
        </p:xfrm>
        <a:graphic>
          <a:graphicData uri="http://schemas.openxmlformats.org/drawingml/2006/table">
            <a:tbl>
              <a:tblPr firstRow="1" bandRow="1">
                <a:tableStyleId>{F5AB1C69-6EDB-4FF4-983F-18BD219EF322}</a:tableStyleId>
              </a:tblPr>
              <a:tblGrid>
                <a:gridCol w="2124607">
                  <a:extLst>
                    <a:ext uri="{9D8B030D-6E8A-4147-A177-3AD203B41FA5}">
                      <a16:colId xmlns:a16="http://schemas.microsoft.com/office/drawing/2014/main" xmlns="" val="20000"/>
                    </a:ext>
                  </a:extLst>
                </a:gridCol>
                <a:gridCol w="5508241">
                  <a:extLst>
                    <a:ext uri="{9D8B030D-6E8A-4147-A177-3AD203B41FA5}">
                      <a16:colId xmlns:a16="http://schemas.microsoft.com/office/drawing/2014/main" xmlns=""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err="1">
                          <a:solidFill>
                            <a:schemeClr val="lt1"/>
                          </a:solidFill>
                          <a:effectLst/>
                          <a:latin typeface="+mn-lt"/>
                          <a:ea typeface="+mn-ea"/>
                          <a:cs typeface="+mn-cs"/>
                        </a:rPr>
                        <a:t>Titolo</a:t>
                      </a:r>
                      <a:r>
                        <a:rPr lang="en-US" sz="2000" b="1" kern="1200" dirty="0">
                          <a:solidFill>
                            <a:schemeClr val="lt1"/>
                          </a:solidFill>
                          <a:effectLst/>
                          <a:latin typeface="+mn-lt"/>
                          <a:ea typeface="+mn-ea"/>
                          <a:cs typeface="+mn-cs"/>
                        </a:rPr>
                        <a:t> del Modulo</a:t>
                      </a:r>
                      <a:endParaRPr lang="el-GR" sz="2000" b="1" kern="1200" dirty="0">
                        <a:solidFill>
                          <a:schemeClr val="lt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lt1"/>
                          </a:solidFill>
                          <a:effectLst/>
                          <a:latin typeface="+mn-lt"/>
                          <a:ea typeface="+mn-ea"/>
                          <a:cs typeface="+mn-cs"/>
                        </a:rPr>
                        <a:t>Modulo 1: </a:t>
                      </a:r>
                      <a:r>
                        <a:rPr lang="en-GB" sz="1600" b="1" kern="1200" dirty="0" err="1">
                          <a:solidFill>
                            <a:schemeClr val="lt1"/>
                          </a:solidFill>
                          <a:effectLst/>
                          <a:latin typeface="+mn-lt"/>
                          <a:ea typeface="+mn-ea"/>
                          <a:cs typeface="+mn-cs"/>
                        </a:rPr>
                        <a:t>Sviluppare</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competenze</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interculturali</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attraverso</a:t>
                      </a:r>
                      <a:r>
                        <a:rPr lang="en-GB" sz="1600" b="1" kern="1200" dirty="0">
                          <a:solidFill>
                            <a:schemeClr val="lt1"/>
                          </a:solidFill>
                          <a:effectLst/>
                          <a:latin typeface="+mn-lt"/>
                          <a:ea typeface="+mn-ea"/>
                          <a:cs typeface="+mn-cs"/>
                        </a:rPr>
                        <a:t> la </a:t>
                      </a:r>
                      <a:r>
                        <a:rPr lang="en-GB" sz="1600" b="1" kern="1200" dirty="0" err="1">
                          <a:solidFill>
                            <a:schemeClr val="lt1"/>
                          </a:solidFill>
                          <a:effectLst/>
                          <a:latin typeface="+mn-lt"/>
                          <a:ea typeface="+mn-ea"/>
                          <a:cs typeface="+mn-cs"/>
                        </a:rPr>
                        <a:t>consapevolezza</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culturale</a:t>
                      </a:r>
                      <a:r>
                        <a:rPr lang="en-GB" sz="1600" b="1" kern="1200" dirty="0">
                          <a:solidFill>
                            <a:schemeClr val="lt1"/>
                          </a:solidFill>
                          <a:effectLst/>
                          <a:latin typeface="+mn-lt"/>
                          <a:ea typeface="+mn-ea"/>
                          <a:cs typeface="+mn-cs"/>
                        </a:rPr>
                        <a:t> e </a:t>
                      </a:r>
                      <a:r>
                        <a:rPr lang="en-GB" sz="1600" b="1" kern="1200" dirty="0" err="1">
                          <a:solidFill>
                            <a:schemeClr val="lt1"/>
                          </a:solidFill>
                          <a:effectLst/>
                          <a:latin typeface="+mn-lt"/>
                          <a:ea typeface="+mn-ea"/>
                          <a:cs typeface="+mn-cs"/>
                        </a:rPr>
                        <a:t>un'efficace</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comunicazione</a:t>
                      </a:r>
                      <a:r>
                        <a:rPr lang="en-GB" sz="1600" b="1" kern="1200" dirty="0">
                          <a:solidFill>
                            <a:schemeClr val="lt1"/>
                          </a:solidFill>
                          <a:effectLst/>
                          <a:latin typeface="+mn-lt"/>
                          <a:ea typeface="+mn-ea"/>
                          <a:cs typeface="+mn-cs"/>
                        </a:rPr>
                        <a:t> </a:t>
                      </a:r>
                      <a:r>
                        <a:rPr lang="en-GB" sz="1600" b="1" kern="1200" dirty="0" err="1">
                          <a:solidFill>
                            <a:schemeClr val="lt1"/>
                          </a:solidFill>
                          <a:effectLst/>
                          <a:latin typeface="+mn-lt"/>
                          <a:ea typeface="+mn-ea"/>
                          <a:cs typeface="+mn-cs"/>
                        </a:rPr>
                        <a:t>interculturale</a:t>
                      </a:r>
                      <a:r>
                        <a:rPr lang="en-GB" sz="1600" b="1" kern="1200" dirty="0">
                          <a:solidFill>
                            <a:schemeClr val="lt1"/>
                          </a:solidFill>
                          <a:effectLst/>
                          <a:latin typeface="+mn-lt"/>
                          <a:ea typeface="+mn-ea"/>
                          <a:cs typeface="+mn-cs"/>
                        </a:rPr>
                        <a:t> </a:t>
                      </a:r>
                      <a:endParaRPr lang="el-GR" sz="1600" b="1" kern="1200" dirty="0">
                        <a:solidFill>
                          <a:schemeClr val="lt1"/>
                        </a:solidFill>
                        <a:effectLst/>
                        <a:latin typeface="+mn-lt"/>
                        <a:ea typeface="+mn-ea"/>
                        <a:cs typeface="+mn-cs"/>
                      </a:endParaRPr>
                    </a:p>
                  </a:txBody>
                  <a:tcPr/>
                </a:tc>
                <a:extLst>
                  <a:ext uri="{0D108BD9-81ED-4DB2-BD59-A6C34878D82A}">
                    <a16:rowId xmlns:a16="http://schemas.microsoft.com/office/drawing/2014/main" xmlns="" val="10000"/>
                  </a:ext>
                </a:extLst>
              </a:tr>
              <a:tr h="370840">
                <a:tc>
                  <a:txBody>
                    <a:bodyPr/>
                    <a:lstStyle/>
                    <a:p>
                      <a:r>
                        <a:rPr lang="en-GB" sz="2000" b="1" kern="1200" dirty="0" err="1">
                          <a:solidFill>
                            <a:schemeClr val="dk1"/>
                          </a:solidFill>
                          <a:effectLst/>
                          <a:latin typeface="+mn-lt"/>
                          <a:ea typeface="+mn-ea"/>
                          <a:cs typeface="+mn-cs"/>
                        </a:rPr>
                        <a:t>Titolo</a:t>
                      </a:r>
                      <a:r>
                        <a:rPr lang="en-GB" sz="2000" b="1" kern="1200" dirty="0">
                          <a:solidFill>
                            <a:schemeClr val="dk1"/>
                          </a:solidFill>
                          <a:effectLst/>
                          <a:latin typeface="+mn-lt"/>
                          <a:ea typeface="+mn-ea"/>
                          <a:cs typeface="+mn-cs"/>
                        </a:rPr>
                        <a:t> </a:t>
                      </a:r>
                      <a:r>
                        <a:rPr lang="en-GB" sz="2000" b="1" kern="1200" dirty="0" err="1">
                          <a:solidFill>
                            <a:schemeClr val="dk1"/>
                          </a:solidFill>
                          <a:effectLst/>
                          <a:latin typeface="+mn-lt"/>
                          <a:ea typeface="+mn-ea"/>
                          <a:cs typeface="+mn-cs"/>
                        </a:rPr>
                        <a:t>dell’unità</a:t>
                      </a:r>
                      <a:endParaRPr lang="el-GR" sz="2000" dirty="0"/>
                    </a:p>
                  </a:txBody>
                  <a:tcPr/>
                </a:tc>
                <a:tc>
                  <a:txBody>
                    <a:bodyPr/>
                    <a:lstStyle/>
                    <a:p>
                      <a:r>
                        <a:rPr lang="en-GB" sz="1600" b="1" kern="1200" dirty="0" err="1">
                          <a:solidFill>
                            <a:schemeClr val="dk1"/>
                          </a:solidFill>
                          <a:effectLst/>
                          <a:latin typeface="+mn-lt"/>
                          <a:ea typeface="+mn-ea"/>
                          <a:cs typeface="+mn-cs"/>
                        </a:rPr>
                        <a:t>Sviluppare</a:t>
                      </a:r>
                      <a:r>
                        <a:rPr lang="en-GB" sz="1600" b="1" kern="1200" dirty="0">
                          <a:solidFill>
                            <a:schemeClr val="dk1"/>
                          </a:solidFill>
                          <a:effectLst/>
                          <a:latin typeface="+mn-lt"/>
                          <a:ea typeface="+mn-ea"/>
                          <a:cs typeface="+mn-cs"/>
                        </a:rPr>
                        <a:t> </a:t>
                      </a:r>
                      <a:r>
                        <a:rPr lang="en-GB" sz="1600" b="1" kern="1200" dirty="0" err="1">
                          <a:solidFill>
                            <a:schemeClr val="dk1"/>
                          </a:solidFill>
                          <a:effectLst/>
                          <a:latin typeface="+mn-lt"/>
                          <a:ea typeface="+mn-ea"/>
                          <a:cs typeface="+mn-cs"/>
                        </a:rPr>
                        <a:t>abilità</a:t>
                      </a:r>
                      <a:r>
                        <a:rPr lang="en-GB" sz="1600" b="1" kern="1200" dirty="0">
                          <a:solidFill>
                            <a:schemeClr val="dk1"/>
                          </a:solidFill>
                          <a:effectLst/>
                          <a:latin typeface="+mn-lt"/>
                          <a:ea typeface="+mn-ea"/>
                          <a:cs typeface="+mn-cs"/>
                        </a:rPr>
                        <a:t> di </a:t>
                      </a:r>
                      <a:r>
                        <a:rPr lang="en-GB" sz="1600" b="1" kern="1200" dirty="0" err="1">
                          <a:solidFill>
                            <a:schemeClr val="dk1"/>
                          </a:solidFill>
                          <a:effectLst/>
                          <a:latin typeface="+mn-lt"/>
                          <a:ea typeface="+mn-ea"/>
                          <a:cs typeface="+mn-cs"/>
                        </a:rPr>
                        <a:t>comunicazione</a:t>
                      </a:r>
                      <a:r>
                        <a:rPr lang="en-GB" sz="1600" b="1" kern="1200" dirty="0">
                          <a:solidFill>
                            <a:schemeClr val="dk1"/>
                          </a:solidFill>
                          <a:effectLst/>
                          <a:latin typeface="+mn-lt"/>
                          <a:ea typeface="+mn-ea"/>
                          <a:cs typeface="+mn-cs"/>
                        </a:rPr>
                        <a:t> </a:t>
                      </a:r>
                      <a:r>
                        <a:rPr lang="en-GB" sz="1600" b="1" kern="1200" dirty="0" err="1">
                          <a:solidFill>
                            <a:schemeClr val="dk1"/>
                          </a:solidFill>
                          <a:effectLst/>
                          <a:latin typeface="+mn-lt"/>
                          <a:ea typeface="+mn-ea"/>
                          <a:cs typeface="+mn-cs"/>
                        </a:rPr>
                        <a:t>interculturale</a:t>
                      </a:r>
                      <a:endParaRPr lang="el-GR" sz="1600" dirty="0"/>
                    </a:p>
                  </a:txBody>
                  <a:tcPr/>
                </a:tc>
                <a:extLst>
                  <a:ext uri="{0D108BD9-81ED-4DB2-BD59-A6C34878D82A}">
                    <a16:rowId xmlns:a16="http://schemas.microsoft.com/office/drawing/2014/main" xmlns="" val="10001"/>
                  </a:ext>
                </a:extLst>
              </a:tr>
              <a:tr h="370840">
                <a:tc>
                  <a:txBody>
                    <a:bodyPr/>
                    <a:lstStyle/>
                    <a:p>
                      <a:r>
                        <a:rPr lang="en-US" sz="2000" dirty="0" err="1"/>
                        <a:t>Obiettivi</a:t>
                      </a:r>
                      <a:r>
                        <a:rPr lang="en-US" sz="2000" dirty="0"/>
                        <a:t> </a:t>
                      </a:r>
                      <a:r>
                        <a:rPr lang="en-US" sz="2000" dirty="0" err="1"/>
                        <a:t>formativi</a:t>
                      </a:r>
                      <a:endParaRPr lang="el-GR" sz="2000" dirty="0"/>
                    </a:p>
                  </a:txBody>
                  <a:tcPr/>
                </a:tc>
                <a:tc>
                  <a:txBody>
                    <a:bodyPr/>
                    <a:lstStyle/>
                    <a:p>
                      <a:pPr marL="285750" lvl="0" indent="-285750">
                        <a:buFont typeface="Arial" panose="020B0604020202020204" pitchFamily="34" charset="0"/>
                        <a:buChar char="•"/>
                      </a:pPr>
                      <a:r>
                        <a:rPr lang="it-IT" sz="1600" kern="1200" dirty="0">
                          <a:solidFill>
                            <a:schemeClr val="dk1"/>
                          </a:solidFill>
                          <a:effectLst/>
                          <a:latin typeface="+mn-lt"/>
                          <a:ea typeface="+mn-ea"/>
                          <a:cs typeface="+mn-cs"/>
                        </a:rPr>
                        <a:t>Sviluppare una comprensione di cosa si intende per "comunicazione interculturale"</a:t>
                      </a:r>
                    </a:p>
                    <a:p>
                      <a:pPr marL="285750" lvl="0" indent="-285750">
                        <a:buFont typeface="Arial" panose="020B0604020202020204" pitchFamily="34" charset="0"/>
                        <a:buChar char="•"/>
                      </a:pPr>
                      <a:r>
                        <a:rPr lang="it-IT" sz="1600" kern="1200" dirty="0">
                          <a:solidFill>
                            <a:schemeClr val="dk1"/>
                          </a:solidFill>
                          <a:effectLst/>
                          <a:latin typeface="+mn-lt"/>
                          <a:ea typeface="+mn-ea"/>
                          <a:cs typeface="+mn-cs"/>
                        </a:rPr>
                        <a:t>Per supportare i partecipanti a sviluppare la loro comprensione della gamma di abilità comunicative interculturali che i giovani coinvolti in esperienze di formazione professionale interculturale potrebbero aver bisogno di acquisire</a:t>
                      </a:r>
                    </a:p>
                    <a:p>
                      <a:pPr marL="285750" lvl="0" indent="-285750">
                        <a:buFont typeface="Arial" panose="020B0604020202020204" pitchFamily="34" charset="0"/>
                        <a:buChar char="•"/>
                      </a:pPr>
                      <a:r>
                        <a:rPr lang="it-IT" sz="1600" kern="1200" dirty="0">
                          <a:solidFill>
                            <a:schemeClr val="dk1"/>
                          </a:solidFill>
                          <a:effectLst/>
                          <a:latin typeface="+mn-lt"/>
                          <a:ea typeface="+mn-ea"/>
                          <a:cs typeface="+mn-cs"/>
                        </a:rPr>
                        <a:t>Migliorare le capacità dei partecipanti di preparare e supportare le capacità di comunicazione interculturale dei giovani che partecipano alle esperienze IFP interculturali</a:t>
                      </a:r>
                    </a:p>
                    <a:p>
                      <a:pPr marL="285750" lvl="0" indent="-285750">
                        <a:buFont typeface="Arial" panose="020B0604020202020204" pitchFamily="34" charset="0"/>
                        <a:buChar char="•"/>
                      </a:pPr>
                      <a:r>
                        <a:rPr lang="it-IT" sz="1600" kern="1200" dirty="0">
                          <a:solidFill>
                            <a:schemeClr val="dk1"/>
                          </a:solidFill>
                          <a:effectLst/>
                          <a:latin typeface="+mn-lt"/>
                          <a:ea typeface="+mn-ea"/>
                          <a:cs typeface="+mn-cs"/>
                        </a:rPr>
                        <a:t>Capire cos'è uno shock / conflitto interculturale e gestirlo in modo efficace.</a:t>
                      </a:r>
                    </a:p>
                  </a:txBody>
                  <a:tcPr/>
                </a:tc>
                <a:extLst>
                  <a:ext uri="{0D108BD9-81ED-4DB2-BD59-A6C34878D82A}">
                    <a16:rowId xmlns:a16="http://schemas.microsoft.com/office/drawing/2014/main" xmlns="" val="10002"/>
                  </a:ext>
                </a:extLst>
              </a:tr>
              <a:tr h="370840">
                <a:tc>
                  <a:txBody>
                    <a:bodyPr/>
                    <a:lstStyle/>
                    <a:p>
                      <a:r>
                        <a:rPr lang="en-US" sz="2000" dirty="0"/>
                        <a:t>Ore di </a:t>
                      </a:r>
                      <a:r>
                        <a:rPr lang="en-US" sz="2000" dirty="0" err="1"/>
                        <a:t>formazione</a:t>
                      </a:r>
                      <a:endParaRPr lang="el-GR" sz="2000" dirty="0"/>
                    </a:p>
                  </a:txBody>
                  <a:tcPr/>
                </a:tc>
                <a:tc>
                  <a:txBody>
                    <a:bodyPr/>
                    <a:lstStyle/>
                    <a:p>
                      <a:pPr marL="0" lvl="0" indent="0">
                        <a:buFont typeface="Arial" panose="020B0604020202020204" pitchFamily="34" charset="0"/>
                        <a:buNone/>
                      </a:pPr>
                      <a:r>
                        <a:rPr lang="en-GB" sz="1600" kern="1200" dirty="0">
                          <a:solidFill>
                            <a:schemeClr val="dk1"/>
                          </a:solidFill>
                          <a:effectLst/>
                          <a:latin typeface="+mn-lt"/>
                          <a:ea typeface="+mn-ea"/>
                          <a:cs typeface="+mn-cs"/>
                        </a:rPr>
                        <a:t>3 ore (</a:t>
                      </a:r>
                      <a:r>
                        <a:rPr lang="en-GB" sz="1600" kern="1200" dirty="0" err="1">
                          <a:solidFill>
                            <a:schemeClr val="dk1"/>
                          </a:solidFill>
                          <a:effectLst/>
                          <a:latin typeface="+mn-lt"/>
                          <a:ea typeface="+mn-ea"/>
                          <a:cs typeface="+mn-cs"/>
                        </a:rPr>
                        <a:t>più</a:t>
                      </a:r>
                      <a:r>
                        <a:rPr lang="en-GB" sz="1600" kern="1200" dirty="0">
                          <a:solidFill>
                            <a:schemeClr val="dk1"/>
                          </a:solidFill>
                          <a:effectLst/>
                          <a:latin typeface="+mn-lt"/>
                          <a:ea typeface="+mn-ea"/>
                          <a:cs typeface="+mn-cs"/>
                        </a:rPr>
                        <a:t> le </a:t>
                      </a:r>
                      <a:r>
                        <a:rPr lang="en-GB" sz="1600" kern="1200" dirty="0" err="1">
                          <a:solidFill>
                            <a:schemeClr val="dk1"/>
                          </a:solidFill>
                          <a:effectLst/>
                          <a:latin typeface="+mn-lt"/>
                          <a:ea typeface="+mn-ea"/>
                          <a:cs typeface="+mn-cs"/>
                        </a:rPr>
                        <a:t>attività</a:t>
                      </a:r>
                      <a:r>
                        <a:rPr lang="en-GB" sz="1600" kern="1200" dirty="0">
                          <a:solidFill>
                            <a:schemeClr val="dk1"/>
                          </a:solidFill>
                          <a:effectLst/>
                          <a:latin typeface="+mn-lt"/>
                          <a:ea typeface="+mn-ea"/>
                          <a:cs typeface="+mn-cs"/>
                        </a:rPr>
                        <a:t> online per </a:t>
                      </a:r>
                      <a:r>
                        <a:rPr lang="en-GB" sz="1600" kern="1200" dirty="0" err="1">
                          <a:solidFill>
                            <a:schemeClr val="dk1"/>
                          </a:solidFill>
                          <a:effectLst/>
                          <a:latin typeface="+mn-lt"/>
                          <a:ea typeface="+mn-ea"/>
                          <a:cs typeface="+mn-cs"/>
                        </a:rPr>
                        <a:t>l’intero</a:t>
                      </a:r>
                      <a:r>
                        <a:rPr lang="en-GB" sz="1600" kern="1200" dirty="0">
                          <a:solidFill>
                            <a:schemeClr val="dk1"/>
                          </a:solidFill>
                          <a:effectLst/>
                          <a:latin typeface="+mn-lt"/>
                          <a:ea typeface="+mn-ea"/>
                          <a:cs typeface="+mn-cs"/>
                        </a:rPr>
                        <a:t> Modulo)</a:t>
                      </a:r>
                      <a:endParaRPr lang="el-GR" sz="16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40178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3D216-539F-48F6-B8AA-36D7385466C0}"/>
              </a:ext>
            </a:extLst>
          </p:cNvPr>
          <p:cNvSpPr>
            <a:spLocks noGrp="1"/>
          </p:cNvSpPr>
          <p:nvPr>
            <p:ph type="title"/>
          </p:nvPr>
        </p:nvSpPr>
        <p:spPr>
          <a:xfrm>
            <a:off x="673224" y="274638"/>
            <a:ext cx="5915000" cy="1143000"/>
          </a:xfrm>
        </p:spPr>
        <p:txBody>
          <a:bodyPr/>
          <a:lstStyle/>
          <a:p>
            <a:r>
              <a:rPr lang="en-GB" dirty="0"/>
              <a:t>Conversazione 2</a:t>
            </a:r>
          </a:p>
        </p:txBody>
      </p:sp>
      <p:sp>
        <p:nvSpPr>
          <p:cNvPr id="5" name="Speech Bubble: Rectangle 4">
            <a:extLst>
              <a:ext uri="{FF2B5EF4-FFF2-40B4-BE49-F238E27FC236}">
                <a16:creationId xmlns:a16="http://schemas.microsoft.com/office/drawing/2014/main" xmlns="" id="{1BD9D1D9-AE87-4B44-B1FD-336DFD0AEB90}"/>
              </a:ext>
            </a:extLst>
          </p:cNvPr>
          <p:cNvSpPr/>
          <p:nvPr/>
        </p:nvSpPr>
        <p:spPr>
          <a:xfrm>
            <a:off x="1505515" y="1340768"/>
            <a:ext cx="1698333" cy="936104"/>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peech Bubble: Rectangle 5">
            <a:extLst>
              <a:ext uri="{FF2B5EF4-FFF2-40B4-BE49-F238E27FC236}">
                <a16:creationId xmlns:a16="http://schemas.microsoft.com/office/drawing/2014/main" xmlns="" id="{75E32839-CE75-40F8-A1F8-BFBC3BD9DEEC}"/>
              </a:ext>
            </a:extLst>
          </p:cNvPr>
          <p:cNvSpPr/>
          <p:nvPr/>
        </p:nvSpPr>
        <p:spPr>
          <a:xfrm>
            <a:off x="4698962" y="1618920"/>
            <a:ext cx="2177294" cy="1143000"/>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peech Bubble: Rectangle 6">
            <a:extLst>
              <a:ext uri="{FF2B5EF4-FFF2-40B4-BE49-F238E27FC236}">
                <a16:creationId xmlns:a16="http://schemas.microsoft.com/office/drawing/2014/main" xmlns="" id="{F445479D-876C-49B8-AEFD-A635C01EC5F1}"/>
              </a:ext>
            </a:extLst>
          </p:cNvPr>
          <p:cNvSpPr/>
          <p:nvPr/>
        </p:nvSpPr>
        <p:spPr>
          <a:xfrm>
            <a:off x="2123728" y="4221088"/>
            <a:ext cx="2592288" cy="936104"/>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xmlns="" id="{ADE14FCE-BE03-4958-8951-3DB3BB1EDB25}"/>
              </a:ext>
            </a:extLst>
          </p:cNvPr>
          <p:cNvSpPr txBox="1"/>
          <p:nvPr/>
        </p:nvSpPr>
        <p:spPr>
          <a:xfrm>
            <a:off x="2640121" y="1507431"/>
            <a:ext cx="445740" cy="769441"/>
          </a:xfrm>
          <a:prstGeom prst="rect">
            <a:avLst/>
          </a:prstGeom>
          <a:noFill/>
        </p:spPr>
        <p:txBody>
          <a:bodyPr wrap="square" rtlCol="0">
            <a:spAutoFit/>
          </a:bodyPr>
          <a:lstStyle/>
          <a:p>
            <a:r>
              <a:rPr lang="en-GB" sz="4400" dirty="0">
                <a:solidFill>
                  <a:schemeClr val="tx1">
                    <a:lumMod val="50000"/>
                  </a:schemeClr>
                </a:solidFill>
              </a:rPr>
              <a:t>?</a:t>
            </a:r>
            <a:endParaRPr lang="en-GB" dirty="0">
              <a:solidFill>
                <a:schemeClr val="tx1">
                  <a:lumMod val="50000"/>
                </a:schemeClr>
              </a:solidFill>
            </a:endParaRPr>
          </a:p>
        </p:txBody>
      </p:sp>
      <p:sp>
        <p:nvSpPr>
          <p:cNvPr id="13" name="Speech Bubble: Rectangle 12">
            <a:extLst>
              <a:ext uri="{FF2B5EF4-FFF2-40B4-BE49-F238E27FC236}">
                <a16:creationId xmlns:a16="http://schemas.microsoft.com/office/drawing/2014/main" xmlns="" id="{4D6E3F90-D14F-4479-8C14-CAFF9D402342}"/>
              </a:ext>
            </a:extLst>
          </p:cNvPr>
          <p:cNvSpPr/>
          <p:nvPr/>
        </p:nvSpPr>
        <p:spPr>
          <a:xfrm>
            <a:off x="5345150" y="4990034"/>
            <a:ext cx="2539218" cy="1103262"/>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xmlns="" id="{D82BAF8B-FADA-4C26-804F-8A21001B2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515" y="1480283"/>
            <a:ext cx="710137" cy="710137"/>
          </a:xfrm>
          <a:prstGeom prst="rect">
            <a:avLst/>
          </a:prstGeom>
        </p:spPr>
      </p:pic>
      <p:pic>
        <p:nvPicPr>
          <p:cNvPr id="17" name="Picture 16">
            <a:extLst>
              <a:ext uri="{FF2B5EF4-FFF2-40B4-BE49-F238E27FC236}">
                <a16:creationId xmlns:a16="http://schemas.microsoft.com/office/drawing/2014/main" xmlns="" id="{8870B52B-018A-4BA2-A1DC-568B82608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96" y="1480283"/>
            <a:ext cx="710137" cy="710137"/>
          </a:xfrm>
          <a:prstGeom prst="rect">
            <a:avLst/>
          </a:prstGeom>
        </p:spPr>
      </p:pic>
      <p:pic>
        <p:nvPicPr>
          <p:cNvPr id="15" name="Picture 14" descr="A close up of a yellow building&#10;&#10;Description generated with high confidence">
            <a:extLst>
              <a:ext uri="{FF2B5EF4-FFF2-40B4-BE49-F238E27FC236}">
                <a16:creationId xmlns:a16="http://schemas.microsoft.com/office/drawing/2014/main" xmlns="" id="{EA19970B-69E0-46AE-9A94-929965CA2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505" y="1722368"/>
            <a:ext cx="936104" cy="936104"/>
          </a:xfrm>
          <a:prstGeom prst="rect">
            <a:avLst/>
          </a:prstGeom>
        </p:spPr>
      </p:pic>
      <p:pic>
        <p:nvPicPr>
          <p:cNvPr id="21" name="Picture 20">
            <a:extLst>
              <a:ext uri="{FF2B5EF4-FFF2-40B4-BE49-F238E27FC236}">
                <a16:creationId xmlns:a16="http://schemas.microsoft.com/office/drawing/2014/main" xmlns="" id="{5BE6F58F-90E2-4794-8D2C-2C08CBC27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094" y="1850364"/>
            <a:ext cx="715516" cy="715516"/>
          </a:xfrm>
          <a:prstGeom prst="rect">
            <a:avLst/>
          </a:prstGeom>
        </p:spPr>
      </p:pic>
      <p:pic>
        <p:nvPicPr>
          <p:cNvPr id="29" name="Picture 28">
            <a:extLst>
              <a:ext uri="{FF2B5EF4-FFF2-40B4-BE49-F238E27FC236}">
                <a16:creationId xmlns:a16="http://schemas.microsoft.com/office/drawing/2014/main" xmlns="" id="{39FE0E59-3D64-45AB-B4F8-34C668C2807B}"/>
              </a:ext>
            </a:extLst>
          </p:cNvPr>
          <p:cNvPicPr>
            <a:picLocks noChangeAspect="1"/>
          </p:cNvPicPr>
          <p:nvPr/>
        </p:nvPicPr>
        <p:blipFill>
          <a:blip r:embed="rId5"/>
          <a:stretch>
            <a:fillRect/>
          </a:stretch>
        </p:blipFill>
        <p:spPr>
          <a:xfrm>
            <a:off x="1314537" y="2921971"/>
            <a:ext cx="2664183" cy="1188823"/>
          </a:xfrm>
          <a:prstGeom prst="rect">
            <a:avLst/>
          </a:prstGeom>
        </p:spPr>
      </p:pic>
      <p:pic>
        <p:nvPicPr>
          <p:cNvPr id="31" name="Picture 30">
            <a:extLst>
              <a:ext uri="{FF2B5EF4-FFF2-40B4-BE49-F238E27FC236}">
                <a16:creationId xmlns:a16="http://schemas.microsoft.com/office/drawing/2014/main" xmlns="" id="{44C3090B-B96C-4BCC-B920-B5F7683811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2986" y="4439394"/>
            <a:ext cx="571500" cy="571500"/>
          </a:xfrm>
          <a:prstGeom prst="rect">
            <a:avLst/>
          </a:prstGeom>
        </p:spPr>
      </p:pic>
      <p:pic>
        <p:nvPicPr>
          <p:cNvPr id="33" name="Picture 32" descr="A picture containing hammer, tool&#10;&#10;Description generated with very high confidence">
            <a:extLst>
              <a:ext uri="{FF2B5EF4-FFF2-40B4-BE49-F238E27FC236}">
                <a16:creationId xmlns:a16="http://schemas.microsoft.com/office/drawing/2014/main" xmlns="" id="{AD055758-34C9-471F-85A6-6FD22B788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6013" y="4288200"/>
            <a:ext cx="1047542" cy="801880"/>
          </a:xfrm>
          <a:prstGeom prst="rect">
            <a:avLst/>
          </a:prstGeom>
        </p:spPr>
      </p:pic>
      <p:pic>
        <p:nvPicPr>
          <p:cNvPr id="34" name="Picture 33">
            <a:extLst>
              <a:ext uri="{FF2B5EF4-FFF2-40B4-BE49-F238E27FC236}">
                <a16:creationId xmlns:a16="http://schemas.microsoft.com/office/drawing/2014/main" xmlns="" id="{75A97AC4-F0FC-4E4F-B9E5-7EA95EE7E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1592" y="4439394"/>
            <a:ext cx="571500" cy="571500"/>
          </a:xfrm>
          <a:prstGeom prst="rect">
            <a:avLst/>
          </a:prstGeom>
        </p:spPr>
      </p:pic>
      <p:pic>
        <p:nvPicPr>
          <p:cNvPr id="37" name="Picture 36" descr="A picture containing clipart&#10;&#10;Description generated with very high confidence">
            <a:extLst>
              <a:ext uri="{FF2B5EF4-FFF2-40B4-BE49-F238E27FC236}">
                <a16:creationId xmlns:a16="http://schemas.microsoft.com/office/drawing/2014/main" xmlns="" id="{AE25D169-2E62-42E1-B8A3-8959AAFB66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8104" y="5194044"/>
            <a:ext cx="657800" cy="657800"/>
          </a:xfrm>
          <a:prstGeom prst="rect">
            <a:avLst/>
          </a:prstGeom>
        </p:spPr>
      </p:pic>
      <p:pic>
        <p:nvPicPr>
          <p:cNvPr id="39" name="Picture 38">
            <a:extLst>
              <a:ext uri="{FF2B5EF4-FFF2-40B4-BE49-F238E27FC236}">
                <a16:creationId xmlns:a16="http://schemas.microsoft.com/office/drawing/2014/main" xmlns="" id="{E761A29C-551D-4DD5-90FC-9534E38F54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7714" y="5085930"/>
            <a:ext cx="852671" cy="852671"/>
          </a:xfrm>
          <a:prstGeom prst="rect">
            <a:avLst/>
          </a:prstGeom>
        </p:spPr>
      </p:pic>
      <p:pic>
        <p:nvPicPr>
          <p:cNvPr id="40" name="Picture 39">
            <a:extLst>
              <a:ext uri="{FF2B5EF4-FFF2-40B4-BE49-F238E27FC236}">
                <a16:creationId xmlns:a16="http://schemas.microsoft.com/office/drawing/2014/main" xmlns="" id="{12B3726A-E41A-44E1-A222-24BEEC8DCC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842" y="5096609"/>
            <a:ext cx="852671" cy="852671"/>
          </a:xfrm>
          <a:prstGeom prst="rect">
            <a:avLst/>
          </a:prstGeom>
        </p:spPr>
      </p:pic>
    </p:spTree>
    <p:extLst>
      <p:ext uri="{BB962C8B-B14F-4D97-AF65-F5344CB8AC3E}">
        <p14:creationId xmlns:p14="http://schemas.microsoft.com/office/powerpoint/2010/main" val="1216202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255C6-EF05-471A-BC4B-5D4A2D0093B3}"/>
              </a:ext>
            </a:extLst>
          </p:cNvPr>
          <p:cNvSpPr>
            <a:spLocks noGrp="1"/>
          </p:cNvSpPr>
          <p:nvPr>
            <p:ph type="title"/>
          </p:nvPr>
        </p:nvSpPr>
        <p:spPr/>
        <p:txBody>
          <a:bodyPr/>
          <a:lstStyle/>
          <a:p>
            <a:r>
              <a:rPr lang="en-GB" dirty="0" err="1"/>
              <a:t>Discussione</a:t>
            </a:r>
            <a:endParaRPr lang="en-GB" dirty="0"/>
          </a:p>
        </p:txBody>
      </p:sp>
      <p:sp>
        <p:nvSpPr>
          <p:cNvPr id="3" name="Content Placeholder 2">
            <a:extLst>
              <a:ext uri="{FF2B5EF4-FFF2-40B4-BE49-F238E27FC236}">
                <a16:creationId xmlns:a16="http://schemas.microsoft.com/office/drawing/2014/main" xmlns="" id="{4E3637A1-89C5-4145-B596-4ABF2FB3F615}"/>
              </a:ext>
            </a:extLst>
          </p:cNvPr>
          <p:cNvSpPr>
            <a:spLocks noGrp="1"/>
          </p:cNvSpPr>
          <p:nvPr>
            <p:ph idx="1"/>
          </p:nvPr>
        </p:nvSpPr>
        <p:spPr/>
        <p:txBody>
          <a:bodyPr/>
          <a:lstStyle/>
          <a:p>
            <a:r>
              <a:rPr lang="en-GB" dirty="0" err="1"/>
              <a:t>Quanto</a:t>
            </a:r>
            <a:r>
              <a:rPr lang="en-GB" dirty="0"/>
              <a:t> era facile da </a:t>
            </a:r>
            <a:r>
              <a:rPr lang="en-GB" dirty="0" err="1"/>
              <a:t>capire</a:t>
            </a:r>
            <a:r>
              <a:rPr lang="en-GB" dirty="0"/>
              <a:t>?</a:t>
            </a:r>
          </a:p>
          <a:p>
            <a:r>
              <a:rPr lang="en-GB" dirty="0" err="1"/>
              <a:t>Quanto</a:t>
            </a:r>
            <a:r>
              <a:rPr lang="en-GB" dirty="0"/>
              <a:t> era </a:t>
            </a:r>
            <a:r>
              <a:rPr lang="en-GB" dirty="0" err="1"/>
              <a:t>complesso</a:t>
            </a:r>
            <a:r>
              <a:rPr lang="en-GB" dirty="0"/>
              <a:t> </a:t>
            </a:r>
            <a:r>
              <a:rPr lang="en-GB" dirty="0" err="1"/>
              <a:t>il</a:t>
            </a:r>
            <a:r>
              <a:rPr lang="en-GB" dirty="0"/>
              <a:t> </a:t>
            </a:r>
            <a:r>
              <a:rPr lang="en-GB" dirty="0" err="1"/>
              <a:t>contenuto</a:t>
            </a:r>
            <a:r>
              <a:rPr lang="en-GB" dirty="0"/>
              <a:t>?</a:t>
            </a:r>
          </a:p>
          <a:p>
            <a:r>
              <a:rPr lang="en-GB" dirty="0" err="1"/>
              <a:t>Qualcuno</a:t>
            </a:r>
            <a:r>
              <a:rPr lang="en-GB" dirty="0"/>
              <a:t> </a:t>
            </a:r>
            <a:r>
              <a:rPr lang="en-GB" dirty="0" err="1"/>
              <a:t>dei</a:t>
            </a:r>
            <a:r>
              <a:rPr lang="en-GB" dirty="0"/>
              <a:t> </a:t>
            </a:r>
            <a:r>
              <a:rPr lang="en-GB" dirty="0" err="1"/>
              <a:t>simboli</a:t>
            </a:r>
            <a:r>
              <a:rPr lang="en-GB" dirty="0"/>
              <a:t> </a:t>
            </a:r>
            <a:r>
              <a:rPr lang="en-GB" dirty="0" err="1"/>
              <a:t>potrebbe</a:t>
            </a:r>
            <a:r>
              <a:rPr lang="en-GB" dirty="0"/>
              <a:t> </a:t>
            </a:r>
            <a:r>
              <a:rPr lang="en-GB" dirty="0" err="1"/>
              <a:t>essere</a:t>
            </a:r>
            <a:r>
              <a:rPr lang="en-GB" dirty="0"/>
              <a:t> </a:t>
            </a:r>
            <a:r>
              <a:rPr lang="en-GB" dirty="0" err="1"/>
              <a:t>offensivo</a:t>
            </a:r>
            <a:r>
              <a:rPr lang="en-GB" dirty="0"/>
              <a:t>?</a:t>
            </a:r>
          </a:p>
          <a:p>
            <a:r>
              <a:rPr lang="en-GB" dirty="0"/>
              <a:t>Se </a:t>
            </a:r>
            <a:r>
              <a:rPr lang="en-GB" dirty="0" err="1"/>
              <a:t>sì</a:t>
            </a:r>
            <a:r>
              <a:rPr lang="en-GB" dirty="0"/>
              <a:t>, </a:t>
            </a:r>
            <a:r>
              <a:rPr lang="en-GB" dirty="0" err="1"/>
              <a:t>perché</a:t>
            </a:r>
            <a:r>
              <a:rPr lang="en-GB" dirty="0"/>
              <a:t>?</a:t>
            </a:r>
          </a:p>
          <a:p>
            <a:r>
              <a:rPr lang="en-GB" dirty="0"/>
              <a:t>Cosa </a:t>
            </a:r>
            <a:r>
              <a:rPr lang="en-GB" dirty="0" err="1"/>
              <a:t>possiamo</a:t>
            </a:r>
            <a:r>
              <a:rPr lang="en-GB" dirty="0"/>
              <a:t> fare per </a:t>
            </a:r>
            <a:r>
              <a:rPr lang="en-GB" dirty="0" err="1"/>
              <a:t>migliorare</a:t>
            </a:r>
            <a:r>
              <a:rPr lang="en-GB" dirty="0"/>
              <a:t> la </a:t>
            </a:r>
            <a:r>
              <a:rPr lang="en-GB" dirty="0" err="1"/>
              <a:t>comunicazione</a:t>
            </a:r>
            <a:r>
              <a:rPr lang="en-GB" dirty="0"/>
              <a:t>?</a:t>
            </a:r>
          </a:p>
        </p:txBody>
      </p:sp>
    </p:spTree>
    <p:extLst>
      <p:ext uri="{BB962C8B-B14F-4D97-AF65-F5344CB8AC3E}">
        <p14:creationId xmlns:p14="http://schemas.microsoft.com/office/powerpoint/2010/main" val="179237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3D216-539F-48F6-B8AA-36D7385466C0}"/>
              </a:ext>
            </a:extLst>
          </p:cNvPr>
          <p:cNvSpPr>
            <a:spLocks noGrp="1"/>
          </p:cNvSpPr>
          <p:nvPr>
            <p:ph type="title"/>
          </p:nvPr>
        </p:nvSpPr>
        <p:spPr>
          <a:xfrm>
            <a:off x="673224" y="274638"/>
            <a:ext cx="5915000" cy="1143000"/>
          </a:xfrm>
        </p:spPr>
        <p:txBody>
          <a:bodyPr/>
          <a:lstStyle/>
          <a:p>
            <a:r>
              <a:rPr lang="en-GB" dirty="0"/>
              <a:t>Conversazione 3</a:t>
            </a:r>
          </a:p>
        </p:txBody>
      </p:sp>
      <p:sp>
        <p:nvSpPr>
          <p:cNvPr id="5" name="Speech Bubble: Rectangle 4">
            <a:extLst>
              <a:ext uri="{FF2B5EF4-FFF2-40B4-BE49-F238E27FC236}">
                <a16:creationId xmlns:a16="http://schemas.microsoft.com/office/drawing/2014/main" xmlns="" id="{1BD9D1D9-AE87-4B44-B1FD-336DFD0AEB90}"/>
              </a:ext>
            </a:extLst>
          </p:cNvPr>
          <p:cNvSpPr/>
          <p:nvPr/>
        </p:nvSpPr>
        <p:spPr>
          <a:xfrm>
            <a:off x="899592" y="1340768"/>
            <a:ext cx="1698333" cy="936104"/>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peech Bubble: Rectangle 5">
            <a:extLst>
              <a:ext uri="{FF2B5EF4-FFF2-40B4-BE49-F238E27FC236}">
                <a16:creationId xmlns:a16="http://schemas.microsoft.com/office/drawing/2014/main" xmlns="" id="{75E32839-CE75-40F8-A1F8-BFBC3BD9DEEC}"/>
              </a:ext>
            </a:extLst>
          </p:cNvPr>
          <p:cNvSpPr/>
          <p:nvPr/>
        </p:nvSpPr>
        <p:spPr>
          <a:xfrm>
            <a:off x="4283968" y="1781944"/>
            <a:ext cx="2016224" cy="1143000"/>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peech Bubble: Rectangle 6">
            <a:extLst>
              <a:ext uri="{FF2B5EF4-FFF2-40B4-BE49-F238E27FC236}">
                <a16:creationId xmlns:a16="http://schemas.microsoft.com/office/drawing/2014/main" xmlns="" id="{F445479D-876C-49B8-AEFD-A635C01EC5F1}"/>
              </a:ext>
            </a:extLst>
          </p:cNvPr>
          <p:cNvSpPr/>
          <p:nvPr/>
        </p:nvSpPr>
        <p:spPr>
          <a:xfrm>
            <a:off x="1259632" y="3235623"/>
            <a:ext cx="2448272" cy="936104"/>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xmlns="" id="{ADE14FCE-BE03-4958-8951-3DB3BB1EDB25}"/>
              </a:ext>
            </a:extLst>
          </p:cNvPr>
          <p:cNvSpPr txBox="1"/>
          <p:nvPr/>
        </p:nvSpPr>
        <p:spPr>
          <a:xfrm>
            <a:off x="2034198" y="1507431"/>
            <a:ext cx="445740" cy="769441"/>
          </a:xfrm>
          <a:prstGeom prst="rect">
            <a:avLst/>
          </a:prstGeom>
          <a:noFill/>
        </p:spPr>
        <p:txBody>
          <a:bodyPr wrap="square" rtlCol="0">
            <a:spAutoFit/>
          </a:bodyPr>
          <a:lstStyle/>
          <a:p>
            <a:r>
              <a:rPr lang="en-GB" sz="4400" dirty="0">
                <a:solidFill>
                  <a:schemeClr val="tx1">
                    <a:lumMod val="50000"/>
                  </a:schemeClr>
                </a:solidFill>
              </a:rPr>
              <a:t>?</a:t>
            </a:r>
            <a:endParaRPr lang="en-GB" dirty="0">
              <a:solidFill>
                <a:schemeClr val="tx1">
                  <a:lumMod val="50000"/>
                </a:schemeClr>
              </a:solidFill>
            </a:endParaRPr>
          </a:p>
        </p:txBody>
      </p:sp>
      <p:sp>
        <p:nvSpPr>
          <p:cNvPr id="13" name="Speech Bubble: Rectangle 12">
            <a:extLst>
              <a:ext uri="{FF2B5EF4-FFF2-40B4-BE49-F238E27FC236}">
                <a16:creationId xmlns:a16="http://schemas.microsoft.com/office/drawing/2014/main" xmlns="" id="{4D6E3F90-D14F-4479-8C14-CAFF9D402342}"/>
              </a:ext>
            </a:extLst>
          </p:cNvPr>
          <p:cNvSpPr/>
          <p:nvPr/>
        </p:nvSpPr>
        <p:spPr>
          <a:xfrm>
            <a:off x="4788024" y="4678461"/>
            <a:ext cx="2642010" cy="936104"/>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AE010BEF-B214-4184-8B3F-209DCF3F8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54" y="1361475"/>
            <a:ext cx="915397" cy="915397"/>
          </a:xfrm>
          <a:prstGeom prst="rect">
            <a:avLst/>
          </a:prstGeom>
        </p:spPr>
      </p:pic>
      <p:pic>
        <p:nvPicPr>
          <p:cNvPr id="10" name="Picture 9" descr="A close up of a toy&#10;&#10;Description generated with high confidence">
            <a:extLst>
              <a:ext uri="{FF2B5EF4-FFF2-40B4-BE49-F238E27FC236}">
                <a16:creationId xmlns:a16="http://schemas.microsoft.com/office/drawing/2014/main" xmlns="" id="{33AAF09C-E517-4724-A0BA-1B6811134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653" y="1943799"/>
            <a:ext cx="858705" cy="837129"/>
          </a:xfrm>
          <a:prstGeom prst="rect">
            <a:avLst/>
          </a:prstGeom>
        </p:spPr>
      </p:pic>
      <p:pic>
        <p:nvPicPr>
          <p:cNvPr id="14" name="Picture 13" descr="A picture containing black, object&#10;&#10;Description generated with high confidence">
            <a:extLst>
              <a:ext uri="{FF2B5EF4-FFF2-40B4-BE49-F238E27FC236}">
                <a16:creationId xmlns:a16="http://schemas.microsoft.com/office/drawing/2014/main" xmlns="" id="{19471AFC-1999-4AB5-A471-BD979453D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644" y="2003645"/>
            <a:ext cx="715516" cy="715516"/>
          </a:xfrm>
          <a:prstGeom prst="rect">
            <a:avLst/>
          </a:prstGeom>
        </p:spPr>
      </p:pic>
      <p:pic>
        <p:nvPicPr>
          <p:cNvPr id="19" name="Picture 18">
            <a:extLst>
              <a:ext uri="{FF2B5EF4-FFF2-40B4-BE49-F238E27FC236}">
                <a16:creationId xmlns:a16="http://schemas.microsoft.com/office/drawing/2014/main" xmlns="" id="{8CAE1A05-CA0D-457A-AF4F-A29B78B112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179" y="3294482"/>
            <a:ext cx="715516" cy="715516"/>
          </a:xfrm>
          <a:prstGeom prst="rect">
            <a:avLst/>
          </a:prstGeom>
        </p:spPr>
      </p:pic>
      <p:pic>
        <p:nvPicPr>
          <p:cNvPr id="22" name="Picture 21" descr="A picture containing mollusk, invertebrate, animal&#10;&#10;Description generated with high confidence">
            <a:extLst>
              <a:ext uri="{FF2B5EF4-FFF2-40B4-BE49-F238E27FC236}">
                <a16:creationId xmlns:a16="http://schemas.microsoft.com/office/drawing/2014/main" xmlns="" id="{CBA4E07E-AD10-44F7-A2F9-C70921FDA2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7068" y="3258478"/>
            <a:ext cx="787524" cy="787524"/>
          </a:xfrm>
          <a:prstGeom prst="rect">
            <a:avLst/>
          </a:prstGeom>
        </p:spPr>
      </p:pic>
      <p:pic>
        <p:nvPicPr>
          <p:cNvPr id="24" name="Picture 23">
            <a:extLst>
              <a:ext uri="{FF2B5EF4-FFF2-40B4-BE49-F238E27FC236}">
                <a16:creationId xmlns:a16="http://schemas.microsoft.com/office/drawing/2014/main" xmlns="" id="{DBA255B1-CF82-417C-8B7D-BB81E217FE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120" y="4780509"/>
            <a:ext cx="732008" cy="732008"/>
          </a:xfrm>
          <a:prstGeom prst="rect">
            <a:avLst/>
          </a:prstGeom>
        </p:spPr>
      </p:pic>
      <p:pic>
        <p:nvPicPr>
          <p:cNvPr id="26" name="Picture 25" descr="A close up of a sign&#10;&#10;Description generated with high confidence">
            <a:extLst>
              <a:ext uri="{FF2B5EF4-FFF2-40B4-BE49-F238E27FC236}">
                <a16:creationId xmlns:a16="http://schemas.microsoft.com/office/drawing/2014/main" xmlns="" id="{E745FB96-01C0-4F20-B093-9ED8F289BF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1922" y="4780509"/>
            <a:ext cx="732008" cy="732008"/>
          </a:xfrm>
          <a:prstGeom prst="rect">
            <a:avLst/>
          </a:prstGeom>
        </p:spPr>
      </p:pic>
      <p:pic>
        <p:nvPicPr>
          <p:cNvPr id="28" name="Picture 27">
            <a:extLst>
              <a:ext uri="{FF2B5EF4-FFF2-40B4-BE49-F238E27FC236}">
                <a16:creationId xmlns:a16="http://schemas.microsoft.com/office/drawing/2014/main" xmlns="" id="{D0AFB6D3-4AEA-4E4D-96CF-9E5B85BC36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70503" y="3384974"/>
            <a:ext cx="637401" cy="637401"/>
          </a:xfrm>
          <a:prstGeom prst="rect">
            <a:avLst/>
          </a:prstGeom>
        </p:spPr>
      </p:pic>
      <p:pic>
        <p:nvPicPr>
          <p:cNvPr id="36" name="Picture 35">
            <a:extLst>
              <a:ext uri="{FF2B5EF4-FFF2-40B4-BE49-F238E27FC236}">
                <a16:creationId xmlns:a16="http://schemas.microsoft.com/office/drawing/2014/main" xmlns="" id="{F478A330-5F21-49BE-A9E0-24F464EFFA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0997" y="4780509"/>
            <a:ext cx="732008" cy="732008"/>
          </a:xfrm>
          <a:prstGeom prst="rect">
            <a:avLst/>
          </a:prstGeom>
        </p:spPr>
      </p:pic>
    </p:spTree>
    <p:extLst>
      <p:ext uri="{BB962C8B-B14F-4D97-AF65-F5344CB8AC3E}">
        <p14:creationId xmlns:p14="http://schemas.microsoft.com/office/powerpoint/2010/main" val="191634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255C6-EF05-471A-BC4B-5D4A2D0093B3}"/>
              </a:ext>
            </a:extLst>
          </p:cNvPr>
          <p:cNvSpPr>
            <a:spLocks noGrp="1"/>
          </p:cNvSpPr>
          <p:nvPr>
            <p:ph type="title"/>
          </p:nvPr>
        </p:nvSpPr>
        <p:spPr/>
        <p:txBody>
          <a:bodyPr/>
          <a:lstStyle/>
          <a:p>
            <a:r>
              <a:rPr lang="en-GB" dirty="0" err="1"/>
              <a:t>Discussione</a:t>
            </a:r>
            <a:endParaRPr lang="en-GB" dirty="0"/>
          </a:p>
        </p:txBody>
      </p:sp>
      <p:sp>
        <p:nvSpPr>
          <p:cNvPr id="3" name="Content Placeholder 2">
            <a:extLst>
              <a:ext uri="{FF2B5EF4-FFF2-40B4-BE49-F238E27FC236}">
                <a16:creationId xmlns:a16="http://schemas.microsoft.com/office/drawing/2014/main" xmlns="" id="{4E3637A1-89C5-4145-B596-4ABF2FB3F615}"/>
              </a:ext>
            </a:extLst>
          </p:cNvPr>
          <p:cNvSpPr>
            <a:spLocks noGrp="1"/>
          </p:cNvSpPr>
          <p:nvPr>
            <p:ph idx="1"/>
          </p:nvPr>
        </p:nvSpPr>
        <p:spPr/>
        <p:txBody>
          <a:bodyPr/>
          <a:lstStyle/>
          <a:p>
            <a:r>
              <a:rPr lang="en-GB" dirty="0" err="1"/>
              <a:t>Quanto</a:t>
            </a:r>
            <a:r>
              <a:rPr lang="en-GB" dirty="0"/>
              <a:t> era facile da </a:t>
            </a:r>
            <a:r>
              <a:rPr lang="en-GB" dirty="0" err="1"/>
              <a:t>capire</a:t>
            </a:r>
            <a:r>
              <a:rPr lang="en-GB" dirty="0"/>
              <a:t>?</a:t>
            </a:r>
          </a:p>
          <a:p>
            <a:r>
              <a:rPr lang="en-GB" dirty="0" err="1"/>
              <a:t>Quanto</a:t>
            </a:r>
            <a:r>
              <a:rPr lang="en-GB" dirty="0"/>
              <a:t> era </a:t>
            </a:r>
            <a:r>
              <a:rPr lang="en-GB" dirty="0" err="1"/>
              <a:t>complesso</a:t>
            </a:r>
            <a:r>
              <a:rPr lang="en-GB" dirty="0"/>
              <a:t> </a:t>
            </a:r>
            <a:r>
              <a:rPr lang="en-GB" dirty="0" err="1"/>
              <a:t>il</a:t>
            </a:r>
            <a:r>
              <a:rPr lang="en-GB" dirty="0"/>
              <a:t> </a:t>
            </a:r>
            <a:r>
              <a:rPr lang="en-GB" dirty="0" err="1"/>
              <a:t>contenuto</a:t>
            </a:r>
            <a:r>
              <a:rPr lang="en-GB" dirty="0"/>
              <a:t>?</a:t>
            </a:r>
          </a:p>
          <a:p>
            <a:r>
              <a:rPr lang="en-GB" dirty="0" err="1"/>
              <a:t>Qualcuno</a:t>
            </a:r>
            <a:r>
              <a:rPr lang="en-GB" dirty="0"/>
              <a:t> </a:t>
            </a:r>
            <a:r>
              <a:rPr lang="en-GB" dirty="0" err="1"/>
              <a:t>dei</a:t>
            </a:r>
            <a:r>
              <a:rPr lang="en-GB" dirty="0"/>
              <a:t> </a:t>
            </a:r>
            <a:r>
              <a:rPr lang="en-GB" dirty="0" err="1"/>
              <a:t>simboli</a:t>
            </a:r>
            <a:r>
              <a:rPr lang="en-GB" dirty="0"/>
              <a:t> </a:t>
            </a:r>
            <a:r>
              <a:rPr lang="en-GB" dirty="0" err="1"/>
              <a:t>potrebbe</a:t>
            </a:r>
            <a:r>
              <a:rPr lang="en-GB" dirty="0"/>
              <a:t> </a:t>
            </a:r>
            <a:r>
              <a:rPr lang="en-GB" dirty="0" err="1"/>
              <a:t>essere</a:t>
            </a:r>
            <a:r>
              <a:rPr lang="en-GB" dirty="0"/>
              <a:t> </a:t>
            </a:r>
            <a:r>
              <a:rPr lang="en-GB" dirty="0" err="1"/>
              <a:t>offensivo</a:t>
            </a:r>
            <a:r>
              <a:rPr lang="en-GB" dirty="0"/>
              <a:t>?</a:t>
            </a:r>
          </a:p>
          <a:p>
            <a:r>
              <a:rPr lang="en-GB" dirty="0"/>
              <a:t>Se </a:t>
            </a:r>
            <a:r>
              <a:rPr lang="en-GB" dirty="0" err="1"/>
              <a:t>sì</a:t>
            </a:r>
            <a:r>
              <a:rPr lang="en-GB" dirty="0"/>
              <a:t>, </a:t>
            </a:r>
            <a:r>
              <a:rPr lang="en-GB" dirty="0" err="1"/>
              <a:t>perché</a:t>
            </a:r>
            <a:r>
              <a:rPr lang="en-GB" dirty="0"/>
              <a:t>?</a:t>
            </a:r>
          </a:p>
          <a:p>
            <a:r>
              <a:rPr lang="en-GB" dirty="0"/>
              <a:t>Cosa </a:t>
            </a:r>
            <a:r>
              <a:rPr lang="en-GB" dirty="0" err="1"/>
              <a:t>possiamo</a:t>
            </a:r>
            <a:r>
              <a:rPr lang="en-GB" dirty="0"/>
              <a:t> fare per </a:t>
            </a:r>
            <a:r>
              <a:rPr lang="en-GB" dirty="0" err="1"/>
              <a:t>migliorare</a:t>
            </a:r>
            <a:r>
              <a:rPr lang="en-GB" dirty="0"/>
              <a:t> la </a:t>
            </a:r>
            <a:r>
              <a:rPr lang="en-GB" dirty="0" err="1"/>
              <a:t>comunicazione</a:t>
            </a:r>
            <a:r>
              <a:rPr lang="en-GB" dirty="0"/>
              <a:t>?</a:t>
            </a:r>
          </a:p>
        </p:txBody>
      </p:sp>
    </p:spTree>
    <p:extLst>
      <p:ext uri="{BB962C8B-B14F-4D97-AF65-F5344CB8AC3E}">
        <p14:creationId xmlns:p14="http://schemas.microsoft.com/office/powerpoint/2010/main" val="47780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255C6-EF05-471A-BC4B-5D4A2D0093B3}"/>
              </a:ext>
            </a:extLst>
          </p:cNvPr>
          <p:cNvSpPr>
            <a:spLocks noGrp="1"/>
          </p:cNvSpPr>
          <p:nvPr>
            <p:ph type="title"/>
          </p:nvPr>
        </p:nvSpPr>
        <p:spPr/>
        <p:txBody>
          <a:bodyPr/>
          <a:lstStyle/>
          <a:p>
            <a:r>
              <a:rPr lang="en-GB" dirty="0"/>
              <a:t>Conversazione 4</a:t>
            </a:r>
          </a:p>
        </p:txBody>
      </p:sp>
      <p:sp>
        <p:nvSpPr>
          <p:cNvPr id="3" name="Content Placeholder 2">
            <a:extLst>
              <a:ext uri="{FF2B5EF4-FFF2-40B4-BE49-F238E27FC236}">
                <a16:creationId xmlns:a16="http://schemas.microsoft.com/office/drawing/2014/main" xmlns="" id="{4E3637A1-89C5-4145-B596-4ABF2FB3F615}"/>
              </a:ext>
            </a:extLst>
          </p:cNvPr>
          <p:cNvSpPr>
            <a:spLocks noGrp="1"/>
          </p:cNvSpPr>
          <p:nvPr>
            <p:ph idx="1"/>
          </p:nvPr>
        </p:nvSpPr>
        <p:spPr/>
        <p:txBody>
          <a:bodyPr/>
          <a:lstStyle/>
          <a:p>
            <a:pPr marL="0" indent="0">
              <a:buNone/>
            </a:pPr>
            <a:r>
              <a:rPr lang="en-GB" sz="4000" dirty="0"/>
              <a:t>Ora </a:t>
            </a:r>
            <a:r>
              <a:rPr lang="en-GB" sz="4000" dirty="0" err="1"/>
              <a:t>preparati</a:t>
            </a:r>
            <a:r>
              <a:rPr lang="en-GB" sz="4000" dirty="0"/>
              <a:t> per </a:t>
            </a:r>
            <a:r>
              <a:rPr lang="en-GB" sz="4000" dirty="0" err="1"/>
              <a:t>il</a:t>
            </a:r>
            <a:r>
              <a:rPr lang="en-GB" sz="4000" dirty="0"/>
              <a:t> </a:t>
            </a:r>
            <a:r>
              <a:rPr lang="en-GB" sz="4000" dirty="0" err="1"/>
              <a:t>migliore</a:t>
            </a:r>
            <a:r>
              <a:rPr lang="en-GB" sz="4000" dirty="0"/>
              <a:t>!</a:t>
            </a:r>
          </a:p>
          <a:p>
            <a:pPr marL="0" indent="0">
              <a:buNone/>
            </a:pPr>
            <a:endParaRPr lang="en-GB" dirty="0"/>
          </a:p>
        </p:txBody>
      </p:sp>
    </p:spTree>
    <p:extLst>
      <p:ext uri="{BB962C8B-B14F-4D97-AF65-F5344CB8AC3E}">
        <p14:creationId xmlns:p14="http://schemas.microsoft.com/office/powerpoint/2010/main" val="53736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CD01D-C11E-4C63-80F7-BB62AB85290B}"/>
              </a:ext>
            </a:extLst>
          </p:cNvPr>
          <p:cNvSpPr>
            <a:spLocks noGrp="1"/>
          </p:cNvSpPr>
          <p:nvPr>
            <p:ph type="title"/>
          </p:nvPr>
        </p:nvSpPr>
        <p:spPr/>
        <p:txBody>
          <a:bodyPr/>
          <a:lstStyle/>
          <a:p>
            <a:r>
              <a:rPr lang="en-GB" dirty="0"/>
              <a:t>Conversazione 4</a:t>
            </a:r>
          </a:p>
        </p:txBody>
      </p:sp>
      <p:pic>
        <p:nvPicPr>
          <p:cNvPr id="4" name="Picture 3">
            <a:extLst>
              <a:ext uri="{FF2B5EF4-FFF2-40B4-BE49-F238E27FC236}">
                <a16:creationId xmlns:a16="http://schemas.microsoft.com/office/drawing/2014/main" xmlns="" id="{8F44CB23-6016-42B3-BA88-3DEE97FAA7E1}"/>
              </a:ext>
            </a:extLst>
          </p:cNvPr>
          <p:cNvPicPr>
            <a:picLocks noChangeAspect="1"/>
          </p:cNvPicPr>
          <p:nvPr/>
        </p:nvPicPr>
        <p:blipFill>
          <a:blip r:embed="rId2"/>
          <a:stretch>
            <a:fillRect/>
          </a:stretch>
        </p:blipFill>
        <p:spPr>
          <a:xfrm>
            <a:off x="1823103" y="1307408"/>
            <a:ext cx="4200334" cy="4929904"/>
          </a:xfrm>
          <a:prstGeom prst="rect">
            <a:avLst/>
          </a:prstGeom>
        </p:spPr>
      </p:pic>
    </p:spTree>
    <p:extLst>
      <p:ext uri="{BB962C8B-B14F-4D97-AF65-F5344CB8AC3E}">
        <p14:creationId xmlns:p14="http://schemas.microsoft.com/office/powerpoint/2010/main" val="2086242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CD01D-C11E-4C63-80F7-BB62AB85290B}"/>
              </a:ext>
            </a:extLst>
          </p:cNvPr>
          <p:cNvSpPr>
            <a:spLocks noGrp="1"/>
          </p:cNvSpPr>
          <p:nvPr>
            <p:ph type="title"/>
          </p:nvPr>
        </p:nvSpPr>
        <p:spPr/>
        <p:txBody>
          <a:bodyPr/>
          <a:lstStyle/>
          <a:p>
            <a:r>
              <a:rPr lang="en-GB" dirty="0"/>
              <a:t>Conversazione 4</a:t>
            </a:r>
          </a:p>
        </p:txBody>
      </p:sp>
      <p:pic>
        <p:nvPicPr>
          <p:cNvPr id="4" name="Picture 3">
            <a:extLst>
              <a:ext uri="{FF2B5EF4-FFF2-40B4-BE49-F238E27FC236}">
                <a16:creationId xmlns:a16="http://schemas.microsoft.com/office/drawing/2014/main" xmlns="" id="{8F44CB23-6016-42B3-BA88-3DEE97FAA7E1}"/>
              </a:ext>
            </a:extLst>
          </p:cNvPr>
          <p:cNvPicPr>
            <a:picLocks noChangeAspect="1"/>
          </p:cNvPicPr>
          <p:nvPr/>
        </p:nvPicPr>
        <p:blipFill>
          <a:blip r:embed="rId2"/>
          <a:stretch>
            <a:fillRect/>
          </a:stretch>
        </p:blipFill>
        <p:spPr>
          <a:xfrm>
            <a:off x="755576" y="1340768"/>
            <a:ext cx="3893576" cy="4569864"/>
          </a:xfrm>
          <a:prstGeom prst="rect">
            <a:avLst/>
          </a:prstGeom>
        </p:spPr>
      </p:pic>
      <p:sp>
        <p:nvSpPr>
          <p:cNvPr id="3" name="TextBox 2">
            <a:extLst>
              <a:ext uri="{FF2B5EF4-FFF2-40B4-BE49-F238E27FC236}">
                <a16:creationId xmlns:a16="http://schemas.microsoft.com/office/drawing/2014/main" xmlns="" id="{5BBAC5CB-11FD-433A-B81B-8BB32973319A}"/>
              </a:ext>
            </a:extLst>
          </p:cNvPr>
          <p:cNvSpPr txBox="1"/>
          <p:nvPr/>
        </p:nvSpPr>
        <p:spPr>
          <a:xfrm>
            <a:off x="4860032" y="1955975"/>
            <a:ext cx="3384376" cy="4832092"/>
          </a:xfrm>
          <a:prstGeom prst="rect">
            <a:avLst/>
          </a:prstGeom>
          <a:noFill/>
        </p:spPr>
        <p:txBody>
          <a:bodyPr wrap="square" rtlCol="0">
            <a:spAutoFit/>
          </a:bodyPr>
          <a:lstStyle/>
          <a:p>
            <a:r>
              <a:rPr lang="en-GB" sz="2800" dirty="0"/>
              <a:t>Questa </a:t>
            </a:r>
            <a:r>
              <a:rPr lang="en-GB" sz="2800" dirty="0" err="1"/>
              <a:t>è</a:t>
            </a:r>
            <a:r>
              <a:rPr lang="en-GB" sz="2800" dirty="0"/>
              <a:t> la </a:t>
            </a:r>
            <a:r>
              <a:rPr lang="en-GB" sz="2800" dirty="0" err="1"/>
              <a:t>storia</a:t>
            </a:r>
            <a:r>
              <a:rPr lang="en-GB" sz="2800" dirty="0"/>
              <a:t> di un </a:t>
            </a:r>
            <a:r>
              <a:rPr lang="en-GB" sz="2800" dirty="0" err="1"/>
              <a:t>romanzo</a:t>
            </a:r>
            <a:r>
              <a:rPr lang="en-GB" sz="2800" dirty="0"/>
              <a:t>, </a:t>
            </a:r>
            <a:r>
              <a:rPr lang="en-GB" sz="2800" dirty="0" err="1"/>
              <a:t>più</a:t>
            </a:r>
            <a:r>
              <a:rPr lang="en-GB" sz="2800" dirty="0"/>
              <a:t> </a:t>
            </a:r>
            <a:r>
              <a:rPr lang="en-GB" sz="2800" dirty="0" err="1"/>
              <a:t>tardi</a:t>
            </a:r>
            <a:r>
              <a:rPr lang="en-GB" sz="2800" dirty="0"/>
              <a:t> </a:t>
            </a:r>
            <a:r>
              <a:rPr lang="en-GB" sz="2800" dirty="0" err="1"/>
              <a:t>diventato</a:t>
            </a:r>
            <a:r>
              <a:rPr lang="en-GB" sz="2800" dirty="0"/>
              <a:t> un film e </a:t>
            </a:r>
            <a:r>
              <a:rPr lang="en-GB" sz="2800" dirty="0" err="1"/>
              <a:t>una</a:t>
            </a:r>
            <a:r>
              <a:rPr lang="en-GB" sz="2800" dirty="0"/>
              <a:t> </a:t>
            </a:r>
            <a:r>
              <a:rPr lang="en-GB" sz="2800" dirty="0" err="1"/>
              <a:t>produzione</a:t>
            </a:r>
            <a:r>
              <a:rPr lang="en-GB" sz="2800" dirty="0"/>
              <a:t> </a:t>
            </a:r>
            <a:r>
              <a:rPr lang="en-GB" sz="2800" dirty="0" err="1"/>
              <a:t>teatrale</a:t>
            </a:r>
            <a:r>
              <a:rPr lang="en-GB" sz="2800" dirty="0"/>
              <a:t>, </a:t>
            </a:r>
            <a:r>
              <a:rPr lang="en-GB" sz="2800" i="1" dirty="0"/>
              <a:t>Les Misérables,</a:t>
            </a:r>
            <a:r>
              <a:rPr lang="en-GB" sz="2800" dirty="0"/>
              <a:t> </a:t>
            </a:r>
            <a:r>
              <a:rPr lang="en-GB" sz="2800" dirty="0" err="1"/>
              <a:t>raccontata</a:t>
            </a:r>
            <a:r>
              <a:rPr lang="en-GB" sz="2800" dirty="0"/>
              <a:t> in </a:t>
            </a:r>
            <a:r>
              <a:rPr lang="en-GB" sz="2800" dirty="0" err="1"/>
              <a:t>formato</a:t>
            </a:r>
            <a:r>
              <a:rPr lang="en-GB" sz="2800" dirty="0"/>
              <a:t> Emoji. </a:t>
            </a:r>
          </a:p>
          <a:p>
            <a:r>
              <a:rPr lang="en-GB" sz="2800" dirty="0" err="1"/>
              <a:t>Quanto</a:t>
            </a:r>
            <a:r>
              <a:rPr lang="en-GB" sz="2800" dirty="0"/>
              <a:t> </a:t>
            </a:r>
            <a:r>
              <a:rPr lang="en-GB" sz="2800" dirty="0" err="1"/>
              <a:t>è</a:t>
            </a:r>
            <a:r>
              <a:rPr lang="en-GB" sz="2800" dirty="0"/>
              <a:t> </a:t>
            </a:r>
            <a:r>
              <a:rPr lang="en-GB" sz="2800" dirty="0" err="1"/>
              <a:t>stato</a:t>
            </a:r>
            <a:r>
              <a:rPr lang="en-GB" sz="2800" dirty="0"/>
              <a:t> utile come mezzo di </a:t>
            </a:r>
            <a:r>
              <a:rPr lang="en-GB" sz="2800" dirty="0" err="1"/>
              <a:t>comunicazione</a:t>
            </a:r>
            <a:r>
              <a:rPr lang="en-GB" sz="2800" dirty="0"/>
              <a:t>?</a:t>
            </a:r>
          </a:p>
        </p:txBody>
      </p:sp>
    </p:spTree>
    <p:extLst>
      <p:ext uri="{BB962C8B-B14F-4D97-AF65-F5344CB8AC3E}">
        <p14:creationId xmlns:p14="http://schemas.microsoft.com/office/powerpoint/2010/main" val="227054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5915000" cy="1143000"/>
          </a:xfrm>
        </p:spPr>
        <p:txBody>
          <a:bodyPr/>
          <a:lstStyle/>
          <a:p>
            <a:r>
              <a:rPr lang="en-GB" dirty="0" err="1"/>
              <a:t>Messaggi</a:t>
            </a:r>
            <a:r>
              <a:rPr lang="en-GB" dirty="0"/>
              <a:t> </a:t>
            </a:r>
            <a:r>
              <a:rPr lang="en-GB" dirty="0" err="1"/>
              <a:t>chiave</a:t>
            </a:r>
            <a:endParaRPr lang="en-GB" dirty="0"/>
          </a:p>
        </p:txBody>
      </p:sp>
      <p:sp>
        <p:nvSpPr>
          <p:cNvPr id="3" name="Content Placeholder 2"/>
          <p:cNvSpPr>
            <a:spLocks noGrp="1"/>
          </p:cNvSpPr>
          <p:nvPr>
            <p:ph idx="1"/>
          </p:nvPr>
        </p:nvSpPr>
        <p:spPr>
          <a:xfrm>
            <a:off x="395536" y="1124744"/>
            <a:ext cx="7740352" cy="4891682"/>
          </a:xfrm>
        </p:spPr>
        <p:txBody>
          <a:bodyPr>
            <a:noAutofit/>
          </a:bodyPr>
          <a:lstStyle/>
          <a:p>
            <a:r>
              <a:rPr lang="it-IT" sz="2600" dirty="0"/>
              <a:t>Le immagini possono aiutare la comunicazione, in ogni caso, possono essere interpretati in tanti modi, il che significa che sono meno specifiche e precise delle parole. </a:t>
            </a:r>
          </a:p>
          <a:p>
            <a:r>
              <a:rPr lang="it-IT" sz="2600" dirty="0"/>
              <a:t>Un eccessivo affidamento sulle immagini può offuscare i significati, dunque impedire la comunicazione.</a:t>
            </a:r>
          </a:p>
          <a:p>
            <a:r>
              <a:rPr lang="it-IT" sz="2600" dirty="0"/>
              <a:t>Alcune immagini hanno delle connotazioni che sono culturalmente sensibili o tabù. Utilizzare un’immagine che può rappresentare una parola o un concetto che normalmente eviteresti in una conversazione, potrebbe essere offensivo. </a:t>
            </a:r>
          </a:p>
        </p:txBody>
      </p:sp>
    </p:spTree>
    <p:extLst>
      <p:ext uri="{BB962C8B-B14F-4D97-AF65-F5344CB8AC3E}">
        <p14:creationId xmlns:p14="http://schemas.microsoft.com/office/powerpoint/2010/main" val="2475721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 </a:t>
            </a:r>
            <a:r>
              <a:rPr lang="en-US" dirty="0" err="1"/>
              <a:t>momento</a:t>
            </a:r>
            <a:r>
              <a:rPr lang="en-US" dirty="0"/>
              <a:t> </a:t>
            </a:r>
            <a:r>
              <a:rPr lang="en-US" dirty="0" err="1"/>
              <a:t>delle</a:t>
            </a:r>
            <a:r>
              <a:rPr lang="en-US" dirty="0"/>
              <a:t> </a:t>
            </a:r>
            <a:r>
              <a:rPr lang="en-US" dirty="0" err="1"/>
              <a:t>attività</a:t>
            </a:r>
            <a:endParaRPr lang="el-GR" dirty="0"/>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NUMERO ATTIVITA': 1.3.3</a:t>
            </a:r>
          </a:p>
          <a:p>
            <a:endParaRPr lang="en-US" sz="2400" b="1" dirty="0"/>
          </a:p>
          <a:p>
            <a:r>
              <a:rPr lang="en-US" sz="2400" b="1" dirty="0"/>
              <a:t>TITOLO ATTIVITA’: </a:t>
            </a:r>
            <a:r>
              <a:rPr lang="en-US" sz="2400" b="1" dirty="0" err="1"/>
              <a:t>Insegnare</a:t>
            </a:r>
            <a:r>
              <a:rPr lang="en-US" sz="2400" b="1" dirty="0"/>
              <a:t> e fare </a:t>
            </a:r>
            <a:r>
              <a:rPr lang="en-US" sz="2400" b="1" dirty="0" err="1"/>
              <a:t>ricerca</a:t>
            </a:r>
            <a:r>
              <a:rPr lang="en-US" sz="2400" b="1" dirty="0"/>
              <a:t> </a:t>
            </a:r>
            <a:r>
              <a:rPr lang="en-US" sz="2400" b="1" dirty="0" err="1"/>
              <a:t>su</a:t>
            </a:r>
            <a:r>
              <a:rPr lang="en-US" sz="2400" b="1" dirty="0"/>
              <a:t> </a:t>
            </a:r>
            <a:r>
              <a:rPr lang="en-US" sz="2400" b="1" dirty="0" err="1"/>
              <a:t>linguaggio</a:t>
            </a:r>
            <a:r>
              <a:rPr lang="en-US" sz="2400" b="1" dirty="0"/>
              <a:t> e </a:t>
            </a:r>
            <a:r>
              <a:rPr lang="en-US" sz="2400" b="1" dirty="0" err="1"/>
              <a:t>cultura</a:t>
            </a:r>
            <a:endParaRPr lang="en-US" sz="2400" b="1" dirty="0"/>
          </a:p>
          <a:p>
            <a:endParaRPr lang="en-US" sz="2400" b="1" dirty="0"/>
          </a:p>
          <a:p>
            <a:r>
              <a:rPr lang="en-US" sz="2400" b="1" dirty="0"/>
              <a:t>DURATA ATTIVITA': 30 </a:t>
            </a:r>
            <a:r>
              <a:rPr lang="en-US" sz="2400" b="1" dirty="0" err="1"/>
              <a:t>minuti</a:t>
            </a:r>
            <a:endParaRPr lang="en-US" sz="2400" b="1" dirty="0"/>
          </a:p>
          <a:p>
            <a:endParaRPr lang="en-US" sz="2400" b="1" dirty="0"/>
          </a:p>
          <a:p>
            <a:r>
              <a:rPr lang="en-US" sz="2400" b="1" dirty="0"/>
              <a:t>COMMENTI: </a:t>
            </a:r>
            <a:r>
              <a:rPr lang="en-US" sz="2400" b="1" dirty="0" err="1"/>
              <a:t>Lettura</a:t>
            </a:r>
            <a:r>
              <a:rPr lang="en-US" sz="2400" b="1" dirty="0"/>
              <a:t> di </a:t>
            </a:r>
            <a:r>
              <a:rPr lang="en-US" sz="2400" b="1" dirty="0" err="1"/>
              <a:t>gruppo</a:t>
            </a:r>
            <a:r>
              <a:rPr lang="en-US" sz="2400" b="1" dirty="0"/>
              <a:t> </a:t>
            </a:r>
            <a:r>
              <a:rPr lang="en-US" sz="2400" b="1" dirty="0" err="1"/>
              <a:t>condivisa</a:t>
            </a:r>
            <a:r>
              <a:rPr lang="en-US" sz="2400" b="1" dirty="0"/>
              <a:t> di </a:t>
            </a:r>
            <a:r>
              <a:rPr lang="en-US" sz="2400" b="1" dirty="0" err="1"/>
              <a:t>estratti</a:t>
            </a:r>
            <a:r>
              <a:rPr lang="en-US" sz="2400" b="1" dirty="0"/>
              <a:t> di un </a:t>
            </a:r>
            <a:r>
              <a:rPr lang="en-US" sz="2400" b="1" dirty="0" err="1"/>
              <a:t>testo</a:t>
            </a:r>
            <a:r>
              <a:rPr lang="en-US" sz="2400" b="1" dirty="0"/>
              <a:t> </a:t>
            </a:r>
            <a:r>
              <a:rPr lang="en-US" sz="2400" b="1" dirty="0" err="1"/>
              <a:t>accademico</a:t>
            </a:r>
            <a:endParaRPr lang="en-US" sz="2400" b="1" dirty="0"/>
          </a:p>
        </p:txBody>
      </p:sp>
    </p:spTree>
    <p:extLst>
      <p:ext uri="{BB962C8B-B14F-4D97-AF65-F5344CB8AC3E}">
        <p14:creationId xmlns:p14="http://schemas.microsoft.com/office/powerpoint/2010/main" val="2642736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FA5A48-556D-4F07-A7C3-1CB9F22D7DA4}"/>
              </a:ext>
            </a:extLst>
          </p:cNvPr>
          <p:cNvSpPr>
            <a:spLocks noGrp="1"/>
          </p:cNvSpPr>
          <p:nvPr>
            <p:ph type="title"/>
          </p:nvPr>
        </p:nvSpPr>
        <p:spPr>
          <a:xfrm>
            <a:off x="0" y="274638"/>
            <a:ext cx="6804248" cy="1143000"/>
          </a:xfrm>
        </p:spPr>
        <p:txBody>
          <a:bodyPr>
            <a:normAutofit fontScale="90000"/>
          </a:bodyPr>
          <a:lstStyle/>
          <a:p>
            <a:r>
              <a:rPr lang="en-GB" dirty="0" err="1"/>
              <a:t>Insegnare</a:t>
            </a:r>
            <a:r>
              <a:rPr lang="en-GB" dirty="0"/>
              <a:t> e fare </a:t>
            </a:r>
            <a:r>
              <a:rPr lang="en-GB" dirty="0" err="1"/>
              <a:t>ricerca</a:t>
            </a:r>
            <a:r>
              <a:rPr lang="en-GB" dirty="0"/>
              <a:t> </a:t>
            </a:r>
            <a:r>
              <a:rPr lang="en-GB" dirty="0" err="1"/>
              <a:t>su</a:t>
            </a:r>
            <a:r>
              <a:rPr lang="en-GB" dirty="0"/>
              <a:t> </a:t>
            </a:r>
            <a:r>
              <a:rPr lang="en-GB" dirty="0" err="1"/>
              <a:t>linguaggio</a:t>
            </a:r>
            <a:r>
              <a:rPr lang="en-GB" dirty="0"/>
              <a:t> e </a:t>
            </a:r>
            <a:r>
              <a:rPr lang="en-GB" dirty="0" err="1"/>
              <a:t>cultura</a:t>
            </a:r>
            <a:endParaRPr lang="en-GB" dirty="0"/>
          </a:p>
        </p:txBody>
      </p:sp>
      <p:sp>
        <p:nvSpPr>
          <p:cNvPr id="3" name="Content Placeholder 2">
            <a:extLst>
              <a:ext uri="{FF2B5EF4-FFF2-40B4-BE49-F238E27FC236}">
                <a16:creationId xmlns:a16="http://schemas.microsoft.com/office/drawing/2014/main" xmlns="" id="{10FB8443-15BA-44E2-A8A0-DDB0BB852414}"/>
              </a:ext>
            </a:extLst>
          </p:cNvPr>
          <p:cNvSpPr>
            <a:spLocks noGrp="1"/>
          </p:cNvSpPr>
          <p:nvPr>
            <p:ph idx="1"/>
          </p:nvPr>
        </p:nvSpPr>
        <p:spPr/>
        <p:txBody>
          <a:bodyPr>
            <a:normAutofit lnSpcReduction="10000"/>
          </a:bodyPr>
          <a:lstStyle/>
          <a:p>
            <a:r>
              <a:rPr lang="it-IT" dirty="0"/>
              <a:t>Il linguaggio è un importante fattore nello sviluppo della comunicazione interculturale dal momento che è la modalità predominante in cui la comunicazione si svolge.</a:t>
            </a:r>
          </a:p>
          <a:p>
            <a:r>
              <a:rPr lang="it-IT" dirty="0"/>
              <a:t>Nel suo libro </a:t>
            </a:r>
            <a:r>
              <a:rPr lang="it-IT" i="1" dirty="0" err="1"/>
              <a:t>Teaching</a:t>
            </a:r>
            <a:r>
              <a:rPr lang="it-IT" i="1" dirty="0"/>
              <a:t> and </a:t>
            </a:r>
            <a:r>
              <a:rPr lang="it-IT" i="1" dirty="0" err="1"/>
              <a:t>Researching</a:t>
            </a:r>
            <a:r>
              <a:rPr lang="it-IT" i="1" dirty="0"/>
              <a:t> Language and Culture</a:t>
            </a:r>
            <a:r>
              <a:rPr lang="it-IT" dirty="0"/>
              <a:t>, Joan Kelly Hall discute le connessioni tra identità, cultura e linguaggio.</a:t>
            </a: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97175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Panoramica</a:t>
            </a:r>
            <a:r>
              <a:rPr lang="en-US" dirty="0"/>
              <a:t> </a:t>
            </a:r>
            <a:r>
              <a:rPr lang="en-US" dirty="0" err="1"/>
              <a:t>dell’Unità</a:t>
            </a:r>
            <a:r>
              <a:rPr lang="en-US" dirty="0"/>
              <a:t> 3</a:t>
            </a:r>
            <a:endParaRPr lang="el-GR" dirty="0"/>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pPr lvl="0"/>
            <a:r>
              <a:rPr lang="en-US" sz="2400" b="1" dirty="0"/>
              <a:t>Questa </a:t>
            </a:r>
            <a:r>
              <a:rPr lang="en-US" sz="2400" b="1" dirty="0" err="1"/>
              <a:t>Unità</a:t>
            </a:r>
            <a:r>
              <a:rPr lang="en-US" sz="2400" b="1" dirty="0"/>
              <a:t> </a:t>
            </a:r>
            <a:r>
              <a:rPr lang="en-US" sz="2400" b="1" dirty="0" err="1"/>
              <a:t>sarà</a:t>
            </a:r>
            <a:r>
              <a:rPr lang="en-US" sz="2400" b="1" dirty="0"/>
              <a:t> </a:t>
            </a:r>
            <a:r>
              <a:rPr lang="en-US" sz="2400" b="1" dirty="0" err="1"/>
              <a:t>incentrata</a:t>
            </a:r>
            <a:r>
              <a:rPr lang="en-US" sz="2400" b="1" dirty="0"/>
              <a:t> </a:t>
            </a:r>
            <a:r>
              <a:rPr lang="en-US" sz="2400" b="1" dirty="0" err="1"/>
              <a:t>su</a:t>
            </a:r>
            <a:r>
              <a:rPr lang="en-US" sz="2400" b="1" dirty="0"/>
              <a:t>:</a:t>
            </a:r>
          </a:p>
          <a:p>
            <a:pPr marL="342900" lvl="0" indent="-342900">
              <a:buFont typeface="Arial" panose="020B0604020202020204" pitchFamily="34" charset="0"/>
              <a:buChar char="•"/>
            </a:pPr>
            <a:r>
              <a:rPr lang="en-US" sz="2400" b="1" dirty="0" err="1"/>
              <a:t>Principi</a:t>
            </a:r>
            <a:r>
              <a:rPr lang="en-US" sz="2400" b="1" dirty="0"/>
              <a:t> </a:t>
            </a:r>
            <a:r>
              <a:rPr lang="en-US" sz="2400" b="1" dirty="0" err="1"/>
              <a:t>chiave</a:t>
            </a:r>
            <a:r>
              <a:rPr lang="en-US" sz="2400" b="1" dirty="0"/>
              <a:t> e </a:t>
            </a:r>
            <a:r>
              <a:rPr lang="en-US" sz="2400" b="1" dirty="0" err="1"/>
              <a:t>caratteristiche</a:t>
            </a:r>
            <a:r>
              <a:rPr lang="en-US" sz="2400" b="1" dirty="0"/>
              <a:t> </a:t>
            </a:r>
            <a:r>
              <a:rPr lang="en-US" sz="2400" b="1" dirty="0" err="1"/>
              <a:t>della</a:t>
            </a:r>
            <a:r>
              <a:rPr lang="en-US" sz="2400" b="1" dirty="0"/>
              <a:t> </a:t>
            </a:r>
            <a:r>
              <a:rPr lang="en-US" sz="2400" b="1" dirty="0" err="1"/>
              <a:t>comunicazione</a:t>
            </a:r>
            <a:r>
              <a:rPr lang="en-US" sz="2400" b="1" dirty="0"/>
              <a:t> </a:t>
            </a:r>
            <a:r>
              <a:rPr lang="en-US" sz="2400" b="1" dirty="0" err="1"/>
              <a:t>interculturale</a:t>
            </a:r>
            <a:endParaRPr lang="en-US" sz="2400" b="1" dirty="0"/>
          </a:p>
          <a:p>
            <a:pPr marL="342900" lvl="0" indent="-342900">
              <a:buFont typeface="Arial" panose="020B0604020202020204" pitchFamily="34" charset="0"/>
              <a:buChar char="•"/>
            </a:pPr>
            <a:r>
              <a:rPr lang="it-IT" sz="2400" b="1" dirty="0"/>
              <a:t>Le differenze tra comunicazione verbale e non verbale</a:t>
            </a:r>
            <a:endParaRPr lang="en-GB" sz="2400" b="1" dirty="0"/>
          </a:p>
          <a:p>
            <a:pPr marL="342900" lvl="0" indent="-342900">
              <a:buFont typeface="Arial" panose="020B0604020202020204" pitchFamily="34" charset="0"/>
              <a:buChar char="•"/>
            </a:pPr>
            <a:r>
              <a:rPr lang="it-IT" sz="2400" b="1" dirty="0"/>
              <a:t>Adattare gli stili di comunicazione per andare incontro a persone di altre culture</a:t>
            </a:r>
          </a:p>
          <a:p>
            <a:pPr marL="342900" lvl="0" indent="-342900">
              <a:buFont typeface="Arial" panose="020B0604020202020204" pitchFamily="34" charset="0"/>
              <a:buChar char="•"/>
            </a:pPr>
            <a:r>
              <a:rPr lang="it-IT" sz="2400" b="1" dirty="0"/>
              <a:t>Tecniche per comunicare verbalmente e non-verbalmente in ambienti culturalmente diversi</a:t>
            </a:r>
            <a:endParaRPr lang="en-GB" sz="2400" b="1" dirty="0"/>
          </a:p>
        </p:txBody>
      </p:sp>
    </p:spTree>
    <p:extLst>
      <p:ext uri="{BB962C8B-B14F-4D97-AF65-F5344CB8AC3E}">
        <p14:creationId xmlns:p14="http://schemas.microsoft.com/office/powerpoint/2010/main" val="731493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0FB8443-15BA-44E2-A8A0-DDB0BB852414}"/>
              </a:ext>
            </a:extLst>
          </p:cNvPr>
          <p:cNvSpPr>
            <a:spLocks noGrp="1"/>
          </p:cNvSpPr>
          <p:nvPr>
            <p:ph idx="1"/>
          </p:nvPr>
        </p:nvSpPr>
        <p:spPr>
          <a:xfrm>
            <a:off x="395536" y="1772816"/>
            <a:ext cx="7643192" cy="4497958"/>
          </a:xfrm>
        </p:spPr>
        <p:txBody>
          <a:bodyPr>
            <a:normAutofit/>
          </a:bodyPr>
          <a:lstStyle/>
          <a:p>
            <a:r>
              <a:rPr lang="it-IT" dirty="0"/>
              <a:t>Ecco ora da leggere tre estratti dal capitolo 2 del libro.</a:t>
            </a:r>
          </a:p>
          <a:p>
            <a:r>
              <a:rPr lang="it-IT" dirty="0"/>
              <a:t>Come possono aiutarci gli estratti mentre ci prepariamo al trasferimento in un contesto interculturale? </a:t>
            </a:r>
          </a:p>
        </p:txBody>
      </p:sp>
      <p:sp>
        <p:nvSpPr>
          <p:cNvPr id="5" name="Title 1">
            <a:extLst/>
          </p:cNvPr>
          <p:cNvSpPr>
            <a:spLocks noGrp="1"/>
          </p:cNvSpPr>
          <p:nvPr>
            <p:ph type="title"/>
          </p:nvPr>
        </p:nvSpPr>
        <p:spPr>
          <a:xfrm>
            <a:off x="0" y="274638"/>
            <a:ext cx="6804248" cy="1143000"/>
          </a:xfrm>
        </p:spPr>
        <p:txBody>
          <a:bodyPr>
            <a:normAutofit fontScale="90000"/>
          </a:bodyPr>
          <a:lstStyle/>
          <a:p>
            <a:r>
              <a:rPr lang="en-GB" dirty="0" err="1"/>
              <a:t>Insegnare</a:t>
            </a:r>
            <a:r>
              <a:rPr lang="en-GB" dirty="0"/>
              <a:t> e fare </a:t>
            </a:r>
            <a:r>
              <a:rPr lang="en-GB" dirty="0" err="1"/>
              <a:t>ricerca</a:t>
            </a:r>
            <a:r>
              <a:rPr lang="en-GB" dirty="0"/>
              <a:t> </a:t>
            </a:r>
            <a:r>
              <a:rPr lang="en-GB" dirty="0" err="1"/>
              <a:t>su</a:t>
            </a:r>
            <a:r>
              <a:rPr lang="en-GB" dirty="0"/>
              <a:t> </a:t>
            </a:r>
            <a:r>
              <a:rPr lang="en-GB" dirty="0" err="1"/>
              <a:t>linguaggio</a:t>
            </a:r>
            <a:r>
              <a:rPr lang="en-GB" dirty="0"/>
              <a:t> e </a:t>
            </a:r>
            <a:r>
              <a:rPr lang="en-GB" dirty="0" err="1"/>
              <a:t>cultura</a:t>
            </a:r>
            <a:endParaRPr lang="en-GB" dirty="0"/>
          </a:p>
        </p:txBody>
      </p:sp>
    </p:spTree>
    <p:extLst>
      <p:ext uri="{BB962C8B-B14F-4D97-AF65-F5344CB8AC3E}">
        <p14:creationId xmlns:p14="http://schemas.microsoft.com/office/powerpoint/2010/main" val="2807665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Discussione</a:t>
            </a:r>
            <a:endParaRPr lang="el-GR" dirty="0"/>
          </a:p>
        </p:txBody>
      </p:sp>
      <p:sp>
        <p:nvSpPr>
          <p:cNvPr id="5" name="Content Placeholder 2">
            <a:extLst>
              <a:ext uri="{FF2B5EF4-FFF2-40B4-BE49-F238E27FC236}">
                <a16:creationId xmlns:a16="http://schemas.microsoft.com/office/drawing/2014/main" xmlns="" id="{8F6C0C08-0C59-439A-977D-BBD4F48BDBF2}"/>
              </a:ext>
            </a:extLst>
          </p:cNvPr>
          <p:cNvSpPr txBox="1">
            <a:spLocks/>
          </p:cNvSpPr>
          <p:nvPr/>
        </p:nvSpPr>
        <p:spPr>
          <a:xfrm>
            <a:off x="539552" y="1440598"/>
            <a:ext cx="6203032"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t-IT" dirty="0"/>
              <a:t>Se le nostre identità, credenze culturali e atteggiamenti influenzano le nostre modalità di comunicare, fino a che punto possiamo, attraverso la nostra agency, moderare il nostro comportamento in modo tale che non sia alienante e che quindi le nostre comunicazioni abbiano successo?</a:t>
            </a:r>
          </a:p>
        </p:txBody>
      </p:sp>
    </p:spTree>
    <p:extLst>
      <p:ext uri="{BB962C8B-B14F-4D97-AF65-F5344CB8AC3E}">
        <p14:creationId xmlns:p14="http://schemas.microsoft.com/office/powerpoint/2010/main" val="3662144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72400" cy="1143000"/>
          </a:xfrm>
        </p:spPr>
        <p:txBody>
          <a:bodyPr>
            <a:normAutofit fontScale="90000"/>
          </a:bodyPr>
          <a:lstStyle/>
          <a:p>
            <a:pPr algn="l"/>
            <a:r>
              <a:rPr lang="en-GB" dirty="0" err="1"/>
              <a:t>Articolo</a:t>
            </a:r>
            <a:r>
              <a:rPr lang="en-GB" dirty="0"/>
              <a:t> 1: </a:t>
            </a:r>
            <a:br>
              <a:rPr lang="en-GB" dirty="0"/>
            </a:br>
            <a:r>
              <a:rPr lang="en-GB" dirty="0" err="1"/>
              <a:t>Importanza</a:t>
            </a:r>
            <a:r>
              <a:rPr lang="en-GB" dirty="0"/>
              <a:t> </a:t>
            </a:r>
            <a:r>
              <a:rPr lang="en-GB" dirty="0" err="1"/>
              <a:t>dell’identità</a:t>
            </a:r>
            <a:r>
              <a:rPr lang="en-GB" dirty="0"/>
              <a:t> </a:t>
            </a:r>
            <a:r>
              <a:rPr lang="en-GB" dirty="0" err="1"/>
              <a:t>sociale</a:t>
            </a:r>
            <a:endParaRPr lang="en-GB" dirty="0"/>
          </a:p>
        </p:txBody>
      </p:sp>
      <p:sp>
        <p:nvSpPr>
          <p:cNvPr id="3" name="Content Placeholder 2"/>
          <p:cNvSpPr>
            <a:spLocks noGrp="1"/>
          </p:cNvSpPr>
          <p:nvPr>
            <p:ph idx="1"/>
          </p:nvPr>
        </p:nvSpPr>
        <p:spPr>
          <a:xfrm>
            <a:off x="251520" y="1171162"/>
            <a:ext cx="8208912" cy="5112568"/>
          </a:xfrm>
        </p:spPr>
        <p:txBody>
          <a:bodyPr>
            <a:noAutofit/>
          </a:bodyPr>
          <a:lstStyle/>
          <a:p>
            <a:pPr marL="0" indent="0">
              <a:buNone/>
            </a:pPr>
            <a:r>
              <a:rPr lang="it-IT" u="sng" dirty="0"/>
              <a:t>Riassunto:</a:t>
            </a:r>
            <a:endParaRPr lang="it-IT" dirty="0"/>
          </a:p>
          <a:p>
            <a:pPr marL="0" indent="0">
              <a:buNone/>
            </a:pPr>
            <a:r>
              <a:rPr lang="it-IT" dirty="0"/>
              <a:t>Anche se possiamo presentare ovvie differenze nella cultura e nell’identità con quelli con cui cerchiamo di comunicare in un particolare momento, ci sono occasioni in cui i marker di identità e cultura come la ‘nazionalità’ possono essere meno importati di altre identità sociali o anche professionali che potremmo avere in comune, come quella di ‘studente’, ‘meccanico donna’, ‘collega’ o ‘cliente’.</a:t>
            </a:r>
          </a:p>
        </p:txBody>
      </p:sp>
    </p:spTree>
    <p:extLst>
      <p:ext uri="{BB962C8B-B14F-4D97-AF65-F5344CB8AC3E}">
        <p14:creationId xmlns:p14="http://schemas.microsoft.com/office/powerpoint/2010/main" val="3875307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2910"/>
            <a:ext cx="5915000" cy="1143000"/>
          </a:xfrm>
        </p:spPr>
        <p:txBody>
          <a:bodyPr>
            <a:normAutofit fontScale="90000"/>
          </a:bodyPr>
          <a:lstStyle/>
          <a:p>
            <a:pPr algn="l"/>
            <a:r>
              <a:rPr lang="en-GB" dirty="0" err="1"/>
              <a:t>Articolo</a:t>
            </a:r>
            <a:r>
              <a:rPr lang="en-GB" dirty="0"/>
              <a:t> 2: </a:t>
            </a:r>
            <a:br>
              <a:rPr lang="en-GB" dirty="0"/>
            </a:br>
            <a:r>
              <a:rPr lang="en-GB" dirty="0"/>
              <a:t>Agency e </a:t>
            </a:r>
            <a:r>
              <a:rPr lang="en-GB" dirty="0" err="1"/>
              <a:t>identità</a:t>
            </a:r>
            <a:endParaRPr lang="en-GB" dirty="0"/>
          </a:p>
        </p:txBody>
      </p:sp>
      <p:sp>
        <p:nvSpPr>
          <p:cNvPr id="3" name="Content Placeholder 2"/>
          <p:cNvSpPr>
            <a:spLocks noGrp="1"/>
          </p:cNvSpPr>
          <p:nvPr>
            <p:ph idx="1"/>
          </p:nvPr>
        </p:nvSpPr>
        <p:spPr>
          <a:xfrm>
            <a:off x="251520" y="1556792"/>
            <a:ext cx="8208912" cy="4726938"/>
          </a:xfrm>
        </p:spPr>
        <p:txBody>
          <a:bodyPr>
            <a:noAutofit/>
          </a:bodyPr>
          <a:lstStyle/>
          <a:p>
            <a:pPr marL="0" indent="0">
              <a:buNone/>
            </a:pPr>
            <a:r>
              <a:rPr lang="it-IT" u="sng" dirty="0"/>
              <a:t>Riassunto:</a:t>
            </a:r>
            <a:endParaRPr lang="it-IT" dirty="0"/>
          </a:p>
          <a:p>
            <a:pPr marL="0" indent="0">
              <a:buNone/>
            </a:pPr>
            <a:r>
              <a:rPr lang="it-IT" dirty="0"/>
              <a:t>Abbiamo tutti identità multiple e apparteniamo a diversi gruppi culturali. Queste identità culturali sono costantemente in cambiamento mentre ci muoviamo attraverso i gruppi e possono influenzare il modo in cui utilizziamo il linguaggio, sia per descrivere noi stessi sia per concepire gli altri. Questo può portare a esiti inattesi.</a:t>
            </a:r>
          </a:p>
        </p:txBody>
      </p:sp>
    </p:spTree>
    <p:extLst>
      <p:ext uri="{BB962C8B-B14F-4D97-AF65-F5344CB8AC3E}">
        <p14:creationId xmlns:p14="http://schemas.microsoft.com/office/powerpoint/2010/main" val="176873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68344" cy="1143000"/>
          </a:xfrm>
        </p:spPr>
        <p:txBody>
          <a:bodyPr>
            <a:normAutofit fontScale="90000"/>
          </a:bodyPr>
          <a:lstStyle/>
          <a:p>
            <a:pPr algn="l"/>
            <a:r>
              <a:rPr lang="en-GB" dirty="0" err="1"/>
              <a:t>Articolo</a:t>
            </a:r>
            <a:r>
              <a:rPr lang="en-GB" dirty="0"/>
              <a:t> 3: </a:t>
            </a:r>
            <a:br>
              <a:rPr lang="en-GB" dirty="0"/>
            </a:br>
            <a:r>
              <a:rPr lang="en-GB" dirty="0"/>
              <a:t>La </a:t>
            </a:r>
            <a:r>
              <a:rPr lang="en-GB" dirty="0" err="1"/>
              <a:t>ricerca</a:t>
            </a:r>
            <a:r>
              <a:rPr lang="en-GB" dirty="0"/>
              <a:t> del Dr T. Kandiah</a:t>
            </a:r>
          </a:p>
        </p:txBody>
      </p:sp>
      <p:sp>
        <p:nvSpPr>
          <p:cNvPr id="3" name="Content Placeholder 2"/>
          <p:cNvSpPr>
            <a:spLocks noGrp="1"/>
          </p:cNvSpPr>
          <p:nvPr>
            <p:ph idx="1"/>
          </p:nvPr>
        </p:nvSpPr>
        <p:spPr>
          <a:xfrm>
            <a:off x="251520" y="1171162"/>
            <a:ext cx="8208912" cy="5112568"/>
          </a:xfrm>
        </p:spPr>
        <p:txBody>
          <a:bodyPr>
            <a:noAutofit/>
          </a:bodyPr>
          <a:lstStyle/>
          <a:p>
            <a:pPr marL="0" indent="0">
              <a:buNone/>
            </a:pPr>
            <a:r>
              <a:rPr lang="it-IT" sz="2800" u="sng" dirty="0"/>
              <a:t>Riassunto:</a:t>
            </a:r>
            <a:endParaRPr lang="it-IT" sz="2800" dirty="0"/>
          </a:p>
          <a:p>
            <a:pPr marL="0" indent="0">
              <a:buNone/>
            </a:pPr>
            <a:r>
              <a:rPr lang="it-IT" sz="2800" dirty="0"/>
              <a:t>La mancanza di una conoscenza (culturale) condivisa può portare a fraintendimenti. In ogni caso, è anche possibile che i fraintendimenti emergano dall’utilizzo del linguaggio (e del pensiero) che interpreta le differenze nella comunicazione come problematiche per poi utilizzare strategie che ostacolano la comunicazione efficace con un interlocutore etichettato come “non fluente” o meno capace di comunicare o che è meno meritevole dello sforzo di cercare di comprenderlo.</a:t>
            </a:r>
          </a:p>
        </p:txBody>
      </p:sp>
    </p:spTree>
    <p:extLst>
      <p:ext uri="{BB962C8B-B14F-4D97-AF65-F5344CB8AC3E}">
        <p14:creationId xmlns:p14="http://schemas.microsoft.com/office/powerpoint/2010/main" val="3604087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5915000" cy="1143000"/>
          </a:xfrm>
        </p:spPr>
        <p:txBody>
          <a:bodyPr/>
          <a:lstStyle/>
          <a:p>
            <a:r>
              <a:rPr lang="en-GB" dirty="0" err="1"/>
              <a:t>Messaggi</a:t>
            </a:r>
            <a:r>
              <a:rPr lang="en-GB" dirty="0"/>
              <a:t> </a:t>
            </a:r>
            <a:r>
              <a:rPr lang="en-GB" dirty="0" err="1"/>
              <a:t>chiave</a:t>
            </a:r>
            <a:endParaRPr lang="en-GB" dirty="0"/>
          </a:p>
        </p:txBody>
      </p:sp>
      <p:sp>
        <p:nvSpPr>
          <p:cNvPr id="3" name="Content Placeholder 2"/>
          <p:cNvSpPr>
            <a:spLocks noGrp="1"/>
          </p:cNvSpPr>
          <p:nvPr>
            <p:ph idx="1"/>
          </p:nvPr>
        </p:nvSpPr>
        <p:spPr>
          <a:xfrm>
            <a:off x="251520" y="1028700"/>
            <a:ext cx="8208912" cy="5112568"/>
          </a:xfrm>
        </p:spPr>
        <p:txBody>
          <a:bodyPr>
            <a:noAutofit/>
          </a:bodyPr>
          <a:lstStyle/>
          <a:p>
            <a:r>
              <a:rPr lang="it-IT" sz="2600" dirty="0"/>
              <a:t>La ‘cultura’ è multi sfaccettata e gli individui possono appartenere simultaneamente a numerosi gruppi ‘culturali’. </a:t>
            </a:r>
          </a:p>
          <a:p>
            <a:r>
              <a:rPr lang="it-IT" sz="2600" dirty="0"/>
              <a:t>Questo significa che è possibile condividere aspetti della ‘cultura’ con qualcuno, anche quando ci si identifica come appartenenti a diversi o distinti gruppi culturali.</a:t>
            </a:r>
          </a:p>
          <a:p>
            <a:r>
              <a:rPr lang="it-IT" sz="2600" dirty="0"/>
              <a:t>Gli atteggiamenti o le credenze che cercano di enfatizzare le differenze culturali e la separatezza è più probabile che emergano nella comunicazione ‘poco fluente’, slegata e fallimentare, rispetto a quelli che cercano di unire, ampliare e chiarire ciò che viene comunicato.</a:t>
            </a:r>
          </a:p>
        </p:txBody>
      </p:sp>
    </p:spTree>
    <p:extLst>
      <p:ext uri="{BB962C8B-B14F-4D97-AF65-F5344CB8AC3E}">
        <p14:creationId xmlns:p14="http://schemas.microsoft.com/office/powerpoint/2010/main" val="1814262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9592" y="1417638"/>
            <a:ext cx="6459590" cy="4612147"/>
          </a:xfrm>
          <a:prstGeom prst="rect">
            <a:avLst/>
          </a:prstGeom>
        </p:spPr>
      </p:pic>
      <p:sp>
        <p:nvSpPr>
          <p:cNvPr id="6" name="Title 1">
            <a:extLst/>
          </p:cNvPr>
          <p:cNvSpPr>
            <a:spLocks noGrp="1"/>
          </p:cNvSpPr>
          <p:nvPr>
            <p:ph type="title"/>
          </p:nvPr>
        </p:nvSpPr>
        <p:spPr>
          <a:xfrm>
            <a:off x="673224" y="274638"/>
            <a:ext cx="5915000" cy="1143000"/>
          </a:xfrm>
        </p:spPr>
        <p:txBody>
          <a:bodyPr>
            <a:normAutofit/>
          </a:bodyPr>
          <a:lstStyle/>
          <a:p>
            <a:r>
              <a:rPr lang="en-GB" dirty="0" err="1"/>
              <a:t>Pausa</a:t>
            </a:r>
            <a:endParaRPr lang="en-GB" dirty="0"/>
          </a:p>
        </p:txBody>
      </p:sp>
    </p:spTree>
    <p:extLst>
      <p:ext uri="{BB962C8B-B14F-4D97-AF65-F5344CB8AC3E}">
        <p14:creationId xmlns:p14="http://schemas.microsoft.com/office/powerpoint/2010/main" val="944567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 </a:t>
            </a:r>
            <a:r>
              <a:rPr lang="en-US" dirty="0" err="1"/>
              <a:t>momento</a:t>
            </a:r>
            <a:r>
              <a:rPr lang="en-US" dirty="0"/>
              <a:t> </a:t>
            </a:r>
            <a:r>
              <a:rPr lang="en-US" dirty="0" err="1"/>
              <a:t>delle</a:t>
            </a:r>
            <a:r>
              <a:rPr lang="en-US" dirty="0"/>
              <a:t> </a:t>
            </a:r>
            <a:r>
              <a:rPr lang="en-US" dirty="0" err="1"/>
              <a:t>attività</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NUMERO ATTIVITA': 1.3.4</a:t>
            </a:r>
          </a:p>
          <a:p>
            <a:endParaRPr lang="en-US" sz="2400" b="1" dirty="0"/>
          </a:p>
          <a:p>
            <a:r>
              <a:rPr lang="en-US" sz="2400" b="1" dirty="0"/>
              <a:t>TITOLO ATTIVITA’: La </a:t>
            </a:r>
            <a:r>
              <a:rPr lang="en-US" sz="2400" b="1" dirty="0" err="1"/>
              <a:t>tassonomia</a:t>
            </a:r>
            <a:r>
              <a:rPr lang="en-US" sz="2400" b="1" dirty="0"/>
              <a:t> di Bloom – </a:t>
            </a:r>
            <a:r>
              <a:rPr lang="en-US" sz="2400" b="1" dirty="0" err="1"/>
              <a:t>il</a:t>
            </a:r>
            <a:r>
              <a:rPr lang="en-US" sz="2400" b="1" dirty="0"/>
              <a:t> </a:t>
            </a:r>
            <a:r>
              <a:rPr lang="en-US" sz="2400" b="1" dirty="0" err="1"/>
              <a:t>dominio</a:t>
            </a:r>
            <a:r>
              <a:rPr lang="en-US" sz="2400" b="1" dirty="0"/>
              <a:t> </a:t>
            </a:r>
            <a:r>
              <a:rPr lang="en-US" sz="2400" b="1" dirty="0" err="1"/>
              <a:t>affettivo</a:t>
            </a:r>
            <a:endParaRPr lang="en-US" sz="2400" b="1" dirty="0"/>
          </a:p>
          <a:p>
            <a:endParaRPr lang="en-US" sz="2400" b="1" dirty="0"/>
          </a:p>
          <a:p>
            <a:r>
              <a:rPr lang="en-US" sz="2400" b="1" dirty="0"/>
              <a:t>DURATA ATTIVITA': 40 </a:t>
            </a:r>
            <a:r>
              <a:rPr lang="en-US" sz="2400" b="1" dirty="0" err="1"/>
              <a:t>minuti</a:t>
            </a:r>
            <a:endParaRPr lang="en-US" sz="2400" b="1" dirty="0"/>
          </a:p>
          <a:p>
            <a:endParaRPr lang="en-US" sz="2400" b="1" dirty="0"/>
          </a:p>
          <a:p>
            <a:r>
              <a:rPr lang="en-US" sz="2400" b="1" dirty="0"/>
              <a:t>COMMENTI:</a:t>
            </a:r>
          </a:p>
        </p:txBody>
      </p:sp>
    </p:spTree>
    <p:extLst>
      <p:ext uri="{BB962C8B-B14F-4D97-AF65-F5344CB8AC3E}">
        <p14:creationId xmlns:p14="http://schemas.microsoft.com/office/powerpoint/2010/main" val="867715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0"/>
            <a:ext cx="7632848" cy="1484784"/>
          </a:xfrm>
        </p:spPr>
        <p:txBody>
          <a:bodyPr>
            <a:normAutofit fontScale="90000"/>
          </a:bodyPr>
          <a:lstStyle/>
          <a:p>
            <a:r>
              <a:rPr lang="en-GB" dirty="0" err="1"/>
              <a:t>Principi</a:t>
            </a:r>
            <a:r>
              <a:rPr lang="en-GB" dirty="0"/>
              <a:t> </a:t>
            </a:r>
            <a:r>
              <a:rPr lang="en-GB" dirty="0" err="1"/>
              <a:t>della</a:t>
            </a:r>
            <a:r>
              <a:rPr lang="en-GB" dirty="0"/>
              <a:t> </a:t>
            </a:r>
            <a:r>
              <a:rPr lang="en-GB" dirty="0" err="1"/>
              <a:t>comunicazione</a:t>
            </a:r>
            <a:r>
              <a:rPr lang="en-GB" dirty="0"/>
              <a:t> </a:t>
            </a:r>
            <a:r>
              <a:rPr lang="en-GB" dirty="0" err="1"/>
              <a:t>interculturale</a:t>
            </a:r>
            <a:endParaRPr lang="en-GB" dirty="0"/>
          </a:p>
        </p:txBody>
      </p:sp>
      <p:sp>
        <p:nvSpPr>
          <p:cNvPr id="3" name="Content Placeholder 2"/>
          <p:cNvSpPr>
            <a:spLocks noGrp="1"/>
          </p:cNvSpPr>
          <p:nvPr>
            <p:ph idx="1"/>
          </p:nvPr>
        </p:nvSpPr>
        <p:spPr/>
        <p:txBody>
          <a:bodyPr>
            <a:normAutofit lnSpcReduction="10000"/>
          </a:bodyPr>
          <a:lstStyle/>
          <a:p>
            <a:r>
              <a:rPr lang="en-GB" dirty="0"/>
              <a:t>Il primo principio </a:t>
            </a:r>
            <a:r>
              <a:rPr lang="en-GB" dirty="0" err="1"/>
              <a:t>alla</a:t>
            </a:r>
            <a:r>
              <a:rPr lang="en-GB" dirty="0"/>
              <a:t> base </a:t>
            </a:r>
            <a:r>
              <a:rPr lang="en-GB" dirty="0" err="1"/>
              <a:t>della</a:t>
            </a:r>
            <a:r>
              <a:rPr lang="en-GB" dirty="0"/>
              <a:t> </a:t>
            </a:r>
            <a:r>
              <a:rPr lang="en-GB" dirty="0" err="1"/>
              <a:t>comunicazione</a:t>
            </a:r>
            <a:r>
              <a:rPr lang="en-GB" dirty="0"/>
              <a:t> </a:t>
            </a:r>
            <a:r>
              <a:rPr lang="en-GB" dirty="0" err="1"/>
              <a:t>interculturale</a:t>
            </a:r>
            <a:r>
              <a:rPr lang="en-GB" dirty="0"/>
              <a:t> </a:t>
            </a:r>
            <a:r>
              <a:rPr lang="en-GB" dirty="0" err="1"/>
              <a:t>è</a:t>
            </a:r>
            <a:r>
              <a:rPr lang="en-GB" dirty="0"/>
              <a:t> </a:t>
            </a:r>
            <a:r>
              <a:rPr lang="en-GB" dirty="0" err="1"/>
              <a:t>il</a:t>
            </a:r>
            <a:r>
              <a:rPr lang="en-GB" dirty="0"/>
              <a:t> </a:t>
            </a:r>
            <a:r>
              <a:rPr lang="en-GB" dirty="0" err="1"/>
              <a:t>desiderio</a:t>
            </a:r>
            <a:r>
              <a:rPr lang="en-GB" dirty="0"/>
              <a:t> </a:t>
            </a:r>
            <a:r>
              <a:rPr lang="en-GB" dirty="0" err="1"/>
              <a:t>che</a:t>
            </a:r>
            <a:r>
              <a:rPr lang="en-GB" dirty="0"/>
              <a:t> la </a:t>
            </a:r>
            <a:r>
              <a:rPr lang="en-GB" dirty="0" err="1"/>
              <a:t>comunicazione</a:t>
            </a:r>
            <a:r>
              <a:rPr lang="en-GB" dirty="0"/>
              <a:t> </a:t>
            </a:r>
            <a:r>
              <a:rPr lang="en-GB" dirty="0" err="1"/>
              <a:t>abbia</a:t>
            </a:r>
            <a:r>
              <a:rPr lang="en-GB" dirty="0"/>
              <a:t> </a:t>
            </a:r>
            <a:r>
              <a:rPr lang="en-GB" dirty="0" err="1"/>
              <a:t>successo</a:t>
            </a:r>
            <a:r>
              <a:rPr lang="en-GB" dirty="0"/>
              <a:t>.</a:t>
            </a:r>
          </a:p>
          <a:p>
            <a:r>
              <a:rPr lang="en-GB" dirty="0"/>
              <a:t>Per </a:t>
            </a:r>
            <a:r>
              <a:rPr lang="en-GB" dirty="0" err="1"/>
              <a:t>questo</a:t>
            </a:r>
            <a:r>
              <a:rPr lang="en-GB" dirty="0"/>
              <a:t> </a:t>
            </a:r>
            <a:r>
              <a:rPr lang="en-GB" dirty="0" err="1"/>
              <a:t>motivo</a:t>
            </a:r>
            <a:r>
              <a:rPr lang="en-GB" dirty="0"/>
              <a:t>, </a:t>
            </a:r>
            <a:r>
              <a:rPr lang="en-GB" dirty="0" err="1"/>
              <a:t>è</a:t>
            </a:r>
            <a:r>
              <a:rPr lang="en-GB" dirty="0"/>
              <a:t> </a:t>
            </a:r>
            <a:r>
              <a:rPr lang="en-GB" dirty="0" err="1"/>
              <a:t>guidata</a:t>
            </a:r>
            <a:r>
              <a:rPr lang="en-GB" dirty="0"/>
              <a:t> da </a:t>
            </a:r>
            <a:r>
              <a:rPr lang="en-GB" dirty="0" err="1"/>
              <a:t>principi</a:t>
            </a:r>
            <a:r>
              <a:rPr lang="en-GB" dirty="0"/>
              <a:t> </a:t>
            </a:r>
            <a:r>
              <a:rPr lang="en-GB" dirty="0" err="1"/>
              <a:t>che</a:t>
            </a:r>
            <a:r>
              <a:rPr lang="en-GB" dirty="0"/>
              <a:t> </a:t>
            </a:r>
            <a:r>
              <a:rPr lang="en-GB" dirty="0" err="1"/>
              <a:t>devono</a:t>
            </a:r>
            <a:r>
              <a:rPr lang="en-GB" dirty="0"/>
              <a:t> </a:t>
            </a:r>
            <a:r>
              <a:rPr lang="en-GB" dirty="0" err="1"/>
              <a:t>assicurarsi</a:t>
            </a:r>
            <a:r>
              <a:rPr lang="en-GB" dirty="0"/>
              <a:t> </a:t>
            </a:r>
            <a:r>
              <a:rPr lang="en-GB" dirty="0" err="1"/>
              <a:t>che</a:t>
            </a:r>
            <a:r>
              <a:rPr lang="en-GB" dirty="0"/>
              <a:t> lo </a:t>
            </a:r>
            <a:r>
              <a:rPr lang="en-GB" dirty="0" err="1"/>
              <a:t>scambio</a:t>
            </a:r>
            <a:r>
              <a:rPr lang="en-GB" dirty="0"/>
              <a:t> di </a:t>
            </a:r>
            <a:r>
              <a:rPr lang="en-GB" dirty="0" err="1"/>
              <a:t>informazioni</a:t>
            </a:r>
            <a:r>
              <a:rPr lang="en-GB" dirty="0"/>
              <a:t> al di </a:t>
            </a:r>
            <a:r>
              <a:rPr lang="en-GB" dirty="0" err="1"/>
              <a:t>là</a:t>
            </a:r>
            <a:r>
              <a:rPr lang="en-GB" dirty="0"/>
              <a:t> </a:t>
            </a:r>
            <a:r>
              <a:rPr lang="en-GB" dirty="0" err="1"/>
              <a:t>dei</a:t>
            </a:r>
            <a:r>
              <a:rPr lang="en-GB" dirty="0"/>
              <a:t> </a:t>
            </a:r>
            <a:r>
              <a:rPr lang="en-GB" dirty="0" err="1"/>
              <a:t>confini</a:t>
            </a:r>
            <a:r>
              <a:rPr lang="en-GB" dirty="0"/>
              <a:t> </a:t>
            </a:r>
            <a:r>
              <a:rPr lang="en-GB" dirty="0" err="1"/>
              <a:t>culturali</a:t>
            </a:r>
            <a:r>
              <a:rPr lang="en-GB" dirty="0"/>
              <a:t> </a:t>
            </a:r>
            <a:r>
              <a:rPr lang="en-GB" dirty="0" err="1"/>
              <a:t>sia</a:t>
            </a:r>
            <a:r>
              <a:rPr lang="en-GB" dirty="0"/>
              <a:t> di </a:t>
            </a:r>
            <a:r>
              <a:rPr lang="en-GB" dirty="0" err="1"/>
              <a:t>senso</a:t>
            </a:r>
            <a:r>
              <a:rPr lang="en-GB" dirty="0"/>
              <a:t>, non </a:t>
            </a:r>
            <a:r>
              <a:rPr lang="en-GB" dirty="0" err="1"/>
              <a:t>ambiguo</a:t>
            </a:r>
            <a:r>
              <a:rPr lang="en-GB" dirty="0"/>
              <a:t>, </a:t>
            </a:r>
            <a:r>
              <a:rPr lang="en-GB" dirty="0" err="1"/>
              <a:t>che</a:t>
            </a:r>
            <a:r>
              <a:rPr lang="en-GB" dirty="0"/>
              <a:t> </a:t>
            </a:r>
            <a:r>
              <a:rPr lang="en-GB" dirty="0" err="1"/>
              <a:t>preservi</a:t>
            </a:r>
            <a:r>
              <a:rPr lang="en-GB" dirty="0"/>
              <a:t> </a:t>
            </a:r>
            <a:r>
              <a:rPr lang="en-GB" dirty="0" err="1"/>
              <a:t>il</a:t>
            </a:r>
            <a:r>
              <a:rPr lang="en-GB" dirty="0"/>
              <a:t> </a:t>
            </a:r>
            <a:r>
              <a:rPr lang="en-GB" dirty="0" err="1"/>
              <a:t>rispetto</a:t>
            </a:r>
            <a:r>
              <a:rPr lang="en-GB" dirty="0"/>
              <a:t> </a:t>
            </a:r>
            <a:r>
              <a:rPr lang="en-GB" dirty="0" err="1"/>
              <a:t>reciproco</a:t>
            </a:r>
            <a:r>
              <a:rPr lang="en-GB" dirty="0"/>
              <a:t> e </a:t>
            </a:r>
            <a:r>
              <a:rPr lang="en-GB" dirty="0" err="1"/>
              <a:t>che</a:t>
            </a:r>
            <a:r>
              <a:rPr lang="en-GB" dirty="0"/>
              <a:t> </a:t>
            </a:r>
            <a:r>
              <a:rPr lang="en-GB" dirty="0" err="1"/>
              <a:t>minimizzi</a:t>
            </a:r>
            <a:r>
              <a:rPr lang="en-GB" dirty="0"/>
              <a:t> </a:t>
            </a:r>
            <a:r>
              <a:rPr lang="en-GB" dirty="0" err="1"/>
              <a:t>l’antagonismo</a:t>
            </a:r>
            <a:r>
              <a:rPr lang="en-GB" dirty="0"/>
              <a:t>.</a:t>
            </a:r>
          </a:p>
        </p:txBody>
      </p:sp>
    </p:spTree>
    <p:extLst>
      <p:ext uri="{BB962C8B-B14F-4D97-AF65-F5344CB8AC3E}">
        <p14:creationId xmlns:p14="http://schemas.microsoft.com/office/powerpoint/2010/main" val="16588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33DDF-FFAB-48D3-93D2-2E82BC95E193}"/>
              </a:ext>
            </a:extLst>
          </p:cNvPr>
          <p:cNvSpPr>
            <a:spLocks noGrp="1"/>
          </p:cNvSpPr>
          <p:nvPr>
            <p:ph type="title"/>
          </p:nvPr>
        </p:nvSpPr>
        <p:spPr>
          <a:xfrm>
            <a:off x="251520" y="188640"/>
            <a:ext cx="7139136" cy="1224136"/>
          </a:xfrm>
        </p:spPr>
        <p:txBody>
          <a:bodyPr>
            <a:normAutofit fontScale="90000"/>
          </a:bodyPr>
          <a:lstStyle/>
          <a:p>
            <a:r>
              <a:rPr lang="en-GB" dirty="0"/>
              <a:t>Di </a:t>
            </a:r>
            <a:r>
              <a:rPr lang="en-GB" dirty="0" err="1"/>
              <a:t>cosa</a:t>
            </a:r>
            <a:r>
              <a:rPr lang="en-GB" dirty="0"/>
              <a:t> </a:t>
            </a:r>
            <a:r>
              <a:rPr lang="en-GB" dirty="0" err="1"/>
              <a:t>abbiamo</a:t>
            </a:r>
            <a:r>
              <a:rPr lang="en-GB" dirty="0"/>
              <a:t> </a:t>
            </a:r>
            <a:r>
              <a:rPr lang="en-GB" dirty="0" err="1"/>
              <a:t>bisogno</a:t>
            </a:r>
            <a:r>
              <a:rPr lang="en-GB" dirty="0"/>
              <a:t> per </a:t>
            </a:r>
            <a:r>
              <a:rPr lang="en-GB" dirty="0" err="1"/>
              <a:t>una</a:t>
            </a:r>
            <a:r>
              <a:rPr lang="en-GB" dirty="0"/>
              <a:t> </a:t>
            </a:r>
            <a:r>
              <a:rPr lang="en-GB" dirty="0" err="1"/>
              <a:t>comunicazione</a:t>
            </a:r>
            <a:r>
              <a:rPr lang="en-GB" dirty="0"/>
              <a:t> </a:t>
            </a:r>
            <a:r>
              <a:rPr lang="en-GB" dirty="0" err="1"/>
              <a:t>che</a:t>
            </a:r>
            <a:r>
              <a:rPr lang="en-GB" dirty="0"/>
              <a:t> </a:t>
            </a:r>
            <a:r>
              <a:rPr lang="en-GB" dirty="0" err="1"/>
              <a:t>abbia</a:t>
            </a:r>
            <a:r>
              <a:rPr lang="en-GB" dirty="0"/>
              <a:t> </a:t>
            </a:r>
            <a:r>
              <a:rPr lang="en-GB" dirty="0" err="1"/>
              <a:t>successo</a:t>
            </a:r>
            <a:r>
              <a:rPr lang="en-GB" dirty="0"/>
              <a:t>?</a:t>
            </a:r>
          </a:p>
        </p:txBody>
      </p:sp>
      <p:sp>
        <p:nvSpPr>
          <p:cNvPr id="3" name="Content Placeholder 2">
            <a:extLst>
              <a:ext uri="{FF2B5EF4-FFF2-40B4-BE49-F238E27FC236}">
                <a16:creationId xmlns:a16="http://schemas.microsoft.com/office/drawing/2014/main" xmlns="" id="{285C5BB5-7ED9-48CA-A1E1-40CA7B13BAD9}"/>
              </a:ext>
            </a:extLst>
          </p:cNvPr>
          <p:cNvSpPr>
            <a:spLocks noGrp="1"/>
          </p:cNvSpPr>
          <p:nvPr>
            <p:ph idx="1"/>
          </p:nvPr>
        </p:nvSpPr>
        <p:spPr/>
        <p:txBody>
          <a:bodyPr>
            <a:normAutofit/>
          </a:bodyPr>
          <a:lstStyle/>
          <a:p>
            <a:r>
              <a:rPr lang="en-GB" dirty="0"/>
              <a:t>Il </a:t>
            </a:r>
            <a:r>
              <a:rPr lang="en-GB" dirty="0" err="1"/>
              <a:t>riconoscimento</a:t>
            </a:r>
            <a:r>
              <a:rPr lang="en-GB" dirty="0"/>
              <a:t> </a:t>
            </a:r>
            <a:r>
              <a:rPr lang="en-GB" dirty="0" err="1"/>
              <a:t>che</a:t>
            </a:r>
            <a:r>
              <a:rPr lang="en-GB" dirty="0"/>
              <a:t> ci </a:t>
            </a:r>
            <a:r>
              <a:rPr lang="en-GB" dirty="0" err="1"/>
              <a:t>siano</a:t>
            </a:r>
            <a:r>
              <a:rPr lang="en-GB" dirty="0"/>
              <a:t> </a:t>
            </a:r>
            <a:r>
              <a:rPr lang="en-GB" dirty="0" err="1"/>
              <a:t>diversi</a:t>
            </a:r>
            <a:r>
              <a:rPr lang="en-GB" dirty="0"/>
              <a:t> </a:t>
            </a:r>
            <a:r>
              <a:rPr lang="en-GB" dirty="0" err="1"/>
              <a:t>sistemi</a:t>
            </a:r>
            <a:r>
              <a:rPr lang="en-GB" dirty="0"/>
              <a:t> di </a:t>
            </a:r>
            <a:r>
              <a:rPr lang="en-GB" dirty="0" err="1"/>
              <a:t>comunicazione</a:t>
            </a:r>
            <a:r>
              <a:rPr lang="en-GB" dirty="0"/>
              <a:t> e </a:t>
            </a:r>
            <a:r>
              <a:rPr lang="en-GB" dirty="0" err="1"/>
              <a:t>diversi</a:t>
            </a:r>
            <a:r>
              <a:rPr lang="en-GB" dirty="0"/>
              <a:t> </a:t>
            </a:r>
            <a:r>
              <a:rPr lang="en-GB" dirty="0" err="1"/>
              <a:t>modi</a:t>
            </a:r>
            <a:r>
              <a:rPr lang="en-GB" dirty="0"/>
              <a:t> di </a:t>
            </a:r>
            <a:r>
              <a:rPr lang="en-GB" dirty="0" err="1"/>
              <a:t>intendere</a:t>
            </a:r>
            <a:r>
              <a:rPr lang="en-GB" dirty="0"/>
              <a:t> </a:t>
            </a:r>
            <a:r>
              <a:rPr lang="en-GB" dirty="0" err="1"/>
              <a:t>ciò</a:t>
            </a:r>
            <a:r>
              <a:rPr lang="en-GB" dirty="0"/>
              <a:t> </a:t>
            </a:r>
            <a:r>
              <a:rPr lang="en-GB" dirty="0" err="1"/>
              <a:t>che</a:t>
            </a:r>
            <a:r>
              <a:rPr lang="en-GB" dirty="0"/>
              <a:t> </a:t>
            </a:r>
            <a:r>
              <a:rPr lang="en-GB" dirty="0" err="1"/>
              <a:t>è</a:t>
            </a:r>
            <a:r>
              <a:rPr lang="en-GB" dirty="0"/>
              <a:t> </a:t>
            </a:r>
            <a:r>
              <a:rPr lang="en-GB" dirty="0" err="1"/>
              <a:t>socialmente</a:t>
            </a:r>
            <a:r>
              <a:rPr lang="en-GB" dirty="0"/>
              <a:t> </a:t>
            </a:r>
            <a:r>
              <a:rPr lang="en-GB" dirty="0" err="1"/>
              <a:t>accettabile</a:t>
            </a:r>
            <a:r>
              <a:rPr lang="en-GB" dirty="0"/>
              <a:t>.</a:t>
            </a:r>
          </a:p>
          <a:p>
            <a:r>
              <a:rPr lang="en-GB" dirty="0" err="1"/>
              <a:t>Un’attitudine</a:t>
            </a:r>
            <a:r>
              <a:rPr lang="en-GB" dirty="0"/>
              <a:t> </a:t>
            </a:r>
            <a:r>
              <a:rPr lang="en-GB" dirty="0" err="1"/>
              <a:t>positiva</a:t>
            </a:r>
            <a:r>
              <a:rPr lang="en-GB" dirty="0"/>
              <a:t> </a:t>
            </a:r>
            <a:r>
              <a:rPr lang="en-GB" dirty="0" err="1"/>
              <a:t>alle</a:t>
            </a:r>
            <a:r>
              <a:rPr lang="en-GB" dirty="0"/>
              <a:t> </a:t>
            </a:r>
            <a:r>
              <a:rPr lang="en-GB" dirty="0" err="1"/>
              <a:t>differenze</a:t>
            </a:r>
            <a:r>
              <a:rPr lang="en-GB" dirty="0"/>
              <a:t>.</a:t>
            </a:r>
          </a:p>
          <a:p>
            <a:r>
              <a:rPr lang="en-GB" dirty="0"/>
              <a:t>Il </a:t>
            </a:r>
            <a:r>
              <a:rPr lang="en-GB" dirty="0" err="1"/>
              <a:t>desiderio</a:t>
            </a:r>
            <a:r>
              <a:rPr lang="en-GB" dirty="0"/>
              <a:t> e la </a:t>
            </a:r>
            <a:r>
              <a:rPr lang="en-GB" dirty="0" err="1"/>
              <a:t>capacità</a:t>
            </a:r>
            <a:r>
              <a:rPr lang="en-GB" dirty="0"/>
              <a:t> di </a:t>
            </a:r>
            <a:r>
              <a:rPr lang="en-GB" dirty="0" err="1"/>
              <a:t>adattarsi</a:t>
            </a:r>
            <a:r>
              <a:rPr lang="en-GB" dirty="0"/>
              <a:t> a </a:t>
            </a:r>
            <a:r>
              <a:rPr lang="en-GB" dirty="0" err="1"/>
              <a:t>diversi</a:t>
            </a:r>
            <a:r>
              <a:rPr lang="en-GB" dirty="0"/>
              <a:t> </a:t>
            </a:r>
            <a:r>
              <a:rPr lang="en-GB" dirty="0" err="1"/>
              <a:t>contesti</a:t>
            </a:r>
            <a:r>
              <a:rPr lang="en-GB" dirty="0"/>
              <a:t>.</a:t>
            </a:r>
          </a:p>
          <a:p>
            <a:r>
              <a:rPr lang="en-GB" dirty="0" err="1"/>
              <a:t>L’abilità</a:t>
            </a:r>
            <a:r>
              <a:rPr lang="en-GB" dirty="0"/>
              <a:t> di </a:t>
            </a:r>
            <a:r>
              <a:rPr lang="en-GB" dirty="0" err="1"/>
              <a:t>comunicare</a:t>
            </a:r>
            <a:r>
              <a:rPr lang="en-GB" dirty="0"/>
              <a:t> </a:t>
            </a:r>
            <a:r>
              <a:rPr lang="en-GB" dirty="0" err="1"/>
              <a:t>nella</a:t>
            </a:r>
            <a:r>
              <a:rPr lang="en-GB" dirty="0"/>
              <a:t> propria lingua.</a:t>
            </a:r>
          </a:p>
        </p:txBody>
      </p:sp>
    </p:spTree>
    <p:extLst>
      <p:ext uri="{BB962C8B-B14F-4D97-AF65-F5344CB8AC3E}">
        <p14:creationId xmlns:p14="http://schemas.microsoft.com/office/powerpoint/2010/main" val="2052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26" presetClass="emph" presetSubtype="0" repeatCount="indefinite" fill="hold" nodeType="withEffect">
                                  <p:stCondLst>
                                    <p:cond delay="0"/>
                                  </p:stCondLst>
                                  <p:endCondLst>
                                    <p:cond evt="onNext" delay="0">
                                      <p:tgtEl>
                                        <p:sldTgt/>
                                      </p:tgtEl>
                                    </p:cond>
                                  </p:endCondLst>
                                  <p:childTnLst>
                                    <p:animEffect transition="out" filter="fade">
                                      <p:cBhvr>
                                        <p:cTn id="20" dur="2000" tmFilter="0, 0; .2, .5; .8, .5; 1, 0"/>
                                        <p:tgtEl>
                                          <p:spTgt spid="3">
                                            <p:txEl>
                                              <p:pRg st="3" end="3"/>
                                            </p:txEl>
                                          </p:spTgt>
                                        </p:tgtEl>
                                      </p:cBhvr>
                                    </p:animEffect>
                                    <p:animScale>
                                      <p:cBhvr>
                                        <p:cTn id="21" dur="100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 </a:t>
            </a:r>
            <a:r>
              <a:rPr lang="en-US" dirty="0" err="1"/>
              <a:t>momento</a:t>
            </a:r>
            <a:r>
              <a:rPr lang="en-US" dirty="0"/>
              <a:t> </a:t>
            </a:r>
            <a:r>
              <a:rPr lang="en-US" dirty="0" err="1"/>
              <a:t>delle</a:t>
            </a:r>
            <a:r>
              <a:rPr lang="en-US" dirty="0"/>
              <a:t> </a:t>
            </a:r>
            <a:r>
              <a:rPr lang="en-US" dirty="0" err="1"/>
              <a:t>attività</a:t>
            </a:r>
            <a:endParaRPr lang="el-GR" dirty="0"/>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NUMERO ATTIVITA’: 1.3.1</a:t>
            </a:r>
          </a:p>
          <a:p>
            <a:endParaRPr lang="en-US" sz="2400" b="1" dirty="0"/>
          </a:p>
          <a:p>
            <a:r>
              <a:rPr lang="en-US" sz="2400" b="1" dirty="0"/>
              <a:t>TITOLO ATTIVITA’: </a:t>
            </a:r>
            <a:r>
              <a:rPr lang="en-US" sz="2400" b="1" dirty="0" err="1"/>
              <a:t>Comprendere</a:t>
            </a:r>
            <a:r>
              <a:rPr lang="en-US" sz="2400" b="1" dirty="0"/>
              <a:t> </a:t>
            </a:r>
            <a:r>
              <a:rPr lang="en-US" sz="2400" b="1" dirty="0" err="1"/>
              <a:t>cosa</a:t>
            </a:r>
            <a:r>
              <a:rPr lang="en-US" sz="2400" b="1" dirty="0"/>
              <a:t> </a:t>
            </a:r>
            <a:r>
              <a:rPr lang="en-US" sz="2400" b="1" dirty="0" err="1"/>
              <a:t>si</a:t>
            </a:r>
            <a:r>
              <a:rPr lang="en-US" sz="2400" b="1" dirty="0"/>
              <a:t> </a:t>
            </a:r>
            <a:r>
              <a:rPr lang="en-US" sz="2400" b="1" dirty="0" err="1"/>
              <a:t>intende</a:t>
            </a:r>
            <a:r>
              <a:rPr lang="en-US" sz="2400" b="1" dirty="0"/>
              <a:t> per </a:t>
            </a:r>
            <a:r>
              <a:rPr lang="en-US" sz="2400" b="1" dirty="0" err="1"/>
              <a:t>comunicazione</a:t>
            </a:r>
            <a:r>
              <a:rPr lang="en-US" sz="2400" b="1" dirty="0"/>
              <a:t> </a:t>
            </a:r>
            <a:r>
              <a:rPr lang="en-US" sz="2400" b="1" dirty="0" err="1"/>
              <a:t>interculturale</a:t>
            </a:r>
            <a:endParaRPr lang="en-US" sz="2400" b="1" dirty="0"/>
          </a:p>
          <a:p>
            <a:endParaRPr lang="en-US" sz="2400" b="1" dirty="0"/>
          </a:p>
          <a:p>
            <a:r>
              <a:rPr lang="en-US" sz="2400" b="1" dirty="0"/>
              <a:t>DURATA ATTIVITA’: 30 </a:t>
            </a:r>
            <a:r>
              <a:rPr lang="en-US" sz="2400" b="1" dirty="0" err="1"/>
              <a:t>minuti</a:t>
            </a:r>
            <a:endParaRPr lang="en-US" sz="2400" b="1" dirty="0"/>
          </a:p>
          <a:p>
            <a:endParaRPr lang="en-US" sz="2400" b="1" dirty="0"/>
          </a:p>
          <a:p>
            <a:r>
              <a:rPr lang="en-US" sz="2400" b="1" dirty="0"/>
              <a:t>COMMENTI: </a:t>
            </a:r>
            <a:r>
              <a:rPr lang="en-US" sz="2400" b="1" dirty="0" err="1"/>
              <a:t>Valutare</a:t>
            </a:r>
            <a:r>
              <a:rPr lang="en-US" sz="2400" b="1" dirty="0"/>
              <a:t> le </a:t>
            </a:r>
            <a:r>
              <a:rPr lang="en-US" sz="2400" b="1" dirty="0" err="1"/>
              <a:t>affermazioni</a:t>
            </a:r>
            <a:r>
              <a:rPr lang="en-US" sz="2400" b="1" dirty="0"/>
              <a:t> </a:t>
            </a:r>
            <a:r>
              <a:rPr lang="en-US" sz="2400" b="1" dirty="0" err="1"/>
              <a:t>riguardo</a:t>
            </a:r>
            <a:r>
              <a:rPr lang="en-US" sz="2400" b="1" dirty="0"/>
              <a:t> la </a:t>
            </a:r>
            <a:r>
              <a:rPr lang="en-US" sz="2400" b="1" dirty="0" err="1"/>
              <a:t>comunicazione</a:t>
            </a:r>
            <a:r>
              <a:rPr lang="en-US" sz="2400" b="1" dirty="0"/>
              <a:t> </a:t>
            </a:r>
            <a:r>
              <a:rPr lang="en-US" sz="2400" b="1" dirty="0" err="1"/>
              <a:t>interculturale</a:t>
            </a:r>
            <a:endParaRPr lang="en-US" sz="2400" b="1" dirty="0"/>
          </a:p>
        </p:txBody>
      </p:sp>
    </p:spTree>
    <p:extLst>
      <p:ext uri="{BB962C8B-B14F-4D97-AF65-F5344CB8AC3E}">
        <p14:creationId xmlns:p14="http://schemas.microsoft.com/office/powerpoint/2010/main" val="3188503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6480720" cy="1714202"/>
          </a:xfrm>
        </p:spPr>
        <p:txBody>
          <a:bodyPr>
            <a:normAutofit fontScale="90000"/>
          </a:bodyPr>
          <a:lstStyle/>
          <a:p>
            <a:r>
              <a:rPr lang="en-GB" dirty="0"/>
              <a:t>La </a:t>
            </a:r>
            <a:r>
              <a:rPr lang="en-GB" dirty="0" err="1"/>
              <a:t>tassonomia</a:t>
            </a:r>
            <a:r>
              <a:rPr lang="en-GB" dirty="0"/>
              <a:t> di Bloom: Il </a:t>
            </a:r>
            <a:r>
              <a:rPr lang="en-GB" dirty="0" err="1"/>
              <a:t>dominio</a:t>
            </a:r>
            <a:r>
              <a:rPr lang="en-GB" dirty="0"/>
              <a:t> </a:t>
            </a:r>
            <a:r>
              <a:rPr lang="en-GB" dirty="0" err="1"/>
              <a:t>affettivo</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GB" dirty="0" err="1"/>
              <a:t>Quando</a:t>
            </a:r>
            <a:r>
              <a:rPr lang="en-GB" dirty="0"/>
              <a:t> la </a:t>
            </a:r>
            <a:r>
              <a:rPr lang="en-GB" dirty="0" err="1"/>
              <a:t>maggior</a:t>
            </a:r>
            <a:r>
              <a:rPr lang="en-GB" dirty="0"/>
              <a:t> </a:t>
            </a:r>
            <a:r>
              <a:rPr lang="en-GB" dirty="0" err="1"/>
              <a:t>parte</a:t>
            </a:r>
            <a:r>
              <a:rPr lang="en-GB" dirty="0"/>
              <a:t> </a:t>
            </a:r>
            <a:r>
              <a:rPr lang="en-GB" dirty="0" err="1"/>
              <a:t>delle</a:t>
            </a:r>
            <a:r>
              <a:rPr lang="en-GB" dirty="0"/>
              <a:t> </a:t>
            </a:r>
            <a:r>
              <a:rPr lang="en-GB" dirty="0" err="1"/>
              <a:t>persone</a:t>
            </a:r>
            <a:r>
              <a:rPr lang="en-GB" dirty="0"/>
              <a:t> </a:t>
            </a:r>
            <a:r>
              <a:rPr lang="en-GB" dirty="0" err="1"/>
              <a:t>discutono</a:t>
            </a:r>
            <a:r>
              <a:rPr lang="en-GB" dirty="0"/>
              <a:t> </a:t>
            </a:r>
            <a:r>
              <a:rPr lang="en-GB" dirty="0" err="1"/>
              <a:t>della</a:t>
            </a:r>
            <a:r>
              <a:rPr lang="en-GB" dirty="0"/>
              <a:t> </a:t>
            </a:r>
            <a:r>
              <a:rPr lang="en-GB" dirty="0" err="1"/>
              <a:t>tassonomia</a:t>
            </a:r>
            <a:r>
              <a:rPr lang="en-GB" dirty="0"/>
              <a:t> di Bloom, </a:t>
            </a:r>
            <a:r>
              <a:rPr lang="en-GB" dirty="0" err="1"/>
              <a:t>il</a:t>
            </a:r>
            <a:r>
              <a:rPr lang="en-GB" dirty="0"/>
              <a:t> </a:t>
            </a:r>
            <a:r>
              <a:rPr lang="en-GB" dirty="0" err="1"/>
              <a:t>modello</a:t>
            </a:r>
            <a:r>
              <a:rPr lang="en-GB" dirty="0"/>
              <a:t> </a:t>
            </a:r>
            <a:r>
              <a:rPr lang="en-GB" dirty="0" err="1"/>
              <a:t>che</a:t>
            </a:r>
            <a:r>
              <a:rPr lang="en-GB" dirty="0"/>
              <a:t> in </a:t>
            </a:r>
            <a:r>
              <a:rPr lang="en-GB" dirty="0" err="1"/>
              <a:t>genere</a:t>
            </a:r>
            <a:r>
              <a:rPr lang="en-GB" dirty="0"/>
              <a:t> </a:t>
            </a:r>
            <a:r>
              <a:rPr lang="en-GB" dirty="0" err="1"/>
              <a:t>viene</a:t>
            </a:r>
            <a:r>
              <a:rPr lang="en-GB" dirty="0"/>
              <a:t> considerate </a:t>
            </a:r>
            <a:r>
              <a:rPr lang="en-GB" dirty="0" err="1"/>
              <a:t>è</a:t>
            </a:r>
            <a:r>
              <a:rPr lang="en-GB" dirty="0"/>
              <a:t> </a:t>
            </a:r>
            <a:r>
              <a:rPr lang="en-GB" dirty="0" err="1"/>
              <a:t>il</a:t>
            </a:r>
            <a:r>
              <a:rPr lang="en-GB" dirty="0"/>
              <a:t> </a:t>
            </a:r>
            <a:r>
              <a:rPr lang="en-GB" dirty="0" err="1"/>
              <a:t>dominio</a:t>
            </a:r>
            <a:r>
              <a:rPr lang="en-GB" dirty="0"/>
              <a:t> </a:t>
            </a:r>
            <a:r>
              <a:rPr lang="en-GB" dirty="0" err="1"/>
              <a:t>cognitivo</a:t>
            </a:r>
            <a:r>
              <a:rPr lang="en-GB" dirty="0"/>
              <a:t>. </a:t>
            </a:r>
            <a:r>
              <a:rPr lang="en-GB" dirty="0" err="1"/>
              <a:t>Nonostante</a:t>
            </a:r>
            <a:r>
              <a:rPr lang="en-GB" dirty="0"/>
              <a:t> </a:t>
            </a:r>
            <a:r>
              <a:rPr lang="en-GB" dirty="0" err="1"/>
              <a:t>ciò</a:t>
            </a:r>
            <a:r>
              <a:rPr lang="en-GB" dirty="0"/>
              <a:t>, ci </a:t>
            </a:r>
            <a:r>
              <a:rPr lang="en-GB" dirty="0" err="1"/>
              <a:t>sono</a:t>
            </a:r>
            <a:r>
              <a:rPr lang="en-GB" dirty="0"/>
              <a:t> </a:t>
            </a:r>
            <a:r>
              <a:rPr lang="en-GB" dirty="0" err="1"/>
              <a:t>tre</a:t>
            </a:r>
            <a:r>
              <a:rPr lang="en-GB" dirty="0"/>
              <a:t> </a:t>
            </a:r>
            <a:r>
              <a:rPr lang="en-GB" dirty="0" err="1"/>
              <a:t>domini</a:t>
            </a:r>
            <a:r>
              <a:rPr lang="en-GB" dirty="0"/>
              <a:t>:</a:t>
            </a:r>
          </a:p>
          <a:p>
            <a:pPr lvl="1"/>
            <a:r>
              <a:rPr lang="en-GB" dirty="0" err="1"/>
              <a:t>cognitivo</a:t>
            </a:r>
            <a:endParaRPr lang="en-GB" dirty="0"/>
          </a:p>
          <a:p>
            <a:pPr lvl="1"/>
            <a:r>
              <a:rPr lang="en-GB" dirty="0" err="1"/>
              <a:t>sensoriale</a:t>
            </a:r>
            <a:r>
              <a:rPr lang="en-GB" dirty="0"/>
              <a:t> </a:t>
            </a:r>
          </a:p>
          <a:p>
            <a:pPr lvl="1"/>
            <a:r>
              <a:rPr lang="en-GB" dirty="0" err="1"/>
              <a:t>affettivo</a:t>
            </a:r>
            <a:r>
              <a:rPr lang="en-GB" dirty="0"/>
              <a:t>. </a:t>
            </a:r>
          </a:p>
          <a:p>
            <a:endParaRPr lang="en-GB" dirty="0"/>
          </a:p>
        </p:txBody>
      </p:sp>
    </p:spTree>
    <p:extLst>
      <p:ext uri="{BB962C8B-B14F-4D97-AF65-F5344CB8AC3E}">
        <p14:creationId xmlns:p14="http://schemas.microsoft.com/office/powerpoint/2010/main" val="979188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A57A2-1C0A-44F5-99EF-CFEB353BE776}"/>
              </a:ext>
            </a:extLst>
          </p:cNvPr>
          <p:cNvSpPr>
            <a:spLocks noGrp="1"/>
          </p:cNvSpPr>
          <p:nvPr>
            <p:ph type="title"/>
          </p:nvPr>
        </p:nvSpPr>
        <p:spPr>
          <a:xfrm>
            <a:off x="437456" y="274638"/>
            <a:ext cx="6408712" cy="1143000"/>
          </a:xfrm>
        </p:spPr>
        <p:txBody>
          <a:bodyPr>
            <a:normAutofit fontScale="90000"/>
          </a:bodyPr>
          <a:lstStyle/>
          <a:p>
            <a:r>
              <a:rPr lang="en-GB" dirty="0"/>
              <a:t>La </a:t>
            </a:r>
            <a:r>
              <a:rPr lang="en-GB" dirty="0" err="1"/>
              <a:t>tassonomia</a:t>
            </a:r>
            <a:r>
              <a:rPr lang="en-GB" dirty="0"/>
              <a:t> di Bloom: Il </a:t>
            </a:r>
            <a:r>
              <a:rPr lang="en-GB" dirty="0" err="1"/>
              <a:t>dominio</a:t>
            </a:r>
            <a:r>
              <a:rPr lang="en-GB" dirty="0"/>
              <a:t> </a:t>
            </a:r>
            <a:r>
              <a:rPr lang="en-GB" dirty="0" err="1"/>
              <a:t>affettivo</a:t>
            </a:r>
            <a:endParaRPr lang="en-GB" dirty="0"/>
          </a:p>
        </p:txBody>
      </p:sp>
      <p:pic>
        <p:nvPicPr>
          <p:cNvPr id="4" name="Picture 3">
            <a:extLst>
              <a:ext uri="{FF2B5EF4-FFF2-40B4-BE49-F238E27FC236}">
                <a16:creationId xmlns:a16="http://schemas.microsoft.com/office/drawing/2014/main" xmlns="" id="{D88F28FE-3914-4B26-9571-539F565FACD3}"/>
              </a:ext>
            </a:extLst>
          </p:cNvPr>
          <p:cNvPicPr>
            <a:picLocks noChangeAspect="1"/>
          </p:cNvPicPr>
          <p:nvPr/>
        </p:nvPicPr>
        <p:blipFill>
          <a:blip r:embed="rId2"/>
          <a:stretch>
            <a:fillRect/>
          </a:stretch>
        </p:blipFill>
        <p:spPr>
          <a:xfrm>
            <a:off x="869680" y="1417638"/>
            <a:ext cx="6006576" cy="4776266"/>
          </a:xfrm>
          <a:prstGeom prst="rect">
            <a:avLst/>
          </a:prstGeom>
        </p:spPr>
      </p:pic>
    </p:spTree>
    <p:extLst>
      <p:ext uri="{BB962C8B-B14F-4D97-AF65-F5344CB8AC3E}">
        <p14:creationId xmlns:p14="http://schemas.microsoft.com/office/powerpoint/2010/main" val="1682621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 y="274638"/>
            <a:ext cx="6203032" cy="1143000"/>
          </a:xfrm>
        </p:spPr>
        <p:txBody>
          <a:bodyPr>
            <a:normAutofit fontScale="90000"/>
          </a:bodyPr>
          <a:lstStyle/>
          <a:p>
            <a:r>
              <a:rPr lang="en-GB" dirty="0"/>
              <a:t>La </a:t>
            </a:r>
            <a:r>
              <a:rPr lang="en-GB" dirty="0" err="1"/>
              <a:t>tassonomia</a:t>
            </a:r>
            <a:r>
              <a:rPr lang="en-GB" dirty="0"/>
              <a:t> di Bloom: Il </a:t>
            </a:r>
            <a:r>
              <a:rPr lang="en-GB" dirty="0" err="1"/>
              <a:t>dominio</a:t>
            </a:r>
            <a:r>
              <a:rPr lang="en-GB" dirty="0"/>
              <a:t> </a:t>
            </a:r>
            <a:r>
              <a:rPr lang="en-GB" dirty="0" err="1"/>
              <a:t>affettivo</a:t>
            </a:r>
            <a:endParaRPr lang="en-GB" dirty="0"/>
          </a:p>
        </p:txBody>
      </p:sp>
      <p:sp>
        <p:nvSpPr>
          <p:cNvPr id="3" name="Content Placeholder 2"/>
          <p:cNvSpPr>
            <a:spLocks noGrp="1"/>
          </p:cNvSpPr>
          <p:nvPr>
            <p:ph idx="1"/>
          </p:nvPr>
        </p:nvSpPr>
        <p:spPr/>
        <p:txBody>
          <a:bodyPr>
            <a:normAutofit lnSpcReduction="10000"/>
          </a:bodyPr>
          <a:lstStyle/>
          <a:p>
            <a:r>
              <a:rPr lang="en-GB" dirty="0"/>
              <a:t>Il </a:t>
            </a:r>
            <a:r>
              <a:rPr lang="en-GB" dirty="0" err="1"/>
              <a:t>dominio</a:t>
            </a:r>
            <a:r>
              <a:rPr lang="en-GB" dirty="0"/>
              <a:t> </a:t>
            </a:r>
            <a:r>
              <a:rPr lang="en-GB" dirty="0" err="1"/>
              <a:t>affettivo</a:t>
            </a:r>
            <a:r>
              <a:rPr lang="en-GB" dirty="0"/>
              <a:t> </a:t>
            </a:r>
            <a:r>
              <a:rPr lang="en-GB" dirty="0" err="1"/>
              <a:t>è</a:t>
            </a:r>
            <a:r>
              <a:rPr lang="en-GB" dirty="0"/>
              <a:t> </a:t>
            </a:r>
            <a:r>
              <a:rPr lang="en-GB" dirty="0" err="1"/>
              <a:t>molto</a:t>
            </a:r>
            <a:r>
              <a:rPr lang="en-GB" dirty="0"/>
              <a:t> </a:t>
            </a:r>
            <a:r>
              <a:rPr lang="en-GB" dirty="0" err="1"/>
              <a:t>importante</a:t>
            </a:r>
            <a:r>
              <a:rPr lang="en-GB" dirty="0"/>
              <a:t> per la </a:t>
            </a:r>
            <a:r>
              <a:rPr lang="en-GB" dirty="0" err="1"/>
              <a:t>comunicazione</a:t>
            </a:r>
            <a:r>
              <a:rPr lang="en-GB" dirty="0"/>
              <a:t> </a:t>
            </a:r>
            <a:r>
              <a:rPr lang="en-GB" dirty="0" err="1"/>
              <a:t>interculturale</a:t>
            </a:r>
            <a:r>
              <a:rPr lang="en-GB" dirty="0"/>
              <a:t>. </a:t>
            </a:r>
          </a:p>
          <a:p>
            <a:r>
              <a:rPr lang="en-GB" dirty="0" err="1"/>
              <a:t>Fornisce</a:t>
            </a:r>
            <a:r>
              <a:rPr lang="en-GB" dirty="0"/>
              <a:t> </a:t>
            </a:r>
            <a:r>
              <a:rPr lang="en-GB" dirty="0" err="1"/>
              <a:t>una</a:t>
            </a:r>
            <a:r>
              <a:rPr lang="en-GB" dirty="0"/>
              <a:t> cornice per </a:t>
            </a:r>
            <a:r>
              <a:rPr lang="en-GB" dirty="0" err="1"/>
              <a:t>descrivere</a:t>
            </a:r>
            <a:r>
              <a:rPr lang="en-GB" dirty="0"/>
              <a:t> </a:t>
            </a:r>
            <a:r>
              <a:rPr lang="en-GB" dirty="0" err="1"/>
              <a:t>i</a:t>
            </a:r>
            <a:r>
              <a:rPr lang="en-GB" dirty="0"/>
              <a:t> </a:t>
            </a:r>
            <a:r>
              <a:rPr lang="en-GB" dirty="0" err="1"/>
              <a:t>comportamenti</a:t>
            </a:r>
            <a:r>
              <a:rPr lang="en-GB" dirty="0"/>
              <a:t>. </a:t>
            </a:r>
          </a:p>
          <a:p>
            <a:r>
              <a:rPr lang="en-GB" dirty="0"/>
              <a:t>I </a:t>
            </a:r>
            <a:r>
              <a:rPr lang="en-GB" dirty="0" err="1"/>
              <a:t>comportamenti</a:t>
            </a:r>
            <a:r>
              <a:rPr lang="en-GB" dirty="0"/>
              <a:t> e le </a:t>
            </a:r>
            <a:r>
              <a:rPr lang="en-GB" dirty="0" err="1"/>
              <a:t>emozioni</a:t>
            </a:r>
            <a:r>
              <a:rPr lang="en-GB" dirty="0"/>
              <a:t> e </a:t>
            </a:r>
            <a:r>
              <a:rPr lang="en-GB" dirty="0" err="1"/>
              <a:t>i</a:t>
            </a:r>
            <a:r>
              <a:rPr lang="en-GB" dirty="0"/>
              <a:t> </a:t>
            </a:r>
            <a:r>
              <a:rPr lang="en-GB" dirty="0" err="1"/>
              <a:t>sentimenti</a:t>
            </a:r>
            <a:r>
              <a:rPr lang="en-GB" dirty="0"/>
              <a:t> </a:t>
            </a:r>
            <a:r>
              <a:rPr lang="en-GB" dirty="0" err="1"/>
              <a:t>che</a:t>
            </a:r>
            <a:r>
              <a:rPr lang="en-GB" dirty="0"/>
              <a:t> li </a:t>
            </a:r>
            <a:r>
              <a:rPr lang="en-GB" dirty="0" err="1"/>
              <a:t>motivano</a:t>
            </a:r>
            <a:r>
              <a:rPr lang="en-GB" dirty="0"/>
              <a:t>, </a:t>
            </a:r>
            <a:r>
              <a:rPr lang="en-GB" dirty="0" err="1"/>
              <a:t>si</a:t>
            </a:r>
            <a:r>
              <a:rPr lang="en-GB" dirty="0"/>
              <a:t> </a:t>
            </a:r>
            <a:r>
              <a:rPr lang="en-GB" dirty="0" err="1"/>
              <a:t>legano</a:t>
            </a:r>
            <a:r>
              <a:rPr lang="en-GB" dirty="0"/>
              <a:t> </a:t>
            </a:r>
            <a:r>
              <a:rPr lang="en-GB" dirty="0" err="1"/>
              <a:t>molto</a:t>
            </a:r>
            <a:r>
              <a:rPr lang="en-GB" dirty="0"/>
              <a:t> </a:t>
            </a:r>
            <a:r>
              <a:rPr lang="en-GB" dirty="0" err="1"/>
              <a:t>ai</a:t>
            </a:r>
            <a:r>
              <a:rPr lang="en-GB" dirty="0"/>
              <a:t> </a:t>
            </a:r>
            <a:r>
              <a:rPr lang="en-GB" dirty="0" err="1"/>
              <a:t>valori</a:t>
            </a:r>
            <a:r>
              <a:rPr lang="en-GB" dirty="0"/>
              <a:t> </a:t>
            </a:r>
            <a:r>
              <a:rPr lang="en-GB" dirty="0" err="1"/>
              <a:t>cardine</a:t>
            </a:r>
            <a:r>
              <a:rPr lang="en-GB" dirty="0"/>
              <a:t>, </a:t>
            </a:r>
            <a:r>
              <a:rPr lang="en-GB" dirty="0" err="1"/>
              <a:t>agli</a:t>
            </a:r>
            <a:r>
              <a:rPr lang="en-GB" dirty="0"/>
              <a:t> </a:t>
            </a:r>
            <a:r>
              <a:rPr lang="en-GB" dirty="0" err="1"/>
              <a:t>atteggiamenti</a:t>
            </a:r>
            <a:r>
              <a:rPr lang="en-GB" dirty="0"/>
              <a:t> e </a:t>
            </a:r>
            <a:r>
              <a:rPr lang="en-GB" dirty="0" err="1"/>
              <a:t>alle</a:t>
            </a:r>
            <a:r>
              <a:rPr lang="en-GB" dirty="0"/>
              <a:t> </a:t>
            </a:r>
            <a:r>
              <a:rPr lang="en-GB" dirty="0" err="1"/>
              <a:t>motivazioni</a:t>
            </a:r>
            <a:r>
              <a:rPr lang="en-GB" dirty="0"/>
              <a:t> </a:t>
            </a:r>
            <a:r>
              <a:rPr lang="en-GB" dirty="0" err="1"/>
              <a:t>descritte</a:t>
            </a:r>
            <a:r>
              <a:rPr lang="en-GB" dirty="0"/>
              <a:t> </a:t>
            </a:r>
            <a:r>
              <a:rPr lang="en-GB" dirty="0" err="1"/>
              <a:t>nell’Iceberg</a:t>
            </a:r>
            <a:r>
              <a:rPr lang="en-GB" dirty="0"/>
              <a:t> </a:t>
            </a:r>
            <a:r>
              <a:rPr lang="en-GB" dirty="0" err="1"/>
              <a:t>della</a:t>
            </a:r>
            <a:r>
              <a:rPr lang="en-GB" dirty="0"/>
              <a:t> </a:t>
            </a:r>
            <a:r>
              <a:rPr lang="en-GB" dirty="0" err="1"/>
              <a:t>Cultura</a:t>
            </a:r>
            <a:r>
              <a:rPr lang="en-GB" dirty="0"/>
              <a:t>.</a:t>
            </a:r>
          </a:p>
          <a:p>
            <a:endParaRPr lang="en-GB" dirty="0"/>
          </a:p>
        </p:txBody>
      </p:sp>
    </p:spTree>
    <p:extLst>
      <p:ext uri="{BB962C8B-B14F-4D97-AF65-F5344CB8AC3E}">
        <p14:creationId xmlns:p14="http://schemas.microsoft.com/office/powerpoint/2010/main" val="12195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Attività</a:t>
            </a:r>
            <a:r>
              <a:rPr lang="en-GB" dirty="0"/>
              <a:t> di </a:t>
            </a:r>
            <a:r>
              <a:rPr lang="en-GB" dirty="0" err="1"/>
              <a:t>lettura</a:t>
            </a:r>
            <a:r>
              <a:rPr lang="en-GB" dirty="0"/>
              <a:t>- 1</a:t>
            </a:r>
          </a:p>
        </p:txBody>
      </p:sp>
      <p:sp>
        <p:nvSpPr>
          <p:cNvPr id="3" name="Content Placeholder 2"/>
          <p:cNvSpPr>
            <a:spLocks noGrp="1"/>
          </p:cNvSpPr>
          <p:nvPr>
            <p:ph idx="1"/>
          </p:nvPr>
        </p:nvSpPr>
        <p:spPr/>
        <p:txBody>
          <a:bodyPr>
            <a:normAutofit/>
          </a:bodyPr>
          <a:lstStyle/>
          <a:p>
            <a:r>
              <a:rPr lang="en-GB" dirty="0" err="1"/>
              <a:t>Ti</a:t>
            </a:r>
            <a:r>
              <a:rPr lang="en-GB" dirty="0"/>
              <a:t> </a:t>
            </a:r>
            <a:r>
              <a:rPr lang="en-GB" dirty="0" err="1"/>
              <a:t>verranno</a:t>
            </a:r>
            <a:r>
              <a:rPr lang="en-GB" dirty="0"/>
              <a:t> </a:t>
            </a:r>
            <a:r>
              <a:rPr lang="en-GB" dirty="0" err="1"/>
              <a:t>dati</a:t>
            </a:r>
            <a:r>
              <a:rPr lang="en-GB" dirty="0"/>
              <a:t> </a:t>
            </a:r>
            <a:r>
              <a:rPr lang="en-GB" dirty="0" err="1"/>
              <a:t>sei</a:t>
            </a:r>
            <a:r>
              <a:rPr lang="en-GB" dirty="0"/>
              <a:t> </a:t>
            </a:r>
            <a:r>
              <a:rPr lang="en-GB" dirty="0" err="1"/>
              <a:t>paragrafi</a:t>
            </a:r>
            <a:r>
              <a:rPr lang="en-GB" dirty="0"/>
              <a:t> da un </a:t>
            </a:r>
            <a:r>
              <a:rPr lang="en-GB" dirty="0" err="1"/>
              <a:t>testo</a:t>
            </a:r>
            <a:r>
              <a:rPr lang="en-GB" dirty="0"/>
              <a:t> </a:t>
            </a:r>
            <a:r>
              <a:rPr lang="en-GB" dirty="0" err="1"/>
              <a:t>sulla</a:t>
            </a:r>
            <a:r>
              <a:rPr lang="en-GB" dirty="0"/>
              <a:t> </a:t>
            </a:r>
            <a:r>
              <a:rPr lang="en-GB" dirty="0" err="1"/>
              <a:t>tassonomia</a:t>
            </a:r>
            <a:r>
              <a:rPr lang="en-GB" dirty="0"/>
              <a:t> </a:t>
            </a:r>
            <a:r>
              <a:rPr lang="en-GB" dirty="0" err="1"/>
              <a:t>affettiva</a:t>
            </a:r>
            <a:r>
              <a:rPr lang="en-GB" dirty="0"/>
              <a:t> di Bloom. I </a:t>
            </a:r>
            <a:r>
              <a:rPr lang="en-GB" dirty="0" err="1"/>
              <a:t>tuoi</a:t>
            </a:r>
            <a:r>
              <a:rPr lang="en-GB" dirty="0"/>
              <a:t> </a:t>
            </a:r>
            <a:r>
              <a:rPr lang="en-GB" dirty="0" err="1"/>
              <a:t>compiti</a:t>
            </a:r>
            <a:r>
              <a:rPr lang="en-GB" dirty="0"/>
              <a:t> </a:t>
            </a:r>
            <a:r>
              <a:rPr lang="en-GB" dirty="0" err="1"/>
              <a:t>sono</a:t>
            </a:r>
            <a:r>
              <a:rPr lang="en-GB" dirty="0"/>
              <a:t>:</a:t>
            </a:r>
          </a:p>
          <a:p>
            <a:pPr marL="914400" lvl="1" indent="-514350">
              <a:buFont typeface="+mj-lt"/>
              <a:buAutoNum type="arabicPeriod"/>
            </a:pPr>
            <a:r>
              <a:rPr lang="en-GB" dirty="0" err="1"/>
              <a:t>Organizzare</a:t>
            </a:r>
            <a:r>
              <a:rPr lang="en-GB" dirty="0"/>
              <a:t> </a:t>
            </a:r>
            <a:r>
              <a:rPr lang="en-GB" dirty="0" err="1"/>
              <a:t>i</a:t>
            </a:r>
            <a:r>
              <a:rPr lang="en-GB" dirty="0"/>
              <a:t> </a:t>
            </a:r>
            <a:r>
              <a:rPr lang="en-GB" dirty="0" err="1"/>
              <a:t>paragrafi</a:t>
            </a:r>
            <a:r>
              <a:rPr lang="en-GB" dirty="0"/>
              <a:t> con </a:t>
            </a:r>
            <a:r>
              <a:rPr lang="en-GB" dirty="0" err="1"/>
              <a:t>l’obiettivo</a:t>
            </a:r>
            <a:r>
              <a:rPr lang="en-GB" dirty="0"/>
              <a:t> di </a:t>
            </a:r>
            <a:r>
              <a:rPr lang="en-GB" dirty="0" err="1"/>
              <a:t>costruire</a:t>
            </a:r>
            <a:r>
              <a:rPr lang="en-GB" dirty="0"/>
              <a:t> un </a:t>
            </a:r>
            <a:r>
              <a:rPr lang="en-GB" dirty="0" err="1"/>
              <a:t>testo</a:t>
            </a:r>
            <a:r>
              <a:rPr lang="en-GB" dirty="0"/>
              <a:t> </a:t>
            </a:r>
            <a:r>
              <a:rPr lang="en-GB" dirty="0" err="1"/>
              <a:t>coerente</a:t>
            </a:r>
            <a:endParaRPr lang="en-GB" dirty="0"/>
          </a:p>
          <a:p>
            <a:pPr marL="914400" lvl="1" indent="-514350">
              <a:buFont typeface="+mj-lt"/>
              <a:buAutoNum type="arabicPeriod"/>
            </a:pPr>
            <a:r>
              <a:rPr lang="en-GB" dirty="0" err="1"/>
              <a:t>Riassumere</a:t>
            </a:r>
            <a:r>
              <a:rPr lang="en-GB" dirty="0"/>
              <a:t> </a:t>
            </a:r>
            <a:r>
              <a:rPr lang="en-GB" dirty="0" err="1"/>
              <a:t>il</a:t>
            </a:r>
            <a:r>
              <a:rPr lang="en-GB" dirty="0"/>
              <a:t> </a:t>
            </a:r>
            <a:r>
              <a:rPr lang="en-GB" dirty="0" err="1"/>
              <a:t>contenuto</a:t>
            </a:r>
            <a:r>
              <a:rPr lang="en-GB" dirty="0"/>
              <a:t> di </a:t>
            </a:r>
            <a:r>
              <a:rPr lang="en-GB" dirty="0" err="1"/>
              <a:t>ciascun</a:t>
            </a:r>
            <a:r>
              <a:rPr lang="en-GB" dirty="0"/>
              <a:t> </a:t>
            </a:r>
            <a:r>
              <a:rPr lang="en-GB" dirty="0" err="1"/>
              <a:t>paragrafo</a:t>
            </a:r>
            <a:r>
              <a:rPr lang="en-GB" dirty="0"/>
              <a:t> in non </a:t>
            </a:r>
            <a:r>
              <a:rPr lang="en-GB" dirty="0" err="1"/>
              <a:t>più</a:t>
            </a:r>
            <a:r>
              <a:rPr lang="en-GB" dirty="0"/>
              <a:t> di </a:t>
            </a:r>
            <a:r>
              <a:rPr lang="en-GB" dirty="0" err="1"/>
              <a:t>tre</a:t>
            </a:r>
            <a:r>
              <a:rPr lang="en-GB" dirty="0"/>
              <a:t> parole </a:t>
            </a:r>
          </a:p>
          <a:p>
            <a:pPr marL="914400" lvl="1" indent="-514350">
              <a:buFont typeface="+mj-lt"/>
              <a:buAutoNum type="arabicPeriod"/>
            </a:pPr>
            <a:r>
              <a:rPr lang="en-GB" dirty="0" err="1"/>
              <a:t>Confrontare</a:t>
            </a:r>
            <a:r>
              <a:rPr lang="en-GB" dirty="0"/>
              <a:t> </a:t>
            </a:r>
            <a:r>
              <a:rPr lang="en-GB" dirty="0" err="1"/>
              <a:t>il</a:t>
            </a:r>
            <a:r>
              <a:rPr lang="en-GB" dirty="0"/>
              <a:t> </a:t>
            </a:r>
            <a:r>
              <a:rPr lang="en-GB" dirty="0" err="1"/>
              <a:t>tuo</a:t>
            </a:r>
            <a:r>
              <a:rPr lang="en-GB" dirty="0"/>
              <a:t> </a:t>
            </a:r>
            <a:r>
              <a:rPr lang="en-GB" dirty="0" err="1"/>
              <a:t>lavoro</a:t>
            </a:r>
            <a:r>
              <a:rPr lang="en-GB" dirty="0"/>
              <a:t> con </a:t>
            </a:r>
            <a:r>
              <a:rPr lang="en-GB" dirty="0" err="1"/>
              <a:t>il</a:t>
            </a:r>
            <a:r>
              <a:rPr lang="en-GB" dirty="0"/>
              <a:t> </a:t>
            </a:r>
            <a:r>
              <a:rPr lang="en-GB" dirty="0" err="1"/>
              <a:t>testo</a:t>
            </a:r>
            <a:r>
              <a:rPr lang="en-GB" dirty="0"/>
              <a:t> </a:t>
            </a:r>
            <a:r>
              <a:rPr lang="en-GB" dirty="0" err="1"/>
              <a:t>originale</a:t>
            </a:r>
            <a:endParaRPr lang="en-GB" dirty="0"/>
          </a:p>
        </p:txBody>
      </p:sp>
    </p:spTree>
    <p:extLst>
      <p:ext uri="{BB962C8B-B14F-4D97-AF65-F5344CB8AC3E}">
        <p14:creationId xmlns:p14="http://schemas.microsoft.com/office/powerpoint/2010/main" val="2434187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Attività</a:t>
            </a:r>
            <a:r>
              <a:rPr lang="en-GB" dirty="0"/>
              <a:t> di </a:t>
            </a:r>
            <a:r>
              <a:rPr lang="en-GB" dirty="0" err="1"/>
              <a:t>lettura</a:t>
            </a:r>
            <a:r>
              <a:rPr lang="en-GB" dirty="0"/>
              <a:t>- 2</a:t>
            </a:r>
          </a:p>
        </p:txBody>
      </p:sp>
      <p:sp>
        <p:nvSpPr>
          <p:cNvPr id="3" name="Content Placeholder 2"/>
          <p:cNvSpPr>
            <a:spLocks noGrp="1"/>
          </p:cNvSpPr>
          <p:nvPr>
            <p:ph idx="1"/>
          </p:nvPr>
        </p:nvSpPr>
        <p:spPr/>
        <p:txBody>
          <a:bodyPr>
            <a:normAutofit/>
          </a:bodyPr>
          <a:lstStyle/>
          <a:p>
            <a:r>
              <a:rPr lang="en-GB" dirty="0"/>
              <a:t>Ora </a:t>
            </a:r>
            <a:r>
              <a:rPr lang="en-GB" dirty="0" err="1"/>
              <a:t>ti</a:t>
            </a:r>
            <a:r>
              <a:rPr lang="en-GB" dirty="0"/>
              <a:t> </a:t>
            </a:r>
            <a:r>
              <a:rPr lang="en-GB" dirty="0" err="1"/>
              <a:t>verranno</a:t>
            </a:r>
            <a:r>
              <a:rPr lang="en-GB" dirty="0"/>
              <a:t> </a:t>
            </a:r>
            <a:r>
              <a:rPr lang="en-GB" dirty="0" err="1"/>
              <a:t>dati</a:t>
            </a:r>
            <a:r>
              <a:rPr lang="en-GB" dirty="0"/>
              <a:t> cinque </a:t>
            </a:r>
            <a:r>
              <a:rPr lang="en-GB" dirty="0" err="1"/>
              <a:t>esempi</a:t>
            </a:r>
            <a:r>
              <a:rPr lang="en-GB" dirty="0"/>
              <a:t> di </a:t>
            </a:r>
            <a:r>
              <a:rPr lang="en-GB" dirty="0" err="1"/>
              <a:t>azioni</a:t>
            </a:r>
            <a:r>
              <a:rPr lang="en-GB" dirty="0"/>
              <a:t> communicative. Il </a:t>
            </a:r>
            <a:r>
              <a:rPr lang="en-GB" dirty="0" err="1"/>
              <a:t>tuo</a:t>
            </a:r>
            <a:r>
              <a:rPr lang="en-GB" dirty="0"/>
              <a:t> </a:t>
            </a:r>
            <a:r>
              <a:rPr lang="en-GB" dirty="0" err="1"/>
              <a:t>compito</a:t>
            </a:r>
            <a:r>
              <a:rPr lang="en-GB" dirty="0"/>
              <a:t> </a:t>
            </a:r>
            <a:r>
              <a:rPr lang="en-GB" dirty="0" err="1"/>
              <a:t>è</a:t>
            </a:r>
            <a:r>
              <a:rPr lang="en-GB" dirty="0"/>
              <a:t>:</a:t>
            </a:r>
          </a:p>
          <a:p>
            <a:pPr marL="914400" lvl="1" indent="-514350">
              <a:buFont typeface="+mj-lt"/>
              <a:buAutoNum type="arabicPeriod"/>
            </a:pPr>
            <a:r>
              <a:rPr lang="en-GB" dirty="0" err="1"/>
              <a:t>Abbinare</a:t>
            </a:r>
            <a:r>
              <a:rPr lang="en-GB" dirty="0"/>
              <a:t> le </a:t>
            </a:r>
            <a:r>
              <a:rPr lang="en-GB" dirty="0" err="1"/>
              <a:t>azioni</a:t>
            </a:r>
            <a:r>
              <a:rPr lang="en-GB" dirty="0"/>
              <a:t> </a:t>
            </a:r>
            <a:r>
              <a:rPr lang="en-GB" dirty="0" err="1"/>
              <a:t>ai</a:t>
            </a:r>
            <a:r>
              <a:rPr lang="en-GB" dirty="0"/>
              <a:t> </a:t>
            </a:r>
            <a:r>
              <a:rPr lang="en-GB" dirty="0" err="1"/>
              <a:t>livelli</a:t>
            </a:r>
            <a:r>
              <a:rPr lang="en-GB" dirty="0"/>
              <a:t> </a:t>
            </a:r>
            <a:r>
              <a:rPr lang="en-GB" dirty="0" err="1"/>
              <a:t>corrispondenti</a:t>
            </a:r>
            <a:r>
              <a:rPr lang="en-GB" dirty="0"/>
              <a:t> </a:t>
            </a:r>
            <a:r>
              <a:rPr lang="en-GB" dirty="0" err="1"/>
              <a:t>nella</a:t>
            </a:r>
            <a:r>
              <a:rPr lang="en-GB" dirty="0"/>
              <a:t> </a:t>
            </a:r>
            <a:r>
              <a:rPr lang="en-GB" dirty="0" err="1"/>
              <a:t>piramide</a:t>
            </a:r>
            <a:endParaRPr lang="en-GB" dirty="0"/>
          </a:p>
          <a:p>
            <a:pPr marL="914400" lvl="1" indent="-514350">
              <a:buFont typeface="+mj-lt"/>
              <a:buAutoNum type="arabicPeriod"/>
            </a:pPr>
            <a:r>
              <a:rPr lang="en-GB" dirty="0" err="1"/>
              <a:t>Suggerire</a:t>
            </a:r>
            <a:r>
              <a:rPr lang="en-GB" dirty="0"/>
              <a:t> </a:t>
            </a:r>
            <a:r>
              <a:rPr lang="en-GB" dirty="0" err="1"/>
              <a:t>tre</a:t>
            </a:r>
            <a:r>
              <a:rPr lang="en-GB" dirty="0"/>
              <a:t> </a:t>
            </a:r>
            <a:r>
              <a:rPr lang="en-GB" dirty="0" err="1"/>
              <a:t>comportamenti</a:t>
            </a:r>
            <a:r>
              <a:rPr lang="en-GB" dirty="0"/>
              <a:t> </a:t>
            </a:r>
            <a:r>
              <a:rPr lang="en-GB" dirty="0" err="1"/>
              <a:t>associati</a:t>
            </a:r>
            <a:r>
              <a:rPr lang="en-GB" dirty="0"/>
              <a:t> </a:t>
            </a:r>
            <a:r>
              <a:rPr lang="en-GB" dirty="0" err="1"/>
              <a:t>che</a:t>
            </a:r>
            <a:r>
              <a:rPr lang="en-GB" dirty="0"/>
              <a:t> </a:t>
            </a:r>
            <a:r>
              <a:rPr lang="en-GB" dirty="0" err="1"/>
              <a:t>vanno</a:t>
            </a:r>
            <a:r>
              <a:rPr lang="en-GB" dirty="0"/>
              <a:t> con </a:t>
            </a:r>
            <a:r>
              <a:rPr lang="en-GB" dirty="0" err="1"/>
              <a:t>ciascuna</a:t>
            </a:r>
            <a:r>
              <a:rPr lang="en-GB" dirty="0"/>
              <a:t> </a:t>
            </a:r>
            <a:r>
              <a:rPr lang="en-GB" dirty="0" err="1"/>
              <a:t>azione</a:t>
            </a:r>
            <a:endParaRPr lang="en-GB" dirty="0"/>
          </a:p>
          <a:p>
            <a:pPr marL="914400" lvl="1" indent="-514350">
              <a:buFont typeface="+mj-lt"/>
              <a:buAutoNum type="arabicPeriod"/>
            </a:pPr>
            <a:r>
              <a:rPr lang="en-GB" dirty="0" err="1"/>
              <a:t>Confrontare</a:t>
            </a:r>
            <a:r>
              <a:rPr lang="en-GB" dirty="0"/>
              <a:t> </a:t>
            </a:r>
            <a:r>
              <a:rPr lang="en-GB" dirty="0" err="1"/>
              <a:t>il</a:t>
            </a:r>
            <a:r>
              <a:rPr lang="en-GB" dirty="0"/>
              <a:t> </a:t>
            </a:r>
            <a:r>
              <a:rPr lang="en-GB" dirty="0" err="1"/>
              <a:t>proprio</a:t>
            </a:r>
            <a:r>
              <a:rPr lang="en-GB" dirty="0"/>
              <a:t> </a:t>
            </a:r>
            <a:r>
              <a:rPr lang="en-GB" dirty="0" err="1"/>
              <a:t>lavoro</a:t>
            </a:r>
            <a:r>
              <a:rPr lang="en-GB" dirty="0"/>
              <a:t> con </a:t>
            </a:r>
            <a:r>
              <a:rPr lang="en-GB" dirty="0" err="1"/>
              <a:t>quello</a:t>
            </a:r>
            <a:r>
              <a:rPr lang="en-GB" dirty="0"/>
              <a:t> </a:t>
            </a:r>
            <a:r>
              <a:rPr lang="en-GB" dirty="0" err="1"/>
              <a:t>degli</a:t>
            </a:r>
            <a:r>
              <a:rPr lang="en-GB" dirty="0"/>
              <a:t> </a:t>
            </a:r>
            <a:r>
              <a:rPr lang="en-GB" dirty="0" err="1"/>
              <a:t>altri</a:t>
            </a:r>
            <a:r>
              <a:rPr lang="en-GB" dirty="0"/>
              <a:t> </a:t>
            </a:r>
            <a:r>
              <a:rPr lang="en-GB" dirty="0" err="1"/>
              <a:t>gruppi</a:t>
            </a:r>
            <a:r>
              <a:rPr lang="en-GB" dirty="0"/>
              <a:t> e </a:t>
            </a:r>
            <a:r>
              <a:rPr lang="en-GB" dirty="0" err="1"/>
              <a:t>apportare</a:t>
            </a:r>
            <a:r>
              <a:rPr lang="en-GB" dirty="0"/>
              <a:t> </a:t>
            </a:r>
            <a:r>
              <a:rPr lang="en-GB" dirty="0" err="1"/>
              <a:t>cambiamenti</a:t>
            </a:r>
            <a:r>
              <a:rPr lang="en-GB" dirty="0"/>
              <a:t>/</a:t>
            </a:r>
            <a:r>
              <a:rPr lang="en-GB" dirty="0" err="1"/>
              <a:t>revisioni</a:t>
            </a:r>
            <a:endParaRPr lang="en-GB" dirty="0"/>
          </a:p>
        </p:txBody>
      </p:sp>
    </p:spTree>
    <p:extLst>
      <p:ext uri="{BB962C8B-B14F-4D97-AF65-F5344CB8AC3E}">
        <p14:creationId xmlns:p14="http://schemas.microsoft.com/office/powerpoint/2010/main" val="1753374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A57A2-1C0A-44F5-99EF-CFEB353BE776}"/>
              </a:ext>
            </a:extLst>
          </p:cNvPr>
          <p:cNvSpPr>
            <a:spLocks noGrp="1"/>
          </p:cNvSpPr>
          <p:nvPr>
            <p:ph type="title"/>
          </p:nvPr>
        </p:nvSpPr>
        <p:spPr>
          <a:xfrm>
            <a:off x="673224" y="274638"/>
            <a:ext cx="6275040" cy="1143000"/>
          </a:xfrm>
        </p:spPr>
        <p:txBody>
          <a:bodyPr>
            <a:normAutofit fontScale="90000"/>
          </a:bodyPr>
          <a:lstStyle/>
          <a:p>
            <a:r>
              <a:rPr lang="en-GB" dirty="0"/>
              <a:t>La </a:t>
            </a:r>
            <a:r>
              <a:rPr lang="en-GB" dirty="0" err="1"/>
              <a:t>tassonomia</a:t>
            </a:r>
            <a:r>
              <a:rPr lang="en-GB" dirty="0"/>
              <a:t> di Bloom: Il </a:t>
            </a:r>
            <a:r>
              <a:rPr lang="en-GB" dirty="0" err="1"/>
              <a:t>dominio</a:t>
            </a:r>
            <a:r>
              <a:rPr lang="en-GB" dirty="0"/>
              <a:t> </a:t>
            </a:r>
            <a:r>
              <a:rPr lang="en-GB" dirty="0" err="1"/>
              <a:t>affettivo</a:t>
            </a:r>
            <a:endParaRPr lang="en-GB" dirty="0"/>
          </a:p>
        </p:txBody>
      </p:sp>
      <p:pic>
        <p:nvPicPr>
          <p:cNvPr id="4" name="Picture 3">
            <a:extLst>
              <a:ext uri="{FF2B5EF4-FFF2-40B4-BE49-F238E27FC236}">
                <a16:creationId xmlns:a16="http://schemas.microsoft.com/office/drawing/2014/main" xmlns="" id="{D88F28FE-3914-4B26-9571-539F565FACD3}"/>
              </a:ext>
            </a:extLst>
          </p:cNvPr>
          <p:cNvPicPr>
            <a:picLocks noChangeAspect="1"/>
          </p:cNvPicPr>
          <p:nvPr/>
        </p:nvPicPr>
        <p:blipFill>
          <a:blip r:embed="rId2"/>
          <a:stretch>
            <a:fillRect/>
          </a:stretch>
        </p:blipFill>
        <p:spPr>
          <a:xfrm>
            <a:off x="869680" y="1556792"/>
            <a:ext cx="5718544" cy="4637112"/>
          </a:xfrm>
          <a:prstGeom prst="rect">
            <a:avLst/>
          </a:prstGeom>
        </p:spPr>
      </p:pic>
    </p:spTree>
    <p:extLst>
      <p:ext uri="{BB962C8B-B14F-4D97-AF65-F5344CB8AC3E}">
        <p14:creationId xmlns:p14="http://schemas.microsoft.com/office/powerpoint/2010/main" val="2762782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 </a:t>
            </a:r>
            <a:r>
              <a:rPr lang="en-US" dirty="0" err="1"/>
              <a:t>momento</a:t>
            </a:r>
            <a:r>
              <a:rPr lang="en-US" dirty="0"/>
              <a:t> </a:t>
            </a:r>
            <a:r>
              <a:rPr lang="en-US" dirty="0" err="1"/>
              <a:t>delle</a:t>
            </a:r>
            <a:r>
              <a:rPr lang="en-US" dirty="0"/>
              <a:t> </a:t>
            </a:r>
            <a:r>
              <a:rPr lang="en-US" dirty="0" err="1"/>
              <a:t>attività</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NUMERO ATTIVITA': 1.3.5</a:t>
            </a:r>
          </a:p>
          <a:p>
            <a:endParaRPr lang="en-US" sz="2400" b="1" dirty="0"/>
          </a:p>
          <a:p>
            <a:r>
              <a:rPr lang="en-US" sz="2400" b="1" dirty="0"/>
              <a:t>TITOLO ATTIVITA’: </a:t>
            </a:r>
            <a:r>
              <a:rPr lang="en-US" sz="2400" b="1" dirty="0" err="1"/>
              <a:t>Comunicazione</a:t>
            </a:r>
            <a:r>
              <a:rPr lang="en-US" sz="2400" b="1" dirty="0"/>
              <a:t> </a:t>
            </a:r>
            <a:r>
              <a:rPr lang="en-US" sz="2400" b="1" dirty="0" err="1"/>
              <a:t>verbale</a:t>
            </a:r>
            <a:r>
              <a:rPr lang="en-US" sz="2400" b="1" dirty="0"/>
              <a:t> e non-</a:t>
            </a:r>
            <a:r>
              <a:rPr lang="en-US" sz="2400" b="1" dirty="0" err="1"/>
              <a:t>verbale</a:t>
            </a:r>
            <a:endParaRPr lang="en-US" sz="2400" b="1" dirty="0"/>
          </a:p>
          <a:p>
            <a:endParaRPr lang="en-US" sz="2400" b="1" dirty="0"/>
          </a:p>
          <a:p>
            <a:r>
              <a:rPr lang="en-US" sz="2400" b="1" dirty="0"/>
              <a:t>DURATA ATTIVITA': 30 </a:t>
            </a:r>
            <a:r>
              <a:rPr lang="en-US" sz="2400" b="1" dirty="0" err="1"/>
              <a:t>minuti</a:t>
            </a:r>
            <a:endParaRPr lang="en-US" sz="2400" b="1" dirty="0"/>
          </a:p>
          <a:p>
            <a:endParaRPr lang="en-US" sz="2400" b="1" dirty="0"/>
          </a:p>
          <a:p>
            <a:r>
              <a:rPr lang="en-US" sz="2400" b="1" dirty="0"/>
              <a:t>COMMENTI:</a:t>
            </a:r>
          </a:p>
        </p:txBody>
      </p:sp>
    </p:spTree>
    <p:extLst>
      <p:ext uri="{BB962C8B-B14F-4D97-AF65-F5344CB8AC3E}">
        <p14:creationId xmlns:p14="http://schemas.microsoft.com/office/powerpoint/2010/main" val="1758897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6048672" cy="1143000"/>
          </a:xfrm>
        </p:spPr>
        <p:txBody>
          <a:bodyPr>
            <a:normAutofit fontScale="90000"/>
          </a:bodyPr>
          <a:lstStyle/>
          <a:p>
            <a:r>
              <a:rPr lang="en-GB" dirty="0" err="1"/>
              <a:t>Comunicazione</a:t>
            </a:r>
            <a:r>
              <a:rPr lang="en-GB" dirty="0"/>
              <a:t> </a:t>
            </a:r>
            <a:r>
              <a:rPr lang="en-GB" dirty="0" err="1"/>
              <a:t>verbale</a:t>
            </a:r>
            <a:endParaRPr lang="en-GB" dirty="0"/>
          </a:p>
        </p:txBody>
      </p:sp>
      <p:sp>
        <p:nvSpPr>
          <p:cNvPr id="3" name="Content Placeholder 2"/>
          <p:cNvSpPr>
            <a:spLocks noGrp="1"/>
          </p:cNvSpPr>
          <p:nvPr>
            <p:ph idx="1"/>
          </p:nvPr>
        </p:nvSpPr>
        <p:spPr>
          <a:xfrm>
            <a:off x="251520" y="1600200"/>
            <a:ext cx="8064896" cy="4525963"/>
          </a:xfrm>
        </p:spPr>
        <p:txBody>
          <a:bodyPr>
            <a:normAutofit lnSpcReduction="10000"/>
          </a:bodyPr>
          <a:lstStyle/>
          <a:p>
            <a:r>
              <a:rPr lang="en-GB" dirty="0"/>
              <a:t>La </a:t>
            </a:r>
            <a:r>
              <a:rPr lang="en-GB" dirty="0" err="1"/>
              <a:t>maggior</a:t>
            </a:r>
            <a:r>
              <a:rPr lang="en-GB" dirty="0"/>
              <a:t> </a:t>
            </a:r>
            <a:r>
              <a:rPr lang="en-GB" dirty="0" err="1"/>
              <a:t>parte</a:t>
            </a:r>
            <a:r>
              <a:rPr lang="en-GB" dirty="0"/>
              <a:t> </a:t>
            </a:r>
            <a:r>
              <a:rPr lang="en-GB" dirty="0" err="1"/>
              <a:t>della</a:t>
            </a:r>
            <a:r>
              <a:rPr lang="en-GB" dirty="0"/>
              <a:t> </a:t>
            </a:r>
            <a:r>
              <a:rPr lang="en-GB" dirty="0" err="1"/>
              <a:t>sessione</a:t>
            </a:r>
            <a:r>
              <a:rPr lang="en-GB" dirty="0"/>
              <a:t> di </a:t>
            </a:r>
            <a:r>
              <a:rPr lang="en-GB" dirty="0" err="1"/>
              <a:t>oggi</a:t>
            </a:r>
            <a:r>
              <a:rPr lang="en-GB" dirty="0"/>
              <a:t> </a:t>
            </a:r>
            <a:r>
              <a:rPr lang="en-GB" dirty="0" err="1"/>
              <a:t>è</a:t>
            </a:r>
            <a:r>
              <a:rPr lang="en-GB" dirty="0"/>
              <a:t> </a:t>
            </a:r>
            <a:r>
              <a:rPr lang="en-GB" dirty="0" err="1"/>
              <a:t>stata</a:t>
            </a:r>
            <a:r>
              <a:rPr lang="en-GB" dirty="0"/>
              <a:t> </a:t>
            </a:r>
            <a:r>
              <a:rPr lang="en-GB" dirty="0" err="1"/>
              <a:t>incentrata</a:t>
            </a:r>
            <a:r>
              <a:rPr lang="en-GB" dirty="0"/>
              <a:t> </a:t>
            </a:r>
            <a:r>
              <a:rPr lang="en-GB" dirty="0" err="1"/>
              <a:t>sulla</a:t>
            </a:r>
            <a:r>
              <a:rPr lang="en-GB" dirty="0"/>
              <a:t> </a:t>
            </a:r>
            <a:r>
              <a:rPr lang="en-GB" dirty="0" err="1"/>
              <a:t>comunicazione</a:t>
            </a:r>
            <a:r>
              <a:rPr lang="en-GB" dirty="0"/>
              <a:t> </a:t>
            </a:r>
            <a:r>
              <a:rPr lang="en-GB" dirty="0" err="1"/>
              <a:t>verbale</a:t>
            </a:r>
            <a:r>
              <a:rPr lang="en-GB" dirty="0"/>
              <a:t>.</a:t>
            </a:r>
          </a:p>
          <a:p>
            <a:r>
              <a:rPr lang="en-GB" dirty="0"/>
              <a:t>La </a:t>
            </a:r>
            <a:r>
              <a:rPr lang="en-GB" dirty="0" err="1"/>
              <a:t>comunicazione</a:t>
            </a:r>
            <a:r>
              <a:rPr lang="en-GB" dirty="0"/>
              <a:t> </a:t>
            </a:r>
            <a:r>
              <a:rPr lang="en-GB" dirty="0" err="1"/>
              <a:t>verbale</a:t>
            </a:r>
            <a:r>
              <a:rPr lang="en-GB" dirty="0"/>
              <a:t> </a:t>
            </a:r>
            <a:r>
              <a:rPr lang="en-GB" dirty="0" err="1"/>
              <a:t>avviene</a:t>
            </a:r>
            <a:r>
              <a:rPr lang="en-GB" dirty="0"/>
              <a:t> </a:t>
            </a:r>
            <a:r>
              <a:rPr lang="en-GB" dirty="0" err="1"/>
              <a:t>attraverso</a:t>
            </a:r>
            <a:r>
              <a:rPr lang="en-GB" dirty="0"/>
              <a:t> </a:t>
            </a:r>
            <a:r>
              <a:rPr lang="en-GB" dirty="0" err="1"/>
              <a:t>il</a:t>
            </a:r>
            <a:r>
              <a:rPr lang="en-GB" dirty="0"/>
              <a:t> mezzo </a:t>
            </a:r>
            <a:r>
              <a:rPr lang="en-GB" dirty="0" err="1"/>
              <a:t>delle</a:t>
            </a:r>
            <a:r>
              <a:rPr lang="en-GB" dirty="0"/>
              <a:t> parole.</a:t>
            </a:r>
          </a:p>
          <a:p>
            <a:r>
              <a:rPr lang="en-GB" dirty="0"/>
              <a:t>Le parole </a:t>
            </a:r>
            <a:r>
              <a:rPr lang="en-GB" dirty="0" err="1"/>
              <a:t>possono</a:t>
            </a:r>
            <a:r>
              <a:rPr lang="en-GB" dirty="0"/>
              <a:t> </a:t>
            </a:r>
            <a:r>
              <a:rPr lang="en-GB" dirty="0" err="1"/>
              <a:t>essere</a:t>
            </a:r>
            <a:r>
              <a:rPr lang="en-GB" dirty="0"/>
              <a:t> </a:t>
            </a:r>
            <a:r>
              <a:rPr lang="en-GB" dirty="0" err="1"/>
              <a:t>parlate</a:t>
            </a:r>
            <a:endParaRPr lang="en-GB" dirty="0"/>
          </a:p>
          <a:p>
            <a:pPr lvl="1"/>
            <a:r>
              <a:rPr lang="en-GB" dirty="0" err="1"/>
              <a:t>P.es</a:t>
            </a:r>
            <a:r>
              <a:rPr lang="en-GB" dirty="0"/>
              <a:t>. conversazione, </a:t>
            </a:r>
            <a:r>
              <a:rPr lang="en-GB" dirty="0" err="1"/>
              <a:t>discussione</a:t>
            </a:r>
            <a:r>
              <a:rPr lang="en-GB" dirty="0"/>
              <a:t>, </a:t>
            </a:r>
            <a:r>
              <a:rPr lang="en-GB" dirty="0" err="1"/>
              <a:t>lettura</a:t>
            </a:r>
            <a:r>
              <a:rPr lang="en-GB" dirty="0"/>
              <a:t>, </a:t>
            </a:r>
            <a:r>
              <a:rPr lang="en-GB" dirty="0" err="1"/>
              <a:t>intervista</a:t>
            </a:r>
            <a:r>
              <a:rPr lang="en-GB" dirty="0"/>
              <a:t>, </a:t>
            </a:r>
            <a:r>
              <a:rPr lang="en-GB" dirty="0" err="1"/>
              <a:t>trasmissione</a:t>
            </a:r>
            <a:r>
              <a:rPr lang="en-GB" dirty="0"/>
              <a:t> </a:t>
            </a:r>
            <a:r>
              <a:rPr lang="en-GB" dirty="0" err="1"/>
              <a:t>ecc</a:t>
            </a:r>
            <a:r>
              <a:rPr lang="en-GB" dirty="0"/>
              <a:t>.</a:t>
            </a:r>
          </a:p>
          <a:p>
            <a:r>
              <a:rPr lang="en-GB" dirty="0"/>
              <a:t>O </a:t>
            </a:r>
            <a:r>
              <a:rPr lang="en-GB" dirty="0" err="1"/>
              <a:t>scritte</a:t>
            </a:r>
            <a:endParaRPr lang="en-GB" dirty="0"/>
          </a:p>
          <a:p>
            <a:pPr lvl="1"/>
            <a:r>
              <a:rPr lang="en-GB" dirty="0" err="1"/>
              <a:t>P.es</a:t>
            </a:r>
            <a:r>
              <a:rPr lang="en-GB" dirty="0"/>
              <a:t>. email, </a:t>
            </a:r>
            <a:r>
              <a:rPr lang="en-GB" dirty="0" err="1"/>
              <a:t>lettera</a:t>
            </a:r>
            <a:r>
              <a:rPr lang="en-GB" dirty="0"/>
              <a:t>, candidature </a:t>
            </a:r>
            <a:r>
              <a:rPr lang="en-GB" dirty="0" err="1"/>
              <a:t>scritta</a:t>
            </a:r>
            <a:r>
              <a:rPr lang="en-GB" dirty="0"/>
              <a:t>, </a:t>
            </a:r>
            <a:r>
              <a:rPr lang="en-GB" dirty="0" err="1"/>
              <a:t>ecc</a:t>
            </a:r>
            <a:r>
              <a:rPr lang="en-GB" dirty="0"/>
              <a:t>.</a:t>
            </a:r>
          </a:p>
        </p:txBody>
      </p:sp>
    </p:spTree>
    <p:extLst>
      <p:ext uri="{BB962C8B-B14F-4D97-AF65-F5344CB8AC3E}">
        <p14:creationId xmlns:p14="http://schemas.microsoft.com/office/powerpoint/2010/main" val="326694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5976664" cy="1143000"/>
          </a:xfrm>
        </p:spPr>
        <p:txBody>
          <a:bodyPr>
            <a:normAutofit fontScale="90000"/>
          </a:bodyPr>
          <a:lstStyle/>
          <a:p>
            <a:r>
              <a:rPr lang="en-GB" dirty="0" err="1"/>
              <a:t>Comunicazione</a:t>
            </a:r>
            <a:r>
              <a:rPr lang="en-GB" dirty="0"/>
              <a:t> </a:t>
            </a:r>
            <a:r>
              <a:rPr lang="en-GB" dirty="0" err="1"/>
              <a:t>verbale</a:t>
            </a:r>
            <a:endParaRPr lang="en-GB" dirty="0"/>
          </a:p>
        </p:txBody>
      </p:sp>
      <p:sp>
        <p:nvSpPr>
          <p:cNvPr id="3" name="Content Placeholder 2"/>
          <p:cNvSpPr>
            <a:spLocks noGrp="1"/>
          </p:cNvSpPr>
          <p:nvPr>
            <p:ph idx="1"/>
          </p:nvPr>
        </p:nvSpPr>
        <p:spPr/>
        <p:txBody>
          <a:bodyPr>
            <a:normAutofit fontScale="92500" lnSpcReduction="10000"/>
          </a:bodyPr>
          <a:lstStyle/>
          <a:p>
            <a:r>
              <a:rPr lang="en-GB" dirty="0"/>
              <a:t>La </a:t>
            </a:r>
            <a:r>
              <a:rPr lang="en-GB" dirty="0" err="1"/>
              <a:t>comunicazione</a:t>
            </a:r>
            <a:r>
              <a:rPr lang="en-GB" dirty="0"/>
              <a:t> </a:t>
            </a:r>
            <a:r>
              <a:rPr lang="en-GB" dirty="0" err="1"/>
              <a:t>verbale</a:t>
            </a:r>
            <a:r>
              <a:rPr lang="en-GB" dirty="0"/>
              <a:t> </a:t>
            </a:r>
            <a:r>
              <a:rPr lang="en-GB" dirty="0" err="1"/>
              <a:t>può</a:t>
            </a:r>
            <a:r>
              <a:rPr lang="en-GB" dirty="0"/>
              <a:t> </a:t>
            </a:r>
            <a:r>
              <a:rPr lang="en-GB" dirty="0" err="1"/>
              <a:t>avvenire</a:t>
            </a:r>
            <a:r>
              <a:rPr lang="en-GB" dirty="0"/>
              <a:t> in </a:t>
            </a:r>
            <a:r>
              <a:rPr lang="en-GB" dirty="0" err="1"/>
              <a:t>una</a:t>
            </a:r>
            <a:r>
              <a:rPr lang="en-GB" dirty="0"/>
              <a:t> </a:t>
            </a:r>
            <a:r>
              <a:rPr lang="en-GB" dirty="0" err="1"/>
              <a:t>situazione</a:t>
            </a:r>
            <a:r>
              <a:rPr lang="en-GB" dirty="0"/>
              <a:t> </a:t>
            </a:r>
            <a:r>
              <a:rPr lang="en-GB" dirty="0" err="1"/>
              <a:t>faccia</a:t>
            </a:r>
            <a:r>
              <a:rPr lang="en-GB" dirty="0"/>
              <a:t> a </a:t>
            </a:r>
            <a:r>
              <a:rPr lang="en-GB" dirty="0" err="1"/>
              <a:t>faccia</a:t>
            </a:r>
            <a:r>
              <a:rPr lang="en-GB" dirty="0"/>
              <a:t> o in </a:t>
            </a:r>
            <a:r>
              <a:rPr lang="en-GB" dirty="0" err="1"/>
              <a:t>una</a:t>
            </a:r>
            <a:r>
              <a:rPr lang="en-GB" dirty="0"/>
              <a:t> </a:t>
            </a:r>
            <a:r>
              <a:rPr lang="en-GB" dirty="0" err="1"/>
              <a:t>situazione</a:t>
            </a:r>
            <a:r>
              <a:rPr lang="en-GB" dirty="0"/>
              <a:t> </a:t>
            </a:r>
            <a:r>
              <a:rPr lang="en-GB" dirty="0" err="1"/>
              <a:t>remota</a:t>
            </a:r>
            <a:r>
              <a:rPr lang="en-GB" dirty="0"/>
              <a:t>.</a:t>
            </a:r>
          </a:p>
          <a:p>
            <a:r>
              <a:rPr lang="en-GB" dirty="0" err="1"/>
              <a:t>Gli</a:t>
            </a:r>
            <a:r>
              <a:rPr lang="en-GB" dirty="0"/>
              <a:t> </a:t>
            </a:r>
            <a:r>
              <a:rPr lang="en-GB" dirty="0" err="1"/>
              <a:t>individui</a:t>
            </a:r>
            <a:r>
              <a:rPr lang="en-GB" dirty="0"/>
              <a:t> </a:t>
            </a:r>
            <a:r>
              <a:rPr lang="en-GB" dirty="0" err="1"/>
              <a:t>coinvolti</a:t>
            </a:r>
            <a:r>
              <a:rPr lang="en-GB" dirty="0"/>
              <a:t> </a:t>
            </a:r>
            <a:r>
              <a:rPr lang="en-GB" dirty="0" err="1"/>
              <a:t>nelle</a:t>
            </a:r>
            <a:r>
              <a:rPr lang="en-GB" dirty="0"/>
              <a:t> </a:t>
            </a:r>
            <a:r>
              <a:rPr lang="en-GB" dirty="0" err="1"/>
              <a:t>esperienze</a:t>
            </a:r>
            <a:r>
              <a:rPr lang="en-GB" dirty="0"/>
              <a:t> </a:t>
            </a:r>
            <a:r>
              <a:rPr lang="en-GB" dirty="0" err="1"/>
              <a:t>interculturali</a:t>
            </a:r>
            <a:r>
              <a:rPr lang="en-GB" dirty="0"/>
              <a:t> </a:t>
            </a:r>
            <a:r>
              <a:rPr lang="en-GB" dirty="0" err="1"/>
              <a:t>hanno</a:t>
            </a:r>
            <a:r>
              <a:rPr lang="en-GB" dirty="0"/>
              <a:t> </a:t>
            </a:r>
            <a:r>
              <a:rPr lang="en-GB" dirty="0" err="1"/>
              <a:t>bisogno</a:t>
            </a:r>
            <a:r>
              <a:rPr lang="en-GB" dirty="0"/>
              <a:t> di </a:t>
            </a:r>
            <a:r>
              <a:rPr lang="en-GB" dirty="0" err="1"/>
              <a:t>sviluppare</a:t>
            </a:r>
            <a:r>
              <a:rPr lang="en-GB" dirty="0"/>
              <a:t> un </a:t>
            </a:r>
            <a:r>
              <a:rPr lang="en-GB" dirty="0" err="1"/>
              <a:t>insieme</a:t>
            </a:r>
            <a:r>
              <a:rPr lang="en-GB" dirty="0"/>
              <a:t> di </a:t>
            </a:r>
            <a:r>
              <a:rPr lang="en-GB" dirty="0" err="1"/>
              <a:t>abilità</a:t>
            </a:r>
            <a:r>
              <a:rPr lang="en-GB" dirty="0"/>
              <a:t> </a:t>
            </a:r>
            <a:r>
              <a:rPr lang="en-GB" dirty="0" err="1"/>
              <a:t>che</a:t>
            </a:r>
            <a:r>
              <a:rPr lang="en-GB" dirty="0"/>
              <a:t> </a:t>
            </a:r>
            <a:r>
              <a:rPr lang="en-GB" dirty="0" err="1"/>
              <a:t>supportino</a:t>
            </a:r>
            <a:r>
              <a:rPr lang="en-GB" dirty="0"/>
              <a:t> la </a:t>
            </a:r>
            <a:r>
              <a:rPr lang="en-GB" dirty="0" err="1"/>
              <a:t>loro</a:t>
            </a:r>
            <a:r>
              <a:rPr lang="en-GB" dirty="0"/>
              <a:t> </a:t>
            </a:r>
            <a:r>
              <a:rPr lang="en-GB" dirty="0" err="1"/>
              <a:t>comunicazione</a:t>
            </a:r>
            <a:r>
              <a:rPr lang="en-GB" dirty="0"/>
              <a:t>, </a:t>
            </a:r>
            <a:r>
              <a:rPr lang="en-GB" dirty="0" err="1"/>
              <a:t>soprattutto</a:t>
            </a:r>
            <a:r>
              <a:rPr lang="en-GB" dirty="0"/>
              <a:t> </a:t>
            </a:r>
            <a:r>
              <a:rPr lang="en-GB" dirty="0" err="1"/>
              <a:t>nelle</a:t>
            </a:r>
            <a:r>
              <a:rPr lang="en-GB" dirty="0"/>
              <a:t> </a:t>
            </a:r>
            <a:r>
              <a:rPr lang="en-GB" dirty="0" err="1"/>
              <a:t>situazioni</a:t>
            </a:r>
            <a:r>
              <a:rPr lang="en-GB" dirty="0"/>
              <a:t> </a:t>
            </a:r>
            <a:r>
              <a:rPr lang="en-GB" dirty="0" err="1"/>
              <a:t>faccia</a:t>
            </a:r>
            <a:r>
              <a:rPr lang="en-GB" dirty="0"/>
              <a:t> a </a:t>
            </a:r>
            <a:r>
              <a:rPr lang="en-GB" dirty="0" err="1"/>
              <a:t>faccia</a:t>
            </a:r>
            <a:r>
              <a:rPr lang="en-GB" dirty="0"/>
              <a:t>.</a:t>
            </a:r>
          </a:p>
          <a:p>
            <a:r>
              <a:rPr lang="en-GB" dirty="0"/>
              <a:t>Il </a:t>
            </a:r>
            <a:r>
              <a:rPr lang="en-GB" dirty="0" err="1"/>
              <a:t>dominio</a:t>
            </a:r>
            <a:r>
              <a:rPr lang="en-GB" dirty="0"/>
              <a:t> </a:t>
            </a:r>
            <a:r>
              <a:rPr lang="en-GB" dirty="0" err="1"/>
              <a:t>affettivo</a:t>
            </a:r>
            <a:r>
              <a:rPr lang="en-GB" dirty="0"/>
              <a:t> </a:t>
            </a:r>
            <a:r>
              <a:rPr lang="en-GB" dirty="0" err="1"/>
              <a:t>della</a:t>
            </a:r>
            <a:r>
              <a:rPr lang="en-GB" dirty="0"/>
              <a:t> </a:t>
            </a:r>
            <a:r>
              <a:rPr lang="en-GB" dirty="0" err="1"/>
              <a:t>Tassonomia</a:t>
            </a:r>
            <a:r>
              <a:rPr lang="en-GB" dirty="0"/>
              <a:t> di Bloom </a:t>
            </a:r>
            <a:r>
              <a:rPr lang="en-GB" dirty="0" err="1"/>
              <a:t>è</a:t>
            </a:r>
            <a:r>
              <a:rPr lang="en-GB" dirty="0"/>
              <a:t> </a:t>
            </a:r>
            <a:r>
              <a:rPr lang="en-GB" dirty="0" err="1"/>
              <a:t>uno</a:t>
            </a:r>
            <a:r>
              <a:rPr lang="en-GB" dirty="0"/>
              <a:t> </a:t>
            </a:r>
            <a:r>
              <a:rPr lang="en-GB" dirty="0" err="1"/>
              <a:t>strumento</a:t>
            </a:r>
            <a:r>
              <a:rPr lang="en-GB" dirty="0"/>
              <a:t> </a:t>
            </a:r>
            <a:r>
              <a:rPr lang="en-GB" dirty="0" err="1"/>
              <a:t>che</a:t>
            </a:r>
            <a:r>
              <a:rPr lang="en-GB" dirty="0"/>
              <a:t> </a:t>
            </a:r>
            <a:r>
              <a:rPr lang="en-GB" dirty="0" err="1"/>
              <a:t>può</a:t>
            </a:r>
            <a:r>
              <a:rPr lang="en-GB" dirty="0"/>
              <a:t> </a:t>
            </a:r>
            <a:r>
              <a:rPr lang="en-GB" dirty="0" err="1"/>
              <a:t>aiutarli</a:t>
            </a:r>
            <a:r>
              <a:rPr lang="en-GB" dirty="0"/>
              <a:t>.</a:t>
            </a:r>
          </a:p>
        </p:txBody>
      </p:sp>
    </p:spTree>
    <p:extLst>
      <p:ext uri="{BB962C8B-B14F-4D97-AF65-F5344CB8AC3E}">
        <p14:creationId xmlns:p14="http://schemas.microsoft.com/office/powerpoint/2010/main" val="3675335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274638"/>
            <a:ext cx="6768752" cy="1143000"/>
          </a:xfrm>
        </p:spPr>
        <p:txBody>
          <a:bodyPr>
            <a:normAutofit fontScale="90000"/>
          </a:bodyPr>
          <a:lstStyle/>
          <a:p>
            <a:r>
              <a:rPr lang="en-GB" dirty="0" err="1"/>
              <a:t>Comunicazione</a:t>
            </a:r>
            <a:r>
              <a:rPr lang="en-GB" dirty="0"/>
              <a:t> non-</a:t>
            </a:r>
            <a:r>
              <a:rPr lang="en-GB" dirty="0" err="1"/>
              <a:t>verbale</a:t>
            </a:r>
            <a:endParaRPr lang="en-GB" dirty="0"/>
          </a:p>
        </p:txBody>
      </p:sp>
      <p:sp>
        <p:nvSpPr>
          <p:cNvPr id="3" name="Content Placeholder 2"/>
          <p:cNvSpPr>
            <a:spLocks noGrp="1"/>
          </p:cNvSpPr>
          <p:nvPr>
            <p:ph idx="1"/>
          </p:nvPr>
        </p:nvSpPr>
        <p:spPr/>
        <p:txBody>
          <a:bodyPr>
            <a:normAutofit lnSpcReduction="10000"/>
          </a:bodyPr>
          <a:lstStyle/>
          <a:p>
            <a:r>
              <a:rPr lang="en-GB" dirty="0"/>
              <a:t>Questa </a:t>
            </a:r>
            <a:r>
              <a:rPr lang="en-GB" dirty="0" err="1"/>
              <a:t>può</a:t>
            </a:r>
            <a:r>
              <a:rPr lang="en-GB" dirty="0"/>
              <a:t> </a:t>
            </a:r>
            <a:r>
              <a:rPr lang="en-GB" dirty="0" err="1"/>
              <a:t>essere</a:t>
            </a:r>
            <a:r>
              <a:rPr lang="en-GB" dirty="0"/>
              <a:t> </a:t>
            </a:r>
            <a:r>
              <a:rPr lang="en-GB" dirty="0" err="1"/>
              <a:t>conscia</a:t>
            </a:r>
            <a:r>
              <a:rPr lang="en-GB" dirty="0"/>
              <a:t> o </a:t>
            </a:r>
            <a:r>
              <a:rPr lang="en-GB" dirty="0" err="1"/>
              <a:t>inconscia</a:t>
            </a:r>
            <a:r>
              <a:rPr lang="en-GB" dirty="0"/>
              <a:t>.</a:t>
            </a:r>
          </a:p>
          <a:p>
            <a:r>
              <a:rPr lang="en-GB" b="1" dirty="0" err="1"/>
              <a:t>Conscia</a:t>
            </a:r>
            <a:r>
              <a:rPr lang="en-GB" dirty="0"/>
              <a:t> La </a:t>
            </a:r>
            <a:r>
              <a:rPr lang="en-GB" dirty="0" err="1"/>
              <a:t>comunicazione</a:t>
            </a:r>
            <a:r>
              <a:rPr lang="en-GB" dirty="0"/>
              <a:t> non-</a:t>
            </a:r>
            <a:r>
              <a:rPr lang="en-GB" dirty="0" err="1"/>
              <a:t>verbale</a:t>
            </a:r>
            <a:r>
              <a:rPr lang="en-GB" dirty="0"/>
              <a:t> </a:t>
            </a:r>
            <a:r>
              <a:rPr lang="en-GB" dirty="0" err="1"/>
              <a:t>è</a:t>
            </a:r>
            <a:r>
              <a:rPr lang="en-GB" dirty="0"/>
              <a:t> </a:t>
            </a:r>
            <a:r>
              <a:rPr lang="en-GB" dirty="0" err="1"/>
              <a:t>quando</a:t>
            </a:r>
            <a:r>
              <a:rPr lang="en-GB" dirty="0"/>
              <a:t> </a:t>
            </a:r>
            <a:r>
              <a:rPr lang="en-GB" dirty="0" err="1"/>
              <a:t>noi</a:t>
            </a:r>
            <a:r>
              <a:rPr lang="en-GB" dirty="0"/>
              <a:t> </a:t>
            </a:r>
            <a:r>
              <a:rPr lang="en-GB" dirty="0" err="1"/>
              <a:t>scegliamo</a:t>
            </a:r>
            <a:r>
              <a:rPr lang="en-GB" dirty="0"/>
              <a:t> di </a:t>
            </a:r>
            <a:r>
              <a:rPr lang="en-GB" dirty="0" err="1"/>
              <a:t>utilizzare</a:t>
            </a:r>
            <a:r>
              <a:rPr lang="en-GB" dirty="0"/>
              <a:t> </a:t>
            </a:r>
            <a:r>
              <a:rPr lang="en-GB" dirty="0" err="1"/>
              <a:t>azioni</a:t>
            </a:r>
            <a:r>
              <a:rPr lang="en-GB" dirty="0"/>
              <a:t> </a:t>
            </a:r>
            <a:r>
              <a:rPr lang="en-GB" dirty="0" err="1"/>
              <a:t>fisiche</a:t>
            </a:r>
            <a:r>
              <a:rPr lang="en-GB" dirty="0"/>
              <a:t>, </a:t>
            </a:r>
            <a:r>
              <a:rPr lang="en-GB" dirty="0" err="1"/>
              <a:t>gesti</a:t>
            </a:r>
            <a:r>
              <a:rPr lang="en-GB" dirty="0"/>
              <a:t>, </a:t>
            </a:r>
            <a:r>
              <a:rPr lang="en-GB" dirty="0" err="1"/>
              <a:t>mimi</a:t>
            </a:r>
            <a:r>
              <a:rPr lang="en-GB" dirty="0"/>
              <a:t> </a:t>
            </a:r>
            <a:r>
              <a:rPr lang="en-GB" dirty="0" err="1"/>
              <a:t>ecc</a:t>
            </a:r>
            <a:r>
              <a:rPr lang="en-GB" dirty="0"/>
              <a:t>. per </a:t>
            </a:r>
            <a:r>
              <a:rPr lang="en-GB" dirty="0" err="1"/>
              <a:t>comunicare</a:t>
            </a:r>
            <a:r>
              <a:rPr lang="en-GB" dirty="0"/>
              <a:t> un </a:t>
            </a:r>
            <a:r>
              <a:rPr lang="en-GB" dirty="0" err="1"/>
              <a:t>significato</a:t>
            </a:r>
            <a:endParaRPr lang="en-GB" dirty="0"/>
          </a:p>
          <a:p>
            <a:r>
              <a:rPr lang="en-GB" b="1" dirty="0" err="1"/>
              <a:t>Inconscia</a:t>
            </a:r>
            <a:r>
              <a:rPr lang="en-GB" dirty="0"/>
              <a:t> la </a:t>
            </a:r>
            <a:r>
              <a:rPr lang="en-GB" dirty="0" err="1"/>
              <a:t>comunicazione</a:t>
            </a:r>
            <a:r>
              <a:rPr lang="en-GB" dirty="0"/>
              <a:t> non </a:t>
            </a:r>
            <a:r>
              <a:rPr lang="en-GB" dirty="0" err="1"/>
              <a:t>verbale</a:t>
            </a:r>
            <a:r>
              <a:rPr lang="en-GB" dirty="0"/>
              <a:t> </a:t>
            </a:r>
            <a:r>
              <a:rPr lang="en-GB" dirty="0" err="1"/>
              <a:t>avviene</a:t>
            </a:r>
            <a:r>
              <a:rPr lang="en-GB" dirty="0"/>
              <a:t> </a:t>
            </a:r>
            <a:r>
              <a:rPr lang="en-GB" dirty="0" err="1"/>
              <a:t>quando</a:t>
            </a:r>
            <a:r>
              <a:rPr lang="en-GB" dirty="0"/>
              <a:t> le </a:t>
            </a:r>
            <a:r>
              <a:rPr lang="en-GB" dirty="0" err="1"/>
              <a:t>azioni</a:t>
            </a:r>
            <a:r>
              <a:rPr lang="en-GB" dirty="0"/>
              <a:t> </a:t>
            </a:r>
            <a:r>
              <a:rPr lang="en-GB" dirty="0" err="1"/>
              <a:t>che</a:t>
            </a:r>
            <a:r>
              <a:rPr lang="en-GB" dirty="0"/>
              <a:t> </a:t>
            </a:r>
            <a:r>
              <a:rPr lang="en-GB" dirty="0" err="1"/>
              <a:t>svolgiamo</a:t>
            </a:r>
            <a:r>
              <a:rPr lang="en-GB" dirty="0"/>
              <a:t>, senza </a:t>
            </a:r>
            <a:r>
              <a:rPr lang="en-GB" dirty="0" err="1"/>
              <a:t>volerlo</a:t>
            </a:r>
            <a:r>
              <a:rPr lang="en-GB" dirty="0"/>
              <a:t>, </a:t>
            </a:r>
            <a:r>
              <a:rPr lang="en-GB" dirty="0" err="1"/>
              <a:t>segnalano</a:t>
            </a:r>
            <a:r>
              <a:rPr lang="en-GB" dirty="0"/>
              <a:t> </a:t>
            </a:r>
            <a:r>
              <a:rPr lang="en-GB" dirty="0" err="1"/>
              <a:t>messaggi</a:t>
            </a:r>
            <a:r>
              <a:rPr lang="en-GB" dirty="0"/>
              <a:t> </a:t>
            </a:r>
            <a:r>
              <a:rPr lang="en-GB" dirty="0" err="1"/>
              <a:t>ai</a:t>
            </a:r>
            <a:r>
              <a:rPr lang="en-GB" dirty="0"/>
              <a:t> </a:t>
            </a:r>
            <a:r>
              <a:rPr lang="en-GB" dirty="0" err="1"/>
              <a:t>nostri</a:t>
            </a:r>
            <a:r>
              <a:rPr lang="en-GB" dirty="0"/>
              <a:t> </a:t>
            </a:r>
            <a:r>
              <a:rPr lang="en-GB" dirty="0" err="1"/>
              <a:t>interlocutori</a:t>
            </a:r>
            <a:r>
              <a:rPr lang="en-GB" dirty="0"/>
              <a:t>.</a:t>
            </a:r>
          </a:p>
          <a:p>
            <a:endParaRPr lang="en-GB" dirty="0"/>
          </a:p>
        </p:txBody>
      </p:sp>
    </p:spTree>
    <p:extLst>
      <p:ext uri="{BB962C8B-B14F-4D97-AF65-F5344CB8AC3E}">
        <p14:creationId xmlns:p14="http://schemas.microsoft.com/office/powerpoint/2010/main" val="113720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Cos'è</a:t>
            </a:r>
            <a:r>
              <a:rPr lang="en-GB" dirty="0"/>
              <a:t> la </a:t>
            </a:r>
            <a:r>
              <a:rPr lang="en-GB" dirty="0" err="1"/>
              <a:t>comunicazione</a:t>
            </a:r>
            <a:r>
              <a:rPr lang="en-GB" dirty="0"/>
              <a:t> </a:t>
            </a:r>
            <a:r>
              <a:rPr lang="en-GB" dirty="0" err="1"/>
              <a:t>interculturale</a:t>
            </a:r>
            <a:r>
              <a:rPr lang="en-GB" dirty="0"/>
              <a:t>?</a:t>
            </a:r>
          </a:p>
        </p:txBody>
      </p:sp>
      <p:sp>
        <p:nvSpPr>
          <p:cNvPr id="3" name="Content Placeholder 2"/>
          <p:cNvSpPr>
            <a:spLocks noGrp="1"/>
          </p:cNvSpPr>
          <p:nvPr>
            <p:ph idx="1"/>
          </p:nvPr>
        </p:nvSpPr>
        <p:spPr>
          <a:xfrm>
            <a:off x="1043608" y="2132856"/>
            <a:ext cx="5987008" cy="4525963"/>
          </a:xfrm>
        </p:spPr>
        <p:txBody>
          <a:bodyPr>
            <a:normAutofit/>
          </a:bodyPr>
          <a:lstStyle/>
          <a:p>
            <a:pPr marL="0" indent="0">
              <a:buNone/>
            </a:pPr>
            <a:r>
              <a:rPr lang="it-IT" dirty="0"/>
              <a:t>Nella sua forma più semplice, la comunicazione interculturale è qualsiasi scambio di informazioni tra parti che appartengono a gruppi culturali diversi</a:t>
            </a:r>
          </a:p>
        </p:txBody>
      </p:sp>
    </p:spTree>
    <p:extLst>
      <p:ext uri="{BB962C8B-B14F-4D97-AF65-F5344CB8AC3E}">
        <p14:creationId xmlns:p14="http://schemas.microsoft.com/office/powerpoint/2010/main" val="1037152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 y="58613"/>
            <a:ext cx="5915000" cy="1143000"/>
          </a:xfrm>
        </p:spPr>
        <p:txBody>
          <a:bodyPr>
            <a:normAutofit fontScale="90000"/>
          </a:bodyPr>
          <a:lstStyle/>
          <a:p>
            <a:r>
              <a:rPr lang="en-GB" dirty="0" err="1"/>
              <a:t>Comunicazione</a:t>
            </a:r>
            <a:r>
              <a:rPr lang="en-GB" dirty="0"/>
              <a:t> non-</a:t>
            </a:r>
            <a:r>
              <a:rPr lang="en-GB" dirty="0" err="1"/>
              <a:t>verbale</a:t>
            </a:r>
            <a:endParaRPr lang="en-GB" dirty="0"/>
          </a:p>
        </p:txBody>
      </p:sp>
      <p:sp>
        <p:nvSpPr>
          <p:cNvPr id="3" name="Content Placeholder 2"/>
          <p:cNvSpPr>
            <a:spLocks noGrp="1"/>
          </p:cNvSpPr>
          <p:nvPr>
            <p:ph idx="1"/>
          </p:nvPr>
        </p:nvSpPr>
        <p:spPr>
          <a:xfrm>
            <a:off x="457200" y="1384176"/>
            <a:ext cx="7643192" cy="1108720"/>
          </a:xfrm>
        </p:spPr>
        <p:txBody>
          <a:bodyPr>
            <a:normAutofit fontScale="85000" lnSpcReduction="10000"/>
          </a:bodyPr>
          <a:lstStyle/>
          <a:p>
            <a:pPr marL="0" indent="0" algn="ctr">
              <a:buNone/>
            </a:pPr>
            <a:r>
              <a:rPr lang="en-GB" dirty="0" err="1"/>
              <a:t>Possiamo</a:t>
            </a:r>
            <a:r>
              <a:rPr lang="en-GB" dirty="0"/>
              <a:t> </a:t>
            </a:r>
            <a:r>
              <a:rPr lang="en-GB" dirty="0" err="1"/>
              <a:t>comunicare</a:t>
            </a:r>
            <a:r>
              <a:rPr lang="en-GB" dirty="0"/>
              <a:t> non-</a:t>
            </a:r>
            <a:r>
              <a:rPr lang="en-GB" dirty="0" err="1"/>
              <a:t>verbalmente</a:t>
            </a:r>
            <a:r>
              <a:rPr lang="en-GB" dirty="0"/>
              <a:t> con la </a:t>
            </a:r>
            <a:r>
              <a:rPr lang="en-GB" dirty="0" err="1"/>
              <a:t>stessa</a:t>
            </a:r>
            <a:r>
              <a:rPr lang="en-GB" dirty="0"/>
              <a:t> </a:t>
            </a:r>
            <a:r>
              <a:rPr lang="en-GB" dirty="0" err="1"/>
              <a:t>intensità</a:t>
            </a:r>
            <a:r>
              <a:rPr lang="en-GB" dirty="0"/>
              <a:t> con cui lo </a:t>
            </a:r>
            <a:r>
              <a:rPr lang="en-GB" dirty="0" err="1"/>
              <a:t>facciamo</a:t>
            </a:r>
            <a:r>
              <a:rPr lang="en-GB" dirty="0"/>
              <a:t> con le parole.</a:t>
            </a:r>
          </a:p>
        </p:txBody>
      </p:sp>
      <p:sp>
        <p:nvSpPr>
          <p:cNvPr id="4" name="TextBox 3"/>
          <p:cNvSpPr txBox="1"/>
          <p:nvPr/>
        </p:nvSpPr>
        <p:spPr>
          <a:xfrm>
            <a:off x="1715975" y="2488541"/>
            <a:ext cx="5049688" cy="584775"/>
          </a:xfrm>
          <a:prstGeom prst="rect">
            <a:avLst/>
          </a:prstGeom>
          <a:noFill/>
          <a:ln w="28575">
            <a:solidFill>
              <a:schemeClr val="tx1"/>
            </a:solidFill>
          </a:ln>
        </p:spPr>
        <p:txBody>
          <a:bodyPr wrap="square" rtlCol="0">
            <a:spAutoFit/>
          </a:bodyPr>
          <a:lstStyle/>
          <a:p>
            <a:pPr algn="ctr"/>
            <a:r>
              <a:rPr lang="en-GB" sz="3200" dirty="0"/>
              <a:t>VISUALE e NON-VERBALE</a:t>
            </a:r>
          </a:p>
        </p:txBody>
      </p:sp>
      <p:sp>
        <p:nvSpPr>
          <p:cNvPr id="6" name="TextBox 5"/>
          <p:cNvSpPr txBox="1"/>
          <p:nvPr/>
        </p:nvSpPr>
        <p:spPr>
          <a:xfrm>
            <a:off x="43154" y="4005064"/>
            <a:ext cx="2029654" cy="461665"/>
          </a:xfrm>
          <a:prstGeom prst="rect">
            <a:avLst/>
          </a:prstGeom>
          <a:noFill/>
          <a:ln w="28575">
            <a:solidFill>
              <a:schemeClr val="tx1"/>
            </a:solidFill>
          </a:ln>
        </p:spPr>
        <p:txBody>
          <a:bodyPr wrap="square" rtlCol="0">
            <a:spAutoFit/>
          </a:bodyPr>
          <a:lstStyle/>
          <a:p>
            <a:pPr algn="ctr"/>
            <a:r>
              <a:rPr lang="en-GB" sz="2400" dirty="0" err="1"/>
              <a:t>Contatto</a:t>
            </a:r>
            <a:r>
              <a:rPr lang="en-GB" sz="2400" dirty="0"/>
              <a:t> </a:t>
            </a:r>
            <a:r>
              <a:rPr lang="en-GB" sz="2400" dirty="0" err="1"/>
              <a:t>visivo</a:t>
            </a:r>
            <a:endParaRPr lang="en-GB" sz="2400" dirty="0"/>
          </a:p>
        </p:txBody>
      </p:sp>
      <p:sp>
        <p:nvSpPr>
          <p:cNvPr id="7" name="TextBox 6"/>
          <p:cNvSpPr txBox="1"/>
          <p:nvPr/>
        </p:nvSpPr>
        <p:spPr>
          <a:xfrm>
            <a:off x="1170987" y="5173741"/>
            <a:ext cx="1672821" cy="830997"/>
          </a:xfrm>
          <a:prstGeom prst="rect">
            <a:avLst/>
          </a:prstGeom>
          <a:noFill/>
          <a:ln w="28575">
            <a:solidFill>
              <a:schemeClr val="tx1"/>
            </a:solidFill>
          </a:ln>
        </p:spPr>
        <p:txBody>
          <a:bodyPr wrap="square" rtlCol="0">
            <a:spAutoFit/>
          </a:bodyPr>
          <a:lstStyle/>
          <a:p>
            <a:pPr algn="ctr"/>
            <a:r>
              <a:rPr lang="en-GB" sz="2400" dirty="0" err="1"/>
              <a:t>Postura</a:t>
            </a:r>
            <a:r>
              <a:rPr lang="en-GB" sz="2400" dirty="0"/>
              <a:t> e </a:t>
            </a:r>
            <a:r>
              <a:rPr lang="en-GB" sz="2400" dirty="0" err="1"/>
              <a:t>movimento</a:t>
            </a:r>
            <a:endParaRPr lang="en-GB" sz="2400" dirty="0"/>
          </a:p>
        </p:txBody>
      </p:sp>
      <p:sp>
        <p:nvSpPr>
          <p:cNvPr id="8" name="TextBox 7"/>
          <p:cNvSpPr txBox="1"/>
          <p:nvPr/>
        </p:nvSpPr>
        <p:spPr>
          <a:xfrm>
            <a:off x="7015110" y="4005063"/>
            <a:ext cx="1311456" cy="461665"/>
          </a:xfrm>
          <a:prstGeom prst="rect">
            <a:avLst/>
          </a:prstGeom>
          <a:noFill/>
          <a:ln w="28575">
            <a:solidFill>
              <a:schemeClr val="tx1"/>
            </a:solidFill>
          </a:ln>
        </p:spPr>
        <p:txBody>
          <a:bodyPr wrap="square" rtlCol="0">
            <a:spAutoFit/>
          </a:bodyPr>
          <a:lstStyle/>
          <a:p>
            <a:pPr algn="ctr"/>
            <a:r>
              <a:rPr lang="en-GB" sz="2400" dirty="0" err="1"/>
              <a:t>Silenzio</a:t>
            </a:r>
            <a:endParaRPr lang="en-GB" sz="2400" dirty="0"/>
          </a:p>
        </p:txBody>
      </p:sp>
      <p:cxnSp>
        <p:nvCxnSpPr>
          <p:cNvPr id="9" name="Straight Arrow Connector 8"/>
          <p:cNvCxnSpPr/>
          <p:nvPr/>
        </p:nvCxnSpPr>
        <p:spPr>
          <a:xfrm flipH="1">
            <a:off x="1186194" y="3151497"/>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35892" y="3166246"/>
            <a:ext cx="18100" cy="224587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248742" y="3166246"/>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87823" y="5622339"/>
            <a:ext cx="2232249" cy="1200329"/>
          </a:xfrm>
          <a:prstGeom prst="rect">
            <a:avLst/>
          </a:prstGeom>
          <a:noFill/>
          <a:ln w="28575">
            <a:solidFill>
              <a:schemeClr val="tx1"/>
            </a:solidFill>
          </a:ln>
        </p:spPr>
        <p:txBody>
          <a:bodyPr wrap="square" rtlCol="0">
            <a:spAutoFit/>
          </a:bodyPr>
          <a:lstStyle/>
          <a:p>
            <a:pPr algn="ctr"/>
            <a:r>
              <a:rPr lang="en-GB" sz="2400" dirty="0" err="1"/>
              <a:t>Gestualità</a:t>
            </a:r>
            <a:r>
              <a:rPr lang="en-GB" sz="2400" dirty="0"/>
              <a:t> </a:t>
            </a:r>
            <a:r>
              <a:rPr lang="en-GB" sz="2400" dirty="0" err="1"/>
              <a:t>ed</a:t>
            </a:r>
            <a:r>
              <a:rPr lang="en-GB" sz="2400" dirty="0"/>
              <a:t> </a:t>
            </a:r>
            <a:r>
              <a:rPr lang="en-GB" sz="2400" dirty="0" err="1"/>
              <a:t>espressione</a:t>
            </a:r>
            <a:r>
              <a:rPr lang="en-GB" sz="2400" dirty="0"/>
              <a:t> </a:t>
            </a:r>
            <a:r>
              <a:rPr lang="en-GB" sz="2400" dirty="0" err="1"/>
              <a:t>facciale</a:t>
            </a:r>
            <a:endParaRPr lang="en-GB" sz="2400" dirty="0"/>
          </a:p>
        </p:txBody>
      </p:sp>
      <p:sp>
        <p:nvSpPr>
          <p:cNvPr id="15" name="TextBox 14"/>
          <p:cNvSpPr txBox="1"/>
          <p:nvPr/>
        </p:nvSpPr>
        <p:spPr>
          <a:xfrm>
            <a:off x="5377740" y="5517232"/>
            <a:ext cx="1642532" cy="830997"/>
          </a:xfrm>
          <a:prstGeom prst="rect">
            <a:avLst/>
          </a:prstGeom>
          <a:noFill/>
          <a:ln w="28575">
            <a:solidFill>
              <a:schemeClr val="tx1"/>
            </a:solidFill>
          </a:ln>
        </p:spPr>
        <p:txBody>
          <a:bodyPr wrap="square" rtlCol="0">
            <a:spAutoFit/>
          </a:bodyPr>
          <a:lstStyle/>
          <a:p>
            <a:pPr algn="ctr"/>
            <a:r>
              <a:rPr lang="en-GB" sz="2400" dirty="0" err="1"/>
              <a:t>Vestiti</a:t>
            </a:r>
            <a:r>
              <a:rPr lang="en-GB" sz="2400" dirty="0"/>
              <a:t> e appearance</a:t>
            </a:r>
          </a:p>
        </p:txBody>
      </p:sp>
      <p:sp>
        <p:nvSpPr>
          <p:cNvPr id="16" name="TextBox 15"/>
          <p:cNvSpPr txBox="1"/>
          <p:nvPr/>
        </p:nvSpPr>
        <p:spPr>
          <a:xfrm>
            <a:off x="6433377" y="4581128"/>
            <a:ext cx="1667015" cy="461665"/>
          </a:xfrm>
          <a:prstGeom prst="rect">
            <a:avLst/>
          </a:prstGeom>
          <a:noFill/>
          <a:ln w="28575">
            <a:solidFill>
              <a:schemeClr val="tx1"/>
            </a:solidFill>
          </a:ln>
        </p:spPr>
        <p:txBody>
          <a:bodyPr wrap="square" rtlCol="0">
            <a:spAutoFit/>
          </a:bodyPr>
          <a:lstStyle/>
          <a:p>
            <a:pPr algn="ctr"/>
            <a:r>
              <a:rPr lang="en-GB" sz="2400" dirty="0"/>
              <a:t>Tocco </a:t>
            </a:r>
            <a:r>
              <a:rPr lang="en-GB" sz="2400" dirty="0" err="1"/>
              <a:t>fisico</a:t>
            </a:r>
            <a:endParaRPr lang="en-GB" sz="2400" dirty="0"/>
          </a:p>
        </p:txBody>
      </p:sp>
      <p:sp>
        <p:nvSpPr>
          <p:cNvPr id="17" name="TextBox 16"/>
          <p:cNvSpPr txBox="1"/>
          <p:nvPr/>
        </p:nvSpPr>
        <p:spPr>
          <a:xfrm>
            <a:off x="181777" y="4583521"/>
            <a:ext cx="2384343" cy="461665"/>
          </a:xfrm>
          <a:prstGeom prst="rect">
            <a:avLst/>
          </a:prstGeom>
          <a:noFill/>
          <a:ln w="28575">
            <a:solidFill>
              <a:schemeClr val="tx1"/>
            </a:solidFill>
          </a:ln>
        </p:spPr>
        <p:txBody>
          <a:bodyPr wrap="square" rtlCol="0">
            <a:spAutoFit/>
          </a:bodyPr>
          <a:lstStyle/>
          <a:p>
            <a:pPr algn="ctr"/>
            <a:r>
              <a:rPr lang="en-GB" sz="2400" dirty="0" err="1"/>
              <a:t>Spazio</a:t>
            </a:r>
            <a:r>
              <a:rPr lang="en-GB" sz="2400" dirty="0"/>
              <a:t> </a:t>
            </a:r>
            <a:r>
              <a:rPr lang="en-GB" sz="2400" dirty="0" err="1"/>
              <a:t>personale</a:t>
            </a:r>
            <a:endParaRPr lang="en-GB" sz="2400" dirty="0"/>
          </a:p>
        </p:txBody>
      </p:sp>
      <p:cxnSp>
        <p:nvCxnSpPr>
          <p:cNvPr id="21" name="Straight Arrow Connector 20"/>
          <p:cNvCxnSpPr/>
          <p:nvPr/>
        </p:nvCxnSpPr>
        <p:spPr>
          <a:xfrm flipH="1">
            <a:off x="2015845" y="3199908"/>
            <a:ext cx="971979" cy="1315404"/>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715709" y="3197816"/>
            <a:ext cx="915016" cy="191611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874947" y="3191905"/>
            <a:ext cx="868628" cy="222022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25475" y="3197816"/>
            <a:ext cx="862749" cy="120619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819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6264696" cy="1143000"/>
          </a:xfrm>
        </p:spPr>
        <p:txBody>
          <a:bodyPr>
            <a:normAutofit fontScale="90000"/>
          </a:bodyPr>
          <a:lstStyle/>
          <a:p>
            <a:r>
              <a:rPr lang="en-GB" dirty="0" err="1"/>
              <a:t>Perché</a:t>
            </a:r>
            <a:r>
              <a:rPr lang="en-GB" dirty="0"/>
              <a:t> la </a:t>
            </a:r>
            <a:r>
              <a:rPr lang="en-GB" dirty="0" err="1"/>
              <a:t>comunicazione</a:t>
            </a:r>
            <a:r>
              <a:rPr lang="en-GB" dirty="0"/>
              <a:t> non-</a:t>
            </a:r>
            <a:r>
              <a:rPr lang="en-GB" dirty="0" err="1"/>
              <a:t>verbale</a:t>
            </a:r>
            <a:r>
              <a:rPr lang="en-GB" dirty="0"/>
              <a:t> </a:t>
            </a:r>
            <a:r>
              <a:rPr lang="en-GB" dirty="0" err="1"/>
              <a:t>è</a:t>
            </a:r>
            <a:r>
              <a:rPr lang="en-GB" dirty="0"/>
              <a:t> </a:t>
            </a:r>
            <a:r>
              <a:rPr lang="en-GB" dirty="0" err="1"/>
              <a:t>importante</a:t>
            </a:r>
            <a:r>
              <a:rPr lang="en-GB" dirty="0"/>
              <a:t>?</a:t>
            </a:r>
          </a:p>
        </p:txBody>
      </p:sp>
      <p:sp>
        <p:nvSpPr>
          <p:cNvPr id="3" name="Content Placeholder 2"/>
          <p:cNvSpPr>
            <a:spLocks noGrp="1"/>
          </p:cNvSpPr>
          <p:nvPr>
            <p:ph idx="1"/>
          </p:nvPr>
        </p:nvSpPr>
        <p:spPr>
          <a:xfrm>
            <a:off x="395536" y="1700808"/>
            <a:ext cx="7643192" cy="4525963"/>
          </a:xfrm>
        </p:spPr>
        <p:txBody>
          <a:bodyPr>
            <a:normAutofit fontScale="92500"/>
          </a:bodyPr>
          <a:lstStyle/>
          <a:p>
            <a:r>
              <a:rPr lang="en-GB" dirty="0"/>
              <a:t>Il </a:t>
            </a:r>
            <a:r>
              <a:rPr lang="en-GB" dirty="0" err="1"/>
              <a:t>modo</a:t>
            </a:r>
            <a:r>
              <a:rPr lang="en-GB" dirty="0"/>
              <a:t> in cui </a:t>
            </a:r>
            <a:r>
              <a:rPr lang="en-GB" dirty="0" err="1"/>
              <a:t>ascoltiamo</a:t>
            </a:r>
            <a:r>
              <a:rPr lang="en-GB" dirty="0"/>
              <a:t> le </a:t>
            </a:r>
            <a:r>
              <a:rPr lang="en-GB" dirty="0" err="1"/>
              <a:t>persone</a:t>
            </a:r>
            <a:r>
              <a:rPr lang="en-GB" dirty="0"/>
              <a:t>, </a:t>
            </a:r>
            <a:r>
              <a:rPr lang="en-GB" dirty="0" err="1"/>
              <a:t>il</a:t>
            </a:r>
            <a:r>
              <a:rPr lang="en-GB" dirty="0"/>
              <a:t> </a:t>
            </a:r>
            <a:r>
              <a:rPr lang="en-GB" dirty="0" err="1"/>
              <a:t>modo</a:t>
            </a:r>
            <a:r>
              <a:rPr lang="en-GB" dirty="0"/>
              <a:t> in cui </a:t>
            </a:r>
            <a:r>
              <a:rPr lang="en-GB" dirty="0" err="1"/>
              <a:t>instauriamo</a:t>
            </a:r>
            <a:r>
              <a:rPr lang="en-GB" dirty="0"/>
              <a:t> un </a:t>
            </a:r>
            <a:r>
              <a:rPr lang="en-GB" dirty="0" err="1"/>
              <a:t>contatto</a:t>
            </a:r>
            <a:r>
              <a:rPr lang="en-GB" dirty="0"/>
              <a:t> </a:t>
            </a:r>
            <a:r>
              <a:rPr lang="en-GB" dirty="0" err="1"/>
              <a:t>visivo</a:t>
            </a:r>
            <a:r>
              <a:rPr lang="en-GB" dirty="0"/>
              <a:t>, </a:t>
            </a:r>
            <a:r>
              <a:rPr lang="en-GB" dirty="0" err="1"/>
              <a:t>sono</a:t>
            </a:r>
            <a:r>
              <a:rPr lang="en-GB" dirty="0"/>
              <a:t> </a:t>
            </a:r>
            <a:r>
              <a:rPr lang="en-GB" dirty="0" err="1"/>
              <a:t>tutti</a:t>
            </a:r>
            <a:r>
              <a:rPr lang="en-GB" dirty="0"/>
              <a:t> </a:t>
            </a:r>
            <a:r>
              <a:rPr lang="en-GB" dirty="0" err="1"/>
              <a:t>esempi</a:t>
            </a:r>
            <a:r>
              <a:rPr lang="en-GB" dirty="0"/>
              <a:t> di </a:t>
            </a:r>
            <a:r>
              <a:rPr lang="en-GB" dirty="0" err="1"/>
              <a:t>segnali</a:t>
            </a:r>
            <a:r>
              <a:rPr lang="en-GB" dirty="0"/>
              <a:t> </a:t>
            </a:r>
            <a:r>
              <a:rPr lang="en-GB" dirty="0" err="1"/>
              <a:t>che</a:t>
            </a:r>
            <a:r>
              <a:rPr lang="en-GB" dirty="0"/>
              <a:t> </a:t>
            </a:r>
            <a:r>
              <a:rPr lang="en-GB" dirty="0" err="1"/>
              <a:t>possono</a:t>
            </a:r>
            <a:r>
              <a:rPr lang="en-GB" dirty="0"/>
              <a:t> dire </a:t>
            </a:r>
            <a:r>
              <a:rPr lang="en-GB" dirty="0" err="1"/>
              <a:t>alla</a:t>
            </a:r>
            <a:r>
              <a:rPr lang="en-GB" dirty="0"/>
              <a:t> persona con cui </a:t>
            </a:r>
            <a:r>
              <a:rPr lang="en-GB" dirty="0" err="1"/>
              <a:t>stai</a:t>
            </a:r>
            <a:r>
              <a:rPr lang="en-GB" dirty="0"/>
              <a:t> </a:t>
            </a:r>
            <a:r>
              <a:rPr lang="en-GB" dirty="0" err="1"/>
              <a:t>parlando</a:t>
            </a:r>
            <a:r>
              <a:rPr lang="en-GB" dirty="0"/>
              <a:t>:</a:t>
            </a:r>
          </a:p>
          <a:p>
            <a:pPr lvl="1"/>
            <a:r>
              <a:rPr lang="en-GB" dirty="0" err="1"/>
              <a:t>Quanto</a:t>
            </a:r>
            <a:r>
              <a:rPr lang="en-GB" dirty="0"/>
              <a:t> </a:t>
            </a:r>
            <a:r>
              <a:rPr lang="en-GB" dirty="0" err="1"/>
              <a:t>sei</a:t>
            </a:r>
            <a:r>
              <a:rPr lang="en-GB" dirty="0"/>
              <a:t> </a:t>
            </a:r>
            <a:r>
              <a:rPr lang="en-GB" dirty="0" err="1"/>
              <a:t>interessato</a:t>
            </a:r>
            <a:endParaRPr lang="en-GB" dirty="0"/>
          </a:p>
          <a:p>
            <a:pPr lvl="1"/>
            <a:r>
              <a:rPr lang="en-GB" dirty="0" err="1"/>
              <a:t>Quanto</a:t>
            </a:r>
            <a:r>
              <a:rPr lang="en-GB" dirty="0"/>
              <a:t> </a:t>
            </a:r>
            <a:r>
              <a:rPr lang="en-GB" dirty="0" err="1"/>
              <a:t>sei</a:t>
            </a:r>
            <a:r>
              <a:rPr lang="en-GB" dirty="0"/>
              <a:t> </a:t>
            </a:r>
            <a:r>
              <a:rPr lang="en-GB" dirty="0" err="1"/>
              <a:t>sincero</a:t>
            </a:r>
            <a:endParaRPr lang="en-GB" dirty="0"/>
          </a:p>
          <a:p>
            <a:r>
              <a:rPr lang="en-GB" dirty="0"/>
              <a:t>In </a:t>
            </a:r>
            <a:r>
              <a:rPr lang="en-GB" dirty="0" err="1"/>
              <a:t>questo</a:t>
            </a:r>
            <a:r>
              <a:rPr lang="en-GB" dirty="0"/>
              <a:t> </a:t>
            </a:r>
            <a:r>
              <a:rPr lang="en-GB" dirty="0" err="1"/>
              <a:t>modo</a:t>
            </a:r>
            <a:r>
              <a:rPr lang="en-GB" dirty="0"/>
              <a:t>, la </a:t>
            </a:r>
            <a:r>
              <a:rPr lang="en-GB" dirty="0" err="1"/>
              <a:t>comunicazione</a:t>
            </a:r>
            <a:r>
              <a:rPr lang="en-GB" dirty="0"/>
              <a:t> non </a:t>
            </a:r>
            <a:r>
              <a:rPr lang="en-GB" dirty="0" err="1"/>
              <a:t>verbale</a:t>
            </a:r>
            <a:r>
              <a:rPr lang="en-GB" dirty="0"/>
              <a:t> </a:t>
            </a:r>
            <a:r>
              <a:rPr lang="en-GB" dirty="0" err="1"/>
              <a:t>può</a:t>
            </a:r>
            <a:r>
              <a:rPr lang="en-GB" dirty="0"/>
              <a:t> </a:t>
            </a:r>
            <a:r>
              <a:rPr lang="en-GB" dirty="0" err="1"/>
              <a:t>generare</a:t>
            </a:r>
            <a:r>
              <a:rPr lang="en-GB" dirty="0"/>
              <a:t> </a:t>
            </a:r>
            <a:r>
              <a:rPr lang="en-GB" dirty="0" err="1"/>
              <a:t>sfiducia</a:t>
            </a:r>
            <a:r>
              <a:rPr lang="en-GB" dirty="0"/>
              <a:t> e </a:t>
            </a:r>
            <a:r>
              <a:rPr lang="en-GB" dirty="0" err="1"/>
              <a:t>confusione</a:t>
            </a:r>
            <a:r>
              <a:rPr lang="en-GB" dirty="0"/>
              <a:t> </a:t>
            </a:r>
            <a:r>
              <a:rPr lang="en-GB" dirty="0" err="1"/>
              <a:t>così</a:t>
            </a:r>
            <a:r>
              <a:rPr lang="en-GB" dirty="0"/>
              <a:t> come </a:t>
            </a:r>
            <a:r>
              <a:rPr lang="en-GB" dirty="0" err="1"/>
              <a:t>rassicurazione</a:t>
            </a:r>
            <a:r>
              <a:rPr lang="en-GB" dirty="0"/>
              <a:t>.</a:t>
            </a:r>
          </a:p>
          <a:p>
            <a:pPr marL="0" indent="0">
              <a:buNone/>
            </a:pPr>
            <a:endParaRPr lang="en-GB" dirty="0"/>
          </a:p>
        </p:txBody>
      </p:sp>
    </p:spTree>
    <p:extLst>
      <p:ext uri="{BB962C8B-B14F-4D97-AF65-F5344CB8AC3E}">
        <p14:creationId xmlns:p14="http://schemas.microsoft.com/office/powerpoint/2010/main" val="3610686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7272808" cy="1143000"/>
          </a:xfrm>
        </p:spPr>
        <p:txBody>
          <a:bodyPr>
            <a:normAutofit fontScale="90000"/>
          </a:bodyPr>
          <a:lstStyle/>
          <a:p>
            <a:r>
              <a:rPr lang="en-GB" dirty="0" err="1"/>
              <a:t>Perché</a:t>
            </a:r>
            <a:r>
              <a:rPr lang="en-GB" dirty="0"/>
              <a:t> la </a:t>
            </a:r>
            <a:r>
              <a:rPr lang="en-GB" dirty="0" err="1"/>
              <a:t>comunicazione</a:t>
            </a:r>
            <a:r>
              <a:rPr lang="en-GB" dirty="0"/>
              <a:t> non-</a:t>
            </a:r>
            <a:r>
              <a:rPr lang="en-GB" dirty="0" err="1"/>
              <a:t>verbale</a:t>
            </a:r>
            <a:r>
              <a:rPr lang="en-GB" dirty="0"/>
              <a:t> </a:t>
            </a:r>
            <a:r>
              <a:rPr lang="en-GB" dirty="0" err="1"/>
              <a:t>è</a:t>
            </a:r>
            <a:r>
              <a:rPr lang="en-GB" dirty="0"/>
              <a:t> </a:t>
            </a:r>
            <a:r>
              <a:rPr lang="en-GB" dirty="0" err="1"/>
              <a:t>importante</a:t>
            </a:r>
            <a:r>
              <a:rPr lang="en-GB" dirty="0"/>
              <a:t>?</a:t>
            </a:r>
          </a:p>
        </p:txBody>
      </p:sp>
      <p:sp>
        <p:nvSpPr>
          <p:cNvPr id="3" name="Content Placeholder 2"/>
          <p:cNvSpPr>
            <a:spLocks noGrp="1"/>
          </p:cNvSpPr>
          <p:nvPr>
            <p:ph idx="1"/>
          </p:nvPr>
        </p:nvSpPr>
        <p:spPr/>
        <p:txBody>
          <a:bodyPr>
            <a:normAutofit fontScale="92500" lnSpcReduction="10000"/>
          </a:bodyPr>
          <a:lstStyle/>
          <a:p>
            <a:r>
              <a:rPr lang="en-GB" dirty="0" err="1"/>
              <a:t>Quando</a:t>
            </a:r>
            <a:r>
              <a:rPr lang="en-GB" dirty="0"/>
              <a:t> </a:t>
            </a:r>
            <a:r>
              <a:rPr lang="en-GB" dirty="0" err="1"/>
              <a:t>i</a:t>
            </a:r>
            <a:r>
              <a:rPr lang="en-GB" dirty="0"/>
              <a:t> </a:t>
            </a:r>
            <a:r>
              <a:rPr lang="en-GB" dirty="0" err="1"/>
              <a:t>segnali</a:t>
            </a:r>
            <a:r>
              <a:rPr lang="en-GB" dirty="0"/>
              <a:t> non-</a:t>
            </a:r>
            <a:r>
              <a:rPr lang="en-GB" dirty="0" err="1"/>
              <a:t>verbali</a:t>
            </a:r>
            <a:r>
              <a:rPr lang="en-GB" dirty="0"/>
              <a:t> </a:t>
            </a:r>
            <a:r>
              <a:rPr lang="en-GB" dirty="0" err="1"/>
              <a:t>si</a:t>
            </a:r>
            <a:r>
              <a:rPr lang="en-GB" dirty="0"/>
              <a:t> </a:t>
            </a:r>
            <a:r>
              <a:rPr lang="en-GB" dirty="0" err="1"/>
              <a:t>abbinano</a:t>
            </a:r>
            <a:r>
              <a:rPr lang="en-GB" dirty="0"/>
              <a:t> a </a:t>
            </a:r>
            <a:r>
              <a:rPr lang="en-GB" dirty="0" err="1"/>
              <a:t>ciò</a:t>
            </a:r>
            <a:r>
              <a:rPr lang="en-GB" dirty="0"/>
              <a:t> </a:t>
            </a:r>
            <a:r>
              <a:rPr lang="en-GB" dirty="0" err="1"/>
              <a:t>che</a:t>
            </a:r>
            <a:r>
              <a:rPr lang="en-GB" dirty="0"/>
              <a:t> </a:t>
            </a:r>
            <a:r>
              <a:rPr lang="en-GB" dirty="0" err="1"/>
              <a:t>una</a:t>
            </a:r>
            <a:r>
              <a:rPr lang="en-GB" dirty="0"/>
              <a:t> persona dice, ne </a:t>
            </a:r>
            <a:r>
              <a:rPr lang="en-GB" dirty="0" err="1"/>
              <a:t>risulta</a:t>
            </a:r>
            <a:r>
              <a:rPr lang="en-GB" dirty="0"/>
              <a:t> un </a:t>
            </a:r>
            <a:r>
              <a:rPr lang="en-GB" dirty="0" err="1"/>
              <a:t>messaggio</a:t>
            </a:r>
            <a:r>
              <a:rPr lang="en-GB" dirty="0"/>
              <a:t> </a:t>
            </a:r>
            <a:r>
              <a:rPr lang="en-GB" dirty="0" err="1"/>
              <a:t>più</a:t>
            </a:r>
            <a:r>
              <a:rPr lang="en-GB" dirty="0"/>
              <a:t> </a:t>
            </a:r>
            <a:r>
              <a:rPr lang="en-GB" dirty="0" err="1"/>
              <a:t>coesivo</a:t>
            </a:r>
            <a:r>
              <a:rPr lang="en-GB" dirty="0"/>
              <a:t> e </a:t>
            </a:r>
            <a:r>
              <a:rPr lang="en-GB" dirty="0" err="1"/>
              <a:t>può</a:t>
            </a:r>
            <a:r>
              <a:rPr lang="en-GB" dirty="0"/>
              <a:t> </a:t>
            </a:r>
            <a:r>
              <a:rPr lang="en-GB" dirty="0" err="1"/>
              <a:t>migliorare</a:t>
            </a:r>
            <a:r>
              <a:rPr lang="en-GB" dirty="0"/>
              <a:t> </a:t>
            </a:r>
            <a:r>
              <a:rPr lang="en-GB" dirty="0" err="1"/>
              <a:t>il</a:t>
            </a:r>
            <a:r>
              <a:rPr lang="en-GB" dirty="0"/>
              <a:t> </a:t>
            </a:r>
            <a:r>
              <a:rPr lang="en-GB" dirty="0" err="1"/>
              <a:t>rapporto</a:t>
            </a:r>
            <a:r>
              <a:rPr lang="en-GB" dirty="0"/>
              <a:t> </a:t>
            </a:r>
            <a:r>
              <a:rPr lang="en-GB" dirty="0" err="1"/>
              <a:t>tra</a:t>
            </a:r>
            <a:r>
              <a:rPr lang="en-GB" dirty="0"/>
              <a:t> </a:t>
            </a:r>
            <a:r>
              <a:rPr lang="en-GB" dirty="0" err="1"/>
              <a:t>gli</a:t>
            </a:r>
            <a:r>
              <a:rPr lang="en-GB" dirty="0"/>
              <a:t> </a:t>
            </a:r>
            <a:r>
              <a:rPr lang="en-GB" dirty="0" err="1"/>
              <a:t>interlocutori</a:t>
            </a:r>
            <a:r>
              <a:rPr lang="en-GB" dirty="0"/>
              <a:t>, </a:t>
            </a:r>
            <a:r>
              <a:rPr lang="en-GB" dirty="0" err="1"/>
              <a:t>dunque</a:t>
            </a:r>
            <a:r>
              <a:rPr lang="en-GB" dirty="0"/>
              <a:t> </a:t>
            </a:r>
            <a:r>
              <a:rPr lang="en-GB" dirty="0" err="1"/>
              <a:t>costruire</a:t>
            </a:r>
            <a:r>
              <a:rPr lang="en-GB" dirty="0"/>
              <a:t> </a:t>
            </a:r>
            <a:r>
              <a:rPr lang="en-GB" dirty="0" err="1"/>
              <a:t>fiducia</a:t>
            </a:r>
            <a:r>
              <a:rPr lang="en-GB" dirty="0"/>
              <a:t> e </a:t>
            </a:r>
            <a:r>
              <a:rPr lang="en-GB" dirty="0" err="1"/>
              <a:t>comprensione</a:t>
            </a:r>
            <a:r>
              <a:rPr lang="en-GB" dirty="0"/>
              <a:t>.</a:t>
            </a:r>
          </a:p>
          <a:p>
            <a:r>
              <a:rPr lang="en-GB" dirty="0" err="1"/>
              <a:t>Quando</a:t>
            </a:r>
            <a:r>
              <a:rPr lang="en-GB" dirty="0"/>
              <a:t> </a:t>
            </a:r>
            <a:r>
              <a:rPr lang="en-GB" dirty="0" err="1"/>
              <a:t>i</a:t>
            </a:r>
            <a:r>
              <a:rPr lang="en-GB" dirty="0"/>
              <a:t> </a:t>
            </a:r>
            <a:r>
              <a:rPr lang="en-GB" dirty="0" err="1"/>
              <a:t>segnali</a:t>
            </a:r>
            <a:r>
              <a:rPr lang="en-GB" dirty="0"/>
              <a:t> non-</a:t>
            </a:r>
            <a:r>
              <a:rPr lang="en-GB" dirty="0" err="1"/>
              <a:t>verbali</a:t>
            </a:r>
            <a:r>
              <a:rPr lang="en-GB" dirty="0"/>
              <a:t> NON </a:t>
            </a:r>
            <a:r>
              <a:rPr lang="en-GB" dirty="0" err="1"/>
              <a:t>si</a:t>
            </a:r>
            <a:r>
              <a:rPr lang="en-GB" dirty="0"/>
              <a:t> </a:t>
            </a:r>
            <a:r>
              <a:rPr lang="en-GB" dirty="0" err="1"/>
              <a:t>abbinano</a:t>
            </a:r>
            <a:r>
              <a:rPr lang="en-GB" dirty="0"/>
              <a:t> con </a:t>
            </a:r>
            <a:r>
              <a:rPr lang="en-GB" dirty="0" err="1"/>
              <a:t>ciò</a:t>
            </a:r>
            <a:r>
              <a:rPr lang="en-GB" dirty="0"/>
              <a:t> </a:t>
            </a:r>
            <a:r>
              <a:rPr lang="en-GB" dirty="0" err="1"/>
              <a:t>che</a:t>
            </a:r>
            <a:r>
              <a:rPr lang="en-GB" dirty="0"/>
              <a:t> dice un </a:t>
            </a:r>
            <a:r>
              <a:rPr lang="en-GB" dirty="0" err="1"/>
              <a:t>individuo</a:t>
            </a:r>
            <a:r>
              <a:rPr lang="en-GB" dirty="0"/>
              <a:t>, </a:t>
            </a:r>
            <a:r>
              <a:rPr lang="en-GB" dirty="0" err="1"/>
              <a:t>il</a:t>
            </a:r>
            <a:r>
              <a:rPr lang="en-GB" dirty="0"/>
              <a:t> </a:t>
            </a:r>
            <a:r>
              <a:rPr lang="en-GB" dirty="0" err="1"/>
              <a:t>potenziale</a:t>
            </a:r>
            <a:r>
              <a:rPr lang="en-GB" dirty="0"/>
              <a:t> per </a:t>
            </a:r>
            <a:r>
              <a:rPr lang="en-GB" dirty="0" err="1"/>
              <a:t>il</a:t>
            </a:r>
            <a:r>
              <a:rPr lang="en-GB" dirty="0"/>
              <a:t> </a:t>
            </a:r>
            <a:r>
              <a:rPr lang="en-GB" dirty="0" err="1"/>
              <a:t>fraintendimento</a:t>
            </a:r>
            <a:r>
              <a:rPr lang="en-GB" dirty="0"/>
              <a:t> </a:t>
            </a:r>
            <a:r>
              <a:rPr lang="en-GB" dirty="0" err="1"/>
              <a:t>aumenta</a:t>
            </a:r>
            <a:r>
              <a:rPr lang="en-GB" dirty="0"/>
              <a:t>, </a:t>
            </a:r>
            <a:r>
              <a:rPr lang="en-GB" dirty="0" err="1"/>
              <a:t>assieme</a:t>
            </a:r>
            <a:r>
              <a:rPr lang="en-GB" dirty="0"/>
              <a:t> </a:t>
            </a:r>
            <a:r>
              <a:rPr lang="en-GB" dirty="0" err="1"/>
              <a:t>alla</a:t>
            </a:r>
            <a:r>
              <a:rPr lang="en-GB" dirty="0"/>
              <a:t> </a:t>
            </a:r>
            <a:r>
              <a:rPr lang="en-GB" dirty="0" err="1"/>
              <a:t>confusione</a:t>
            </a:r>
            <a:r>
              <a:rPr lang="en-GB" dirty="0"/>
              <a:t>, </a:t>
            </a:r>
            <a:r>
              <a:rPr lang="en-GB" dirty="0" err="1"/>
              <a:t>all’incertezza</a:t>
            </a:r>
            <a:r>
              <a:rPr lang="en-GB" dirty="0"/>
              <a:t> e </a:t>
            </a:r>
            <a:r>
              <a:rPr lang="en-GB" dirty="0" err="1"/>
              <a:t>ai</a:t>
            </a:r>
            <a:r>
              <a:rPr lang="en-GB" dirty="0"/>
              <a:t> </a:t>
            </a:r>
            <a:r>
              <a:rPr lang="en-GB" dirty="0" err="1"/>
              <a:t>dubbi</a:t>
            </a:r>
            <a:r>
              <a:rPr lang="en-GB" dirty="0"/>
              <a:t> </a:t>
            </a:r>
            <a:r>
              <a:rPr lang="en-GB" dirty="0" err="1"/>
              <a:t>sulla</a:t>
            </a:r>
            <a:r>
              <a:rPr lang="en-GB" dirty="0"/>
              <a:t> </a:t>
            </a:r>
            <a:r>
              <a:rPr lang="en-GB" dirty="0" err="1"/>
              <a:t>sincerità</a:t>
            </a:r>
            <a:r>
              <a:rPr lang="en-GB" dirty="0"/>
              <a:t> </a:t>
            </a:r>
            <a:r>
              <a:rPr lang="en-GB" dirty="0" err="1"/>
              <a:t>della</a:t>
            </a:r>
            <a:r>
              <a:rPr lang="en-GB" dirty="0"/>
              <a:t> </a:t>
            </a:r>
            <a:r>
              <a:rPr lang="en-GB" dirty="0" err="1"/>
              <a:t>comunicazione</a:t>
            </a:r>
            <a:r>
              <a:rPr lang="en-GB" dirty="0"/>
              <a:t>.</a:t>
            </a:r>
          </a:p>
        </p:txBody>
      </p:sp>
    </p:spTree>
    <p:extLst>
      <p:ext uri="{BB962C8B-B14F-4D97-AF65-F5344CB8AC3E}">
        <p14:creationId xmlns:p14="http://schemas.microsoft.com/office/powerpoint/2010/main" val="4244721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7128792" cy="1143000"/>
          </a:xfrm>
        </p:spPr>
        <p:txBody>
          <a:bodyPr>
            <a:normAutofit fontScale="90000"/>
          </a:bodyPr>
          <a:lstStyle/>
          <a:p>
            <a:r>
              <a:rPr lang="en-GB" dirty="0" err="1"/>
              <a:t>Tipologie</a:t>
            </a:r>
            <a:r>
              <a:rPr lang="en-GB" dirty="0"/>
              <a:t> di </a:t>
            </a:r>
            <a:r>
              <a:rPr lang="en-GB" dirty="0" err="1"/>
              <a:t>comunicazione</a:t>
            </a:r>
            <a:r>
              <a:rPr lang="en-GB" dirty="0"/>
              <a:t> non-</a:t>
            </a:r>
            <a:r>
              <a:rPr lang="en-GB" dirty="0" err="1"/>
              <a:t>verbale</a:t>
            </a:r>
            <a:endParaRPr lang="en-GB" dirty="0"/>
          </a:p>
        </p:txBody>
      </p:sp>
      <p:sp>
        <p:nvSpPr>
          <p:cNvPr id="3" name="Content Placeholder 2"/>
          <p:cNvSpPr>
            <a:spLocks noGrp="1"/>
          </p:cNvSpPr>
          <p:nvPr>
            <p:ph idx="1"/>
          </p:nvPr>
        </p:nvSpPr>
        <p:spPr/>
        <p:txBody>
          <a:bodyPr>
            <a:normAutofit fontScale="92500"/>
          </a:bodyPr>
          <a:lstStyle/>
          <a:p>
            <a:r>
              <a:rPr lang="en-GB" dirty="0" err="1"/>
              <a:t>Contatto</a:t>
            </a:r>
            <a:r>
              <a:rPr lang="en-GB" dirty="0"/>
              <a:t> </a:t>
            </a:r>
            <a:r>
              <a:rPr lang="en-GB" dirty="0" err="1"/>
              <a:t>visivo</a:t>
            </a:r>
            <a:endParaRPr lang="en-GB" dirty="0"/>
          </a:p>
          <a:p>
            <a:pPr lvl="1"/>
            <a:r>
              <a:rPr lang="en-GB" dirty="0"/>
              <a:t>La vista </a:t>
            </a:r>
            <a:r>
              <a:rPr lang="en-GB" dirty="0" err="1"/>
              <a:t>è</a:t>
            </a:r>
            <a:r>
              <a:rPr lang="en-GB" dirty="0"/>
              <a:t> </a:t>
            </a:r>
            <a:r>
              <a:rPr lang="en-GB" dirty="0" err="1"/>
              <a:t>il</a:t>
            </a:r>
            <a:r>
              <a:rPr lang="en-GB" dirty="0"/>
              <a:t> </a:t>
            </a:r>
            <a:r>
              <a:rPr lang="en-GB" dirty="0" err="1"/>
              <a:t>senso</a:t>
            </a:r>
            <a:r>
              <a:rPr lang="en-GB" dirty="0"/>
              <a:t> </a:t>
            </a:r>
            <a:r>
              <a:rPr lang="en-GB" dirty="0" err="1"/>
              <a:t>predominante</a:t>
            </a:r>
            <a:r>
              <a:rPr lang="en-GB" dirty="0"/>
              <a:t> per la </a:t>
            </a:r>
            <a:r>
              <a:rPr lang="en-GB" dirty="0" err="1"/>
              <a:t>maggior</a:t>
            </a:r>
            <a:r>
              <a:rPr lang="en-GB" dirty="0"/>
              <a:t> </a:t>
            </a:r>
            <a:r>
              <a:rPr lang="en-GB" dirty="0" err="1"/>
              <a:t>parte</a:t>
            </a:r>
            <a:r>
              <a:rPr lang="en-GB" dirty="0"/>
              <a:t> di </a:t>
            </a:r>
            <a:r>
              <a:rPr lang="en-GB" dirty="0" err="1"/>
              <a:t>noi</a:t>
            </a:r>
            <a:r>
              <a:rPr lang="en-GB" dirty="0"/>
              <a:t>. Il </a:t>
            </a:r>
            <a:r>
              <a:rPr lang="en-GB" dirty="0" err="1"/>
              <a:t>modo</a:t>
            </a:r>
            <a:r>
              <a:rPr lang="en-GB" dirty="0"/>
              <a:t> in cui </a:t>
            </a:r>
            <a:r>
              <a:rPr lang="en-GB" dirty="0" err="1"/>
              <a:t>guardiamo</a:t>
            </a:r>
            <a:r>
              <a:rPr lang="en-GB" dirty="0"/>
              <a:t> </a:t>
            </a:r>
            <a:r>
              <a:rPr lang="en-GB" dirty="0" err="1"/>
              <a:t>un’altra</a:t>
            </a:r>
            <a:r>
              <a:rPr lang="en-GB" dirty="0"/>
              <a:t> persona </a:t>
            </a:r>
            <a:r>
              <a:rPr lang="en-GB" dirty="0" err="1"/>
              <a:t>può</a:t>
            </a:r>
            <a:r>
              <a:rPr lang="en-GB" dirty="0"/>
              <a:t> </a:t>
            </a:r>
            <a:r>
              <a:rPr lang="en-GB" dirty="0" err="1"/>
              <a:t>indicare</a:t>
            </a:r>
            <a:r>
              <a:rPr lang="en-GB" dirty="0"/>
              <a:t> </a:t>
            </a:r>
            <a:r>
              <a:rPr lang="en-GB" dirty="0" err="1"/>
              <a:t>interesse</a:t>
            </a:r>
            <a:r>
              <a:rPr lang="en-GB" dirty="0"/>
              <a:t>, </a:t>
            </a:r>
            <a:r>
              <a:rPr lang="en-GB" dirty="0" err="1"/>
              <a:t>ostilità</a:t>
            </a:r>
            <a:r>
              <a:rPr lang="en-GB" dirty="0"/>
              <a:t>, </a:t>
            </a:r>
            <a:r>
              <a:rPr lang="en-GB" dirty="0" err="1"/>
              <a:t>affetto</a:t>
            </a:r>
            <a:r>
              <a:rPr lang="en-GB" dirty="0"/>
              <a:t>, </a:t>
            </a:r>
            <a:r>
              <a:rPr lang="en-GB" dirty="0" err="1"/>
              <a:t>noia</a:t>
            </a:r>
            <a:r>
              <a:rPr lang="en-GB" dirty="0"/>
              <a:t>, </a:t>
            </a:r>
            <a:r>
              <a:rPr lang="en-GB" dirty="0" err="1"/>
              <a:t>attrazione</a:t>
            </a:r>
            <a:r>
              <a:rPr lang="en-GB" dirty="0"/>
              <a:t>. </a:t>
            </a:r>
          </a:p>
          <a:p>
            <a:r>
              <a:rPr lang="en-GB" dirty="0" err="1"/>
              <a:t>Spazio</a:t>
            </a:r>
            <a:r>
              <a:rPr lang="en-GB" dirty="0"/>
              <a:t> </a:t>
            </a:r>
            <a:r>
              <a:rPr lang="en-GB" dirty="0" err="1"/>
              <a:t>personale</a:t>
            </a:r>
            <a:endParaRPr lang="en-GB" dirty="0"/>
          </a:p>
          <a:p>
            <a:pPr lvl="1"/>
            <a:r>
              <a:rPr lang="en-GB" dirty="0"/>
              <a:t>Il </a:t>
            </a:r>
            <a:r>
              <a:rPr lang="en-GB" dirty="0" err="1"/>
              <a:t>quantitativo</a:t>
            </a:r>
            <a:r>
              <a:rPr lang="en-GB" dirty="0"/>
              <a:t> di </a:t>
            </a:r>
            <a:r>
              <a:rPr lang="en-GB" dirty="0" err="1"/>
              <a:t>spazio</a:t>
            </a:r>
            <a:r>
              <a:rPr lang="en-GB" dirty="0"/>
              <a:t> </a:t>
            </a:r>
            <a:r>
              <a:rPr lang="en-GB" dirty="0" err="1"/>
              <a:t>personale</a:t>
            </a:r>
            <a:r>
              <a:rPr lang="en-GB" dirty="0"/>
              <a:t> </a:t>
            </a:r>
            <a:r>
              <a:rPr lang="en-GB" dirty="0" err="1"/>
              <a:t>che</a:t>
            </a:r>
            <a:r>
              <a:rPr lang="en-GB" dirty="0"/>
              <a:t> </a:t>
            </a:r>
            <a:r>
              <a:rPr lang="en-GB" dirty="0" err="1"/>
              <a:t>gli</a:t>
            </a:r>
            <a:r>
              <a:rPr lang="en-GB" dirty="0"/>
              <a:t> </a:t>
            </a:r>
            <a:r>
              <a:rPr lang="en-GB" dirty="0" err="1"/>
              <a:t>individui</a:t>
            </a:r>
            <a:r>
              <a:rPr lang="en-GB" dirty="0"/>
              <a:t> </a:t>
            </a:r>
            <a:r>
              <a:rPr lang="en-GB" dirty="0" err="1"/>
              <a:t>richiedono</a:t>
            </a:r>
            <a:r>
              <a:rPr lang="en-GB" dirty="0"/>
              <a:t> </a:t>
            </a:r>
            <a:r>
              <a:rPr lang="en-GB" dirty="0" err="1"/>
              <a:t>varia</a:t>
            </a:r>
            <a:r>
              <a:rPr lang="en-GB" dirty="0"/>
              <a:t> in base </a:t>
            </a:r>
            <a:r>
              <a:rPr lang="en-GB" dirty="0" err="1"/>
              <a:t>alla</a:t>
            </a:r>
            <a:r>
              <a:rPr lang="en-GB" dirty="0"/>
              <a:t> </a:t>
            </a:r>
            <a:r>
              <a:rPr lang="en-GB" dirty="0" err="1"/>
              <a:t>cultura</a:t>
            </a:r>
            <a:r>
              <a:rPr lang="en-GB" dirty="0"/>
              <a:t>. </a:t>
            </a:r>
            <a:r>
              <a:rPr lang="en-GB" dirty="0" err="1"/>
              <a:t>Così</a:t>
            </a:r>
            <a:r>
              <a:rPr lang="en-GB" dirty="0"/>
              <a:t> come </a:t>
            </a:r>
            <a:r>
              <a:rPr lang="en-GB" dirty="0" err="1"/>
              <a:t>i</a:t>
            </a:r>
            <a:r>
              <a:rPr lang="en-GB" dirty="0"/>
              <a:t> </a:t>
            </a:r>
            <a:r>
              <a:rPr lang="en-GB" dirty="0" err="1"/>
              <a:t>segnali</a:t>
            </a:r>
            <a:r>
              <a:rPr lang="en-GB" dirty="0"/>
              <a:t> di </a:t>
            </a:r>
            <a:r>
              <a:rPr lang="en-GB" dirty="0" err="1"/>
              <a:t>intimità</a:t>
            </a:r>
            <a:r>
              <a:rPr lang="en-GB" dirty="0"/>
              <a:t> e di </a:t>
            </a:r>
            <a:r>
              <a:rPr lang="en-GB" dirty="0" err="1"/>
              <a:t>affetto</a:t>
            </a:r>
            <a:r>
              <a:rPr lang="en-GB" dirty="0"/>
              <a:t>, la </a:t>
            </a:r>
            <a:r>
              <a:rPr lang="en-GB" dirty="0" err="1"/>
              <a:t>vicinanza</a:t>
            </a:r>
            <a:r>
              <a:rPr lang="en-GB" dirty="0"/>
              <a:t> </a:t>
            </a:r>
            <a:r>
              <a:rPr lang="en-GB" dirty="0" err="1"/>
              <a:t>fisica</a:t>
            </a:r>
            <a:r>
              <a:rPr lang="en-GB" dirty="0"/>
              <a:t> </a:t>
            </a:r>
            <a:r>
              <a:rPr lang="en-GB" dirty="0" err="1"/>
              <a:t>può</a:t>
            </a:r>
            <a:r>
              <a:rPr lang="en-GB" dirty="0"/>
              <a:t> </a:t>
            </a:r>
            <a:r>
              <a:rPr lang="en-GB" dirty="0" err="1"/>
              <a:t>anche</a:t>
            </a:r>
            <a:r>
              <a:rPr lang="en-GB" dirty="0"/>
              <a:t> </a:t>
            </a:r>
            <a:r>
              <a:rPr lang="en-GB" dirty="0" err="1"/>
              <a:t>comunicare</a:t>
            </a:r>
            <a:r>
              <a:rPr lang="en-GB" dirty="0"/>
              <a:t> </a:t>
            </a:r>
            <a:r>
              <a:rPr lang="en-GB" dirty="0" err="1"/>
              <a:t>aggressività</a:t>
            </a:r>
            <a:r>
              <a:rPr lang="en-GB" dirty="0"/>
              <a:t> o </a:t>
            </a:r>
            <a:r>
              <a:rPr lang="en-GB" dirty="0" err="1"/>
              <a:t>dominanza</a:t>
            </a:r>
            <a:r>
              <a:rPr lang="en-GB" dirty="0"/>
              <a:t>.</a:t>
            </a:r>
          </a:p>
        </p:txBody>
      </p:sp>
      <p:sp>
        <p:nvSpPr>
          <p:cNvPr id="6" name="Rectangle 5">
            <a:extLst>
              <a:ext uri="{FF2B5EF4-FFF2-40B4-BE49-F238E27FC236}">
                <a16:creationId xmlns:a16="http://schemas.microsoft.com/office/drawing/2014/main" xmlns="" id="{BF95CFAB-CBC8-4515-A5C4-89AEBB7B79CE}"/>
              </a:ext>
            </a:extLst>
          </p:cNvPr>
          <p:cNvSpPr/>
          <p:nvPr/>
        </p:nvSpPr>
        <p:spPr>
          <a:xfrm>
            <a:off x="3203848" y="6211669"/>
            <a:ext cx="5184576" cy="646331"/>
          </a:xfrm>
          <a:prstGeom prst="rect">
            <a:avLst/>
          </a:prstGeom>
        </p:spPr>
        <p:txBody>
          <a:bodyPr wrap="square">
            <a:spAutoFit/>
          </a:bodyPr>
          <a:lstStyle/>
          <a:p>
            <a:pPr lvl="0"/>
            <a:r>
              <a:rPr lang="en-GB" dirty="0">
                <a:solidFill>
                  <a:schemeClr val="tx2"/>
                </a:solidFill>
              </a:rPr>
              <a:t>Source: </a:t>
            </a:r>
            <a:r>
              <a:rPr lang="en-GB" dirty="0">
                <a:solidFill>
                  <a:schemeClr val="tx2"/>
                </a:solidFill>
                <a:hlinkClick r:id="rId2"/>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3141931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260648"/>
            <a:ext cx="7211144" cy="1143000"/>
          </a:xfrm>
        </p:spPr>
        <p:txBody>
          <a:bodyPr>
            <a:normAutofit fontScale="90000"/>
          </a:bodyPr>
          <a:lstStyle/>
          <a:p>
            <a:r>
              <a:rPr lang="en-GB" dirty="0" err="1"/>
              <a:t>Tipologie</a:t>
            </a:r>
            <a:r>
              <a:rPr lang="en-GB" dirty="0"/>
              <a:t> di </a:t>
            </a:r>
            <a:r>
              <a:rPr lang="en-GB" dirty="0" err="1"/>
              <a:t>comunicazione</a:t>
            </a:r>
            <a:r>
              <a:rPr lang="en-GB" dirty="0"/>
              <a:t> non-</a:t>
            </a:r>
            <a:r>
              <a:rPr lang="en-GB" dirty="0" err="1"/>
              <a:t>verbale</a:t>
            </a:r>
            <a:endParaRPr lang="en-GB" dirty="0"/>
          </a:p>
        </p:txBody>
      </p:sp>
      <p:sp>
        <p:nvSpPr>
          <p:cNvPr id="3" name="Content Placeholder 2"/>
          <p:cNvSpPr>
            <a:spLocks noGrp="1"/>
          </p:cNvSpPr>
          <p:nvPr>
            <p:ph idx="1"/>
          </p:nvPr>
        </p:nvSpPr>
        <p:spPr>
          <a:xfrm>
            <a:off x="395536" y="1453098"/>
            <a:ext cx="7715200" cy="4709120"/>
          </a:xfrm>
        </p:spPr>
        <p:txBody>
          <a:bodyPr>
            <a:normAutofit fontScale="85000" lnSpcReduction="10000"/>
          </a:bodyPr>
          <a:lstStyle/>
          <a:p>
            <a:r>
              <a:rPr lang="en-GB" dirty="0" err="1"/>
              <a:t>Postura</a:t>
            </a:r>
            <a:r>
              <a:rPr lang="en-GB" dirty="0"/>
              <a:t> e </a:t>
            </a:r>
            <a:r>
              <a:rPr lang="en-GB" dirty="0" err="1"/>
              <a:t>movimenti</a:t>
            </a:r>
            <a:r>
              <a:rPr lang="en-GB" dirty="0"/>
              <a:t> del </a:t>
            </a:r>
            <a:r>
              <a:rPr lang="en-GB" dirty="0" err="1"/>
              <a:t>corpo</a:t>
            </a:r>
            <a:endParaRPr lang="en-GB" dirty="0"/>
          </a:p>
          <a:p>
            <a:pPr lvl="1"/>
            <a:r>
              <a:rPr lang="en-GB" dirty="0"/>
              <a:t>Il </a:t>
            </a:r>
            <a:r>
              <a:rPr lang="en-GB" dirty="0" err="1"/>
              <a:t>modo</a:t>
            </a:r>
            <a:r>
              <a:rPr lang="en-GB" dirty="0"/>
              <a:t> in cui </a:t>
            </a:r>
            <a:r>
              <a:rPr lang="en-GB" dirty="0" err="1"/>
              <a:t>stiamo</a:t>
            </a:r>
            <a:r>
              <a:rPr lang="en-GB" dirty="0"/>
              <a:t> in </a:t>
            </a:r>
            <a:r>
              <a:rPr lang="en-GB" dirty="0" err="1"/>
              <a:t>piedi</a:t>
            </a:r>
            <a:r>
              <a:rPr lang="en-GB" dirty="0"/>
              <a:t>, </a:t>
            </a:r>
            <a:r>
              <a:rPr lang="en-GB" dirty="0" err="1"/>
              <a:t>camminiamo</a:t>
            </a:r>
            <a:r>
              <a:rPr lang="en-GB" dirty="0"/>
              <a:t>, ci </a:t>
            </a:r>
            <a:r>
              <a:rPr lang="en-GB" dirty="0" err="1"/>
              <a:t>sediamo</a:t>
            </a:r>
            <a:r>
              <a:rPr lang="en-GB" dirty="0"/>
              <a:t> o ci </a:t>
            </a:r>
            <a:r>
              <a:rPr lang="en-GB" dirty="0" err="1"/>
              <a:t>teniamo</a:t>
            </a:r>
            <a:r>
              <a:rPr lang="en-GB" dirty="0"/>
              <a:t> la </a:t>
            </a:r>
            <a:r>
              <a:rPr lang="en-GB" dirty="0" err="1"/>
              <a:t>testa</a:t>
            </a:r>
            <a:r>
              <a:rPr lang="en-GB" dirty="0"/>
              <a:t> </a:t>
            </a:r>
            <a:r>
              <a:rPr lang="en-GB" dirty="0" err="1"/>
              <a:t>può</a:t>
            </a:r>
            <a:r>
              <a:rPr lang="en-GB" dirty="0"/>
              <a:t> </a:t>
            </a:r>
            <a:r>
              <a:rPr lang="en-GB" dirty="0" err="1"/>
              <a:t>segnalare</a:t>
            </a:r>
            <a:r>
              <a:rPr lang="en-GB" dirty="0"/>
              <a:t> </a:t>
            </a:r>
            <a:r>
              <a:rPr lang="en-GB" dirty="0" err="1"/>
              <a:t>i</a:t>
            </a:r>
            <a:r>
              <a:rPr lang="en-GB" dirty="0"/>
              <a:t> </a:t>
            </a:r>
            <a:r>
              <a:rPr lang="en-GB" dirty="0" err="1"/>
              <a:t>nostri</a:t>
            </a:r>
            <a:r>
              <a:rPr lang="en-GB" dirty="0"/>
              <a:t> </a:t>
            </a:r>
            <a:r>
              <a:rPr lang="en-GB" dirty="0" err="1"/>
              <a:t>veri</a:t>
            </a:r>
            <a:r>
              <a:rPr lang="en-GB" dirty="0"/>
              <a:t> </a:t>
            </a:r>
            <a:r>
              <a:rPr lang="en-GB" dirty="0" err="1"/>
              <a:t>sentimenti</a:t>
            </a:r>
            <a:endParaRPr lang="en-GB" dirty="0"/>
          </a:p>
          <a:p>
            <a:pPr lvl="1"/>
            <a:r>
              <a:rPr lang="en-GB" dirty="0"/>
              <a:t>Far </a:t>
            </a:r>
            <a:r>
              <a:rPr lang="en-GB" dirty="0" err="1"/>
              <a:t>attenzione</a:t>
            </a:r>
            <a:r>
              <a:rPr lang="en-GB" dirty="0"/>
              <a:t> </a:t>
            </a:r>
            <a:r>
              <a:rPr lang="en-GB" dirty="0" err="1"/>
              <a:t>alla</a:t>
            </a:r>
            <a:r>
              <a:rPr lang="en-GB" dirty="0"/>
              <a:t> </a:t>
            </a:r>
            <a:r>
              <a:rPr lang="en-GB" dirty="0" err="1"/>
              <a:t>postura</a:t>
            </a:r>
            <a:r>
              <a:rPr lang="en-GB" dirty="0"/>
              <a:t> e </a:t>
            </a:r>
            <a:r>
              <a:rPr lang="en-GB" dirty="0" err="1"/>
              <a:t>alla</a:t>
            </a:r>
            <a:r>
              <a:rPr lang="en-GB" dirty="0"/>
              <a:t> </a:t>
            </a:r>
            <a:r>
              <a:rPr lang="en-GB" dirty="0" err="1"/>
              <a:t>posizione</a:t>
            </a:r>
            <a:r>
              <a:rPr lang="en-GB" dirty="0"/>
              <a:t> del </a:t>
            </a:r>
            <a:r>
              <a:rPr lang="en-GB" dirty="0" err="1"/>
              <a:t>corpo</a:t>
            </a:r>
            <a:endParaRPr lang="en-GB" dirty="0"/>
          </a:p>
          <a:p>
            <a:r>
              <a:rPr lang="en-GB" dirty="0" err="1"/>
              <a:t>Vestiti</a:t>
            </a:r>
            <a:r>
              <a:rPr lang="en-GB" dirty="0"/>
              <a:t> e </a:t>
            </a:r>
            <a:r>
              <a:rPr lang="en-GB" dirty="0" err="1"/>
              <a:t>aspetto</a:t>
            </a:r>
            <a:endParaRPr lang="en-GB" dirty="0"/>
          </a:p>
          <a:p>
            <a:pPr lvl="1"/>
            <a:r>
              <a:rPr lang="en-GB" dirty="0" err="1"/>
              <a:t>Possono</a:t>
            </a:r>
            <a:r>
              <a:rPr lang="en-GB" dirty="0"/>
              <a:t> </a:t>
            </a:r>
            <a:r>
              <a:rPr lang="en-GB" dirty="0" err="1"/>
              <a:t>segnalare</a:t>
            </a:r>
            <a:r>
              <a:rPr lang="en-GB" dirty="0"/>
              <a:t> </a:t>
            </a:r>
            <a:r>
              <a:rPr lang="en-GB" dirty="0" err="1"/>
              <a:t>l’idea</a:t>
            </a:r>
            <a:r>
              <a:rPr lang="en-GB" dirty="0"/>
              <a:t> </a:t>
            </a:r>
            <a:r>
              <a:rPr lang="en-GB" dirty="0" err="1"/>
              <a:t>che</a:t>
            </a:r>
            <a:r>
              <a:rPr lang="en-GB" dirty="0"/>
              <a:t> </a:t>
            </a:r>
            <a:r>
              <a:rPr lang="en-GB" dirty="0" err="1"/>
              <a:t>una</a:t>
            </a:r>
            <a:r>
              <a:rPr lang="en-GB" dirty="0"/>
              <a:t> persona ha di se </a:t>
            </a:r>
            <a:r>
              <a:rPr lang="en-GB" dirty="0" err="1"/>
              <a:t>stessa</a:t>
            </a:r>
            <a:r>
              <a:rPr lang="en-GB" dirty="0"/>
              <a:t>: </a:t>
            </a:r>
          </a:p>
          <a:p>
            <a:pPr lvl="2"/>
            <a:r>
              <a:rPr lang="en-GB" dirty="0" err="1"/>
              <a:t>creatività</a:t>
            </a:r>
            <a:r>
              <a:rPr lang="en-GB" dirty="0"/>
              <a:t>, </a:t>
            </a:r>
            <a:r>
              <a:rPr lang="en-GB" dirty="0" err="1"/>
              <a:t>benessere</a:t>
            </a:r>
            <a:r>
              <a:rPr lang="en-GB" dirty="0"/>
              <a:t>, </a:t>
            </a:r>
            <a:r>
              <a:rPr lang="en-GB" dirty="0" err="1"/>
              <a:t>potere</a:t>
            </a:r>
            <a:r>
              <a:rPr lang="en-GB" dirty="0"/>
              <a:t>, </a:t>
            </a:r>
            <a:r>
              <a:rPr lang="en-GB" dirty="0" err="1"/>
              <a:t>senso</a:t>
            </a:r>
            <a:r>
              <a:rPr lang="en-GB" dirty="0"/>
              <a:t> </a:t>
            </a:r>
            <a:r>
              <a:rPr lang="en-GB" dirty="0" err="1"/>
              <a:t>estetico</a:t>
            </a:r>
            <a:r>
              <a:rPr lang="en-GB" dirty="0"/>
              <a:t>; </a:t>
            </a:r>
          </a:p>
          <a:p>
            <a:pPr lvl="2"/>
            <a:r>
              <a:rPr lang="en-GB" dirty="0"/>
              <a:t>Il </a:t>
            </a:r>
            <a:r>
              <a:rPr lang="en-GB" dirty="0" err="1"/>
              <a:t>nostro</a:t>
            </a:r>
            <a:r>
              <a:rPr lang="en-GB" dirty="0"/>
              <a:t> </a:t>
            </a:r>
            <a:r>
              <a:rPr lang="en-GB" dirty="0" err="1"/>
              <a:t>atteggiamento</a:t>
            </a:r>
            <a:r>
              <a:rPr lang="en-GB" dirty="0"/>
              <a:t> </a:t>
            </a:r>
            <a:r>
              <a:rPr lang="en-GB" dirty="0" err="1"/>
              <a:t>rispetto</a:t>
            </a:r>
            <a:r>
              <a:rPr lang="en-GB" dirty="0"/>
              <a:t> a </a:t>
            </a:r>
            <a:r>
              <a:rPr lang="en-GB" dirty="0" err="1"/>
              <a:t>valori</a:t>
            </a:r>
            <a:r>
              <a:rPr lang="en-GB" dirty="0"/>
              <a:t> come la </a:t>
            </a:r>
            <a:r>
              <a:rPr lang="en-GB" dirty="0" err="1"/>
              <a:t>modestia</a:t>
            </a:r>
            <a:r>
              <a:rPr lang="en-GB" dirty="0"/>
              <a:t>; </a:t>
            </a:r>
          </a:p>
          <a:p>
            <a:pPr lvl="2"/>
            <a:r>
              <a:rPr lang="en-GB" dirty="0"/>
              <a:t>La nostra </a:t>
            </a:r>
            <a:r>
              <a:rPr lang="en-GB" dirty="0" err="1"/>
              <a:t>affiliazione</a:t>
            </a:r>
            <a:r>
              <a:rPr lang="en-GB" dirty="0"/>
              <a:t> a </a:t>
            </a:r>
            <a:r>
              <a:rPr lang="en-GB" dirty="0" err="1"/>
              <a:t>movimenti</a:t>
            </a:r>
            <a:r>
              <a:rPr lang="en-GB" dirty="0"/>
              <a:t> </a:t>
            </a:r>
            <a:r>
              <a:rPr lang="en-GB" dirty="0" err="1"/>
              <a:t>sociali</a:t>
            </a:r>
            <a:r>
              <a:rPr lang="en-GB" dirty="0"/>
              <a:t> o a </a:t>
            </a:r>
            <a:r>
              <a:rPr lang="en-GB" dirty="0" err="1"/>
              <a:t>gruppi</a:t>
            </a:r>
            <a:r>
              <a:rPr lang="en-GB" dirty="0"/>
              <a:t> </a:t>
            </a:r>
            <a:r>
              <a:rPr lang="en-GB" dirty="0" err="1"/>
              <a:t>religiosi</a:t>
            </a:r>
            <a:endParaRPr lang="en-GB" dirty="0"/>
          </a:p>
        </p:txBody>
      </p:sp>
      <p:sp>
        <p:nvSpPr>
          <p:cNvPr id="6" name="Rectangle 5">
            <a:extLst>
              <a:ext uri="{FF2B5EF4-FFF2-40B4-BE49-F238E27FC236}">
                <a16:creationId xmlns:a16="http://schemas.microsoft.com/office/drawing/2014/main" xmlns="" id="{BF95CFAB-CBC8-4515-A5C4-89AEBB7B79CE}"/>
              </a:ext>
            </a:extLst>
          </p:cNvPr>
          <p:cNvSpPr/>
          <p:nvPr/>
        </p:nvSpPr>
        <p:spPr>
          <a:xfrm>
            <a:off x="3203848" y="6211669"/>
            <a:ext cx="5184576" cy="646331"/>
          </a:xfrm>
          <a:prstGeom prst="rect">
            <a:avLst/>
          </a:prstGeom>
        </p:spPr>
        <p:txBody>
          <a:bodyPr wrap="square">
            <a:spAutoFit/>
          </a:bodyPr>
          <a:lstStyle/>
          <a:p>
            <a:pPr lvl="0"/>
            <a:r>
              <a:rPr lang="en-GB" dirty="0">
                <a:solidFill>
                  <a:schemeClr val="tx2"/>
                </a:solidFill>
              </a:rPr>
              <a:t>Source: </a:t>
            </a:r>
            <a:r>
              <a:rPr lang="en-GB" dirty="0">
                <a:solidFill>
                  <a:schemeClr val="tx2"/>
                </a:solidFill>
                <a:hlinkClick r:id="rId2"/>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2900039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6995120" cy="1143000"/>
          </a:xfrm>
        </p:spPr>
        <p:txBody>
          <a:bodyPr>
            <a:normAutofit fontScale="90000"/>
          </a:bodyPr>
          <a:lstStyle/>
          <a:p>
            <a:r>
              <a:rPr lang="en-GB" dirty="0" err="1"/>
              <a:t>Tipologie</a:t>
            </a:r>
            <a:r>
              <a:rPr lang="en-GB" dirty="0"/>
              <a:t> di </a:t>
            </a:r>
            <a:r>
              <a:rPr lang="en-GB" dirty="0" err="1"/>
              <a:t>comunicazione</a:t>
            </a:r>
            <a:r>
              <a:rPr lang="en-GB" dirty="0"/>
              <a:t> non-</a:t>
            </a:r>
            <a:r>
              <a:rPr lang="en-GB" dirty="0" err="1"/>
              <a:t>verbale</a:t>
            </a:r>
            <a:endParaRPr lang="en-GB" dirty="0"/>
          </a:p>
        </p:txBody>
      </p:sp>
      <p:sp>
        <p:nvSpPr>
          <p:cNvPr id="3" name="Content Placeholder 2"/>
          <p:cNvSpPr>
            <a:spLocks noGrp="1"/>
          </p:cNvSpPr>
          <p:nvPr>
            <p:ph idx="1"/>
          </p:nvPr>
        </p:nvSpPr>
        <p:spPr/>
        <p:txBody>
          <a:bodyPr>
            <a:normAutofit/>
          </a:bodyPr>
          <a:lstStyle/>
          <a:p>
            <a:r>
              <a:rPr lang="en-GB" dirty="0" err="1"/>
              <a:t>Gestualità</a:t>
            </a:r>
            <a:endParaRPr lang="en-GB" dirty="0"/>
          </a:p>
          <a:p>
            <a:pPr lvl="1"/>
            <a:r>
              <a:rPr lang="en-GB" dirty="0"/>
              <a:t>Il </a:t>
            </a:r>
            <a:r>
              <a:rPr lang="en-GB" dirty="0" err="1"/>
              <a:t>modo</a:t>
            </a:r>
            <a:r>
              <a:rPr lang="en-GB" dirty="0"/>
              <a:t> in cui </a:t>
            </a:r>
            <a:r>
              <a:rPr lang="en-GB" dirty="0" err="1"/>
              <a:t>indichiamo</a:t>
            </a:r>
            <a:r>
              <a:rPr lang="en-GB" dirty="0"/>
              <a:t>, </a:t>
            </a:r>
            <a:r>
              <a:rPr lang="en-GB" dirty="0" err="1"/>
              <a:t>facciamo</a:t>
            </a:r>
            <a:r>
              <a:rPr lang="en-GB" dirty="0"/>
              <a:t> un </a:t>
            </a:r>
            <a:r>
              <a:rPr lang="en-GB" dirty="0" err="1"/>
              <a:t>cenno</a:t>
            </a:r>
            <a:r>
              <a:rPr lang="en-GB" dirty="0"/>
              <a:t> o </a:t>
            </a:r>
            <a:r>
              <a:rPr lang="en-GB" dirty="0" err="1"/>
              <a:t>usiamo</a:t>
            </a:r>
            <a:r>
              <a:rPr lang="en-GB" dirty="0"/>
              <a:t> in </a:t>
            </a:r>
            <a:r>
              <a:rPr lang="en-GB" dirty="0" err="1"/>
              <a:t>altro</a:t>
            </a:r>
            <a:r>
              <a:rPr lang="en-GB" dirty="0"/>
              <a:t> </a:t>
            </a:r>
            <a:r>
              <a:rPr lang="en-GB" dirty="0" err="1"/>
              <a:t>modo</a:t>
            </a:r>
            <a:r>
              <a:rPr lang="en-GB" dirty="0"/>
              <a:t> le </a:t>
            </a:r>
            <a:r>
              <a:rPr lang="en-GB" dirty="0" err="1"/>
              <a:t>nostre</a:t>
            </a:r>
            <a:r>
              <a:rPr lang="en-GB" dirty="0"/>
              <a:t> </a:t>
            </a:r>
            <a:r>
              <a:rPr lang="en-GB" dirty="0" err="1"/>
              <a:t>mani</a:t>
            </a:r>
            <a:r>
              <a:rPr lang="en-GB" dirty="0"/>
              <a:t> </a:t>
            </a:r>
            <a:r>
              <a:rPr lang="en-GB" dirty="0" err="1"/>
              <a:t>sono</a:t>
            </a:r>
            <a:r>
              <a:rPr lang="en-GB" dirty="0"/>
              <a:t> </a:t>
            </a:r>
            <a:r>
              <a:rPr lang="en-GB" dirty="0" err="1"/>
              <a:t>importanti</a:t>
            </a:r>
            <a:r>
              <a:rPr lang="en-GB" dirty="0"/>
              <a:t>. I </a:t>
            </a:r>
            <a:r>
              <a:rPr lang="en-GB" dirty="0" err="1"/>
              <a:t>gesti</a:t>
            </a:r>
            <a:r>
              <a:rPr lang="en-GB" dirty="0"/>
              <a:t> </a:t>
            </a:r>
            <a:r>
              <a:rPr lang="en-GB" dirty="0" err="1"/>
              <a:t>tendono</a:t>
            </a:r>
            <a:r>
              <a:rPr lang="en-GB" dirty="0"/>
              <a:t> ad </a:t>
            </a:r>
            <a:r>
              <a:rPr lang="en-GB" dirty="0" err="1"/>
              <a:t>avere</a:t>
            </a:r>
            <a:r>
              <a:rPr lang="en-GB" dirty="0"/>
              <a:t> </a:t>
            </a:r>
            <a:r>
              <a:rPr lang="en-GB" dirty="0" err="1"/>
              <a:t>significati</a:t>
            </a:r>
            <a:r>
              <a:rPr lang="en-GB" dirty="0"/>
              <a:t> DIVERSI in diverse </a:t>
            </a:r>
            <a:r>
              <a:rPr lang="en-GB" dirty="0" err="1"/>
              <a:t>cuture</a:t>
            </a:r>
            <a:r>
              <a:rPr lang="en-GB" dirty="0"/>
              <a:t> e </a:t>
            </a:r>
            <a:r>
              <a:rPr lang="en-GB" dirty="0" err="1"/>
              <a:t>religioni</a:t>
            </a:r>
            <a:endParaRPr lang="en-GB" dirty="0"/>
          </a:p>
          <a:p>
            <a:r>
              <a:rPr lang="en-GB" dirty="0" err="1"/>
              <a:t>Espressioni</a:t>
            </a:r>
            <a:r>
              <a:rPr lang="en-GB" dirty="0"/>
              <a:t> </a:t>
            </a:r>
            <a:r>
              <a:rPr lang="en-GB" dirty="0" err="1"/>
              <a:t>facciali</a:t>
            </a:r>
            <a:endParaRPr lang="en-GB" dirty="0"/>
          </a:p>
          <a:p>
            <a:pPr lvl="1"/>
            <a:r>
              <a:rPr lang="en-GB" dirty="0"/>
              <a:t>Le </a:t>
            </a:r>
            <a:r>
              <a:rPr lang="en-GB" dirty="0" err="1"/>
              <a:t>espressioni</a:t>
            </a:r>
            <a:r>
              <a:rPr lang="en-GB" dirty="0"/>
              <a:t> </a:t>
            </a:r>
            <a:r>
              <a:rPr lang="en-GB" dirty="0" err="1"/>
              <a:t>facciali</a:t>
            </a:r>
            <a:r>
              <a:rPr lang="en-GB" dirty="0"/>
              <a:t> per </a:t>
            </a:r>
            <a:r>
              <a:rPr lang="en-GB" dirty="0" err="1"/>
              <a:t>gioia</a:t>
            </a:r>
            <a:r>
              <a:rPr lang="en-GB" dirty="0"/>
              <a:t>, </a:t>
            </a:r>
            <a:r>
              <a:rPr lang="en-GB" dirty="0" err="1"/>
              <a:t>tristezza</a:t>
            </a:r>
            <a:r>
              <a:rPr lang="en-GB" dirty="0"/>
              <a:t>, </a:t>
            </a:r>
            <a:r>
              <a:rPr lang="en-GB" dirty="0" err="1"/>
              <a:t>rabbia</a:t>
            </a:r>
            <a:r>
              <a:rPr lang="en-GB" dirty="0"/>
              <a:t>, </a:t>
            </a:r>
            <a:r>
              <a:rPr lang="en-GB" dirty="0" err="1"/>
              <a:t>sorpresa</a:t>
            </a:r>
            <a:r>
              <a:rPr lang="en-GB" dirty="0"/>
              <a:t>, </a:t>
            </a:r>
            <a:r>
              <a:rPr lang="en-GB" dirty="0" err="1"/>
              <a:t>paura</a:t>
            </a:r>
            <a:r>
              <a:rPr lang="en-GB" dirty="0"/>
              <a:t> e </a:t>
            </a:r>
            <a:r>
              <a:rPr lang="en-GB" dirty="0" err="1"/>
              <a:t>disgusto</a:t>
            </a:r>
            <a:r>
              <a:rPr lang="en-GB" dirty="0"/>
              <a:t> </a:t>
            </a:r>
            <a:r>
              <a:rPr lang="en-GB" dirty="0" err="1"/>
              <a:t>tendono</a:t>
            </a:r>
            <a:r>
              <a:rPr lang="en-GB" dirty="0"/>
              <a:t> a </a:t>
            </a:r>
            <a:r>
              <a:rPr lang="en-GB" dirty="0" err="1"/>
              <a:t>essere</a:t>
            </a:r>
            <a:r>
              <a:rPr lang="en-GB" dirty="0"/>
              <a:t> le </a:t>
            </a:r>
            <a:r>
              <a:rPr lang="en-GB" dirty="0" err="1"/>
              <a:t>stesse</a:t>
            </a:r>
            <a:r>
              <a:rPr lang="en-GB" dirty="0"/>
              <a:t> </a:t>
            </a:r>
            <a:r>
              <a:rPr lang="en-GB" dirty="0" err="1"/>
              <a:t>nelle</a:t>
            </a:r>
            <a:r>
              <a:rPr lang="en-GB" dirty="0"/>
              <a:t> diverse culture</a:t>
            </a:r>
          </a:p>
          <a:p>
            <a:endParaRPr lang="en-GB" dirty="0"/>
          </a:p>
        </p:txBody>
      </p:sp>
      <p:sp>
        <p:nvSpPr>
          <p:cNvPr id="4" name="TextBox 3"/>
          <p:cNvSpPr txBox="1"/>
          <p:nvPr/>
        </p:nvSpPr>
        <p:spPr>
          <a:xfrm>
            <a:off x="3275856" y="6211669"/>
            <a:ext cx="4968552" cy="646331"/>
          </a:xfrm>
          <a:prstGeom prst="rect">
            <a:avLst/>
          </a:prstGeom>
          <a:noFill/>
        </p:spPr>
        <p:txBody>
          <a:bodyPr wrap="square" rtlCol="0">
            <a:spAutoFit/>
          </a:bodyPr>
          <a:lstStyle/>
          <a:p>
            <a:r>
              <a:rPr lang="en-GB" dirty="0">
                <a:solidFill>
                  <a:schemeClr val="tx2"/>
                </a:solidFill>
              </a:rPr>
              <a:t>Source: </a:t>
            </a:r>
            <a:r>
              <a:rPr lang="en-GB" dirty="0">
                <a:solidFill>
                  <a:schemeClr val="tx2"/>
                </a:solidFill>
                <a:hlinkClick r:id="rId2"/>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1356515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6" y="188640"/>
            <a:ext cx="7067128" cy="1143000"/>
          </a:xfrm>
        </p:spPr>
        <p:txBody>
          <a:bodyPr>
            <a:normAutofit fontScale="90000"/>
          </a:bodyPr>
          <a:lstStyle/>
          <a:p>
            <a:r>
              <a:rPr lang="en-GB" dirty="0" err="1"/>
              <a:t>Tipologie</a:t>
            </a:r>
            <a:r>
              <a:rPr lang="en-GB" dirty="0"/>
              <a:t> di </a:t>
            </a:r>
            <a:r>
              <a:rPr lang="en-GB" dirty="0" err="1"/>
              <a:t>comunicazione</a:t>
            </a:r>
            <a:r>
              <a:rPr lang="en-GB" dirty="0"/>
              <a:t> non-</a:t>
            </a:r>
            <a:r>
              <a:rPr lang="en-GB" dirty="0" err="1"/>
              <a:t>verbale</a:t>
            </a:r>
            <a:endParaRPr lang="en-GB" dirty="0"/>
          </a:p>
        </p:txBody>
      </p:sp>
      <p:sp>
        <p:nvSpPr>
          <p:cNvPr id="3" name="Content Placeholder 2"/>
          <p:cNvSpPr>
            <a:spLocks noGrp="1"/>
          </p:cNvSpPr>
          <p:nvPr>
            <p:ph idx="1"/>
          </p:nvPr>
        </p:nvSpPr>
        <p:spPr/>
        <p:txBody>
          <a:bodyPr>
            <a:normAutofit fontScale="92500" lnSpcReduction="10000"/>
          </a:bodyPr>
          <a:lstStyle/>
          <a:p>
            <a:r>
              <a:rPr lang="en-GB" dirty="0"/>
              <a:t>Tocco</a:t>
            </a:r>
          </a:p>
          <a:p>
            <a:pPr lvl="1"/>
            <a:r>
              <a:rPr lang="en-GB" dirty="0"/>
              <a:t>La </a:t>
            </a:r>
            <a:r>
              <a:rPr lang="en-GB" dirty="0" err="1"/>
              <a:t>significatività</a:t>
            </a:r>
            <a:r>
              <a:rPr lang="en-GB" dirty="0"/>
              <a:t> di un </a:t>
            </a:r>
            <a:r>
              <a:rPr lang="en-GB" dirty="0" err="1"/>
              <a:t>tocco</a:t>
            </a:r>
            <a:r>
              <a:rPr lang="en-GB" dirty="0"/>
              <a:t> </a:t>
            </a:r>
            <a:r>
              <a:rPr lang="en-GB" dirty="0" err="1"/>
              <a:t>può</a:t>
            </a:r>
            <a:r>
              <a:rPr lang="en-GB" dirty="0"/>
              <a:t> </a:t>
            </a:r>
            <a:r>
              <a:rPr lang="en-GB" dirty="0" err="1"/>
              <a:t>variare</a:t>
            </a:r>
            <a:r>
              <a:rPr lang="en-GB" dirty="0"/>
              <a:t> </a:t>
            </a:r>
            <a:r>
              <a:rPr lang="en-GB" dirty="0" err="1"/>
              <a:t>enormemente</a:t>
            </a:r>
            <a:r>
              <a:rPr lang="en-GB" dirty="0"/>
              <a:t> </a:t>
            </a:r>
            <a:r>
              <a:rPr lang="en-GB" dirty="0" err="1"/>
              <a:t>attraverso</a:t>
            </a:r>
            <a:r>
              <a:rPr lang="en-GB" dirty="0"/>
              <a:t> le culture. Che </a:t>
            </a:r>
            <a:r>
              <a:rPr lang="en-GB" dirty="0" err="1"/>
              <a:t>impressoni</a:t>
            </a:r>
            <a:r>
              <a:rPr lang="en-GB" dirty="0"/>
              <a:t> </a:t>
            </a:r>
            <a:r>
              <a:rPr lang="en-GB" dirty="0" err="1"/>
              <a:t>possono</a:t>
            </a:r>
            <a:r>
              <a:rPr lang="en-GB" dirty="0"/>
              <a:t> </a:t>
            </a:r>
            <a:r>
              <a:rPr lang="en-GB" dirty="0" err="1"/>
              <a:t>derivare</a:t>
            </a:r>
            <a:r>
              <a:rPr lang="en-GB" dirty="0"/>
              <a:t> da </a:t>
            </a:r>
            <a:r>
              <a:rPr lang="en-GB" dirty="0" err="1"/>
              <a:t>una</a:t>
            </a:r>
            <a:r>
              <a:rPr lang="en-GB" dirty="0"/>
              <a:t> </a:t>
            </a:r>
            <a:r>
              <a:rPr lang="en-GB" dirty="0" err="1"/>
              <a:t>stretta</a:t>
            </a:r>
            <a:r>
              <a:rPr lang="en-GB" dirty="0"/>
              <a:t> di </a:t>
            </a:r>
            <a:r>
              <a:rPr lang="en-GB" dirty="0" err="1"/>
              <a:t>mano</a:t>
            </a:r>
            <a:r>
              <a:rPr lang="en-GB" dirty="0"/>
              <a:t> </a:t>
            </a:r>
            <a:r>
              <a:rPr lang="en-GB" dirty="0" err="1"/>
              <a:t>debole</a:t>
            </a:r>
            <a:r>
              <a:rPr lang="en-GB" dirty="0"/>
              <a:t>, da </a:t>
            </a:r>
            <a:r>
              <a:rPr lang="en-GB" dirty="0" err="1"/>
              <a:t>uno</a:t>
            </a:r>
            <a:r>
              <a:rPr lang="en-GB" dirty="0"/>
              <a:t> </a:t>
            </a:r>
            <a:r>
              <a:rPr lang="en-GB" dirty="0" err="1"/>
              <a:t>schiaffo</a:t>
            </a:r>
            <a:r>
              <a:rPr lang="en-GB" dirty="0"/>
              <a:t> </a:t>
            </a:r>
            <a:r>
              <a:rPr lang="en-GB" dirty="0" err="1"/>
              <a:t>sulla</a:t>
            </a:r>
            <a:r>
              <a:rPr lang="en-GB" dirty="0"/>
              <a:t> </a:t>
            </a:r>
            <a:r>
              <a:rPr lang="en-GB" dirty="0" err="1"/>
              <a:t>schiena</a:t>
            </a:r>
            <a:r>
              <a:rPr lang="en-GB" dirty="0"/>
              <a:t>, da </a:t>
            </a:r>
            <a:r>
              <a:rPr lang="en-GB" dirty="0" err="1"/>
              <a:t>una</a:t>
            </a:r>
            <a:r>
              <a:rPr lang="en-GB" dirty="0"/>
              <a:t> </a:t>
            </a:r>
            <a:r>
              <a:rPr lang="en-GB" dirty="0" err="1"/>
              <a:t>pacca</a:t>
            </a:r>
            <a:r>
              <a:rPr lang="en-GB" dirty="0"/>
              <a:t> </a:t>
            </a:r>
            <a:r>
              <a:rPr lang="en-GB" dirty="0" err="1"/>
              <a:t>sulla</a:t>
            </a:r>
            <a:r>
              <a:rPr lang="en-GB" dirty="0"/>
              <a:t> </a:t>
            </a:r>
            <a:r>
              <a:rPr lang="en-GB" dirty="0" err="1"/>
              <a:t>testa</a:t>
            </a:r>
            <a:r>
              <a:rPr lang="en-GB" dirty="0"/>
              <a:t>, da un </a:t>
            </a:r>
            <a:r>
              <a:rPr lang="en-GB" dirty="0" err="1"/>
              <a:t>abbraccio</a:t>
            </a:r>
            <a:r>
              <a:rPr lang="en-GB" dirty="0"/>
              <a:t> o </a:t>
            </a:r>
            <a:r>
              <a:rPr lang="en-GB" dirty="0" err="1"/>
              <a:t>dalla</a:t>
            </a:r>
            <a:r>
              <a:rPr lang="en-GB" dirty="0"/>
              <a:t> </a:t>
            </a:r>
            <a:r>
              <a:rPr lang="en-GB" dirty="0" err="1"/>
              <a:t>mano</a:t>
            </a:r>
            <a:r>
              <a:rPr lang="en-GB" dirty="0"/>
              <a:t> </a:t>
            </a:r>
            <a:r>
              <a:rPr lang="en-GB" dirty="0" err="1"/>
              <a:t>sul</a:t>
            </a:r>
            <a:r>
              <a:rPr lang="en-GB" dirty="0"/>
              <a:t> </a:t>
            </a:r>
            <a:r>
              <a:rPr lang="en-GB" dirty="0" err="1"/>
              <a:t>braccio</a:t>
            </a:r>
            <a:r>
              <a:rPr lang="en-GB" dirty="0"/>
              <a:t> di </a:t>
            </a:r>
            <a:r>
              <a:rPr lang="en-GB" dirty="0" err="1"/>
              <a:t>una</a:t>
            </a:r>
            <a:r>
              <a:rPr lang="en-GB" dirty="0"/>
              <a:t> persona? </a:t>
            </a:r>
          </a:p>
          <a:p>
            <a:r>
              <a:rPr lang="en-GB" dirty="0" err="1"/>
              <a:t>Silenzio</a:t>
            </a:r>
            <a:endParaRPr lang="en-GB" dirty="0"/>
          </a:p>
          <a:p>
            <a:pPr lvl="1"/>
            <a:r>
              <a:rPr lang="en-GB" dirty="0" err="1"/>
              <a:t>Utilizzato</a:t>
            </a:r>
            <a:r>
              <a:rPr lang="en-GB" dirty="0"/>
              <a:t> in </a:t>
            </a:r>
            <a:r>
              <a:rPr lang="en-GB" dirty="0" err="1"/>
              <a:t>modo</a:t>
            </a:r>
            <a:r>
              <a:rPr lang="en-GB" dirty="0"/>
              <a:t> </a:t>
            </a:r>
            <a:r>
              <a:rPr lang="en-GB" dirty="0" err="1"/>
              <a:t>positivo</a:t>
            </a:r>
            <a:r>
              <a:rPr lang="en-GB" dirty="0"/>
              <a:t>, </a:t>
            </a:r>
            <a:r>
              <a:rPr lang="en-GB" dirty="0" err="1"/>
              <a:t>permette</a:t>
            </a:r>
            <a:r>
              <a:rPr lang="en-GB" dirty="0"/>
              <a:t> </a:t>
            </a:r>
            <a:r>
              <a:rPr lang="en-GB" dirty="0" err="1"/>
              <a:t>agli</a:t>
            </a:r>
            <a:r>
              <a:rPr lang="en-GB" dirty="0"/>
              <a:t> </a:t>
            </a:r>
            <a:r>
              <a:rPr lang="en-GB" dirty="0" err="1"/>
              <a:t>altri</a:t>
            </a:r>
            <a:r>
              <a:rPr lang="en-GB" dirty="0"/>
              <a:t> di </a:t>
            </a:r>
            <a:r>
              <a:rPr lang="en-GB" dirty="0" err="1"/>
              <a:t>comunicare</a:t>
            </a:r>
            <a:r>
              <a:rPr lang="en-GB" dirty="0"/>
              <a:t> </a:t>
            </a:r>
            <a:r>
              <a:rPr lang="en-GB" dirty="0" err="1"/>
              <a:t>i</a:t>
            </a:r>
            <a:r>
              <a:rPr lang="en-GB" dirty="0"/>
              <a:t> </a:t>
            </a:r>
            <a:r>
              <a:rPr lang="en-GB" dirty="0" err="1"/>
              <a:t>propri</a:t>
            </a:r>
            <a:r>
              <a:rPr lang="en-GB" dirty="0"/>
              <a:t> </a:t>
            </a:r>
            <a:r>
              <a:rPr lang="en-GB" dirty="0" err="1"/>
              <a:t>messaggi</a:t>
            </a:r>
            <a:r>
              <a:rPr lang="en-GB" dirty="0"/>
              <a:t>, ma </a:t>
            </a:r>
            <a:r>
              <a:rPr lang="en-GB" dirty="0" err="1"/>
              <a:t>utilizzato</a:t>
            </a:r>
            <a:r>
              <a:rPr lang="en-GB" dirty="0"/>
              <a:t> </a:t>
            </a:r>
            <a:r>
              <a:rPr lang="en-GB" dirty="0" err="1"/>
              <a:t>negativamente</a:t>
            </a:r>
            <a:r>
              <a:rPr lang="en-GB" dirty="0"/>
              <a:t> </a:t>
            </a:r>
            <a:r>
              <a:rPr lang="en-GB" dirty="0" err="1"/>
              <a:t>può</a:t>
            </a:r>
            <a:r>
              <a:rPr lang="en-GB" dirty="0"/>
              <a:t> </a:t>
            </a:r>
            <a:r>
              <a:rPr lang="en-GB" dirty="0" err="1"/>
              <a:t>costringere</a:t>
            </a:r>
            <a:r>
              <a:rPr lang="en-GB" dirty="0"/>
              <a:t> </a:t>
            </a:r>
            <a:r>
              <a:rPr lang="en-GB" dirty="0" err="1"/>
              <a:t>gli</a:t>
            </a:r>
            <a:r>
              <a:rPr lang="en-GB" dirty="0"/>
              <a:t> </a:t>
            </a:r>
            <a:r>
              <a:rPr lang="en-GB" dirty="0" err="1"/>
              <a:t>altri</a:t>
            </a:r>
            <a:r>
              <a:rPr lang="en-GB" dirty="0"/>
              <a:t> al </a:t>
            </a:r>
            <a:r>
              <a:rPr lang="en-GB" dirty="0" err="1"/>
              <a:t>silenzio</a:t>
            </a:r>
            <a:r>
              <a:rPr lang="en-GB" dirty="0"/>
              <a:t>.</a:t>
            </a:r>
          </a:p>
        </p:txBody>
      </p:sp>
      <p:sp>
        <p:nvSpPr>
          <p:cNvPr id="5" name="Rectangle 4">
            <a:extLst>
              <a:ext uri="{FF2B5EF4-FFF2-40B4-BE49-F238E27FC236}">
                <a16:creationId xmlns:a16="http://schemas.microsoft.com/office/drawing/2014/main" xmlns="" id="{8EAB3F1D-D7ED-4F9E-A116-71DB9E4C060D}"/>
              </a:ext>
            </a:extLst>
          </p:cNvPr>
          <p:cNvSpPr/>
          <p:nvPr/>
        </p:nvSpPr>
        <p:spPr>
          <a:xfrm>
            <a:off x="3203848" y="6211669"/>
            <a:ext cx="5184576" cy="646331"/>
          </a:xfrm>
          <a:prstGeom prst="rect">
            <a:avLst/>
          </a:prstGeom>
        </p:spPr>
        <p:txBody>
          <a:bodyPr wrap="square">
            <a:spAutoFit/>
          </a:bodyPr>
          <a:lstStyle/>
          <a:p>
            <a:pPr lvl="0"/>
            <a:r>
              <a:rPr lang="en-GB" dirty="0">
                <a:solidFill>
                  <a:schemeClr val="tx2"/>
                </a:solidFill>
              </a:rPr>
              <a:t>Source: </a:t>
            </a:r>
            <a:r>
              <a:rPr lang="en-GB" dirty="0">
                <a:solidFill>
                  <a:schemeClr val="tx2"/>
                </a:solidFill>
                <a:hlinkClick r:id="rId3"/>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240857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6480720" cy="1143000"/>
          </a:xfrm>
        </p:spPr>
        <p:txBody>
          <a:bodyPr>
            <a:normAutofit fontScale="90000"/>
          </a:bodyPr>
          <a:lstStyle/>
          <a:p>
            <a:r>
              <a:rPr lang="en-GB" dirty="0" err="1"/>
              <a:t>Comunicazione</a:t>
            </a:r>
            <a:r>
              <a:rPr lang="en-GB" dirty="0"/>
              <a:t> non-</a:t>
            </a:r>
            <a:r>
              <a:rPr lang="en-GB" dirty="0" err="1"/>
              <a:t>verbale</a:t>
            </a:r>
            <a:r>
              <a:rPr lang="en-GB" dirty="0"/>
              <a:t> in </a:t>
            </a:r>
            <a:r>
              <a:rPr lang="en-GB" dirty="0" err="1"/>
              <a:t>azione</a:t>
            </a:r>
            <a:endParaRPr lang="en-GB" dirty="0"/>
          </a:p>
        </p:txBody>
      </p:sp>
      <p:sp>
        <p:nvSpPr>
          <p:cNvPr id="3" name="Content Placeholder 2"/>
          <p:cNvSpPr>
            <a:spLocks noGrp="1"/>
          </p:cNvSpPr>
          <p:nvPr>
            <p:ph idx="1"/>
          </p:nvPr>
        </p:nvSpPr>
        <p:spPr>
          <a:xfrm>
            <a:off x="395536" y="1600200"/>
            <a:ext cx="7704856" cy="4525963"/>
          </a:xfrm>
        </p:spPr>
        <p:txBody>
          <a:bodyPr/>
          <a:lstStyle/>
          <a:p>
            <a:r>
              <a:rPr lang="en-GB" dirty="0" err="1"/>
              <a:t>Stai</a:t>
            </a:r>
            <a:r>
              <a:rPr lang="en-GB" dirty="0"/>
              <a:t> per </a:t>
            </a:r>
            <a:r>
              <a:rPr lang="en-GB" dirty="0" err="1"/>
              <a:t>vedere</a:t>
            </a:r>
            <a:r>
              <a:rPr lang="en-GB" dirty="0"/>
              <a:t> un breve video </a:t>
            </a:r>
            <a:r>
              <a:rPr lang="en-GB" dirty="0" err="1"/>
              <a:t>che</a:t>
            </a:r>
            <a:r>
              <a:rPr lang="en-GB" dirty="0"/>
              <a:t> </a:t>
            </a:r>
            <a:r>
              <a:rPr lang="en-GB" dirty="0" err="1"/>
              <a:t>mostra</a:t>
            </a:r>
            <a:r>
              <a:rPr lang="en-GB" dirty="0"/>
              <a:t> </a:t>
            </a:r>
            <a:r>
              <a:rPr lang="en-GB" dirty="0" err="1"/>
              <a:t>diversi</a:t>
            </a:r>
            <a:r>
              <a:rPr lang="en-GB" dirty="0"/>
              <a:t> </a:t>
            </a:r>
            <a:r>
              <a:rPr lang="en-GB" dirty="0" err="1"/>
              <a:t>esempi</a:t>
            </a:r>
            <a:r>
              <a:rPr lang="en-GB" dirty="0"/>
              <a:t> di </a:t>
            </a:r>
            <a:r>
              <a:rPr lang="en-GB" dirty="0" err="1"/>
              <a:t>comunicazione</a:t>
            </a:r>
            <a:r>
              <a:rPr lang="en-GB" dirty="0"/>
              <a:t> non-</a:t>
            </a:r>
            <a:r>
              <a:rPr lang="en-GB" dirty="0" err="1"/>
              <a:t>verbale</a:t>
            </a:r>
            <a:r>
              <a:rPr lang="en-GB" dirty="0"/>
              <a:t>. </a:t>
            </a:r>
          </a:p>
          <a:p>
            <a:pPr marL="914400" lvl="1" indent="-514350">
              <a:buFont typeface="+mj-lt"/>
              <a:buAutoNum type="arabicPeriod"/>
            </a:pPr>
            <a:r>
              <a:rPr lang="en-GB" dirty="0" err="1"/>
              <a:t>Utilizza</a:t>
            </a:r>
            <a:r>
              <a:rPr lang="en-GB" dirty="0"/>
              <a:t> </a:t>
            </a:r>
            <a:r>
              <a:rPr lang="en-GB" dirty="0" err="1"/>
              <a:t>il</a:t>
            </a:r>
            <a:r>
              <a:rPr lang="en-GB" dirty="0"/>
              <a:t> </a:t>
            </a:r>
            <a:r>
              <a:rPr lang="en-GB" dirty="0" err="1"/>
              <a:t>foglio</a:t>
            </a:r>
            <a:r>
              <a:rPr lang="en-GB" dirty="0"/>
              <a:t> </a:t>
            </a:r>
            <a:r>
              <a:rPr lang="en-GB" dirty="0" err="1"/>
              <a:t>dedicato</a:t>
            </a:r>
            <a:r>
              <a:rPr lang="en-GB" dirty="0"/>
              <a:t> </a:t>
            </a:r>
            <a:r>
              <a:rPr lang="en-GB" dirty="0" err="1"/>
              <a:t>alla</a:t>
            </a:r>
            <a:r>
              <a:rPr lang="en-GB" dirty="0"/>
              <a:t> </a:t>
            </a:r>
            <a:r>
              <a:rPr lang="en-GB" dirty="0" err="1"/>
              <a:t>visione</a:t>
            </a:r>
            <a:r>
              <a:rPr lang="en-GB" dirty="0"/>
              <a:t> per </a:t>
            </a:r>
            <a:r>
              <a:rPr lang="en-GB" dirty="0" err="1"/>
              <a:t>barrare</a:t>
            </a:r>
            <a:r>
              <a:rPr lang="en-GB" dirty="0"/>
              <a:t> </a:t>
            </a:r>
            <a:r>
              <a:rPr lang="en-GB" dirty="0" err="1"/>
              <a:t>gli</a:t>
            </a:r>
            <a:r>
              <a:rPr lang="en-GB" dirty="0"/>
              <a:t> </a:t>
            </a:r>
            <a:r>
              <a:rPr lang="en-GB" dirty="0" err="1"/>
              <a:t>esempi</a:t>
            </a:r>
            <a:r>
              <a:rPr lang="en-GB" dirty="0"/>
              <a:t> </a:t>
            </a:r>
            <a:r>
              <a:rPr lang="en-GB" dirty="0" err="1"/>
              <a:t>dopo</a:t>
            </a:r>
            <a:r>
              <a:rPr lang="en-GB" dirty="0"/>
              <a:t> </a:t>
            </a:r>
            <a:r>
              <a:rPr lang="en-GB" dirty="0" err="1"/>
              <a:t>averli</a:t>
            </a:r>
            <a:r>
              <a:rPr lang="en-GB" dirty="0"/>
              <a:t> </a:t>
            </a:r>
            <a:r>
              <a:rPr lang="en-GB" dirty="0" err="1"/>
              <a:t>visti</a:t>
            </a:r>
            <a:endParaRPr lang="en-GB" dirty="0"/>
          </a:p>
          <a:p>
            <a:pPr marL="914400" lvl="1" indent="-514350">
              <a:buFont typeface="+mj-lt"/>
              <a:buAutoNum type="arabicPeriod"/>
            </a:pPr>
            <a:r>
              <a:rPr lang="en-GB" dirty="0" err="1"/>
              <a:t>Lavora</a:t>
            </a:r>
            <a:r>
              <a:rPr lang="en-GB" dirty="0"/>
              <a:t> con </a:t>
            </a:r>
            <a:r>
              <a:rPr lang="en-GB" dirty="0" err="1"/>
              <a:t>il</a:t>
            </a:r>
            <a:r>
              <a:rPr lang="en-GB" dirty="0"/>
              <a:t> </a:t>
            </a:r>
            <a:r>
              <a:rPr lang="en-GB" dirty="0" err="1"/>
              <a:t>tuo</a:t>
            </a:r>
            <a:r>
              <a:rPr lang="en-GB" dirty="0"/>
              <a:t> </a:t>
            </a:r>
            <a:r>
              <a:rPr lang="en-GB" dirty="0" err="1"/>
              <a:t>gruppo</a:t>
            </a:r>
            <a:r>
              <a:rPr lang="en-GB" dirty="0"/>
              <a:t> per </a:t>
            </a:r>
            <a:r>
              <a:rPr lang="en-GB" dirty="0" err="1"/>
              <a:t>rispondere</a:t>
            </a:r>
            <a:r>
              <a:rPr lang="en-GB" dirty="0"/>
              <a:t> </a:t>
            </a:r>
            <a:r>
              <a:rPr lang="en-GB" dirty="0" err="1"/>
              <a:t>alle</a:t>
            </a:r>
            <a:r>
              <a:rPr lang="en-GB" dirty="0"/>
              <a:t> </a:t>
            </a:r>
            <a:r>
              <a:rPr lang="en-GB" dirty="0" err="1"/>
              <a:t>domande</a:t>
            </a:r>
            <a:r>
              <a:rPr lang="en-GB" dirty="0"/>
              <a:t> </a:t>
            </a:r>
            <a:r>
              <a:rPr lang="en-GB" dirty="0" err="1"/>
              <a:t>sul</a:t>
            </a:r>
            <a:r>
              <a:rPr lang="en-GB" dirty="0"/>
              <a:t> </a:t>
            </a:r>
            <a:r>
              <a:rPr lang="en-GB" dirty="0" err="1"/>
              <a:t>foglio</a:t>
            </a:r>
            <a:r>
              <a:rPr lang="en-GB" dirty="0"/>
              <a:t> </a:t>
            </a:r>
            <a:r>
              <a:rPr lang="en-GB" dirty="0" err="1"/>
              <a:t>della</a:t>
            </a:r>
            <a:r>
              <a:rPr lang="en-GB" dirty="0"/>
              <a:t> </a:t>
            </a:r>
            <a:r>
              <a:rPr lang="en-GB" dirty="0" err="1"/>
              <a:t>visione</a:t>
            </a:r>
            <a:endParaRPr lang="en-GB" dirty="0"/>
          </a:p>
        </p:txBody>
      </p:sp>
    </p:spTree>
    <p:extLst>
      <p:ext uri="{BB962C8B-B14F-4D97-AF65-F5344CB8AC3E}">
        <p14:creationId xmlns:p14="http://schemas.microsoft.com/office/powerpoint/2010/main" val="1534220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823"/>
            <a:ext cx="7188646" cy="841535"/>
          </a:xfrm>
        </p:spPr>
        <p:txBody>
          <a:bodyPr>
            <a:normAutofit/>
          </a:bodyPr>
          <a:lstStyle/>
          <a:p>
            <a:r>
              <a:rPr lang="en-GB" sz="3600" dirty="0" err="1"/>
              <a:t>Comunicazione</a:t>
            </a:r>
            <a:r>
              <a:rPr lang="en-GB" sz="3600" dirty="0"/>
              <a:t> non-</a:t>
            </a:r>
            <a:r>
              <a:rPr lang="en-GB" sz="3600" dirty="0" err="1"/>
              <a:t>verbale</a:t>
            </a:r>
            <a:endParaRPr lang="en-GB" sz="3600" dirty="0"/>
          </a:p>
        </p:txBody>
      </p:sp>
      <p:pic>
        <p:nvPicPr>
          <p:cNvPr id="4" name="MR Bean Non verbal communication">
            <a:hlinkClick r:id="" action="ppaction://media"/>
            <a:extLst>
              <a:ext uri="{FF2B5EF4-FFF2-40B4-BE49-F238E27FC236}">
                <a16:creationId xmlns:a16="http://schemas.microsoft.com/office/drawing/2014/main" xmlns="" id="{0A1381E4-5B08-4569-88BB-A42245CF9C3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39552" y="1166018"/>
            <a:ext cx="6569127" cy="4927278"/>
          </a:xfrm>
        </p:spPr>
      </p:pic>
    </p:spTree>
    <p:extLst>
      <p:ext uri="{BB962C8B-B14F-4D97-AF65-F5344CB8AC3E}">
        <p14:creationId xmlns:p14="http://schemas.microsoft.com/office/powerpoint/2010/main" val="383430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1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 </a:t>
            </a:r>
            <a:r>
              <a:rPr lang="en-US" dirty="0" err="1"/>
              <a:t>momento</a:t>
            </a:r>
            <a:r>
              <a:rPr lang="en-US" dirty="0"/>
              <a:t> </a:t>
            </a:r>
            <a:r>
              <a:rPr lang="en-US" dirty="0" err="1"/>
              <a:t>delle</a:t>
            </a:r>
            <a:r>
              <a:rPr lang="en-US" dirty="0"/>
              <a:t> </a:t>
            </a:r>
            <a:r>
              <a:rPr lang="en-US" dirty="0" err="1"/>
              <a:t>attività</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NUMERO ATTIVITA': 1.2.6</a:t>
            </a:r>
          </a:p>
          <a:p>
            <a:endParaRPr lang="en-US" sz="2400" b="1" dirty="0"/>
          </a:p>
          <a:p>
            <a:r>
              <a:rPr lang="en-US" sz="2400" b="1" dirty="0"/>
              <a:t>TITOLO ATTIVITA’: </a:t>
            </a:r>
            <a:r>
              <a:rPr lang="en-US" sz="2400" b="1" dirty="0" err="1"/>
              <a:t>Prepararsi</a:t>
            </a:r>
            <a:r>
              <a:rPr lang="en-US" sz="2400" b="1" dirty="0"/>
              <a:t> per </a:t>
            </a:r>
            <a:r>
              <a:rPr lang="en-US" sz="2400" b="1" dirty="0" err="1"/>
              <a:t>un’esperienza</a:t>
            </a:r>
            <a:r>
              <a:rPr lang="en-US" sz="2400" b="1" dirty="0"/>
              <a:t> </a:t>
            </a:r>
            <a:r>
              <a:rPr lang="en-US" sz="2400" b="1" dirty="0" err="1"/>
              <a:t>interculturale</a:t>
            </a:r>
            <a:endParaRPr lang="en-US" sz="2400" b="1" dirty="0"/>
          </a:p>
          <a:p>
            <a:endParaRPr lang="en-US" sz="2400" b="1" dirty="0"/>
          </a:p>
          <a:p>
            <a:r>
              <a:rPr lang="en-US" sz="2400" b="1" dirty="0"/>
              <a:t>DURATA ATTIVITA': 10 </a:t>
            </a:r>
            <a:r>
              <a:rPr lang="en-US" sz="2400" b="1" dirty="0" err="1"/>
              <a:t>minuti</a:t>
            </a:r>
            <a:endParaRPr lang="en-US" sz="2400" b="1" dirty="0"/>
          </a:p>
          <a:p>
            <a:endParaRPr lang="en-US" sz="2400" b="1" dirty="0"/>
          </a:p>
          <a:p>
            <a:r>
              <a:rPr lang="en-US" sz="2400" b="1" dirty="0"/>
              <a:t>COMMENTI:</a:t>
            </a:r>
          </a:p>
        </p:txBody>
      </p:sp>
    </p:spTree>
    <p:extLst>
      <p:ext uri="{BB962C8B-B14F-4D97-AF65-F5344CB8AC3E}">
        <p14:creationId xmlns:p14="http://schemas.microsoft.com/office/powerpoint/2010/main" val="64010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95197-BE8F-4AF9-B110-D5E2D17BB28F}"/>
              </a:ext>
            </a:extLst>
          </p:cNvPr>
          <p:cNvSpPr>
            <a:spLocks noGrp="1"/>
          </p:cNvSpPr>
          <p:nvPr>
            <p:ph type="title"/>
          </p:nvPr>
        </p:nvSpPr>
        <p:spPr/>
        <p:txBody>
          <a:bodyPr>
            <a:normAutofit fontScale="90000"/>
          </a:bodyPr>
          <a:lstStyle/>
          <a:p>
            <a:r>
              <a:rPr lang="en-GB" dirty="0" err="1"/>
              <a:t>Cos'è</a:t>
            </a:r>
            <a:r>
              <a:rPr lang="en-GB" dirty="0"/>
              <a:t> la </a:t>
            </a:r>
            <a:r>
              <a:rPr lang="en-GB" dirty="0" err="1"/>
              <a:t>comunicazione</a:t>
            </a:r>
            <a:r>
              <a:rPr lang="en-GB" dirty="0"/>
              <a:t> </a:t>
            </a:r>
            <a:r>
              <a:rPr lang="en-GB" dirty="0" err="1"/>
              <a:t>interculturale</a:t>
            </a:r>
            <a:r>
              <a:rPr lang="en-GB" dirty="0"/>
              <a:t>?</a:t>
            </a:r>
          </a:p>
        </p:txBody>
      </p:sp>
      <p:sp>
        <p:nvSpPr>
          <p:cNvPr id="3" name="Content Placeholder 2">
            <a:extLst>
              <a:ext uri="{FF2B5EF4-FFF2-40B4-BE49-F238E27FC236}">
                <a16:creationId xmlns:a16="http://schemas.microsoft.com/office/drawing/2014/main" xmlns="" id="{380C4551-CC0D-4A53-BC95-5A81C8D667FE}"/>
              </a:ext>
            </a:extLst>
          </p:cNvPr>
          <p:cNvSpPr>
            <a:spLocks noGrp="1"/>
          </p:cNvSpPr>
          <p:nvPr>
            <p:ph idx="1"/>
          </p:nvPr>
        </p:nvSpPr>
        <p:spPr>
          <a:xfrm>
            <a:off x="395536" y="1988840"/>
            <a:ext cx="7643192" cy="4525963"/>
          </a:xfrm>
        </p:spPr>
        <p:txBody>
          <a:bodyPr/>
          <a:lstStyle/>
          <a:p>
            <a:r>
              <a:rPr lang="en-GB" dirty="0"/>
              <a:t>Ora </a:t>
            </a:r>
            <a:r>
              <a:rPr lang="en-GB" dirty="0" err="1"/>
              <a:t>ti</a:t>
            </a:r>
            <a:r>
              <a:rPr lang="en-GB" dirty="0"/>
              <a:t> </a:t>
            </a:r>
            <a:r>
              <a:rPr lang="en-GB" dirty="0" err="1"/>
              <a:t>verrà</a:t>
            </a:r>
            <a:r>
              <a:rPr lang="en-GB" dirty="0"/>
              <a:t> </a:t>
            </a:r>
            <a:r>
              <a:rPr lang="en-GB" dirty="0" err="1"/>
              <a:t>chiesto</a:t>
            </a:r>
            <a:r>
              <a:rPr lang="en-GB" dirty="0"/>
              <a:t> di </a:t>
            </a:r>
            <a:r>
              <a:rPr lang="en-GB" dirty="0" err="1"/>
              <a:t>classificare</a:t>
            </a:r>
            <a:r>
              <a:rPr lang="en-GB" dirty="0"/>
              <a:t> </a:t>
            </a:r>
            <a:r>
              <a:rPr lang="en-GB" dirty="0" err="1"/>
              <a:t>degli</a:t>
            </a:r>
            <a:r>
              <a:rPr lang="en-GB" dirty="0"/>
              <a:t> </a:t>
            </a:r>
            <a:r>
              <a:rPr lang="en-GB" dirty="0" err="1"/>
              <a:t>esempi</a:t>
            </a:r>
            <a:r>
              <a:rPr lang="en-GB" dirty="0"/>
              <a:t> di </a:t>
            </a:r>
            <a:r>
              <a:rPr lang="en-GB" dirty="0" err="1"/>
              <a:t>comunicazione</a:t>
            </a:r>
            <a:r>
              <a:rPr lang="en-GB" dirty="0"/>
              <a:t> </a:t>
            </a:r>
            <a:r>
              <a:rPr lang="en-GB" dirty="0" err="1"/>
              <a:t>chiedendoti</a:t>
            </a:r>
            <a:r>
              <a:rPr lang="en-GB" dirty="0"/>
              <a:t> se </a:t>
            </a:r>
            <a:r>
              <a:rPr lang="en-GB" dirty="0" err="1"/>
              <a:t>sono</a:t>
            </a:r>
            <a:r>
              <a:rPr lang="en-GB" dirty="0"/>
              <a:t>:</a:t>
            </a:r>
          </a:p>
          <a:p>
            <a:pPr lvl="1"/>
            <a:r>
              <a:rPr lang="en-GB" sz="3600" b="1" dirty="0"/>
              <a:t>A</a:t>
            </a:r>
            <a:r>
              <a:rPr lang="en-GB" dirty="0"/>
              <a:t>lways intercultural (</a:t>
            </a:r>
            <a:r>
              <a:rPr lang="en-GB" dirty="0" err="1"/>
              <a:t>sempre</a:t>
            </a:r>
            <a:r>
              <a:rPr lang="en-GB" dirty="0"/>
              <a:t> </a:t>
            </a:r>
            <a:r>
              <a:rPr lang="en-GB" dirty="0" err="1"/>
              <a:t>interculturali</a:t>
            </a:r>
            <a:r>
              <a:rPr lang="en-GB" dirty="0"/>
              <a:t>)</a:t>
            </a:r>
          </a:p>
          <a:p>
            <a:pPr lvl="1"/>
            <a:r>
              <a:rPr lang="en-GB" sz="3600" b="1" dirty="0"/>
              <a:t>S</a:t>
            </a:r>
            <a:r>
              <a:rPr lang="en-GB" dirty="0"/>
              <a:t>ometimes intercultural (a volte </a:t>
            </a:r>
            <a:r>
              <a:rPr lang="en-GB" dirty="0" err="1"/>
              <a:t>interculturali</a:t>
            </a:r>
            <a:r>
              <a:rPr lang="en-GB" dirty="0"/>
              <a:t>)</a:t>
            </a:r>
          </a:p>
          <a:p>
            <a:pPr lvl="1"/>
            <a:r>
              <a:rPr lang="en-GB" sz="3600" b="1" dirty="0"/>
              <a:t>N</a:t>
            </a:r>
            <a:r>
              <a:rPr lang="en-GB" dirty="0"/>
              <a:t>ever intercultural (</a:t>
            </a:r>
            <a:r>
              <a:rPr lang="en-GB" dirty="0" err="1"/>
              <a:t>mai</a:t>
            </a:r>
            <a:r>
              <a:rPr lang="en-GB" dirty="0"/>
              <a:t> </a:t>
            </a:r>
            <a:r>
              <a:rPr lang="en-GB" dirty="0" err="1"/>
              <a:t>interculturali</a:t>
            </a:r>
            <a:r>
              <a:rPr lang="en-GB" dirty="0"/>
              <a:t>)</a:t>
            </a:r>
          </a:p>
          <a:p>
            <a:endParaRPr lang="en-GB" dirty="0"/>
          </a:p>
        </p:txBody>
      </p:sp>
    </p:spTree>
    <p:extLst>
      <p:ext uri="{BB962C8B-B14F-4D97-AF65-F5344CB8AC3E}">
        <p14:creationId xmlns:p14="http://schemas.microsoft.com/office/powerpoint/2010/main" val="24389113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44703B-FE23-4E41-A776-3C059481D689}"/>
              </a:ext>
            </a:extLst>
          </p:cNvPr>
          <p:cNvSpPr>
            <a:spLocks noGrp="1"/>
          </p:cNvSpPr>
          <p:nvPr>
            <p:ph type="title"/>
          </p:nvPr>
        </p:nvSpPr>
        <p:spPr>
          <a:xfrm>
            <a:off x="323528" y="274638"/>
            <a:ext cx="7056784" cy="1143000"/>
          </a:xfrm>
        </p:spPr>
        <p:txBody>
          <a:bodyPr>
            <a:normAutofit fontScale="90000"/>
          </a:bodyPr>
          <a:lstStyle/>
          <a:p>
            <a:r>
              <a:rPr lang="en-GB" dirty="0" err="1"/>
              <a:t>Prepararsi</a:t>
            </a:r>
            <a:r>
              <a:rPr lang="en-GB" dirty="0"/>
              <a:t> per </a:t>
            </a:r>
            <a:r>
              <a:rPr lang="en-GB" dirty="0" err="1"/>
              <a:t>un’esperienza</a:t>
            </a:r>
            <a:r>
              <a:rPr lang="en-GB" dirty="0"/>
              <a:t> </a:t>
            </a:r>
            <a:r>
              <a:rPr lang="en-GB" dirty="0" err="1"/>
              <a:t>interculturale</a:t>
            </a:r>
            <a:endParaRPr lang="en-GB" dirty="0"/>
          </a:p>
        </p:txBody>
      </p:sp>
      <p:sp>
        <p:nvSpPr>
          <p:cNvPr id="3" name="Content Placeholder 2">
            <a:extLst>
              <a:ext uri="{FF2B5EF4-FFF2-40B4-BE49-F238E27FC236}">
                <a16:creationId xmlns:a16="http://schemas.microsoft.com/office/drawing/2014/main" xmlns="" id="{7E352814-FEC1-4E9B-B22C-515E8150C403}"/>
              </a:ext>
            </a:extLst>
          </p:cNvPr>
          <p:cNvSpPr>
            <a:spLocks noGrp="1"/>
          </p:cNvSpPr>
          <p:nvPr>
            <p:ph idx="1"/>
          </p:nvPr>
        </p:nvSpPr>
        <p:spPr>
          <a:xfrm>
            <a:off x="457200" y="1600200"/>
            <a:ext cx="7643192" cy="4997152"/>
          </a:xfrm>
        </p:spPr>
        <p:txBody>
          <a:bodyPr>
            <a:normAutofit/>
          </a:bodyPr>
          <a:lstStyle/>
          <a:p>
            <a:r>
              <a:rPr lang="en-GB" dirty="0" err="1"/>
              <a:t>Quando</a:t>
            </a:r>
            <a:r>
              <a:rPr lang="en-GB" dirty="0"/>
              <a:t> ci </a:t>
            </a:r>
            <a:r>
              <a:rPr lang="en-GB" dirty="0" err="1"/>
              <a:t>si</a:t>
            </a:r>
            <a:r>
              <a:rPr lang="en-GB" dirty="0"/>
              <a:t> </a:t>
            </a:r>
            <a:r>
              <a:rPr lang="en-GB" dirty="0" err="1"/>
              <a:t>prepara</a:t>
            </a:r>
            <a:r>
              <a:rPr lang="en-GB" dirty="0"/>
              <a:t> per </a:t>
            </a:r>
            <a:r>
              <a:rPr lang="en-GB" dirty="0" err="1"/>
              <a:t>un’esperienza</a:t>
            </a:r>
            <a:r>
              <a:rPr lang="en-GB" dirty="0"/>
              <a:t> </a:t>
            </a:r>
            <a:r>
              <a:rPr lang="en-GB" dirty="0" err="1"/>
              <a:t>interculturale</a:t>
            </a:r>
            <a:r>
              <a:rPr lang="en-GB" dirty="0"/>
              <a:t> </a:t>
            </a:r>
            <a:r>
              <a:rPr lang="en-GB" dirty="0" err="1"/>
              <a:t>è</a:t>
            </a:r>
            <a:r>
              <a:rPr lang="en-GB" dirty="0"/>
              <a:t> utile </a:t>
            </a:r>
            <a:r>
              <a:rPr lang="en-GB" dirty="0" err="1"/>
              <a:t>anche</a:t>
            </a:r>
            <a:r>
              <a:rPr lang="en-GB" dirty="0"/>
              <a:t>:</a:t>
            </a:r>
          </a:p>
          <a:p>
            <a:pPr lvl="1"/>
            <a:r>
              <a:rPr lang="en-GB" dirty="0" err="1"/>
              <a:t>Parlare</a:t>
            </a:r>
            <a:r>
              <a:rPr lang="en-GB" dirty="0"/>
              <a:t> con </a:t>
            </a:r>
            <a:r>
              <a:rPr lang="en-GB" dirty="0" err="1"/>
              <a:t>i</a:t>
            </a:r>
            <a:r>
              <a:rPr lang="en-GB" dirty="0"/>
              <a:t> </a:t>
            </a:r>
            <a:r>
              <a:rPr lang="en-GB" dirty="0" err="1"/>
              <a:t>colleghi</a:t>
            </a:r>
            <a:r>
              <a:rPr lang="en-GB" dirty="0"/>
              <a:t> </a:t>
            </a:r>
            <a:r>
              <a:rPr lang="en-GB" dirty="0" err="1"/>
              <a:t>che</a:t>
            </a:r>
            <a:r>
              <a:rPr lang="en-GB" dirty="0"/>
              <a:t> </a:t>
            </a:r>
            <a:r>
              <a:rPr lang="en-GB" dirty="0" err="1"/>
              <a:t>sono</a:t>
            </a:r>
            <a:r>
              <a:rPr lang="en-GB" dirty="0"/>
              <a:t> </a:t>
            </a:r>
            <a:r>
              <a:rPr lang="en-GB" dirty="0" err="1"/>
              <a:t>stati</a:t>
            </a:r>
            <a:r>
              <a:rPr lang="en-GB" dirty="0"/>
              <a:t> in </a:t>
            </a:r>
            <a:r>
              <a:rPr lang="en-GB" dirty="0" err="1"/>
              <a:t>quel</a:t>
            </a:r>
            <a:r>
              <a:rPr lang="en-GB" dirty="0"/>
              <a:t> </a:t>
            </a:r>
            <a:r>
              <a:rPr lang="en-GB" dirty="0" err="1"/>
              <a:t>contesto</a:t>
            </a:r>
            <a:r>
              <a:rPr lang="en-GB" dirty="0"/>
              <a:t> prima di </a:t>
            </a:r>
            <a:r>
              <a:rPr lang="en-GB" dirty="0" err="1"/>
              <a:t>te</a:t>
            </a:r>
            <a:r>
              <a:rPr lang="en-GB" dirty="0"/>
              <a:t>. </a:t>
            </a:r>
            <a:r>
              <a:rPr lang="en-GB" dirty="0" err="1"/>
              <a:t>Questo</a:t>
            </a:r>
            <a:r>
              <a:rPr lang="en-GB" dirty="0"/>
              <a:t> </a:t>
            </a:r>
            <a:r>
              <a:rPr lang="en-GB" dirty="0" err="1"/>
              <a:t>aiuta</a:t>
            </a:r>
            <a:r>
              <a:rPr lang="en-GB" dirty="0"/>
              <a:t> ad </a:t>
            </a:r>
            <a:r>
              <a:rPr lang="en-GB" dirty="0" err="1"/>
              <a:t>acquisire</a:t>
            </a:r>
            <a:r>
              <a:rPr lang="en-GB" dirty="0"/>
              <a:t> insight e </a:t>
            </a:r>
            <a:r>
              <a:rPr lang="en-GB" dirty="0" err="1"/>
              <a:t>informazioni</a:t>
            </a:r>
            <a:r>
              <a:rPr lang="en-GB" dirty="0"/>
              <a:t> </a:t>
            </a:r>
            <a:r>
              <a:rPr lang="en-GB" dirty="0" err="1"/>
              <a:t>importanti</a:t>
            </a:r>
            <a:r>
              <a:rPr lang="en-GB" dirty="0"/>
              <a:t>.</a:t>
            </a:r>
          </a:p>
          <a:p>
            <a:pPr lvl="1"/>
            <a:r>
              <a:rPr lang="en-GB" dirty="0" err="1"/>
              <a:t>Essere</a:t>
            </a:r>
            <a:r>
              <a:rPr lang="en-GB" dirty="0"/>
              <a:t> </a:t>
            </a:r>
            <a:r>
              <a:rPr lang="en-GB" dirty="0" err="1"/>
              <a:t>consapevole</a:t>
            </a:r>
            <a:r>
              <a:rPr lang="en-GB" dirty="0"/>
              <a:t> </a:t>
            </a:r>
            <a:r>
              <a:rPr lang="en-GB" dirty="0" err="1"/>
              <a:t>della</a:t>
            </a:r>
            <a:r>
              <a:rPr lang="en-GB" dirty="0"/>
              <a:t> propria ‘</a:t>
            </a:r>
            <a:r>
              <a:rPr lang="en-GB" dirty="0" err="1"/>
              <a:t>cultura</a:t>
            </a:r>
            <a:r>
              <a:rPr lang="en-GB" dirty="0"/>
              <a:t>’. </a:t>
            </a:r>
            <a:r>
              <a:rPr lang="en-GB" dirty="0" err="1"/>
              <a:t>Ognuno</a:t>
            </a:r>
            <a:r>
              <a:rPr lang="en-GB" dirty="0"/>
              <a:t> ha </a:t>
            </a:r>
            <a:r>
              <a:rPr lang="en-GB" dirty="0" err="1"/>
              <a:t>credenze</a:t>
            </a:r>
            <a:r>
              <a:rPr lang="en-GB" dirty="0"/>
              <a:t> </a:t>
            </a:r>
            <a:r>
              <a:rPr lang="en-GB" dirty="0" err="1"/>
              <a:t>personali</a:t>
            </a:r>
            <a:r>
              <a:rPr lang="en-GB" dirty="0"/>
              <a:t>, </a:t>
            </a:r>
            <a:r>
              <a:rPr lang="en-GB" dirty="0" err="1"/>
              <a:t>atteggiamenti</a:t>
            </a:r>
            <a:r>
              <a:rPr lang="en-GB" dirty="0"/>
              <a:t> e </a:t>
            </a:r>
            <a:r>
              <a:rPr lang="en-GB" dirty="0" err="1"/>
              <a:t>assunti</a:t>
            </a:r>
            <a:r>
              <a:rPr lang="en-GB" dirty="0"/>
              <a:t> </a:t>
            </a:r>
            <a:r>
              <a:rPr lang="en-GB" dirty="0" err="1"/>
              <a:t>che</a:t>
            </a:r>
            <a:r>
              <a:rPr lang="en-GB" dirty="0"/>
              <a:t> </a:t>
            </a:r>
            <a:r>
              <a:rPr lang="en-GB" dirty="0" err="1"/>
              <a:t>possono</a:t>
            </a:r>
            <a:r>
              <a:rPr lang="en-GB" dirty="0"/>
              <a:t> </a:t>
            </a:r>
            <a:r>
              <a:rPr lang="en-GB" dirty="0" err="1"/>
              <a:t>avere</a:t>
            </a:r>
            <a:r>
              <a:rPr lang="en-GB" dirty="0"/>
              <a:t> un </a:t>
            </a:r>
            <a:r>
              <a:rPr lang="en-GB" dirty="0" err="1"/>
              <a:t>impatto</a:t>
            </a:r>
            <a:r>
              <a:rPr lang="en-GB" dirty="0"/>
              <a:t> </a:t>
            </a:r>
            <a:r>
              <a:rPr lang="en-GB" dirty="0" err="1"/>
              <a:t>su</a:t>
            </a:r>
            <a:r>
              <a:rPr lang="en-GB" dirty="0"/>
              <a:t> come </a:t>
            </a:r>
            <a:r>
              <a:rPr lang="en-GB" dirty="0" err="1"/>
              <a:t>si</a:t>
            </a:r>
            <a:r>
              <a:rPr lang="en-GB" dirty="0"/>
              <a:t> </a:t>
            </a:r>
            <a:r>
              <a:rPr lang="en-GB" dirty="0" err="1"/>
              <a:t>comunica</a:t>
            </a:r>
            <a:r>
              <a:rPr lang="en-GB" dirty="0"/>
              <a:t>. </a:t>
            </a:r>
            <a:r>
              <a:rPr lang="en-GB" dirty="0" err="1"/>
              <a:t>È</a:t>
            </a:r>
            <a:r>
              <a:rPr lang="en-GB" dirty="0"/>
              <a:t> </a:t>
            </a:r>
            <a:r>
              <a:rPr lang="en-GB" dirty="0" err="1"/>
              <a:t>importante</a:t>
            </a:r>
            <a:r>
              <a:rPr lang="en-GB" dirty="0"/>
              <a:t> </a:t>
            </a:r>
            <a:r>
              <a:rPr lang="en-GB" dirty="0" err="1"/>
              <a:t>essere</a:t>
            </a:r>
            <a:r>
              <a:rPr lang="en-GB" dirty="0"/>
              <a:t> </a:t>
            </a:r>
            <a:r>
              <a:rPr lang="en-GB" dirty="0" err="1"/>
              <a:t>preparati</a:t>
            </a:r>
            <a:r>
              <a:rPr lang="en-GB" dirty="0"/>
              <a:t> a </a:t>
            </a:r>
            <a:r>
              <a:rPr lang="en-GB" dirty="0" err="1"/>
              <a:t>queste</a:t>
            </a:r>
            <a:r>
              <a:rPr lang="en-GB" dirty="0"/>
              <a:t> </a:t>
            </a:r>
            <a:r>
              <a:rPr lang="en-GB" dirty="0" err="1"/>
              <a:t>credenze</a:t>
            </a:r>
            <a:r>
              <a:rPr lang="en-GB" dirty="0"/>
              <a:t> e ad </a:t>
            </a:r>
            <a:r>
              <a:rPr lang="en-GB" dirty="0" err="1"/>
              <a:t>affrontarle</a:t>
            </a:r>
            <a:r>
              <a:rPr lang="en-GB" dirty="0"/>
              <a:t>.</a:t>
            </a:r>
          </a:p>
        </p:txBody>
      </p:sp>
    </p:spTree>
    <p:extLst>
      <p:ext uri="{BB962C8B-B14F-4D97-AF65-F5344CB8AC3E}">
        <p14:creationId xmlns:p14="http://schemas.microsoft.com/office/powerpoint/2010/main" val="3136744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44703B-FE23-4E41-A776-3C059481D689}"/>
              </a:ext>
            </a:extLst>
          </p:cNvPr>
          <p:cNvSpPr>
            <a:spLocks noGrp="1"/>
          </p:cNvSpPr>
          <p:nvPr>
            <p:ph type="title"/>
          </p:nvPr>
        </p:nvSpPr>
        <p:spPr>
          <a:xfrm>
            <a:off x="323528" y="274638"/>
            <a:ext cx="7056784" cy="1143000"/>
          </a:xfrm>
        </p:spPr>
        <p:txBody>
          <a:bodyPr>
            <a:normAutofit fontScale="90000"/>
          </a:bodyPr>
          <a:lstStyle/>
          <a:p>
            <a:r>
              <a:rPr lang="en-GB" dirty="0" err="1"/>
              <a:t>Prepararsi</a:t>
            </a:r>
            <a:r>
              <a:rPr lang="en-GB" dirty="0"/>
              <a:t> per </a:t>
            </a:r>
            <a:r>
              <a:rPr lang="en-GB" dirty="0" err="1"/>
              <a:t>un’esperienza</a:t>
            </a:r>
            <a:r>
              <a:rPr lang="en-GB" dirty="0"/>
              <a:t> </a:t>
            </a:r>
            <a:r>
              <a:rPr lang="en-GB" dirty="0" err="1"/>
              <a:t>interculturale</a:t>
            </a:r>
            <a:endParaRPr lang="en-GB" dirty="0"/>
          </a:p>
        </p:txBody>
      </p:sp>
      <p:sp>
        <p:nvSpPr>
          <p:cNvPr id="3" name="Content Placeholder 2">
            <a:extLst>
              <a:ext uri="{FF2B5EF4-FFF2-40B4-BE49-F238E27FC236}">
                <a16:creationId xmlns:a16="http://schemas.microsoft.com/office/drawing/2014/main" xmlns="" id="{7E352814-FEC1-4E9B-B22C-515E8150C403}"/>
              </a:ext>
            </a:extLst>
          </p:cNvPr>
          <p:cNvSpPr>
            <a:spLocks noGrp="1"/>
          </p:cNvSpPr>
          <p:nvPr>
            <p:ph idx="1"/>
          </p:nvPr>
        </p:nvSpPr>
        <p:spPr>
          <a:xfrm>
            <a:off x="457200" y="1600200"/>
            <a:ext cx="7643192" cy="4565104"/>
          </a:xfrm>
        </p:spPr>
        <p:txBody>
          <a:bodyPr>
            <a:normAutofit/>
          </a:bodyPr>
          <a:lstStyle/>
          <a:p>
            <a:r>
              <a:rPr lang="en-GB" dirty="0"/>
              <a:t>Le </a:t>
            </a:r>
            <a:r>
              <a:rPr lang="en-GB" dirty="0" err="1"/>
              <a:t>esperienze</a:t>
            </a:r>
            <a:r>
              <a:rPr lang="en-GB" dirty="0"/>
              <a:t> </a:t>
            </a:r>
            <a:r>
              <a:rPr lang="en-GB" dirty="0" err="1"/>
              <a:t>interculturali</a:t>
            </a:r>
            <a:r>
              <a:rPr lang="en-GB" dirty="0"/>
              <a:t> </a:t>
            </a:r>
            <a:r>
              <a:rPr lang="en-GB" dirty="0" err="1"/>
              <a:t>sono</a:t>
            </a:r>
            <a:r>
              <a:rPr lang="en-GB" dirty="0"/>
              <a:t> </a:t>
            </a:r>
            <a:r>
              <a:rPr lang="en-GB" dirty="0" err="1"/>
              <a:t>una</a:t>
            </a:r>
            <a:r>
              <a:rPr lang="en-GB" dirty="0"/>
              <a:t> fantastica </a:t>
            </a:r>
            <a:r>
              <a:rPr lang="en-GB" dirty="0" err="1"/>
              <a:t>opportunità</a:t>
            </a:r>
            <a:r>
              <a:rPr lang="en-GB" dirty="0"/>
              <a:t> per lo </a:t>
            </a:r>
            <a:r>
              <a:rPr lang="en-GB" dirty="0" err="1"/>
              <a:t>sviluppo</a:t>
            </a:r>
            <a:r>
              <a:rPr lang="en-GB" dirty="0"/>
              <a:t> </a:t>
            </a:r>
            <a:r>
              <a:rPr lang="en-GB" dirty="0" err="1"/>
              <a:t>personale</a:t>
            </a:r>
            <a:r>
              <a:rPr lang="en-GB" dirty="0"/>
              <a:t> e </a:t>
            </a:r>
            <a:r>
              <a:rPr lang="en-GB" dirty="0" err="1"/>
              <a:t>professionale</a:t>
            </a:r>
            <a:r>
              <a:rPr lang="en-GB" dirty="0"/>
              <a:t>. </a:t>
            </a:r>
            <a:r>
              <a:rPr lang="en-GB" dirty="0" err="1"/>
              <a:t>Costruisci</a:t>
            </a:r>
            <a:r>
              <a:rPr lang="en-GB" dirty="0"/>
              <a:t> le </a:t>
            </a:r>
            <a:r>
              <a:rPr lang="en-GB" dirty="0" err="1"/>
              <a:t>tua</a:t>
            </a:r>
            <a:r>
              <a:rPr lang="en-GB" dirty="0"/>
              <a:t> </a:t>
            </a:r>
            <a:r>
              <a:rPr lang="en-GB" dirty="0" err="1"/>
              <a:t>abilità</a:t>
            </a:r>
            <a:r>
              <a:rPr lang="en-GB" dirty="0"/>
              <a:t>, ma </a:t>
            </a:r>
            <a:r>
              <a:rPr lang="en-GB" dirty="0" err="1"/>
              <a:t>anche</a:t>
            </a:r>
            <a:r>
              <a:rPr lang="en-GB" dirty="0"/>
              <a:t>:</a:t>
            </a:r>
          </a:p>
          <a:p>
            <a:pPr lvl="1"/>
            <a:r>
              <a:rPr lang="en-GB" dirty="0" err="1"/>
              <a:t>Sii</a:t>
            </a:r>
            <a:r>
              <a:rPr lang="en-GB" dirty="0"/>
              <a:t> </a:t>
            </a:r>
            <a:r>
              <a:rPr lang="en-GB" dirty="0" err="1"/>
              <a:t>aperto</a:t>
            </a:r>
            <a:r>
              <a:rPr lang="en-GB" dirty="0"/>
              <a:t> e </a:t>
            </a:r>
            <a:r>
              <a:rPr lang="en-GB" dirty="0" err="1"/>
              <a:t>preparato</a:t>
            </a:r>
            <a:r>
              <a:rPr lang="en-GB" dirty="0"/>
              <a:t> per </a:t>
            </a:r>
            <a:r>
              <a:rPr lang="en-GB" dirty="0" err="1"/>
              <a:t>nuove</a:t>
            </a:r>
            <a:r>
              <a:rPr lang="en-GB" dirty="0"/>
              <a:t> </a:t>
            </a:r>
            <a:r>
              <a:rPr lang="en-GB" dirty="0" err="1"/>
              <a:t>esperienze</a:t>
            </a:r>
            <a:endParaRPr lang="en-GB" dirty="0"/>
          </a:p>
          <a:p>
            <a:pPr lvl="1"/>
            <a:r>
              <a:rPr lang="en-GB" dirty="0" err="1"/>
              <a:t>Sii</a:t>
            </a:r>
            <a:r>
              <a:rPr lang="en-GB" dirty="0"/>
              <a:t> pronto ad </a:t>
            </a:r>
            <a:r>
              <a:rPr lang="en-GB" dirty="0" err="1"/>
              <a:t>adattare</a:t>
            </a:r>
            <a:r>
              <a:rPr lang="en-GB" dirty="0"/>
              <a:t> </a:t>
            </a:r>
            <a:r>
              <a:rPr lang="en-GB" dirty="0" err="1"/>
              <a:t>il</a:t>
            </a:r>
            <a:r>
              <a:rPr lang="en-GB" dirty="0"/>
              <a:t> </a:t>
            </a:r>
            <a:r>
              <a:rPr lang="en-GB" dirty="0" err="1"/>
              <a:t>tuo</a:t>
            </a:r>
            <a:r>
              <a:rPr lang="en-GB" dirty="0"/>
              <a:t> </a:t>
            </a:r>
            <a:r>
              <a:rPr lang="en-GB" dirty="0" err="1"/>
              <a:t>comportamento</a:t>
            </a:r>
            <a:r>
              <a:rPr lang="en-GB" dirty="0"/>
              <a:t> </a:t>
            </a:r>
            <a:r>
              <a:rPr lang="en-GB" dirty="0" err="1"/>
              <a:t>quando</a:t>
            </a:r>
            <a:r>
              <a:rPr lang="en-GB" dirty="0"/>
              <a:t> </a:t>
            </a:r>
            <a:r>
              <a:rPr lang="en-GB" dirty="0" err="1"/>
              <a:t>necessario</a:t>
            </a:r>
            <a:endParaRPr lang="en-GB" dirty="0"/>
          </a:p>
          <a:p>
            <a:pPr lvl="1"/>
            <a:r>
              <a:rPr lang="en-GB" dirty="0" err="1"/>
              <a:t>Anticipa</a:t>
            </a:r>
            <a:r>
              <a:rPr lang="en-GB" dirty="0"/>
              <a:t> </a:t>
            </a:r>
            <a:r>
              <a:rPr lang="en-GB" dirty="0" err="1"/>
              <a:t>i</a:t>
            </a:r>
            <a:r>
              <a:rPr lang="en-GB" dirty="0"/>
              <a:t> </a:t>
            </a:r>
            <a:r>
              <a:rPr lang="en-GB" dirty="0" err="1"/>
              <a:t>migliori</a:t>
            </a:r>
            <a:r>
              <a:rPr lang="en-GB" dirty="0"/>
              <a:t> </a:t>
            </a:r>
            <a:r>
              <a:rPr lang="en-GB" dirty="0" err="1"/>
              <a:t>risultati</a:t>
            </a:r>
            <a:r>
              <a:rPr lang="en-GB" dirty="0"/>
              <a:t>, non </a:t>
            </a:r>
            <a:r>
              <a:rPr lang="en-GB" dirty="0" err="1"/>
              <a:t>i</a:t>
            </a:r>
            <a:r>
              <a:rPr lang="en-GB" dirty="0"/>
              <a:t> </a:t>
            </a:r>
            <a:r>
              <a:rPr lang="en-GB" dirty="0" err="1"/>
              <a:t>peggiori</a:t>
            </a:r>
            <a:r>
              <a:rPr lang="en-GB" dirty="0"/>
              <a:t>!</a:t>
            </a:r>
          </a:p>
        </p:txBody>
      </p:sp>
    </p:spTree>
    <p:extLst>
      <p:ext uri="{BB962C8B-B14F-4D97-AF65-F5344CB8AC3E}">
        <p14:creationId xmlns:p14="http://schemas.microsoft.com/office/powerpoint/2010/main" val="921033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E6C15-97BA-4F02-AE94-D0FE010ED004}"/>
              </a:ext>
            </a:extLst>
          </p:cNvPr>
          <p:cNvSpPr>
            <a:spLocks noGrp="1"/>
          </p:cNvSpPr>
          <p:nvPr>
            <p:ph type="title"/>
          </p:nvPr>
        </p:nvSpPr>
        <p:spPr>
          <a:xfrm>
            <a:off x="427856" y="188640"/>
            <a:ext cx="6419056" cy="1143000"/>
          </a:xfrm>
        </p:spPr>
        <p:txBody>
          <a:bodyPr>
            <a:normAutofit fontScale="90000"/>
          </a:bodyPr>
          <a:lstStyle/>
          <a:p>
            <a:r>
              <a:rPr lang="en-GB" dirty="0" err="1"/>
              <a:t>Evitare</a:t>
            </a:r>
            <a:r>
              <a:rPr lang="en-GB" dirty="0"/>
              <a:t> lo shock/</a:t>
            </a:r>
            <a:r>
              <a:rPr lang="en-GB" dirty="0" err="1"/>
              <a:t>conflitto</a:t>
            </a:r>
            <a:r>
              <a:rPr lang="en-GB" dirty="0"/>
              <a:t> </a:t>
            </a:r>
            <a:r>
              <a:rPr lang="en-GB" dirty="0" err="1"/>
              <a:t>interculturale</a:t>
            </a:r>
            <a:endParaRPr lang="en-GB" dirty="0"/>
          </a:p>
        </p:txBody>
      </p:sp>
      <p:sp>
        <p:nvSpPr>
          <p:cNvPr id="3" name="Content Placeholder 2">
            <a:extLst>
              <a:ext uri="{FF2B5EF4-FFF2-40B4-BE49-F238E27FC236}">
                <a16:creationId xmlns:a16="http://schemas.microsoft.com/office/drawing/2014/main" xmlns="" id="{AD5603E1-0693-476A-A620-8483E2EB8115}"/>
              </a:ext>
            </a:extLst>
          </p:cNvPr>
          <p:cNvSpPr>
            <a:spLocks noGrp="1"/>
          </p:cNvSpPr>
          <p:nvPr>
            <p:ph idx="1"/>
          </p:nvPr>
        </p:nvSpPr>
        <p:spPr>
          <a:xfrm>
            <a:off x="457200" y="1600200"/>
            <a:ext cx="7643192" cy="4781128"/>
          </a:xfrm>
        </p:spPr>
        <p:txBody>
          <a:bodyPr>
            <a:normAutofit fontScale="92500" lnSpcReduction="10000"/>
          </a:bodyPr>
          <a:lstStyle/>
          <a:p>
            <a:r>
              <a:rPr lang="en-GB" dirty="0"/>
              <a:t>Non </a:t>
            </a:r>
            <a:r>
              <a:rPr lang="en-GB" dirty="0" err="1"/>
              <a:t>andare</a:t>
            </a:r>
            <a:r>
              <a:rPr lang="en-GB" dirty="0"/>
              <a:t> </a:t>
            </a:r>
            <a:r>
              <a:rPr lang="en-GB" dirty="0" err="1"/>
              <a:t>nel</a:t>
            </a:r>
            <a:r>
              <a:rPr lang="en-GB" dirty="0"/>
              <a:t> </a:t>
            </a:r>
            <a:r>
              <a:rPr lang="en-GB" dirty="0" err="1"/>
              <a:t>panico</a:t>
            </a:r>
            <a:r>
              <a:rPr lang="en-GB" dirty="0"/>
              <a:t> – lo shock </a:t>
            </a:r>
            <a:r>
              <a:rPr lang="en-GB" dirty="0" err="1"/>
              <a:t>interculturale</a:t>
            </a:r>
            <a:r>
              <a:rPr lang="en-GB" dirty="0"/>
              <a:t> </a:t>
            </a:r>
            <a:r>
              <a:rPr lang="en-GB" dirty="0" err="1"/>
              <a:t>è</a:t>
            </a:r>
            <a:r>
              <a:rPr lang="en-GB" dirty="0"/>
              <a:t> </a:t>
            </a:r>
            <a:r>
              <a:rPr lang="en-GB" dirty="0" err="1"/>
              <a:t>normale</a:t>
            </a:r>
            <a:r>
              <a:rPr lang="en-GB" dirty="0"/>
              <a:t>!</a:t>
            </a:r>
          </a:p>
          <a:p>
            <a:r>
              <a:rPr lang="en-GB" dirty="0" err="1"/>
              <a:t>Trasferirsi</a:t>
            </a:r>
            <a:r>
              <a:rPr lang="en-GB" dirty="0"/>
              <a:t> in </a:t>
            </a:r>
            <a:r>
              <a:rPr lang="en-GB" dirty="0" err="1"/>
              <a:t>una</a:t>
            </a:r>
            <a:r>
              <a:rPr lang="en-GB" dirty="0"/>
              <a:t> </a:t>
            </a:r>
            <a:r>
              <a:rPr lang="en-GB" dirty="0" err="1"/>
              <a:t>nuova</a:t>
            </a:r>
            <a:r>
              <a:rPr lang="en-GB" dirty="0"/>
              <a:t> </a:t>
            </a:r>
            <a:r>
              <a:rPr lang="en-GB" dirty="0" err="1"/>
              <a:t>situazione</a:t>
            </a:r>
            <a:r>
              <a:rPr lang="en-GB" dirty="0"/>
              <a:t>, per </a:t>
            </a:r>
            <a:r>
              <a:rPr lang="en-GB" dirty="0" err="1"/>
              <a:t>esempio</a:t>
            </a:r>
            <a:r>
              <a:rPr lang="en-GB" dirty="0"/>
              <a:t>, </a:t>
            </a:r>
            <a:r>
              <a:rPr lang="en-GB" dirty="0" err="1"/>
              <a:t>iniziare</a:t>
            </a:r>
            <a:r>
              <a:rPr lang="en-GB" dirty="0"/>
              <a:t> la </a:t>
            </a:r>
            <a:r>
              <a:rPr lang="en-GB" dirty="0" err="1"/>
              <a:t>scuola</a:t>
            </a:r>
            <a:r>
              <a:rPr lang="en-GB" dirty="0"/>
              <a:t>, un </a:t>
            </a:r>
            <a:r>
              <a:rPr lang="en-GB" dirty="0" err="1"/>
              <a:t>nuovo</a:t>
            </a:r>
            <a:r>
              <a:rPr lang="en-GB" dirty="0"/>
              <a:t> </a:t>
            </a:r>
            <a:r>
              <a:rPr lang="en-GB" dirty="0" err="1"/>
              <a:t>lavoro</a:t>
            </a:r>
            <a:r>
              <a:rPr lang="en-GB" dirty="0"/>
              <a:t> o </a:t>
            </a:r>
            <a:r>
              <a:rPr lang="en-GB" dirty="0" err="1"/>
              <a:t>cambiare</a:t>
            </a:r>
            <a:r>
              <a:rPr lang="en-GB" dirty="0"/>
              <a:t> casa, </a:t>
            </a:r>
            <a:r>
              <a:rPr lang="en-GB" dirty="0" err="1"/>
              <a:t>può</a:t>
            </a:r>
            <a:r>
              <a:rPr lang="en-GB" dirty="0"/>
              <a:t> </a:t>
            </a:r>
            <a:r>
              <a:rPr lang="en-GB" dirty="0" err="1"/>
              <a:t>arrecare</a:t>
            </a:r>
            <a:r>
              <a:rPr lang="en-GB" dirty="0"/>
              <a:t> </a:t>
            </a:r>
            <a:r>
              <a:rPr lang="en-GB" dirty="0" err="1"/>
              <a:t>una</a:t>
            </a:r>
            <a:r>
              <a:rPr lang="en-GB" dirty="0"/>
              <a:t> </a:t>
            </a:r>
            <a:r>
              <a:rPr lang="en-GB" dirty="0" err="1"/>
              <a:t>certa</a:t>
            </a:r>
            <a:r>
              <a:rPr lang="en-GB" dirty="0"/>
              <a:t> quota di </a:t>
            </a:r>
            <a:r>
              <a:rPr lang="en-GB" dirty="0" err="1"/>
              <a:t>disorientamento</a:t>
            </a:r>
            <a:r>
              <a:rPr lang="en-GB" dirty="0"/>
              <a:t>, ma </a:t>
            </a:r>
            <a:r>
              <a:rPr lang="en-GB" dirty="0" err="1"/>
              <a:t>questo</a:t>
            </a:r>
            <a:r>
              <a:rPr lang="en-GB" dirty="0"/>
              <a:t> non </a:t>
            </a:r>
            <a:r>
              <a:rPr lang="en-GB" dirty="0" err="1"/>
              <a:t>è</a:t>
            </a:r>
            <a:r>
              <a:rPr lang="en-GB" dirty="0"/>
              <a:t> di per </a:t>
            </a:r>
            <a:r>
              <a:rPr lang="en-GB" dirty="0" err="1"/>
              <a:t>sé</a:t>
            </a:r>
            <a:r>
              <a:rPr lang="en-GB" dirty="0"/>
              <a:t> causa di </a:t>
            </a:r>
            <a:r>
              <a:rPr lang="en-GB" dirty="0" err="1"/>
              <a:t>panico</a:t>
            </a:r>
            <a:r>
              <a:rPr lang="en-GB" dirty="0"/>
              <a:t> o </a:t>
            </a:r>
            <a:r>
              <a:rPr lang="en-GB" dirty="0" err="1"/>
              <a:t>conflitto</a:t>
            </a:r>
            <a:r>
              <a:rPr lang="en-GB" dirty="0"/>
              <a:t>.</a:t>
            </a:r>
          </a:p>
          <a:p>
            <a:r>
              <a:rPr lang="en-GB" dirty="0" err="1"/>
              <a:t>Un’esperienza</a:t>
            </a:r>
            <a:r>
              <a:rPr lang="en-GB" dirty="0"/>
              <a:t> </a:t>
            </a:r>
            <a:r>
              <a:rPr lang="en-GB" dirty="0" err="1"/>
              <a:t>interculturale</a:t>
            </a:r>
            <a:r>
              <a:rPr lang="en-GB" dirty="0"/>
              <a:t> </a:t>
            </a:r>
            <a:r>
              <a:rPr lang="en-GB" dirty="0" err="1"/>
              <a:t>può</a:t>
            </a:r>
            <a:r>
              <a:rPr lang="en-GB" dirty="0"/>
              <a:t> </a:t>
            </a:r>
            <a:r>
              <a:rPr lang="en-GB" dirty="0" err="1"/>
              <a:t>essere</a:t>
            </a:r>
            <a:r>
              <a:rPr lang="en-GB" dirty="0"/>
              <a:t> </a:t>
            </a:r>
            <a:r>
              <a:rPr lang="en-GB" dirty="0" err="1"/>
              <a:t>diversa</a:t>
            </a:r>
            <a:r>
              <a:rPr lang="en-GB" dirty="0"/>
              <a:t>, </a:t>
            </a:r>
            <a:r>
              <a:rPr lang="en-GB" dirty="0" err="1"/>
              <a:t>nuova</a:t>
            </a:r>
            <a:r>
              <a:rPr lang="en-GB" dirty="0"/>
              <a:t>, ma per </a:t>
            </a:r>
            <a:r>
              <a:rPr lang="en-GB" dirty="0" err="1"/>
              <a:t>fortuna</a:t>
            </a:r>
            <a:r>
              <a:rPr lang="en-GB" dirty="0"/>
              <a:t> non </a:t>
            </a:r>
            <a:r>
              <a:rPr lang="en-GB" dirty="0" err="1"/>
              <a:t>uno</a:t>
            </a:r>
            <a:r>
              <a:rPr lang="en-GB" dirty="0"/>
              <a:t> shock.</a:t>
            </a:r>
          </a:p>
          <a:p>
            <a:endParaRPr lang="en-GB" dirty="0"/>
          </a:p>
          <a:p>
            <a:endParaRPr lang="en-GB" dirty="0"/>
          </a:p>
        </p:txBody>
      </p:sp>
    </p:spTree>
    <p:extLst>
      <p:ext uri="{BB962C8B-B14F-4D97-AF65-F5344CB8AC3E}">
        <p14:creationId xmlns:p14="http://schemas.microsoft.com/office/powerpoint/2010/main" val="2808211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E6C15-97BA-4F02-AE94-D0FE010ED004}"/>
              </a:ext>
            </a:extLst>
          </p:cNvPr>
          <p:cNvSpPr>
            <a:spLocks noGrp="1"/>
          </p:cNvSpPr>
          <p:nvPr>
            <p:ph type="title"/>
          </p:nvPr>
        </p:nvSpPr>
        <p:spPr>
          <a:xfrm>
            <a:off x="480814" y="188640"/>
            <a:ext cx="6347048" cy="1143000"/>
          </a:xfrm>
        </p:spPr>
        <p:txBody>
          <a:bodyPr>
            <a:normAutofit fontScale="90000"/>
          </a:bodyPr>
          <a:lstStyle/>
          <a:p>
            <a:r>
              <a:rPr lang="en-GB" dirty="0" err="1"/>
              <a:t>Evitare</a:t>
            </a:r>
            <a:r>
              <a:rPr lang="en-GB" dirty="0"/>
              <a:t> lo shock/</a:t>
            </a:r>
            <a:r>
              <a:rPr lang="en-GB" dirty="0" err="1"/>
              <a:t>conflitto</a:t>
            </a:r>
            <a:r>
              <a:rPr lang="en-GB" dirty="0"/>
              <a:t> </a:t>
            </a:r>
            <a:r>
              <a:rPr lang="en-GB" dirty="0" err="1"/>
              <a:t>interculturale</a:t>
            </a:r>
            <a:endParaRPr lang="en-GB" dirty="0"/>
          </a:p>
        </p:txBody>
      </p:sp>
      <p:sp>
        <p:nvSpPr>
          <p:cNvPr id="3" name="Content Placeholder 2">
            <a:extLst>
              <a:ext uri="{FF2B5EF4-FFF2-40B4-BE49-F238E27FC236}">
                <a16:creationId xmlns:a16="http://schemas.microsoft.com/office/drawing/2014/main" xmlns="" id="{AD5603E1-0693-476A-A620-8483E2EB8115}"/>
              </a:ext>
            </a:extLst>
          </p:cNvPr>
          <p:cNvSpPr>
            <a:spLocks noGrp="1"/>
          </p:cNvSpPr>
          <p:nvPr>
            <p:ph idx="1"/>
          </p:nvPr>
        </p:nvSpPr>
        <p:spPr>
          <a:xfrm>
            <a:off x="457200" y="1600200"/>
            <a:ext cx="7643192" cy="4781128"/>
          </a:xfrm>
        </p:spPr>
        <p:txBody>
          <a:bodyPr>
            <a:normAutofit fontScale="85000" lnSpcReduction="20000"/>
          </a:bodyPr>
          <a:lstStyle/>
          <a:p>
            <a:r>
              <a:rPr lang="en-GB" dirty="0" err="1"/>
              <a:t>Scoprire</a:t>
            </a:r>
            <a:r>
              <a:rPr lang="en-GB" dirty="0"/>
              <a:t> </a:t>
            </a:r>
            <a:r>
              <a:rPr lang="en-GB" dirty="0" err="1"/>
              <a:t>usi</a:t>
            </a:r>
            <a:r>
              <a:rPr lang="en-GB" dirty="0"/>
              <a:t> e costume </a:t>
            </a:r>
            <a:r>
              <a:rPr lang="en-GB" dirty="0" err="1"/>
              <a:t>locali</a:t>
            </a:r>
            <a:r>
              <a:rPr lang="en-GB" dirty="0"/>
              <a:t> prima di </a:t>
            </a:r>
            <a:r>
              <a:rPr lang="en-GB" dirty="0" err="1"/>
              <a:t>partire</a:t>
            </a:r>
            <a:r>
              <a:rPr lang="en-GB" dirty="0"/>
              <a:t> </a:t>
            </a:r>
            <a:r>
              <a:rPr lang="en-GB" dirty="0" err="1"/>
              <a:t>è</a:t>
            </a:r>
            <a:r>
              <a:rPr lang="en-GB" dirty="0"/>
              <a:t> </a:t>
            </a:r>
            <a:r>
              <a:rPr lang="en-GB" dirty="0" err="1"/>
              <a:t>proattivo</a:t>
            </a:r>
            <a:r>
              <a:rPr lang="en-GB" dirty="0"/>
              <a:t> e </a:t>
            </a:r>
            <a:r>
              <a:rPr lang="en-GB" dirty="0" err="1"/>
              <a:t>corrisponde</a:t>
            </a:r>
            <a:r>
              <a:rPr lang="en-GB" dirty="0"/>
              <a:t> al </a:t>
            </a:r>
            <a:r>
              <a:rPr lang="en-GB" dirty="0" err="1"/>
              <a:t>livello</a:t>
            </a:r>
            <a:r>
              <a:rPr lang="en-GB" dirty="0"/>
              <a:t> </a:t>
            </a:r>
            <a:r>
              <a:rPr lang="en-GB" dirty="0" err="1"/>
              <a:t>dei</a:t>
            </a:r>
            <a:r>
              <a:rPr lang="en-GB" dirty="0"/>
              <a:t> ‘</a:t>
            </a:r>
            <a:r>
              <a:rPr lang="en-GB" dirty="0" err="1"/>
              <a:t>Fenomeni</a:t>
            </a:r>
            <a:r>
              <a:rPr lang="en-GB" dirty="0"/>
              <a:t> </a:t>
            </a:r>
            <a:r>
              <a:rPr lang="en-GB" dirty="0" err="1"/>
              <a:t>organizzanti</a:t>
            </a:r>
            <a:r>
              <a:rPr lang="en-GB" dirty="0"/>
              <a:t>’ del </a:t>
            </a:r>
            <a:r>
              <a:rPr lang="en-GB" dirty="0" err="1"/>
              <a:t>dominio</a:t>
            </a:r>
            <a:r>
              <a:rPr lang="en-GB" dirty="0"/>
              <a:t> </a:t>
            </a:r>
            <a:r>
              <a:rPr lang="en-GB" dirty="0" err="1"/>
              <a:t>affettivo</a:t>
            </a:r>
            <a:r>
              <a:rPr lang="en-GB" dirty="0"/>
              <a:t> </a:t>
            </a:r>
            <a:r>
              <a:rPr lang="en-GB" dirty="0" err="1"/>
              <a:t>della</a:t>
            </a:r>
            <a:r>
              <a:rPr lang="en-GB" dirty="0"/>
              <a:t> </a:t>
            </a:r>
            <a:r>
              <a:rPr lang="en-GB" dirty="0" err="1"/>
              <a:t>Tassonomia</a:t>
            </a:r>
            <a:r>
              <a:rPr lang="en-GB" dirty="0"/>
              <a:t> di Bloom.</a:t>
            </a:r>
          </a:p>
          <a:p>
            <a:r>
              <a:rPr lang="en-GB" dirty="0" err="1"/>
              <a:t>Evitare</a:t>
            </a:r>
            <a:r>
              <a:rPr lang="en-GB" dirty="0"/>
              <a:t> </a:t>
            </a:r>
            <a:r>
              <a:rPr lang="en-GB" dirty="0" err="1"/>
              <a:t>gli</a:t>
            </a:r>
            <a:r>
              <a:rPr lang="en-GB" dirty="0"/>
              <a:t> </a:t>
            </a:r>
            <a:r>
              <a:rPr lang="en-GB" dirty="0" err="1"/>
              <a:t>stereotipi</a:t>
            </a:r>
            <a:r>
              <a:rPr lang="en-GB" dirty="0"/>
              <a:t> </a:t>
            </a:r>
            <a:r>
              <a:rPr lang="en-GB" dirty="0" err="1"/>
              <a:t>culturali</a:t>
            </a:r>
            <a:r>
              <a:rPr lang="en-GB" dirty="0"/>
              <a:t> (</a:t>
            </a:r>
            <a:r>
              <a:rPr lang="en-GB" dirty="0" err="1"/>
              <a:t>vedi</a:t>
            </a:r>
            <a:r>
              <a:rPr lang="en-GB" dirty="0"/>
              <a:t> Modulo 1 </a:t>
            </a:r>
            <a:r>
              <a:rPr lang="en-GB" dirty="0" err="1"/>
              <a:t>Unità</a:t>
            </a:r>
            <a:r>
              <a:rPr lang="en-GB" dirty="0"/>
              <a:t> 2) </a:t>
            </a:r>
            <a:r>
              <a:rPr lang="en-GB" dirty="0" err="1"/>
              <a:t>rende</a:t>
            </a:r>
            <a:r>
              <a:rPr lang="en-GB" dirty="0"/>
              <a:t> </a:t>
            </a:r>
            <a:r>
              <a:rPr lang="en-GB" dirty="0" err="1"/>
              <a:t>meno</a:t>
            </a:r>
            <a:r>
              <a:rPr lang="en-GB" dirty="0"/>
              <a:t> </a:t>
            </a:r>
            <a:r>
              <a:rPr lang="en-GB" dirty="0" err="1"/>
              <a:t>probabile</a:t>
            </a:r>
            <a:r>
              <a:rPr lang="en-GB" dirty="0"/>
              <a:t> fare </a:t>
            </a:r>
            <a:r>
              <a:rPr lang="en-GB" dirty="0" err="1"/>
              <a:t>errori</a:t>
            </a:r>
            <a:r>
              <a:rPr lang="en-GB" dirty="0"/>
              <a:t> di </a:t>
            </a:r>
            <a:r>
              <a:rPr lang="en-GB" dirty="0" err="1"/>
              <a:t>comunicazione</a:t>
            </a:r>
            <a:r>
              <a:rPr lang="en-GB" dirty="0"/>
              <a:t> o </a:t>
            </a:r>
            <a:r>
              <a:rPr lang="en-GB" dirty="0" err="1"/>
              <a:t>offendere</a:t>
            </a:r>
            <a:r>
              <a:rPr lang="en-GB" dirty="0"/>
              <a:t> </a:t>
            </a:r>
            <a:r>
              <a:rPr lang="en-GB" dirty="0" err="1"/>
              <a:t>l’altro</a:t>
            </a:r>
            <a:r>
              <a:rPr lang="en-GB" dirty="0"/>
              <a:t> .</a:t>
            </a:r>
          </a:p>
          <a:p>
            <a:r>
              <a:rPr lang="en-GB" dirty="0" err="1"/>
              <a:t>Mostrare</a:t>
            </a:r>
            <a:r>
              <a:rPr lang="en-GB" dirty="0"/>
              <a:t> la propria </a:t>
            </a:r>
            <a:r>
              <a:rPr lang="en-GB" dirty="0" err="1"/>
              <a:t>apertura</a:t>
            </a:r>
            <a:r>
              <a:rPr lang="en-GB" dirty="0"/>
              <a:t> </a:t>
            </a:r>
            <a:r>
              <a:rPr lang="en-GB" dirty="0" err="1"/>
              <a:t>sia</a:t>
            </a:r>
            <a:r>
              <a:rPr lang="en-GB" dirty="0"/>
              <a:t> </a:t>
            </a:r>
            <a:r>
              <a:rPr lang="en-GB" dirty="0" err="1"/>
              <a:t>attaverso</a:t>
            </a:r>
            <a:r>
              <a:rPr lang="en-GB" dirty="0"/>
              <a:t> </a:t>
            </a:r>
            <a:r>
              <a:rPr lang="en-GB" dirty="0" err="1"/>
              <a:t>i</a:t>
            </a:r>
            <a:r>
              <a:rPr lang="en-GB" dirty="0"/>
              <a:t> </a:t>
            </a:r>
            <a:r>
              <a:rPr lang="en-GB" dirty="0" err="1"/>
              <a:t>segnali</a:t>
            </a:r>
            <a:r>
              <a:rPr lang="en-GB" dirty="0"/>
              <a:t> non-</a:t>
            </a:r>
            <a:r>
              <a:rPr lang="en-GB" dirty="0" err="1"/>
              <a:t>verbali</a:t>
            </a:r>
            <a:r>
              <a:rPr lang="en-GB" dirty="0"/>
              <a:t> </a:t>
            </a:r>
            <a:r>
              <a:rPr lang="en-GB" dirty="0" err="1"/>
              <a:t>sia</a:t>
            </a:r>
            <a:r>
              <a:rPr lang="en-GB" dirty="0"/>
              <a:t> </a:t>
            </a:r>
            <a:r>
              <a:rPr lang="en-GB" dirty="0" err="1"/>
              <a:t>attraverso</a:t>
            </a:r>
            <a:r>
              <a:rPr lang="en-GB" dirty="0"/>
              <a:t> </a:t>
            </a:r>
            <a:r>
              <a:rPr lang="en-GB" dirty="0" err="1"/>
              <a:t>ciò</a:t>
            </a:r>
            <a:r>
              <a:rPr lang="en-GB" dirty="0"/>
              <a:t> </a:t>
            </a:r>
            <a:r>
              <a:rPr lang="en-GB" dirty="0" err="1"/>
              <a:t>che</a:t>
            </a:r>
            <a:r>
              <a:rPr lang="en-GB" dirty="0"/>
              <a:t> </a:t>
            </a:r>
            <a:r>
              <a:rPr lang="en-GB" dirty="0" err="1"/>
              <a:t>viene</a:t>
            </a:r>
            <a:r>
              <a:rPr lang="en-GB" dirty="0"/>
              <a:t> </a:t>
            </a:r>
            <a:r>
              <a:rPr lang="en-GB" dirty="0" err="1"/>
              <a:t>detto</a:t>
            </a:r>
            <a:r>
              <a:rPr lang="en-GB" dirty="0"/>
              <a:t> </a:t>
            </a:r>
            <a:r>
              <a:rPr lang="en-GB" dirty="0" err="1"/>
              <a:t>può</a:t>
            </a:r>
            <a:r>
              <a:rPr lang="en-GB" dirty="0"/>
              <a:t> </a:t>
            </a:r>
            <a:r>
              <a:rPr lang="en-GB" dirty="0" err="1"/>
              <a:t>agevolare</a:t>
            </a:r>
            <a:r>
              <a:rPr lang="en-GB" dirty="0"/>
              <a:t> la </a:t>
            </a:r>
            <a:r>
              <a:rPr lang="en-GB" dirty="0" err="1"/>
              <a:t>comunicazione</a:t>
            </a:r>
            <a:r>
              <a:rPr lang="en-GB" dirty="0"/>
              <a:t>.</a:t>
            </a:r>
          </a:p>
          <a:p>
            <a:r>
              <a:rPr lang="en-GB" dirty="0" err="1"/>
              <a:t>Affronteremo</a:t>
            </a:r>
            <a:r>
              <a:rPr lang="en-GB" dirty="0"/>
              <a:t> in </a:t>
            </a:r>
            <a:r>
              <a:rPr lang="en-GB" dirty="0" err="1"/>
              <a:t>modo</a:t>
            </a:r>
            <a:r>
              <a:rPr lang="en-GB" dirty="0"/>
              <a:t> </a:t>
            </a:r>
            <a:r>
              <a:rPr lang="en-GB" dirty="0" err="1"/>
              <a:t>più</a:t>
            </a:r>
            <a:r>
              <a:rPr lang="en-GB" dirty="0"/>
              <a:t> </a:t>
            </a:r>
            <a:r>
              <a:rPr lang="en-GB" dirty="0" err="1"/>
              <a:t>dettagliato</a:t>
            </a:r>
            <a:r>
              <a:rPr lang="en-GB" dirty="0"/>
              <a:t> lo shock </a:t>
            </a:r>
            <a:r>
              <a:rPr lang="en-GB" dirty="0" err="1"/>
              <a:t>interculturale</a:t>
            </a:r>
            <a:r>
              <a:rPr lang="en-GB" dirty="0"/>
              <a:t> </a:t>
            </a:r>
            <a:r>
              <a:rPr lang="en-GB" dirty="0" err="1"/>
              <a:t>nel</a:t>
            </a:r>
            <a:r>
              <a:rPr lang="en-GB" dirty="0"/>
              <a:t> Modulo 2 </a:t>
            </a:r>
            <a:r>
              <a:rPr lang="en-GB" dirty="0" err="1"/>
              <a:t>Unità</a:t>
            </a:r>
            <a:r>
              <a:rPr lang="en-GB" dirty="0"/>
              <a:t> 3.</a:t>
            </a:r>
          </a:p>
          <a:p>
            <a:endParaRPr lang="en-GB" dirty="0"/>
          </a:p>
        </p:txBody>
      </p:sp>
    </p:spTree>
    <p:extLst>
      <p:ext uri="{BB962C8B-B14F-4D97-AF65-F5344CB8AC3E}">
        <p14:creationId xmlns:p14="http://schemas.microsoft.com/office/powerpoint/2010/main" val="1664956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Ulteriori</a:t>
            </a:r>
            <a:r>
              <a:rPr lang="en-US" dirty="0"/>
              <a:t> </a:t>
            </a:r>
            <a:r>
              <a:rPr lang="en-US" dirty="0" err="1"/>
              <a:t>letture</a:t>
            </a:r>
            <a:endParaRPr lang="el-GR"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a:t>Hall, J. K., (2013) </a:t>
            </a:r>
            <a:r>
              <a:rPr lang="en-US" sz="2400" i="1" dirty="0"/>
              <a:t>Teaching and Researching: Language and Identity,</a:t>
            </a:r>
            <a:r>
              <a:rPr lang="en-US" sz="2400" dirty="0"/>
              <a:t> Pearson India</a:t>
            </a:r>
          </a:p>
          <a:p>
            <a:pPr marL="0" indent="0">
              <a:buNone/>
            </a:pPr>
            <a:endParaRPr lang="en-US" sz="2400" dirty="0"/>
          </a:p>
          <a:p>
            <a:pPr marL="457200" indent="-457200">
              <a:buFont typeface="+mj-lt"/>
              <a:buAutoNum type="arabicPeriod"/>
            </a:pPr>
            <a:r>
              <a:rPr lang="en-GB" sz="2400" dirty="0" err="1"/>
              <a:t>Bührig</a:t>
            </a:r>
            <a:r>
              <a:rPr lang="en-GB" sz="2400" dirty="0"/>
              <a:t>, K. and </a:t>
            </a:r>
            <a:r>
              <a:rPr lang="en-GB" sz="2400" dirty="0" err="1"/>
              <a:t>Thije</a:t>
            </a:r>
            <a:r>
              <a:rPr lang="en-GB" sz="2400" dirty="0"/>
              <a:t>, J. (2006) </a:t>
            </a:r>
            <a:r>
              <a:rPr lang="en-GB" sz="2400" i="1" dirty="0"/>
              <a:t>Beyond Misunderstanding: Linguistic Analyses of</a:t>
            </a:r>
            <a:r>
              <a:rPr lang="en-GB" sz="2400" dirty="0"/>
              <a:t> </a:t>
            </a:r>
            <a:r>
              <a:rPr lang="en-GB" sz="2400" i="1" dirty="0"/>
              <a:t>Intercultural Communication</a:t>
            </a:r>
            <a:r>
              <a:rPr lang="en-GB" sz="2400" dirty="0"/>
              <a:t>, Amsterdam: John </a:t>
            </a:r>
            <a:r>
              <a:rPr lang="en-GB" sz="2400" dirty="0" err="1"/>
              <a:t>Benjamins</a:t>
            </a:r>
            <a:r>
              <a:rPr lang="en-GB" sz="2400" dirty="0"/>
              <a:t>. </a:t>
            </a:r>
          </a:p>
          <a:p>
            <a:pPr marL="400050" lvl="1" indent="0">
              <a:buNone/>
            </a:pPr>
            <a:r>
              <a:rPr lang="en-GB" sz="1700" dirty="0">
                <a:solidFill>
                  <a:schemeClr val="tx1">
                    <a:lumMod val="75000"/>
                  </a:schemeClr>
                </a:solidFill>
              </a:rPr>
              <a:t>I </a:t>
            </a:r>
            <a:r>
              <a:rPr lang="en-GB" sz="1700" dirty="0" err="1">
                <a:solidFill>
                  <a:schemeClr val="tx1">
                    <a:lumMod val="75000"/>
                  </a:schemeClr>
                </a:solidFill>
              </a:rPr>
              <a:t>dodici</a:t>
            </a:r>
            <a:r>
              <a:rPr lang="en-GB" sz="1700" dirty="0">
                <a:solidFill>
                  <a:schemeClr val="tx1">
                    <a:lumMod val="75000"/>
                  </a:schemeClr>
                </a:solidFill>
              </a:rPr>
              <a:t> </a:t>
            </a:r>
            <a:r>
              <a:rPr lang="en-GB" sz="1700" dirty="0" err="1">
                <a:solidFill>
                  <a:schemeClr val="tx1">
                    <a:lumMod val="75000"/>
                  </a:schemeClr>
                </a:solidFill>
              </a:rPr>
              <a:t>capitoli</a:t>
            </a:r>
            <a:r>
              <a:rPr lang="en-GB" sz="1700" dirty="0">
                <a:solidFill>
                  <a:schemeClr val="tx1">
                    <a:lumMod val="75000"/>
                  </a:schemeClr>
                </a:solidFill>
              </a:rPr>
              <a:t> di </a:t>
            </a:r>
            <a:r>
              <a:rPr lang="en-GB" sz="1700" dirty="0" err="1">
                <a:solidFill>
                  <a:schemeClr val="tx1">
                    <a:lumMod val="75000"/>
                  </a:schemeClr>
                </a:solidFill>
              </a:rPr>
              <a:t>questo</a:t>
            </a:r>
            <a:r>
              <a:rPr lang="en-GB" sz="1700" dirty="0">
                <a:solidFill>
                  <a:schemeClr val="tx1">
                    <a:lumMod val="75000"/>
                  </a:schemeClr>
                </a:solidFill>
              </a:rPr>
              <a:t> volume </a:t>
            </a:r>
            <a:r>
              <a:rPr lang="en-GB" sz="1700" dirty="0" err="1">
                <a:solidFill>
                  <a:schemeClr val="tx1">
                    <a:lumMod val="75000"/>
                  </a:schemeClr>
                </a:solidFill>
              </a:rPr>
              <a:t>esaminano</a:t>
            </a:r>
            <a:r>
              <a:rPr lang="en-GB" sz="1700" dirty="0">
                <a:solidFill>
                  <a:schemeClr val="tx1">
                    <a:lumMod val="75000"/>
                  </a:schemeClr>
                </a:solidFill>
              </a:rPr>
              <a:t> la </a:t>
            </a:r>
            <a:r>
              <a:rPr lang="en-GB" sz="1700" dirty="0" err="1">
                <a:solidFill>
                  <a:schemeClr val="tx1">
                    <a:lumMod val="75000"/>
                  </a:schemeClr>
                </a:solidFill>
              </a:rPr>
              <a:t>comunicazione</a:t>
            </a:r>
            <a:r>
              <a:rPr lang="en-GB" sz="1700" dirty="0">
                <a:solidFill>
                  <a:schemeClr val="tx1">
                    <a:lumMod val="75000"/>
                  </a:schemeClr>
                </a:solidFill>
              </a:rPr>
              <a:t> </a:t>
            </a:r>
            <a:r>
              <a:rPr lang="en-GB" sz="1700" dirty="0" err="1">
                <a:solidFill>
                  <a:schemeClr val="tx1">
                    <a:lumMod val="75000"/>
                  </a:schemeClr>
                </a:solidFill>
              </a:rPr>
              <a:t>interculturale</a:t>
            </a:r>
            <a:r>
              <a:rPr lang="en-GB" sz="1700" dirty="0">
                <a:solidFill>
                  <a:schemeClr val="tx1">
                    <a:lumMod val="75000"/>
                  </a:schemeClr>
                </a:solidFill>
              </a:rPr>
              <a:t> in </a:t>
            </a:r>
            <a:r>
              <a:rPr lang="en-GB" sz="1700" dirty="0" err="1">
                <a:solidFill>
                  <a:schemeClr val="tx1">
                    <a:lumMod val="75000"/>
                  </a:schemeClr>
                </a:solidFill>
              </a:rPr>
              <a:t>una</a:t>
            </a:r>
            <a:r>
              <a:rPr lang="en-GB" sz="1700" dirty="0">
                <a:solidFill>
                  <a:schemeClr val="tx1">
                    <a:lumMod val="75000"/>
                  </a:schemeClr>
                </a:solidFill>
              </a:rPr>
              <a:t> </a:t>
            </a:r>
            <a:r>
              <a:rPr lang="en-GB" sz="1700" dirty="0" err="1">
                <a:solidFill>
                  <a:schemeClr val="tx1">
                    <a:lumMod val="75000"/>
                  </a:schemeClr>
                </a:solidFill>
              </a:rPr>
              <a:t>varietà</a:t>
            </a:r>
            <a:r>
              <a:rPr lang="en-GB" sz="1700" dirty="0">
                <a:solidFill>
                  <a:schemeClr val="tx1">
                    <a:lumMod val="75000"/>
                  </a:schemeClr>
                </a:solidFill>
              </a:rPr>
              <a:t> di </a:t>
            </a:r>
            <a:r>
              <a:rPr lang="en-GB" sz="1700" dirty="0" err="1">
                <a:solidFill>
                  <a:schemeClr val="tx1">
                    <a:lumMod val="75000"/>
                  </a:schemeClr>
                </a:solidFill>
              </a:rPr>
              <a:t>contesti</a:t>
            </a:r>
            <a:r>
              <a:rPr lang="en-GB" sz="1700" dirty="0">
                <a:solidFill>
                  <a:schemeClr val="tx1">
                    <a:lumMod val="75000"/>
                  </a:schemeClr>
                </a:solidFill>
              </a:rPr>
              <a:t> e da </a:t>
            </a:r>
            <a:r>
              <a:rPr lang="en-GB" sz="1700" dirty="0" err="1">
                <a:solidFill>
                  <a:schemeClr val="tx1">
                    <a:lumMod val="75000"/>
                  </a:schemeClr>
                </a:solidFill>
              </a:rPr>
              <a:t>una</a:t>
            </a:r>
            <a:r>
              <a:rPr lang="en-GB" sz="1700" dirty="0">
                <a:solidFill>
                  <a:schemeClr val="tx1">
                    <a:lumMod val="75000"/>
                  </a:schemeClr>
                </a:solidFill>
              </a:rPr>
              <a:t> </a:t>
            </a:r>
            <a:r>
              <a:rPr lang="en-GB" sz="1700" dirty="0" err="1">
                <a:solidFill>
                  <a:schemeClr val="tx1">
                    <a:lumMod val="75000"/>
                  </a:schemeClr>
                </a:solidFill>
              </a:rPr>
              <a:t>varietà</a:t>
            </a:r>
            <a:r>
              <a:rPr lang="en-GB" sz="1700" dirty="0">
                <a:solidFill>
                  <a:schemeClr val="tx1">
                    <a:lumMod val="75000"/>
                  </a:schemeClr>
                </a:solidFill>
              </a:rPr>
              <a:t> di </a:t>
            </a:r>
            <a:r>
              <a:rPr lang="en-GB" sz="1700" dirty="0" err="1">
                <a:solidFill>
                  <a:schemeClr val="tx1">
                    <a:lumMod val="75000"/>
                  </a:schemeClr>
                </a:solidFill>
              </a:rPr>
              <a:t>quadri</a:t>
            </a:r>
            <a:r>
              <a:rPr lang="en-GB" sz="1700" dirty="0">
                <a:solidFill>
                  <a:schemeClr val="tx1">
                    <a:lumMod val="75000"/>
                  </a:schemeClr>
                </a:solidFill>
              </a:rPr>
              <a:t> </a:t>
            </a:r>
            <a:r>
              <a:rPr lang="en-GB" sz="1700" dirty="0" err="1">
                <a:solidFill>
                  <a:schemeClr val="tx1">
                    <a:lumMod val="75000"/>
                  </a:schemeClr>
                </a:solidFill>
              </a:rPr>
              <a:t>teorici</a:t>
            </a:r>
            <a:r>
              <a:rPr lang="en-GB" sz="1700" dirty="0">
                <a:solidFill>
                  <a:schemeClr val="tx1">
                    <a:lumMod val="75000"/>
                  </a:schemeClr>
                </a:solidFill>
              </a:rPr>
              <a:t> per </a:t>
            </a:r>
            <a:r>
              <a:rPr lang="en-GB" sz="1700" dirty="0" err="1">
                <a:solidFill>
                  <a:schemeClr val="tx1">
                    <a:lumMod val="75000"/>
                  </a:schemeClr>
                </a:solidFill>
              </a:rPr>
              <a:t>dimostrare</a:t>
            </a:r>
            <a:r>
              <a:rPr lang="en-GB" sz="1700" dirty="0">
                <a:solidFill>
                  <a:schemeClr val="tx1">
                    <a:lumMod val="75000"/>
                  </a:schemeClr>
                </a:solidFill>
              </a:rPr>
              <a:t> come </a:t>
            </a:r>
            <a:r>
              <a:rPr lang="en-GB" sz="1700" dirty="0" err="1">
                <a:solidFill>
                  <a:schemeClr val="tx1">
                    <a:lumMod val="75000"/>
                  </a:schemeClr>
                </a:solidFill>
              </a:rPr>
              <a:t>gli</a:t>
            </a:r>
            <a:r>
              <a:rPr lang="en-GB" sz="1700" dirty="0">
                <a:solidFill>
                  <a:schemeClr val="tx1">
                    <a:lumMod val="75000"/>
                  </a:schemeClr>
                </a:solidFill>
              </a:rPr>
              <a:t> </a:t>
            </a:r>
            <a:r>
              <a:rPr lang="en-GB" sz="1700" dirty="0" err="1">
                <a:solidFill>
                  <a:schemeClr val="tx1">
                    <a:lumMod val="75000"/>
                  </a:schemeClr>
                </a:solidFill>
              </a:rPr>
              <a:t>individui</a:t>
            </a:r>
            <a:r>
              <a:rPr lang="en-GB" sz="1700" dirty="0">
                <a:solidFill>
                  <a:schemeClr val="tx1">
                    <a:lumMod val="75000"/>
                  </a:schemeClr>
                </a:solidFill>
              </a:rPr>
              <a:t> </a:t>
            </a:r>
            <a:r>
              <a:rPr lang="en-GB" sz="1700" dirty="0" err="1">
                <a:solidFill>
                  <a:schemeClr val="tx1">
                    <a:lumMod val="75000"/>
                  </a:schemeClr>
                </a:solidFill>
              </a:rPr>
              <a:t>attingono</a:t>
            </a:r>
            <a:r>
              <a:rPr lang="en-GB" sz="1700" dirty="0">
                <a:solidFill>
                  <a:schemeClr val="tx1">
                    <a:lumMod val="75000"/>
                  </a:schemeClr>
                </a:solidFill>
              </a:rPr>
              <a:t> a </a:t>
            </a:r>
            <a:r>
              <a:rPr lang="en-GB" sz="1700" dirty="0" err="1">
                <a:solidFill>
                  <a:schemeClr val="tx1">
                    <a:lumMod val="75000"/>
                  </a:schemeClr>
                </a:solidFill>
              </a:rPr>
              <a:t>una</a:t>
            </a:r>
            <a:r>
              <a:rPr lang="en-GB" sz="1700" dirty="0">
                <a:solidFill>
                  <a:schemeClr val="tx1">
                    <a:lumMod val="75000"/>
                  </a:schemeClr>
                </a:solidFill>
              </a:rPr>
              <a:t> </a:t>
            </a:r>
            <a:r>
              <a:rPr lang="en-GB" sz="1700" dirty="0" err="1">
                <a:solidFill>
                  <a:schemeClr val="tx1">
                    <a:lumMod val="75000"/>
                  </a:schemeClr>
                </a:solidFill>
              </a:rPr>
              <a:t>serie</a:t>
            </a:r>
            <a:r>
              <a:rPr lang="en-GB" sz="1700" dirty="0">
                <a:solidFill>
                  <a:schemeClr val="tx1">
                    <a:lumMod val="75000"/>
                  </a:schemeClr>
                </a:solidFill>
              </a:rPr>
              <a:t> di </a:t>
            </a:r>
            <a:r>
              <a:rPr lang="en-GB" sz="1700" dirty="0" err="1">
                <a:solidFill>
                  <a:schemeClr val="tx1">
                    <a:lumMod val="75000"/>
                  </a:schemeClr>
                </a:solidFill>
              </a:rPr>
              <a:t>risorse</a:t>
            </a:r>
            <a:r>
              <a:rPr lang="en-GB" sz="1700" dirty="0">
                <a:solidFill>
                  <a:schemeClr val="tx1">
                    <a:lumMod val="75000"/>
                  </a:schemeClr>
                </a:solidFill>
              </a:rPr>
              <a:t> </a:t>
            </a:r>
            <a:r>
              <a:rPr lang="en-GB" sz="1700" dirty="0" err="1">
                <a:solidFill>
                  <a:schemeClr val="tx1">
                    <a:lumMod val="75000"/>
                  </a:schemeClr>
                </a:solidFill>
              </a:rPr>
              <a:t>linguistiche</a:t>
            </a:r>
            <a:r>
              <a:rPr lang="en-GB" sz="1700" dirty="0">
                <a:solidFill>
                  <a:schemeClr val="tx1">
                    <a:lumMod val="75000"/>
                  </a:schemeClr>
                </a:solidFill>
              </a:rPr>
              <a:t> per </a:t>
            </a:r>
            <a:r>
              <a:rPr lang="en-GB" sz="1700" dirty="0" err="1">
                <a:solidFill>
                  <a:schemeClr val="tx1">
                    <a:lumMod val="75000"/>
                  </a:schemeClr>
                </a:solidFill>
              </a:rPr>
              <a:t>costruire</a:t>
            </a:r>
            <a:r>
              <a:rPr lang="en-GB" sz="1700" dirty="0">
                <a:solidFill>
                  <a:schemeClr val="tx1">
                    <a:lumMod val="75000"/>
                  </a:schemeClr>
                </a:solidFill>
              </a:rPr>
              <a:t> </a:t>
            </a:r>
            <a:r>
              <a:rPr lang="en-GB" sz="1700" dirty="0" err="1">
                <a:solidFill>
                  <a:schemeClr val="tx1">
                    <a:lumMod val="75000"/>
                  </a:schemeClr>
                </a:solidFill>
              </a:rPr>
              <a:t>mutue</a:t>
            </a:r>
            <a:r>
              <a:rPr lang="en-GB" sz="1700" dirty="0">
                <a:solidFill>
                  <a:schemeClr val="tx1">
                    <a:lumMod val="75000"/>
                  </a:schemeClr>
                </a:solidFill>
              </a:rPr>
              <a:t> </a:t>
            </a:r>
            <a:r>
              <a:rPr lang="en-GB" sz="1700" dirty="0" err="1">
                <a:solidFill>
                  <a:schemeClr val="tx1">
                    <a:lumMod val="75000"/>
                  </a:schemeClr>
                </a:solidFill>
              </a:rPr>
              <a:t>intese</a:t>
            </a:r>
            <a:r>
              <a:rPr lang="en-GB" sz="1700" dirty="0">
                <a:solidFill>
                  <a:schemeClr val="tx1">
                    <a:lumMod val="75000"/>
                  </a:schemeClr>
                </a:solidFill>
              </a:rPr>
              <a:t> </a:t>
            </a:r>
            <a:r>
              <a:rPr lang="en-GB" sz="1700" dirty="0" err="1">
                <a:solidFill>
                  <a:schemeClr val="tx1">
                    <a:lumMod val="75000"/>
                  </a:schemeClr>
                </a:solidFill>
              </a:rPr>
              <a:t>nelle</a:t>
            </a:r>
            <a:r>
              <a:rPr lang="en-GB" sz="1700" dirty="0">
                <a:solidFill>
                  <a:schemeClr val="tx1">
                    <a:lumMod val="75000"/>
                  </a:schemeClr>
                </a:solidFill>
              </a:rPr>
              <a:t> </a:t>
            </a:r>
            <a:r>
              <a:rPr lang="en-GB" sz="1700" dirty="0" err="1">
                <a:solidFill>
                  <a:schemeClr val="tx1">
                    <a:lumMod val="75000"/>
                  </a:schemeClr>
                </a:solidFill>
              </a:rPr>
              <a:t>loro</a:t>
            </a:r>
            <a:r>
              <a:rPr lang="en-GB" sz="1700" dirty="0">
                <a:solidFill>
                  <a:schemeClr val="tx1">
                    <a:lumMod val="75000"/>
                  </a:schemeClr>
                </a:solidFill>
              </a:rPr>
              <a:t> </a:t>
            </a:r>
            <a:r>
              <a:rPr lang="en-GB" sz="1700" dirty="0" err="1">
                <a:solidFill>
                  <a:schemeClr val="tx1">
                    <a:lumMod val="75000"/>
                  </a:schemeClr>
                </a:solidFill>
              </a:rPr>
              <a:t>interazioni</a:t>
            </a:r>
            <a:r>
              <a:rPr lang="en-GB" sz="1700" dirty="0">
                <a:solidFill>
                  <a:schemeClr val="tx1">
                    <a:lumMod val="75000"/>
                  </a:schemeClr>
                </a:solidFill>
              </a:rPr>
              <a:t>.</a:t>
            </a:r>
          </a:p>
          <a:p>
            <a:pPr marL="400050" lvl="1" indent="0">
              <a:buNone/>
            </a:pPr>
            <a:endParaRPr lang="en-GB" sz="1700" dirty="0">
              <a:solidFill>
                <a:schemeClr val="tx1">
                  <a:lumMod val="75000"/>
                </a:schemeClr>
              </a:solidFill>
            </a:endParaRPr>
          </a:p>
          <a:p>
            <a:pPr marL="400050" lvl="1" indent="0">
              <a:buNone/>
            </a:pPr>
            <a:endParaRPr lang="en-GB" sz="1100" dirty="0"/>
          </a:p>
          <a:p>
            <a:pPr marL="0" indent="0">
              <a:buNone/>
            </a:pPr>
            <a:endParaRPr lang="en-GB" sz="2200" dirty="0"/>
          </a:p>
        </p:txBody>
      </p:sp>
    </p:spTree>
    <p:extLst>
      <p:ext uri="{BB962C8B-B14F-4D97-AF65-F5344CB8AC3E}">
        <p14:creationId xmlns:p14="http://schemas.microsoft.com/office/powerpoint/2010/main" val="3444503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Risorse</a:t>
            </a:r>
            <a:r>
              <a:rPr lang="en-US" dirty="0"/>
              <a:t> di e – Learning</a:t>
            </a:r>
            <a:endParaRPr lang="el-GR"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2400" dirty="0"/>
              <a:t>Un </a:t>
            </a:r>
            <a:r>
              <a:rPr lang="en-GB" sz="2400" dirty="0" err="1"/>
              <a:t>sito</a:t>
            </a:r>
            <a:r>
              <a:rPr lang="en-GB" sz="2400" dirty="0"/>
              <a:t> utile </a:t>
            </a:r>
            <a:r>
              <a:rPr lang="en-GB" sz="2400" dirty="0" err="1"/>
              <a:t>è</a:t>
            </a:r>
            <a:r>
              <a:rPr lang="en-GB" sz="2400" dirty="0"/>
              <a:t>: </a:t>
            </a:r>
            <a:r>
              <a:rPr lang="en-GB" sz="2400" dirty="0">
                <a:hlinkClick r:id="rId2"/>
              </a:rPr>
              <a:t>https://www.helpguide.org/articles/relationships-communication/nonverbal-communication.htm</a:t>
            </a:r>
            <a:r>
              <a:rPr lang="en-GB" sz="2400" dirty="0"/>
              <a:t> </a:t>
            </a:r>
          </a:p>
        </p:txBody>
      </p:sp>
    </p:spTree>
    <p:extLst>
      <p:ext uri="{BB962C8B-B14F-4D97-AF65-F5344CB8AC3E}">
        <p14:creationId xmlns:p14="http://schemas.microsoft.com/office/powerpoint/2010/main" val="1569287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Riflessioni</a:t>
            </a:r>
            <a:endParaRPr lang="en-GB" dirty="0"/>
          </a:p>
        </p:txBody>
      </p:sp>
      <p:sp>
        <p:nvSpPr>
          <p:cNvPr id="3" name="Content Placeholder 2"/>
          <p:cNvSpPr>
            <a:spLocks noGrp="1"/>
          </p:cNvSpPr>
          <p:nvPr>
            <p:ph idx="1"/>
          </p:nvPr>
        </p:nvSpPr>
        <p:spPr>
          <a:xfrm>
            <a:off x="457200" y="1417638"/>
            <a:ext cx="7643192" cy="4708525"/>
          </a:xfrm>
        </p:spPr>
        <p:txBody>
          <a:bodyPr>
            <a:normAutofit fontScale="92500" lnSpcReduction="10000"/>
          </a:bodyPr>
          <a:lstStyle/>
          <a:p>
            <a:r>
              <a:rPr lang="en-GB" dirty="0" err="1"/>
              <a:t>Prendersi</a:t>
            </a:r>
            <a:r>
              <a:rPr lang="en-GB" dirty="0"/>
              <a:t> </a:t>
            </a:r>
            <a:r>
              <a:rPr lang="en-GB" dirty="0" err="1"/>
              <a:t>qualche</a:t>
            </a:r>
            <a:r>
              <a:rPr lang="en-GB" dirty="0"/>
              <a:t> </a:t>
            </a:r>
            <a:r>
              <a:rPr lang="en-GB" dirty="0" err="1"/>
              <a:t>minuto</a:t>
            </a:r>
            <a:r>
              <a:rPr lang="en-GB" dirty="0"/>
              <a:t> per </a:t>
            </a:r>
            <a:r>
              <a:rPr lang="en-GB" dirty="0" err="1"/>
              <a:t>annotare</a:t>
            </a:r>
            <a:r>
              <a:rPr lang="en-GB" dirty="0"/>
              <a:t> le </a:t>
            </a:r>
            <a:r>
              <a:rPr lang="en-GB" dirty="0" err="1"/>
              <a:t>proprie</a:t>
            </a:r>
            <a:r>
              <a:rPr lang="en-GB" dirty="0"/>
              <a:t> </a:t>
            </a:r>
            <a:r>
              <a:rPr lang="en-GB" dirty="0" err="1"/>
              <a:t>risposte</a:t>
            </a:r>
            <a:r>
              <a:rPr lang="en-GB" dirty="0"/>
              <a:t> </a:t>
            </a:r>
            <a:r>
              <a:rPr lang="en-GB" dirty="0" err="1"/>
              <a:t>rispetto</a:t>
            </a:r>
            <a:r>
              <a:rPr lang="en-GB" dirty="0"/>
              <a:t> </a:t>
            </a:r>
            <a:r>
              <a:rPr lang="en-GB" dirty="0" err="1"/>
              <a:t>all’argomento</a:t>
            </a:r>
            <a:r>
              <a:rPr lang="en-GB" dirty="0"/>
              <a:t> </a:t>
            </a:r>
            <a:r>
              <a:rPr lang="en-GB" dirty="0" err="1"/>
              <a:t>affrontato</a:t>
            </a:r>
            <a:r>
              <a:rPr lang="en-GB" dirty="0"/>
              <a:t> </a:t>
            </a:r>
            <a:r>
              <a:rPr lang="en-GB" dirty="0" err="1"/>
              <a:t>oggi</a:t>
            </a:r>
            <a:r>
              <a:rPr lang="en-GB" dirty="0"/>
              <a:t>:</a:t>
            </a:r>
          </a:p>
          <a:p>
            <a:pPr lvl="1"/>
            <a:r>
              <a:rPr lang="en-GB" dirty="0" err="1"/>
              <a:t>Forme</a:t>
            </a:r>
            <a:r>
              <a:rPr lang="en-GB" dirty="0"/>
              <a:t> di </a:t>
            </a:r>
            <a:r>
              <a:rPr lang="en-GB" dirty="0" err="1"/>
              <a:t>comunicazione</a:t>
            </a:r>
            <a:r>
              <a:rPr lang="en-GB" dirty="0"/>
              <a:t> </a:t>
            </a:r>
            <a:r>
              <a:rPr lang="en-GB" dirty="0" err="1"/>
              <a:t>interculturali</a:t>
            </a:r>
            <a:endParaRPr lang="en-GB" dirty="0"/>
          </a:p>
          <a:p>
            <a:pPr lvl="1"/>
            <a:r>
              <a:rPr lang="en-GB" dirty="0" err="1"/>
              <a:t>Metodi</a:t>
            </a:r>
            <a:r>
              <a:rPr lang="en-GB" dirty="0"/>
              <a:t> di </a:t>
            </a:r>
            <a:r>
              <a:rPr lang="en-GB" dirty="0" err="1"/>
              <a:t>comunicazione</a:t>
            </a:r>
            <a:r>
              <a:rPr lang="en-GB" dirty="0"/>
              <a:t> </a:t>
            </a:r>
            <a:r>
              <a:rPr lang="en-GB" dirty="0" err="1"/>
              <a:t>interculturali</a:t>
            </a:r>
            <a:endParaRPr lang="en-GB" dirty="0"/>
          </a:p>
          <a:p>
            <a:pPr lvl="1"/>
            <a:r>
              <a:rPr lang="en-GB" dirty="0"/>
              <a:t>Agency </a:t>
            </a:r>
            <a:r>
              <a:rPr lang="en-GB" dirty="0" err="1"/>
              <a:t>personale</a:t>
            </a:r>
            <a:r>
              <a:rPr lang="en-GB" dirty="0"/>
              <a:t> </a:t>
            </a:r>
            <a:r>
              <a:rPr lang="en-GB" dirty="0" err="1"/>
              <a:t>nella</a:t>
            </a:r>
            <a:r>
              <a:rPr lang="en-GB" dirty="0"/>
              <a:t> </a:t>
            </a:r>
            <a:r>
              <a:rPr lang="en-GB" dirty="0" err="1"/>
              <a:t>comunicazione</a:t>
            </a:r>
            <a:endParaRPr lang="en-GB" dirty="0"/>
          </a:p>
          <a:p>
            <a:pPr lvl="1"/>
            <a:r>
              <a:rPr lang="en-GB" dirty="0"/>
              <a:t>Il </a:t>
            </a:r>
            <a:r>
              <a:rPr lang="en-GB" dirty="0" err="1"/>
              <a:t>dominio</a:t>
            </a:r>
            <a:r>
              <a:rPr lang="en-GB" dirty="0"/>
              <a:t> </a:t>
            </a:r>
            <a:r>
              <a:rPr lang="en-GB" dirty="0" err="1"/>
              <a:t>affettivo</a:t>
            </a:r>
            <a:r>
              <a:rPr lang="en-GB" dirty="0"/>
              <a:t> </a:t>
            </a:r>
            <a:r>
              <a:rPr lang="en-GB" dirty="0" err="1"/>
              <a:t>della</a:t>
            </a:r>
            <a:r>
              <a:rPr lang="en-GB" dirty="0"/>
              <a:t> </a:t>
            </a:r>
            <a:r>
              <a:rPr lang="en-GB" dirty="0" err="1"/>
              <a:t>Tassonomia</a:t>
            </a:r>
            <a:r>
              <a:rPr lang="en-GB" dirty="0"/>
              <a:t> di Bloom</a:t>
            </a:r>
          </a:p>
          <a:p>
            <a:pPr lvl="1"/>
            <a:r>
              <a:rPr lang="en-GB" dirty="0" err="1"/>
              <a:t>Comunicazione</a:t>
            </a:r>
            <a:r>
              <a:rPr lang="en-GB" dirty="0"/>
              <a:t> </a:t>
            </a:r>
            <a:r>
              <a:rPr lang="en-GB" dirty="0" err="1"/>
              <a:t>verbale</a:t>
            </a:r>
            <a:r>
              <a:rPr lang="en-GB" dirty="0"/>
              <a:t> e non-</a:t>
            </a:r>
            <a:r>
              <a:rPr lang="en-GB" dirty="0" err="1"/>
              <a:t>verbale</a:t>
            </a:r>
            <a:endParaRPr lang="en-GB" dirty="0"/>
          </a:p>
          <a:p>
            <a:r>
              <a:rPr lang="en-GB" dirty="0"/>
              <a:t>Come </a:t>
            </a:r>
            <a:r>
              <a:rPr lang="en-GB" dirty="0" err="1"/>
              <a:t>possono</a:t>
            </a:r>
            <a:r>
              <a:rPr lang="en-GB" dirty="0"/>
              <a:t> </a:t>
            </a:r>
            <a:r>
              <a:rPr lang="en-GB" dirty="0" err="1"/>
              <a:t>questi</a:t>
            </a:r>
            <a:r>
              <a:rPr lang="en-GB" dirty="0"/>
              <a:t> </a:t>
            </a:r>
            <a:r>
              <a:rPr lang="en-GB" dirty="0" err="1"/>
              <a:t>contenuti</a:t>
            </a:r>
            <a:r>
              <a:rPr lang="en-GB" dirty="0"/>
              <a:t> </a:t>
            </a:r>
            <a:r>
              <a:rPr lang="en-GB" dirty="0" err="1"/>
              <a:t>aiutarti</a:t>
            </a:r>
            <a:r>
              <a:rPr lang="en-GB" dirty="0"/>
              <a:t> a </a:t>
            </a:r>
            <a:r>
              <a:rPr lang="en-GB" dirty="0" err="1"/>
              <a:t>prepararti</a:t>
            </a:r>
            <a:r>
              <a:rPr lang="en-GB" dirty="0"/>
              <a:t> per </a:t>
            </a:r>
            <a:r>
              <a:rPr lang="en-GB" dirty="0" err="1"/>
              <a:t>un’esperienza</a:t>
            </a:r>
            <a:r>
              <a:rPr lang="en-GB" dirty="0"/>
              <a:t> </a:t>
            </a:r>
            <a:r>
              <a:rPr lang="en-GB" dirty="0" err="1"/>
              <a:t>interculturale</a:t>
            </a:r>
            <a:r>
              <a:rPr lang="en-GB" dirty="0"/>
              <a:t>?</a:t>
            </a:r>
          </a:p>
        </p:txBody>
      </p:sp>
    </p:spTree>
    <p:extLst>
      <p:ext uri="{BB962C8B-B14F-4D97-AF65-F5344CB8AC3E}">
        <p14:creationId xmlns:p14="http://schemas.microsoft.com/office/powerpoint/2010/main" val="410136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Congratulationi</a:t>
            </a:r>
            <a:r>
              <a:rPr lang="en-US" dirty="0"/>
              <a:t>!</a:t>
            </a:r>
            <a:endParaRPr lang="el-GR" dirty="0"/>
          </a:p>
        </p:txBody>
      </p:sp>
      <p:sp>
        <p:nvSpPr>
          <p:cNvPr id="3" name="Subtitle 2"/>
          <p:cNvSpPr>
            <a:spLocks noGrp="1"/>
          </p:cNvSpPr>
          <p:nvPr>
            <p:ph type="subTitle" idx="1"/>
          </p:nvPr>
        </p:nvSpPr>
        <p:spPr/>
        <p:txBody>
          <a:bodyPr/>
          <a:lstStyle/>
          <a:p>
            <a:r>
              <a:rPr lang="en-US" dirty="0">
                <a:solidFill>
                  <a:schemeClr val="tx1">
                    <a:lumMod val="75000"/>
                  </a:schemeClr>
                </a:solidFill>
              </a:rPr>
              <a:t>Hai </a:t>
            </a:r>
            <a:r>
              <a:rPr lang="en-US" dirty="0" err="1">
                <a:solidFill>
                  <a:schemeClr val="tx1">
                    <a:lumMod val="75000"/>
                  </a:schemeClr>
                </a:solidFill>
              </a:rPr>
              <a:t>completato</a:t>
            </a:r>
            <a:r>
              <a:rPr lang="en-US" dirty="0">
                <a:solidFill>
                  <a:schemeClr val="tx1">
                    <a:lumMod val="75000"/>
                  </a:schemeClr>
                </a:solidFill>
              </a:rPr>
              <a:t> </a:t>
            </a:r>
            <a:r>
              <a:rPr lang="en-US" dirty="0" err="1">
                <a:solidFill>
                  <a:schemeClr val="tx1">
                    <a:lumMod val="75000"/>
                  </a:schemeClr>
                </a:solidFill>
              </a:rPr>
              <a:t>questa</a:t>
            </a:r>
            <a:r>
              <a:rPr lang="en-US" dirty="0">
                <a:solidFill>
                  <a:schemeClr val="tx1">
                    <a:lumMod val="75000"/>
                  </a:schemeClr>
                </a:solidFill>
              </a:rPr>
              <a:t> </a:t>
            </a:r>
            <a:r>
              <a:rPr lang="en-US" dirty="0" err="1">
                <a:solidFill>
                  <a:schemeClr val="tx1">
                    <a:lumMod val="75000"/>
                  </a:schemeClr>
                </a:solidFill>
              </a:rPr>
              <a:t>Unità</a:t>
            </a:r>
            <a:endParaRPr lang="el-GR" dirty="0">
              <a:solidFill>
                <a:schemeClr val="tx1">
                  <a:lumMod val="75000"/>
                </a:schemeClr>
              </a:solidFill>
            </a:endParaRPr>
          </a:p>
        </p:txBody>
      </p:sp>
    </p:spTree>
    <p:extLst>
      <p:ext uri="{BB962C8B-B14F-4D97-AF65-F5344CB8AC3E}">
        <p14:creationId xmlns:p14="http://schemas.microsoft.com/office/powerpoint/2010/main" val="667528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858CF2-F854-48F0-B818-3435B8D6F0F7}"/>
              </a:ext>
            </a:extLst>
          </p:cNvPr>
          <p:cNvSpPr>
            <a:spLocks noGrp="1"/>
          </p:cNvSpPr>
          <p:nvPr>
            <p:ph type="title"/>
          </p:nvPr>
        </p:nvSpPr>
        <p:spPr/>
        <p:txBody>
          <a:bodyPr>
            <a:normAutofit fontScale="90000"/>
          </a:bodyPr>
          <a:lstStyle/>
          <a:p>
            <a:r>
              <a:rPr lang="en-GB" dirty="0" err="1"/>
              <a:t>Cos'è</a:t>
            </a:r>
            <a:r>
              <a:rPr lang="en-GB" dirty="0"/>
              <a:t> la </a:t>
            </a:r>
            <a:r>
              <a:rPr lang="en-GB" dirty="0" err="1"/>
              <a:t>comunicazione</a:t>
            </a:r>
            <a:r>
              <a:rPr lang="en-GB" dirty="0"/>
              <a:t> </a:t>
            </a:r>
            <a:r>
              <a:rPr lang="en-GB" dirty="0" err="1"/>
              <a:t>interculturale</a:t>
            </a:r>
            <a:r>
              <a:rPr lang="en-GB" dirty="0"/>
              <a:t>?</a:t>
            </a:r>
          </a:p>
        </p:txBody>
      </p:sp>
      <p:sp>
        <p:nvSpPr>
          <p:cNvPr id="3" name="Content Placeholder 2">
            <a:extLst>
              <a:ext uri="{FF2B5EF4-FFF2-40B4-BE49-F238E27FC236}">
                <a16:creationId xmlns:a16="http://schemas.microsoft.com/office/drawing/2014/main" xmlns="" id="{8AABE392-37A4-42F0-B55D-D709CD1D2F85}"/>
              </a:ext>
            </a:extLst>
          </p:cNvPr>
          <p:cNvSpPr>
            <a:spLocks noGrp="1"/>
          </p:cNvSpPr>
          <p:nvPr>
            <p:ph idx="1"/>
          </p:nvPr>
        </p:nvSpPr>
        <p:spPr>
          <a:xfrm>
            <a:off x="457200" y="1600200"/>
            <a:ext cx="7859216" cy="4525963"/>
          </a:xfrm>
        </p:spPr>
        <p:txBody>
          <a:bodyPr>
            <a:normAutofit/>
          </a:bodyPr>
          <a:lstStyle/>
          <a:p>
            <a:pPr marL="0" indent="0">
              <a:buNone/>
            </a:pPr>
            <a:r>
              <a:rPr lang="en-GB" dirty="0" err="1"/>
              <a:t>Discussione</a:t>
            </a:r>
            <a:endParaRPr lang="en-GB" dirty="0"/>
          </a:p>
          <a:p>
            <a:r>
              <a:rPr lang="en-GB" dirty="0" err="1"/>
              <a:t>Quanti</a:t>
            </a:r>
            <a:r>
              <a:rPr lang="en-GB" dirty="0"/>
              <a:t> </a:t>
            </a:r>
            <a:r>
              <a:rPr lang="en-GB" dirty="0" err="1"/>
              <a:t>esempi</a:t>
            </a:r>
            <a:r>
              <a:rPr lang="en-GB" dirty="0"/>
              <a:t> di </a:t>
            </a:r>
            <a:r>
              <a:rPr lang="en-GB" dirty="0" err="1"/>
              <a:t>comunicazione</a:t>
            </a:r>
            <a:r>
              <a:rPr lang="en-GB" dirty="0"/>
              <a:t> </a:t>
            </a:r>
            <a:r>
              <a:rPr lang="en-GB" dirty="0" err="1"/>
              <a:t>hai</a:t>
            </a:r>
            <a:r>
              <a:rPr lang="en-GB" dirty="0"/>
              <a:t> </a:t>
            </a:r>
            <a:r>
              <a:rPr lang="en-GB" dirty="0" err="1"/>
              <a:t>pensato</a:t>
            </a:r>
            <a:r>
              <a:rPr lang="en-GB" dirty="0"/>
              <a:t> </a:t>
            </a:r>
            <a:r>
              <a:rPr lang="en-GB" dirty="0" err="1"/>
              <a:t>che</a:t>
            </a:r>
            <a:r>
              <a:rPr lang="en-GB" dirty="0"/>
              <a:t> </a:t>
            </a:r>
            <a:r>
              <a:rPr lang="en-GB" dirty="0" err="1"/>
              <a:t>fossero</a:t>
            </a:r>
            <a:r>
              <a:rPr lang="en-GB" dirty="0"/>
              <a:t> </a:t>
            </a:r>
            <a:r>
              <a:rPr lang="en-GB" b="1" dirty="0" err="1">
                <a:solidFill>
                  <a:schemeClr val="tx1">
                    <a:lumMod val="60000"/>
                    <a:lumOff val="40000"/>
                  </a:schemeClr>
                </a:solidFill>
              </a:rPr>
              <a:t>sempre</a:t>
            </a:r>
            <a:r>
              <a:rPr lang="en-GB" dirty="0"/>
              <a:t> </a:t>
            </a:r>
            <a:r>
              <a:rPr lang="en-GB" dirty="0" err="1"/>
              <a:t>interculturali</a:t>
            </a:r>
            <a:r>
              <a:rPr lang="en-GB" dirty="0"/>
              <a:t>?</a:t>
            </a:r>
          </a:p>
          <a:p>
            <a:r>
              <a:rPr lang="en-GB" dirty="0" err="1"/>
              <a:t>Quanti</a:t>
            </a:r>
            <a:r>
              <a:rPr lang="en-GB" dirty="0"/>
              <a:t> </a:t>
            </a:r>
            <a:r>
              <a:rPr lang="en-GB" dirty="0" err="1"/>
              <a:t>esempi</a:t>
            </a:r>
            <a:r>
              <a:rPr lang="en-GB" dirty="0"/>
              <a:t> di </a:t>
            </a:r>
            <a:r>
              <a:rPr lang="en-GB" dirty="0" err="1"/>
              <a:t>comunicazione</a:t>
            </a:r>
            <a:r>
              <a:rPr lang="en-GB" dirty="0"/>
              <a:t> </a:t>
            </a:r>
            <a:r>
              <a:rPr lang="en-GB" dirty="0" err="1"/>
              <a:t>hai</a:t>
            </a:r>
            <a:r>
              <a:rPr lang="en-GB" dirty="0"/>
              <a:t> </a:t>
            </a:r>
            <a:r>
              <a:rPr lang="en-GB" dirty="0" err="1"/>
              <a:t>pensato</a:t>
            </a:r>
            <a:r>
              <a:rPr lang="en-GB" dirty="0"/>
              <a:t> </a:t>
            </a:r>
            <a:r>
              <a:rPr lang="en-GB" dirty="0" err="1"/>
              <a:t>che</a:t>
            </a:r>
            <a:r>
              <a:rPr lang="en-GB" dirty="0"/>
              <a:t> </a:t>
            </a:r>
            <a:r>
              <a:rPr lang="en-GB" dirty="0" err="1"/>
              <a:t>fossero</a:t>
            </a:r>
            <a:r>
              <a:rPr lang="en-GB" dirty="0"/>
              <a:t> </a:t>
            </a:r>
            <a:r>
              <a:rPr lang="en-GB" b="1" dirty="0">
                <a:solidFill>
                  <a:schemeClr val="tx1">
                    <a:lumMod val="60000"/>
                    <a:lumOff val="40000"/>
                  </a:schemeClr>
                </a:solidFill>
              </a:rPr>
              <a:t>a volte</a:t>
            </a:r>
            <a:r>
              <a:rPr lang="en-GB" dirty="0"/>
              <a:t> </a:t>
            </a:r>
            <a:r>
              <a:rPr lang="en-GB" dirty="0" err="1"/>
              <a:t>interculturali</a:t>
            </a:r>
            <a:r>
              <a:rPr lang="en-GB" dirty="0"/>
              <a:t>?</a:t>
            </a:r>
          </a:p>
          <a:p>
            <a:r>
              <a:rPr lang="en-GB" dirty="0" err="1"/>
              <a:t>Quanti</a:t>
            </a:r>
            <a:r>
              <a:rPr lang="en-GB" dirty="0"/>
              <a:t> </a:t>
            </a:r>
            <a:r>
              <a:rPr lang="en-GB" dirty="0" err="1"/>
              <a:t>esempi</a:t>
            </a:r>
            <a:r>
              <a:rPr lang="en-GB" dirty="0"/>
              <a:t> di </a:t>
            </a:r>
            <a:r>
              <a:rPr lang="en-GB" dirty="0" err="1"/>
              <a:t>comunicazione</a:t>
            </a:r>
            <a:r>
              <a:rPr lang="en-GB" dirty="0"/>
              <a:t> </a:t>
            </a:r>
            <a:r>
              <a:rPr lang="en-GB" dirty="0" err="1"/>
              <a:t>hai</a:t>
            </a:r>
            <a:r>
              <a:rPr lang="en-GB" dirty="0"/>
              <a:t> </a:t>
            </a:r>
            <a:r>
              <a:rPr lang="en-GB" dirty="0" err="1"/>
              <a:t>pensato</a:t>
            </a:r>
            <a:r>
              <a:rPr lang="en-GB" dirty="0"/>
              <a:t> </a:t>
            </a:r>
            <a:r>
              <a:rPr lang="en-GB" dirty="0" err="1"/>
              <a:t>che</a:t>
            </a:r>
            <a:r>
              <a:rPr lang="en-GB" dirty="0"/>
              <a:t> </a:t>
            </a:r>
            <a:r>
              <a:rPr lang="en-GB" dirty="0" err="1"/>
              <a:t>fossero</a:t>
            </a:r>
            <a:r>
              <a:rPr lang="en-GB" dirty="0"/>
              <a:t> </a:t>
            </a:r>
            <a:r>
              <a:rPr lang="en-GB" b="1" dirty="0" err="1">
                <a:solidFill>
                  <a:schemeClr val="tx1">
                    <a:lumMod val="60000"/>
                    <a:lumOff val="40000"/>
                  </a:schemeClr>
                </a:solidFill>
              </a:rPr>
              <a:t>mai</a:t>
            </a:r>
            <a:r>
              <a:rPr lang="en-GB" dirty="0"/>
              <a:t> </a:t>
            </a:r>
            <a:r>
              <a:rPr lang="en-GB" dirty="0" err="1"/>
              <a:t>interculturali</a:t>
            </a:r>
            <a:r>
              <a:rPr lang="en-GB" dirty="0"/>
              <a:t>?</a:t>
            </a:r>
          </a:p>
          <a:p>
            <a:r>
              <a:rPr lang="en-GB" dirty="0" err="1"/>
              <a:t>Puoi</a:t>
            </a:r>
            <a:r>
              <a:rPr lang="en-GB" dirty="0"/>
              <a:t> </a:t>
            </a:r>
            <a:r>
              <a:rPr lang="en-GB" dirty="0" err="1"/>
              <a:t>spiegare</a:t>
            </a:r>
            <a:r>
              <a:rPr lang="en-GB" dirty="0"/>
              <a:t> le </a:t>
            </a:r>
            <a:r>
              <a:rPr lang="en-GB" dirty="0" err="1"/>
              <a:t>tue</a:t>
            </a:r>
            <a:r>
              <a:rPr lang="en-GB" dirty="0"/>
              <a:t> </a:t>
            </a:r>
            <a:r>
              <a:rPr lang="en-GB" dirty="0" err="1"/>
              <a:t>decisioni</a:t>
            </a:r>
            <a:r>
              <a:rPr lang="en-GB" dirty="0"/>
              <a:t>?</a:t>
            </a:r>
          </a:p>
        </p:txBody>
      </p:sp>
    </p:spTree>
    <p:extLst>
      <p:ext uri="{BB962C8B-B14F-4D97-AF65-F5344CB8AC3E}">
        <p14:creationId xmlns:p14="http://schemas.microsoft.com/office/powerpoint/2010/main" val="59878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858CF2-F854-48F0-B818-3435B8D6F0F7}"/>
              </a:ext>
            </a:extLst>
          </p:cNvPr>
          <p:cNvSpPr>
            <a:spLocks noGrp="1"/>
          </p:cNvSpPr>
          <p:nvPr>
            <p:ph type="title"/>
          </p:nvPr>
        </p:nvSpPr>
        <p:spPr/>
        <p:txBody>
          <a:bodyPr>
            <a:normAutofit fontScale="90000"/>
          </a:bodyPr>
          <a:lstStyle/>
          <a:p>
            <a:r>
              <a:rPr lang="en-GB" dirty="0" err="1"/>
              <a:t>Cos'è</a:t>
            </a:r>
            <a:r>
              <a:rPr lang="en-GB" dirty="0"/>
              <a:t> la </a:t>
            </a:r>
            <a:r>
              <a:rPr lang="en-GB" dirty="0" err="1"/>
              <a:t>comunicazione</a:t>
            </a:r>
            <a:r>
              <a:rPr lang="en-GB" dirty="0"/>
              <a:t> </a:t>
            </a:r>
            <a:r>
              <a:rPr lang="en-GB" dirty="0" err="1"/>
              <a:t>interculturale</a:t>
            </a:r>
            <a:r>
              <a:rPr lang="en-GB" dirty="0"/>
              <a:t>?</a:t>
            </a:r>
          </a:p>
        </p:txBody>
      </p:sp>
      <p:sp>
        <p:nvSpPr>
          <p:cNvPr id="3" name="Content Placeholder 2">
            <a:extLst>
              <a:ext uri="{FF2B5EF4-FFF2-40B4-BE49-F238E27FC236}">
                <a16:creationId xmlns:a16="http://schemas.microsoft.com/office/drawing/2014/main" xmlns="" id="{8AABE392-37A4-42F0-B55D-D709CD1D2F85}"/>
              </a:ext>
            </a:extLst>
          </p:cNvPr>
          <p:cNvSpPr>
            <a:spLocks noGrp="1"/>
          </p:cNvSpPr>
          <p:nvPr>
            <p:ph idx="1"/>
          </p:nvPr>
        </p:nvSpPr>
        <p:spPr/>
        <p:txBody>
          <a:bodyPr>
            <a:normAutofit/>
          </a:bodyPr>
          <a:lstStyle/>
          <a:p>
            <a:pPr marL="0" indent="0">
              <a:buNone/>
            </a:pPr>
            <a:r>
              <a:rPr lang="it-IT" dirty="0"/>
              <a:t>Discussione</a:t>
            </a:r>
          </a:p>
          <a:p>
            <a:r>
              <a:rPr lang="it-IT" dirty="0"/>
              <a:t>Rileggi gli esempi che hai pensato non fossero </a:t>
            </a:r>
            <a:r>
              <a:rPr lang="it-IT" b="1" dirty="0">
                <a:solidFill>
                  <a:schemeClr val="tx1">
                    <a:lumMod val="60000"/>
                    <a:lumOff val="40000"/>
                  </a:schemeClr>
                </a:solidFill>
              </a:rPr>
              <a:t>mai</a:t>
            </a:r>
            <a:r>
              <a:rPr lang="it-IT" dirty="0"/>
              <a:t> interculturali.</a:t>
            </a:r>
          </a:p>
          <a:p>
            <a:r>
              <a:rPr lang="it-IT" dirty="0"/>
              <a:t>Quali pensieri o inferenze hai fatto per arrivare a questa classificazione? </a:t>
            </a:r>
          </a:p>
          <a:p>
            <a:r>
              <a:rPr lang="it-IT" dirty="0"/>
              <a:t>Hai preso le tue decisioni sulla base di un modello </a:t>
            </a:r>
            <a:r>
              <a:rPr lang="it-IT" dirty="0" err="1"/>
              <a:t>esseNzialista</a:t>
            </a:r>
            <a:r>
              <a:rPr lang="it-IT" dirty="0"/>
              <a:t> o non-</a:t>
            </a:r>
            <a:r>
              <a:rPr lang="it-IT" dirty="0" err="1"/>
              <a:t>essenzialista</a:t>
            </a:r>
            <a:r>
              <a:rPr lang="it-IT" dirty="0"/>
              <a:t> della ‘cultura’?</a:t>
            </a:r>
          </a:p>
          <a:p>
            <a:endParaRPr lang="en-GB" dirty="0"/>
          </a:p>
          <a:p>
            <a:pPr marL="0" indent="0">
              <a:buNone/>
            </a:pPr>
            <a:endParaRPr lang="en-GB" dirty="0"/>
          </a:p>
        </p:txBody>
      </p:sp>
    </p:spTree>
    <p:extLst>
      <p:ext uri="{BB962C8B-B14F-4D97-AF65-F5344CB8AC3E}">
        <p14:creationId xmlns:p14="http://schemas.microsoft.com/office/powerpoint/2010/main" val="142031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Messaggi</a:t>
            </a:r>
            <a:r>
              <a:rPr lang="en-GB" dirty="0"/>
              <a:t> </a:t>
            </a:r>
            <a:r>
              <a:rPr lang="en-GB" dirty="0" err="1"/>
              <a:t>chiave</a:t>
            </a:r>
            <a:endParaRPr lang="en-GB" dirty="0"/>
          </a:p>
        </p:txBody>
      </p:sp>
      <p:sp>
        <p:nvSpPr>
          <p:cNvPr id="3" name="Content Placeholder 2"/>
          <p:cNvSpPr>
            <a:spLocks noGrp="1"/>
          </p:cNvSpPr>
          <p:nvPr>
            <p:ph idx="1"/>
          </p:nvPr>
        </p:nvSpPr>
        <p:spPr>
          <a:xfrm>
            <a:off x="457200" y="1417638"/>
            <a:ext cx="7643192" cy="4819674"/>
          </a:xfrm>
        </p:spPr>
        <p:txBody>
          <a:bodyPr>
            <a:normAutofit fontScale="92500" lnSpcReduction="20000"/>
          </a:bodyPr>
          <a:lstStyle/>
          <a:p>
            <a:r>
              <a:rPr lang="it-IT" dirty="0"/>
              <a:t>La comunicazione tra individui che provengono da diversi gruppi culturali sarà certamente interculturale.</a:t>
            </a:r>
          </a:p>
          <a:p>
            <a:r>
              <a:rPr lang="it-IT" dirty="0"/>
              <a:t>Infatti, ‘la cultura è così profonda, complessa e variegate, che anche due gemelli biologicamente identici non possono essere culturalmente identici, quindi anche la comunicazione tra loro a volte può essere interculturale.</a:t>
            </a:r>
          </a:p>
          <a:p>
            <a:r>
              <a:rPr lang="it-IT" dirty="0"/>
              <a:t>Questo rende anche molto improbabile che qualsiasi forma di comunicazione non possa </a:t>
            </a:r>
            <a:r>
              <a:rPr lang="it-IT" b="1" dirty="0"/>
              <a:t>mai</a:t>
            </a:r>
            <a:r>
              <a:rPr lang="it-IT" dirty="0"/>
              <a:t> contenere un aspetto interculturale.</a:t>
            </a:r>
          </a:p>
        </p:txBody>
      </p:sp>
    </p:spTree>
    <p:extLst>
      <p:ext uri="{BB962C8B-B14F-4D97-AF65-F5344CB8AC3E}">
        <p14:creationId xmlns:p14="http://schemas.microsoft.com/office/powerpoint/2010/main" val="1965580270"/>
      </p:ext>
    </p:extLst>
  </p:cSld>
  <p:clrMapOvr>
    <a:masterClrMapping/>
  </p:clrMapOvr>
</p:sld>
</file>

<file path=ppt/theme/theme1.xml><?xml version="1.0" encoding="utf-8"?>
<a:theme xmlns:a="http://schemas.openxmlformats.org/drawingml/2006/main" name="Θέμα του Office">
  <a:themeElements>
    <a:clrScheme name="Custom 7">
      <a:dk1>
        <a:srgbClr val="49711E"/>
      </a:dk1>
      <a:lt1>
        <a:sysClr val="window" lastClr="FFFFFF"/>
      </a:lt1>
      <a:dk2>
        <a:srgbClr val="33333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3833</TotalTime>
  <Words>3004</Words>
  <Application>Microsoft Office PowerPoint</Application>
  <PresentationFormat>Presentazione su schermo (4:3)</PresentationFormat>
  <Paragraphs>337</Paragraphs>
  <Slides>67</Slides>
  <Notes>2</Notes>
  <HiddenSlides>0</HiddenSlides>
  <MMClips>1</MMClips>
  <ScaleCrop>false</ScaleCrop>
  <HeadingPairs>
    <vt:vector size="4" baseType="variant">
      <vt:variant>
        <vt:lpstr>Tema</vt:lpstr>
      </vt:variant>
      <vt:variant>
        <vt:i4>1</vt:i4>
      </vt:variant>
      <vt:variant>
        <vt:lpstr>Titoli diapositive</vt:lpstr>
      </vt:variant>
      <vt:variant>
        <vt:i4>67</vt:i4>
      </vt:variant>
    </vt:vector>
  </HeadingPairs>
  <TitlesOfParts>
    <vt:vector size="68" baseType="lpstr">
      <vt:lpstr>Θέμα του Office</vt:lpstr>
      <vt:lpstr>Presentazione standard di PowerPoint</vt:lpstr>
      <vt:lpstr>Modulo 1  Unità 3</vt:lpstr>
      <vt:lpstr>Panoramica dell’Unità 3</vt:lpstr>
      <vt:lpstr>Il momento delle attività</vt:lpstr>
      <vt:lpstr>Cos'è la comunicazione interculturale?</vt:lpstr>
      <vt:lpstr>Cos'è la comunicazione interculturale?</vt:lpstr>
      <vt:lpstr>Cos'è la comunicazione interculturale?</vt:lpstr>
      <vt:lpstr>Cos'è la comunicazione interculturale?</vt:lpstr>
      <vt:lpstr>Messaggi chiave</vt:lpstr>
      <vt:lpstr>Il momento delle attività</vt:lpstr>
      <vt:lpstr>Come si presenta la comunicazione interculturale?</vt:lpstr>
      <vt:lpstr>E’ corretto dire che…</vt:lpstr>
      <vt:lpstr>La comunicazione interculturale…</vt:lpstr>
      <vt:lpstr>Il modo in cui le parole vengono utilizzate influenza anche la comunicazione</vt:lpstr>
      <vt:lpstr>Comunicazioni quotidiane</vt:lpstr>
      <vt:lpstr>Tipologie di comunicazione non-verbale</vt:lpstr>
      <vt:lpstr>Comunicazione attraverso le parole o le immagini?</vt:lpstr>
      <vt:lpstr>Conversazione 1</vt:lpstr>
      <vt:lpstr>Discussione</vt:lpstr>
      <vt:lpstr>Conversazione 2</vt:lpstr>
      <vt:lpstr>Discussione</vt:lpstr>
      <vt:lpstr>Conversazione 3</vt:lpstr>
      <vt:lpstr>Discussione</vt:lpstr>
      <vt:lpstr>Conversazione 4</vt:lpstr>
      <vt:lpstr>Conversazione 4</vt:lpstr>
      <vt:lpstr>Conversazione 4</vt:lpstr>
      <vt:lpstr>Messaggi chiave</vt:lpstr>
      <vt:lpstr>Il momento delle attività</vt:lpstr>
      <vt:lpstr>Insegnare e fare ricerca su linguaggio e cultura</vt:lpstr>
      <vt:lpstr>Insegnare e fare ricerca su linguaggio e cultura</vt:lpstr>
      <vt:lpstr>Discussione</vt:lpstr>
      <vt:lpstr>Articolo 1:  Importanza dell’identità sociale</vt:lpstr>
      <vt:lpstr>Articolo 2:  Agency e identità</vt:lpstr>
      <vt:lpstr>Articolo 3:  La ricerca del Dr T. Kandiah</vt:lpstr>
      <vt:lpstr>Messaggi chiave</vt:lpstr>
      <vt:lpstr>Pausa</vt:lpstr>
      <vt:lpstr>Il momento delle attività</vt:lpstr>
      <vt:lpstr>Principi della comunicazione interculturale</vt:lpstr>
      <vt:lpstr>Di cosa abbiamo bisogno per una comunicazione che abbia successo?</vt:lpstr>
      <vt:lpstr>La tassonomia di Bloom: Il dominio affettivo </vt:lpstr>
      <vt:lpstr>La tassonomia di Bloom: Il dominio affettivo</vt:lpstr>
      <vt:lpstr>La tassonomia di Bloom: Il dominio affettivo</vt:lpstr>
      <vt:lpstr>Attività di lettura- 1</vt:lpstr>
      <vt:lpstr>Attività di lettura- 2</vt:lpstr>
      <vt:lpstr>La tassonomia di Bloom: Il dominio affettivo</vt:lpstr>
      <vt:lpstr>Il momento delle attività</vt:lpstr>
      <vt:lpstr>Comunicazione verbale</vt:lpstr>
      <vt:lpstr>Comunicazione verbale</vt:lpstr>
      <vt:lpstr>Comunicazione non-verbale</vt:lpstr>
      <vt:lpstr>Comunicazione non-verbale</vt:lpstr>
      <vt:lpstr>Perché la comunicazione non-verbale è importante?</vt:lpstr>
      <vt:lpstr>Perché la comunicazione non-verbale è importante?</vt:lpstr>
      <vt:lpstr>Tipologie di comunicazione non-verbale</vt:lpstr>
      <vt:lpstr>Tipologie di comunicazione non-verbale</vt:lpstr>
      <vt:lpstr>Tipologie di comunicazione non-verbale</vt:lpstr>
      <vt:lpstr>Tipologie di comunicazione non-verbale</vt:lpstr>
      <vt:lpstr>Comunicazione non-verbale in azione</vt:lpstr>
      <vt:lpstr>Comunicazione non-verbale</vt:lpstr>
      <vt:lpstr>Il momento delle attività</vt:lpstr>
      <vt:lpstr>Prepararsi per un’esperienza interculturale</vt:lpstr>
      <vt:lpstr>Prepararsi per un’esperienza interculturale</vt:lpstr>
      <vt:lpstr>Evitare lo shock/conflitto interculturale</vt:lpstr>
      <vt:lpstr>Evitare lo shock/conflitto interculturale</vt:lpstr>
      <vt:lpstr>Ulteriori letture</vt:lpstr>
      <vt:lpstr>Risorse di e – Learning</vt:lpstr>
      <vt:lpstr>Riflessioni</vt:lpstr>
      <vt:lpstr>Congratulationi!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Coordinator</dc:creator>
  <cp:lastModifiedBy>PC-10</cp:lastModifiedBy>
  <cp:revision>120</cp:revision>
  <cp:lastPrinted>2018-03-29T07:36:27Z</cp:lastPrinted>
  <dcterms:created xsi:type="dcterms:W3CDTF">2017-10-16T06:30:11Z</dcterms:created>
  <dcterms:modified xsi:type="dcterms:W3CDTF">2018-08-29T14:19:53Z</dcterms:modified>
</cp:coreProperties>
</file>