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61" r:id="rId4"/>
    <p:sldId id="311" r:id="rId5"/>
    <p:sldId id="31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304" r:id="rId14"/>
    <p:sldId id="274" r:id="rId15"/>
    <p:sldId id="275" r:id="rId16"/>
    <p:sldId id="276" r:id="rId17"/>
    <p:sldId id="277" r:id="rId18"/>
    <p:sldId id="306" r:id="rId19"/>
    <p:sldId id="320" r:id="rId20"/>
    <p:sldId id="279" r:id="rId21"/>
    <p:sldId id="280" r:id="rId22"/>
    <p:sldId id="281" r:id="rId23"/>
    <p:sldId id="282" r:id="rId24"/>
    <p:sldId id="283" r:id="rId25"/>
    <p:sldId id="284" r:id="rId26"/>
    <p:sldId id="314" r:id="rId27"/>
    <p:sldId id="285" r:id="rId28"/>
    <p:sldId id="307" r:id="rId29"/>
    <p:sldId id="308" r:id="rId30"/>
    <p:sldId id="287" r:id="rId31"/>
    <p:sldId id="288" r:id="rId32"/>
    <p:sldId id="289" r:id="rId33"/>
    <p:sldId id="313" r:id="rId34"/>
    <p:sldId id="290" r:id="rId35"/>
    <p:sldId id="294" r:id="rId36"/>
    <p:sldId id="301" r:id="rId37"/>
    <p:sldId id="315" r:id="rId38"/>
    <p:sldId id="297" r:id="rId39"/>
    <p:sldId id="302" r:id="rId40"/>
    <p:sldId id="316" r:id="rId41"/>
    <p:sldId id="296" r:id="rId42"/>
    <p:sldId id="300" r:id="rId43"/>
  </p:sldIdLst>
  <p:sldSz cx="9144000" cy="6858000" type="screen4x3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7"/>
    <p:restoredTop sz="94718"/>
  </p:normalViewPr>
  <p:slideViewPr>
    <p:cSldViewPr>
      <p:cViewPr>
        <p:scale>
          <a:sx n="76" d="100"/>
          <a:sy n="76" d="100"/>
        </p:scale>
        <p:origin x="-135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6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1180B0-6ED1-4799-979B-18C19D0C474D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6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1266266-5E11-4B68-948D-A8BF29E0639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F00858-131F-45C9-96B9-4A2311E834ED}" type="datetimeFigureOut">
              <a:rPr lang="el-GR" smtClean="0"/>
              <a:t>29/8/2018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182F8F-5088-4031-82CD-039490420B5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F8F-5088-4031-82CD-039490420B5C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652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anguageandculture.com/hom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76832447_A_non-essentialist_model_of_culture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JCk6soirfm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9711E">
                    <a:lumMod val="75000"/>
                  </a:srgbClr>
                </a:solidFill>
              </a:rPr>
              <a:t>Modulo 1 </a:t>
            </a:r>
            <a:br>
              <a:rPr lang="en-US" dirty="0">
                <a:solidFill>
                  <a:srgbClr val="49711E">
                    <a:lumMod val="75000"/>
                  </a:srgbClr>
                </a:solidFill>
              </a:rPr>
            </a:br>
            <a:r>
              <a:rPr lang="en-GB" sz="2200" dirty="0" err="1">
                <a:solidFill>
                  <a:srgbClr val="49711E">
                    <a:lumMod val="75000"/>
                  </a:srgbClr>
                </a:solidFill>
              </a:rPr>
              <a:t>Sviluppare</a:t>
            </a:r>
            <a:r>
              <a:rPr lang="en-GB" sz="22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2200" dirty="0" err="1">
                <a:solidFill>
                  <a:srgbClr val="49711E">
                    <a:lumMod val="75000"/>
                  </a:srgbClr>
                </a:solidFill>
              </a:rPr>
              <a:t>competenze</a:t>
            </a:r>
            <a:r>
              <a:rPr lang="en-GB" sz="22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2200" dirty="0" err="1">
                <a:solidFill>
                  <a:srgbClr val="49711E">
                    <a:lumMod val="75000"/>
                  </a:srgbClr>
                </a:solidFill>
              </a:rPr>
              <a:t>interculturali</a:t>
            </a:r>
            <a:r>
              <a:rPr lang="en-GB" sz="22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2200" dirty="0" err="1">
                <a:solidFill>
                  <a:srgbClr val="49711E">
                    <a:lumMod val="75000"/>
                  </a:srgbClr>
                </a:solidFill>
              </a:rPr>
              <a:t>attraverso</a:t>
            </a:r>
            <a:r>
              <a:rPr lang="en-GB" sz="2200" dirty="0">
                <a:solidFill>
                  <a:srgbClr val="49711E">
                    <a:lumMod val="75000"/>
                  </a:srgbClr>
                </a:solidFill>
              </a:rPr>
              <a:t> la </a:t>
            </a:r>
            <a:r>
              <a:rPr lang="en-GB" sz="2200" dirty="0" err="1">
                <a:solidFill>
                  <a:srgbClr val="49711E">
                    <a:lumMod val="75000"/>
                  </a:srgbClr>
                </a:solidFill>
              </a:rPr>
              <a:t>consapevolezza</a:t>
            </a:r>
            <a:r>
              <a:rPr lang="en-GB" sz="22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2200" dirty="0" err="1">
                <a:solidFill>
                  <a:srgbClr val="49711E">
                    <a:lumMod val="75000"/>
                  </a:srgbClr>
                </a:solidFill>
              </a:rPr>
              <a:t>culturale</a:t>
            </a:r>
            <a:r>
              <a:rPr lang="en-GB" sz="2200" dirty="0">
                <a:solidFill>
                  <a:srgbClr val="49711E">
                    <a:lumMod val="75000"/>
                  </a:srgbClr>
                </a:solidFill>
              </a:rPr>
              <a:t> e </a:t>
            </a:r>
            <a:r>
              <a:rPr lang="en-GB" sz="2200" dirty="0" err="1">
                <a:solidFill>
                  <a:srgbClr val="49711E">
                    <a:lumMod val="75000"/>
                  </a:srgbClr>
                </a:solidFill>
              </a:rPr>
              <a:t>un'efficace</a:t>
            </a:r>
            <a:r>
              <a:rPr lang="en-GB" sz="22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2200" dirty="0" err="1">
                <a:solidFill>
                  <a:srgbClr val="49711E">
                    <a:lumMod val="75000"/>
                  </a:srgbClr>
                </a:solidFill>
              </a:rPr>
              <a:t>comunicazione</a:t>
            </a:r>
            <a:r>
              <a:rPr lang="en-GB" sz="22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2200" dirty="0" err="1">
                <a:solidFill>
                  <a:srgbClr val="49711E">
                    <a:lumMod val="75000"/>
                  </a:srgbClr>
                </a:solidFill>
              </a:rPr>
              <a:t>interculturale</a:t>
            </a:r>
            <a:r>
              <a:rPr lang="en-GB" sz="2200" dirty="0">
                <a:solidFill>
                  <a:srgbClr val="49711E">
                    <a:lumMod val="75000"/>
                  </a:srgbClr>
                </a:solidFill>
              </a:rPr>
              <a:t> </a:t>
            </a:r>
            <a:endParaRPr lang="el-GR" sz="2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352" y="4149080"/>
            <a:ext cx="6080720" cy="154644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Unità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2</a:t>
            </a:r>
          </a:p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Sviluppare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consapevolezza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culturale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69B3-C48E-4302-9443-EC70129E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err="1"/>
              <a:t>Messaggi</a:t>
            </a:r>
            <a:r>
              <a:rPr lang="en-GB" dirty="0"/>
              <a:t> </a:t>
            </a:r>
            <a:r>
              <a:rPr lang="en-GB" dirty="0" err="1"/>
              <a:t>chiave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48A50-C239-4A17-808A-E3D1EA8D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Le </a:t>
            </a:r>
            <a:r>
              <a:rPr lang="en-GB" dirty="0" err="1"/>
              <a:t>cose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possediamo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considerate </a:t>
            </a:r>
            <a:r>
              <a:rPr lang="en-GB" dirty="0" err="1"/>
              <a:t>dei</a:t>
            </a:r>
            <a:r>
              <a:rPr lang="en-GB" dirty="0"/>
              <a:t> marker </a:t>
            </a:r>
            <a:r>
              <a:rPr lang="en-GB" dirty="0" err="1"/>
              <a:t>della</a:t>
            </a:r>
            <a:r>
              <a:rPr lang="en-GB" dirty="0"/>
              <a:t> nostra </a:t>
            </a:r>
            <a:r>
              <a:rPr lang="en-GB" dirty="0" err="1"/>
              <a:t>identità</a:t>
            </a:r>
            <a:r>
              <a:rPr lang="en-GB" dirty="0"/>
              <a:t>, in </a:t>
            </a:r>
            <a:r>
              <a:rPr lang="en-GB" dirty="0" err="1"/>
              <a:t>particolare</a:t>
            </a:r>
            <a:r>
              <a:rPr lang="en-GB" dirty="0"/>
              <a:t> </a:t>
            </a:r>
            <a:r>
              <a:rPr lang="en-GB" dirty="0" err="1"/>
              <a:t>quelli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scelto</a:t>
            </a:r>
            <a:r>
              <a:rPr lang="en-GB" dirty="0"/>
              <a:t> per </a:t>
            </a:r>
            <a:r>
              <a:rPr lang="en-GB" dirty="0" err="1"/>
              <a:t>noi</a:t>
            </a:r>
            <a:r>
              <a:rPr lang="en-GB" dirty="0"/>
              <a:t> </a:t>
            </a:r>
            <a:r>
              <a:rPr lang="en-GB" dirty="0" err="1"/>
              <a:t>stessi</a:t>
            </a:r>
            <a:r>
              <a:rPr lang="en-GB" dirty="0"/>
              <a:t>.</a:t>
            </a:r>
          </a:p>
          <a:p>
            <a:r>
              <a:rPr lang="en-GB" dirty="0"/>
              <a:t>In </a:t>
            </a:r>
            <a:r>
              <a:rPr lang="en-GB" dirty="0" err="1"/>
              <a:t>modo</a:t>
            </a:r>
            <a:r>
              <a:rPr lang="en-GB" dirty="0"/>
              <a:t> simile, le </a:t>
            </a:r>
            <a:r>
              <a:rPr lang="en-GB" dirty="0" err="1"/>
              <a:t>cose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facciamo</a:t>
            </a:r>
            <a:r>
              <a:rPr lang="en-GB" dirty="0"/>
              <a:t> e I </a:t>
            </a:r>
            <a:r>
              <a:rPr lang="en-GB" dirty="0" err="1"/>
              <a:t>ruoli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ricopriamo</a:t>
            </a:r>
            <a:r>
              <a:rPr lang="en-GB" dirty="0"/>
              <a:t> ci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aiutare</a:t>
            </a:r>
            <a:r>
              <a:rPr lang="en-GB" dirty="0"/>
              <a:t> a </a:t>
            </a:r>
            <a:r>
              <a:rPr lang="en-GB" dirty="0" err="1"/>
              <a:t>descrivere</a:t>
            </a:r>
            <a:r>
              <a:rPr lang="en-GB" dirty="0"/>
              <a:t> la nostra </a:t>
            </a:r>
            <a:r>
              <a:rPr lang="en-GB" dirty="0" err="1"/>
              <a:t>identità</a:t>
            </a:r>
            <a:r>
              <a:rPr lang="en-GB" dirty="0"/>
              <a:t>.</a:t>
            </a:r>
          </a:p>
          <a:p>
            <a:r>
              <a:rPr lang="en-GB" dirty="0" err="1"/>
              <a:t>Ognuno</a:t>
            </a:r>
            <a:r>
              <a:rPr lang="en-GB" dirty="0"/>
              <a:t> di </a:t>
            </a:r>
            <a:r>
              <a:rPr lang="en-GB" dirty="0" err="1"/>
              <a:t>noi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ricoprire</a:t>
            </a:r>
            <a:r>
              <a:rPr lang="en-GB" dirty="0"/>
              <a:t> </a:t>
            </a:r>
            <a:r>
              <a:rPr lang="en-GB" dirty="0" err="1"/>
              <a:t>molti</a:t>
            </a:r>
            <a:r>
              <a:rPr lang="en-GB" dirty="0"/>
              <a:t> </a:t>
            </a:r>
            <a:r>
              <a:rPr lang="en-GB" dirty="0" err="1"/>
              <a:t>ruoli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vita, </a:t>
            </a:r>
            <a:r>
              <a:rPr lang="en-GB" dirty="0" err="1"/>
              <a:t>dunque</a:t>
            </a:r>
            <a:r>
              <a:rPr lang="en-GB" dirty="0"/>
              <a:t> la nostra </a:t>
            </a:r>
            <a:r>
              <a:rPr lang="en-GB" dirty="0" err="1"/>
              <a:t>identità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multisfaccettata</a:t>
            </a:r>
            <a:r>
              <a:rPr lang="en-GB" dirty="0"/>
              <a:t>; </a:t>
            </a:r>
            <a:r>
              <a:rPr lang="en-GB" dirty="0" err="1"/>
              <a:t>possiamo</a:t>
            </a:r>
            <a:r>
              <a:rPr lang="en-GB" dirty="0"/>
              <a:t> </a:t>
            </a:r>
            <a:r>
              <a:rPr lang="en-GB" dirty="0" err="1"/>
              <a:t>lamentarci</a:t>
            </a:r>
            <a:r>
              <a:rPr lang="en-GB" dirty="0"/>
              <a:t> di non </a:t>
            </a:r>
            <a:r>
              <a:rPr lang="en-GB" dirty="0" err="1"/>
              <a:t>averne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sola, ma di </a:t>
            </a:r>
            <a:r>
              <a:rPr lang="en-GB" dirty="0" err="1"/>
              <a:t>avere</a:t>
            </a:r>
            <a:r>
              <a:rPr lang="en-GB" dirty="0"/>
              <a:t> </a:t>
            </a:r>
            <a:r>
              <a:rPr lang="en-GB" b="1" dirty="0" err="1"/>
              <a:t>identità</a:t>
            </a:r>
            <a:r>
              <a:rPr lang="en-GB" b="1" dirty="0"/>
              <a:t> multiple</a:t>
            </a:r>
            <a:r>
              <a:rPr lang="en-GB" dirty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2080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 err="1"/>
              <a:t>Identità</a:t>
            </a:r>
            <a:r>
              <a:rPr lang="en-US" dirty="0"/>
              <a:t> multiple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A33F9A-0B81-42BD-A3E7-E7449656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60848"/>
            <a:ext cx="3375099" cy="3375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85FDD3-BF47-4596-9A5E-A99C4C3F4548}"/>
              </a:ext>
            </a:extLst>
          </p:cNvPr>
          <p:cNvSpPr txBox="1"/>
          <p:nvPr/>
        </p:nvSpPr>
        <p:spPr>
          <a:xfrm>
            <a:off x="6108140" y="2837800"/>
            <a:ext cx="2112296" cy="92333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Partner di badminton per la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amica</a:t>
            </a:r>
            <a:r>
              <a:rPr lang="en-GB" dirty="0"/>
              <a:t> Sonya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0E7389-B5C9-4158-9C61-7871855223D1}"/>
              </a:ext>
            </a:extLst>
          </p:cNvPr>
          <p:cNvSpPr txBox="1"/>
          <p:nvPr/>
        </p:nvSpPr>
        <p:spPr>
          <a:xfrm>
            <a:off x="5364087" y="1670536"/>
            <a:ext cx="1800201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Figlia</a:t>
            </a:r>
            <a:r>
              <a:rPr lang="en-GB" dirty="0"/>
              <a:t> per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madre</a:t>
            </a:r>
            <a:r>
              <a:rPr lang="en-GB" dirty="0"/>
              <a:t> </a:t>
            </a:r>
            <a:r>
              <a:rPr lang="en-GB" dirty="0" err="1"/>
              <a:t>vedova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982A15-875B-4D90-8553-8A9F9A6AC9AA}"/>
              </a:ext>
            </a:extLst>
          </p:cNvPr>
          <p:cNvSpPr txBox="1"/>
          <p:nvPr/>
        </p:nvSpPr>
        <p:spPr>
          <a:xfrm>
            <a:off x="418343" y="2672075"/>
            <a:ext cx="1800201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Custode</a:t>
            </a:r>
            <a:r>
              <a:rPr lang="en-GB" dirty="0"/>
              <a:t> </a:t>
            </a:r>
            <a:r>
              <a:rPr lang="en-GB" dirty="0" err="1"/>
              <a:t>presso</a:t>
            </a:r>
            <a:r>
              <a:rPr lang="en-GB" dirty="0"/>
              <a:t> la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parrocchia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2DF063-B60A-4E19-AAC8-FF9559EA578E}"/>
              </a:ext>
            </a:extLst>
          </p:cNvPr>
          <p:cNvSpPr txBox="1"/>
          <p:nvPr/>
        </p:nvSpPr>
        <p:spPr>
          <a:xfrm>
            <a:off x="4932039" y="5320706"/>
            <a:ext cx="1800201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Cognata</a:t>
            </a:r>
            <a:r>
              <a:rPr lang="en-GB" dirty="0"/>
              <a:t> di Richard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27B67B-AEC0-457D-A057-CBD5E768CE92}"/>
              </a:ext>
            </a:extLst>
          </p:cNvPr>
          <p:cNvSpPr txBox="1"/>
          <p:nvPr/>
        </p:nvSpPr>
        <p:spPr>
          <a:xfrm>
            <a:off x="5940152" y="4295438"/>
            <a:ext cx="2103630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Moglie</a:t>
            </a:r>
            <a:r>
              <a:rPr lang="en-GB" dirty="0"/>
              <a:t> da 17 </a:t>
            </a:r>
            <a:r>
              <a:rPr lang="en-GB" dirty="0" err="1"/>
              <a:t>anni</a:t>
            </a:r>
            <a:r>
              <a:rPr lang="en-GB" dirty="0"/>
              <a:t> di </a:t>
            </a:r>
            <a:r>
              <a:rPr lang="en-GB" dirty="0" err="1"/>
              <a:t>suo</a:t>
            </a:r>
            <a:r>
              <a:rPr lang="en-GB" dirty="0"/>
              <a:t> </a:t>
            </a:r>
            <a:r>
              <a:rPr lang="en-GB" dirty="0" err="1"/>
              <a:t>marito</a:t>
            </a:r>
            <a:r>
              <a:rPr lang="en-GB" dirty="0"/>
              <a:t> Peter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51CD2-F7DF-45B7-8C9A-95C69798A4AE}"/>
              </a:ext>
            </a:extLst>
          </p:cNvPr>
          <p:cNvSpPr txBox="1"/>
          <p:nvPr/>
        </p:nvSpPr>
        <p:spPr>
          <a:xfrm>
            <a:off x="1967150" y="1412642"/>
            <a:ext cx="1956778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Zia per la </a:t>
            </a:r>
            <a:r>
              <a:rPr lang="en-GB" dirty="0" err="1"/>
              <a:t>figlia</a:t>
            </a:r>
            <a:r>
              <a:rPr lang="en-GB" dirty="0"/>
              <a:t> di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sorella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14FC2F-FC76-40A5-947F-9C91FE8038AC}"/>
              </a:ext>
            </a:extLst>
          </p:cNvPr>
          <p:cNvSpPr txBox="1"/>
          <p:nvPr/>
        </p:nvSpPr>
        <p:spPr>
          <a:xfrm>
            <a:off x="107504" y="4001193"/>
            <a:ext cx="2257420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Madre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suoi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figli</a:t>
            </a:r>
            <a:r>
              <a:rPr lang="en-GB" dirty="0"/>
              <a:t> </a:t>
            </a:r>
            <a:r>
              <a:rPr lang="en-GB" dirty="0" err="1"/>
              <a:t>adolescenti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CA89FB-E314-49F0-AF82-6D2E238B1B64}"/>
              </a:ext>
            </a:extLst>
          </p:cNvPr>
          <p:cNvSpPr txBox="1"/>
          <p:nvPr/>
        </p:nvSpPr>
        <p:spPr>
          <a:xfrm>
            <a:off x="1023515" y="5320706"/>
            <a:ext cx="2041803" cy="92333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Rappresentate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docenti</a:t>
            </a:r>
            <a:r>
              <a:rPr lang="en-GB" dirty="0"/>
              <a:t> </a:t>
            </a:r>
            <a:r>
              <a:rPr lang="en-GB" dirty="0" err="1"/>
              <a:t>presso</a:t>
            </a:r>
            <a:r>
              <a:rPr lang="en-GB" dirty="0"/>
              <a:t> la London high school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2D472992-1E4B-46DA-86D7-84D73878C09E}"/>
              </a:ext>
            </a:extLst>
          </p:cNvPr>
          <p:cNvCxnSpPr>
            <a:cxnSpLocks/>
          </p:cNvCxnSpPr>
          <p:nvPr/>
        </p:nvCxnSpPr>
        <p:spPr>
          <a:xfrm flipV="1">
            <a:off x="5410800" y="2343724"/>
            <a:ext cx="324524" cy="2913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49B10CF-F155-42CC-B856-1327D9FD4752}"/>
              </a:ext>
            </a:extLst>
          </p:cNvPr>
          <p:cNvCxnSpPr>
            <a:cxnSpLocks/>
          </p:cNvCxnSpPr>
          <p:nvPr/>
        </p:nvCxnSpPr>
        <p:spPr>
          <a:xfrm flipV="1">
            <a:off x="5799627" y="3266319"/>
            <a:ext cx="313594" cy="724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6026F70-6848-4AF7-9E20-7144DDCC73EB}"/>
              </a:ext>
            </a:extLst>
          </p:cNvPr>
          <p:cNvCxnSpPr>
            <a:cxnSpLocks/>
          </p:cNvCxnSpPr>
          <p:nvPr/>
        </p:nvCxnSpPr>
        <p:spPr>
          <a:xfrm>
            <a:off x="5627080" y="4581128"/>
            <a:ext cx="313072" cy="1145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5C82021-C4D9-493E-A72B-8C84E92ABBD9}"/>
              </a:ext>
            </a:extLst>
          </p:cNvPr>
          <p:cNvCxnSpPr>
            <a:cxnSpLocks/>
          </p:cNvCxnSpPr>
          <p:nvPr/>
        </p:nvCxnSpPr>
        <p:spPr>
          <a:xfrm>
            <a:off x="5279303" y="4992331"/>
            <a:ext cx="262993" cy="3231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6482ADE-96DB-4BD3-B4EC-F9919FFCCEA1}"/>
              </a:ext>
            </a:extLst>
          </p:cNvPr>
          <p:cNvCxnSpPr>
            <a:cxnSpLocks/>
          </p:cNvCxnSpPr>
          <p:nvPr/>
        </p:nvCxnSpPr>
        <p:spPr>
          <a:xfrm flipH="1" flipV="1">
            <a:off x="2838721" y="2073454"/>
            <a:ext cx="293119" cy="3758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0900193-33BB-4EA7-90DF-C800CD8E60A4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218544" y="2995241"/>
            <a:ext cx="409240" cy="1457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EAFA7A99-5B4B-4651-8561-0EF375DAA118}"/>
              </a:ext>
            </a:extLst>
          </p:cNvPr>
          <p:cNvCxnSpPr>
            <a:cxnSpLocks/>
          </p:cNvCxnSpPr>
          <p:nvPr/>
        </p:nvCxnSpPr>
        <p:spPr>
          <a:xfrm flipH="1">
            <a:off x="2364924" y="4442285"/>
            <a:ext cx="265577" cy="1388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DD0C33D3-FEB0-4111-82CC-DF46DACA601C}"/>
              </a:ext>
            </a:extLst>
          </p:cNvPr>
          <p:cNvCxnSpPr>
            <a:cxnSpLocks/>
          </p:cNvCxnSpPr>
          <p:nvPr/>
        </p:nvCxnSpPr>
        <p:spPr>
          <a:xfrm flipH="1">
            <a:off x="3089714" y="5233534"/>
            <a:ext cx="267779" cy="4300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5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94209-21CF-4DC8-95FC-3F802C84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 </a:t>
            </a:r>
            <a:r>
              <a:rPr lang="en-GB" dirty="0" err="1"/>
              <a:t>mia</a:t>
            </a:r>
            <a:r>
              <a:rPr lang="en-GB" dirty="0"/>
              <a:t> </a:t>
            </a:r>
            <a:r>
              <a:rPr lang="en-GB" dirty="0" err="1"/>
              <a:t>identità</a:t>
            </a:r>
            <a:r>
              <a:rPr lang="en-GB" dirty="0"/>
              <a:t> </a:t>
            </a:r>
            <a:r>
              <a:rPr lang="en-GB" dirty="0" err="1"/>
              <a:t>multipla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F17F97-5619-464E-AA7F-F7F74A2DD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Lavorare</a:t>
            </a:r>
            <a:r>
              <a:rPr lang="en-GB" dirty="0"/>
              <a:t> in </a:t>
            </a:r>
            <a:r>
              <a:rPr lang="en-GB" dirty="0" err="1"/>
              <a:t>coppie</a:t>
            </a:r>
            <a:endParaRPr lang="en-GB" dirty="0"/>
          </a:p>
          <a:p>
            <a:r>
              <a:rPr lang="en-GB" dirty="0"/>
              <a:t>Il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etichetterà</a:t>
            </a:r>
            <a:r>
              <a:rPr lang="en-GB" dirty="0"/>
              <a:t> </a:t>
            </a:r>
            <a:r>
              <a:rPr lang="en-GB" dirty="0" err="1"/>
              <a:t>uno</a:t>
            </a:r>
            <a:r>
              <a:rPr lang="en-GB" dirty="0"/>
              <a:t> di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come‘A</a:t>
            </a:r>
            <a:r>
              <a:rPr lang="en-GB" dirty="0"/>
              <a:t>’ e </a:t>
            </a:r>
            <a:r>
              <a:rPr lang="en-GB" dirty="0" err="1"/>
              <a:t>l’altro</a:t>
            </a:r>
            <a:r>
              <a:rPr lang="en-GB" dirty="0"/>
              <a:t> come ‘B’</a:t>
            </a:r>
          </a:p>
          <a:p>
            <a:r>
              <a:rPr lang="en-GB" dirty="0" err="1"/>
              <a:t>Raccontare</a:t>
            </a:r>
            <a:r>
              <a:rPr lang="en-GB" dirty="0"/>
              <a:t> </a:t>
            </a:r>
            <a:r>
              <a:rPr lang="en-GB" dirty="0" err="1"/>
              <a:t>all’altro</a:t>
            </a:r>
            <a:r>
              <a:rPr lang="en-GB" dirty="0"/>
              <a:t> I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apetti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propria </a:t>
            </a:r>
            <a:r>
              <a:rPr lang="en-GB" dirty="0" err="1"/>
              <a:t>identità</a:t>
            </a:r>
            <a:endParaRPr lang="en-GB" dirty="0"/>
          </a:p>
          <a:p>
            <a:r>
              <a:rPr lang="en-GB" dirty="0"/>
              <a:t>A </a:t>
            </a:r>
            <a:r>
              <a:rPr lang="en-GB" dirty="0" err="1"/>
              <a:t>riporterà</a:t>
            </a:r>
            <a:r>
              <a:rPr lang="en-GB" dirty="0"/>
              <a:t> le </a:t>
            </a:r>
            <a:r>
              <a:rPr lang="en-GB" dirty="0" err="1"/>
              <a:t>aree</a:t>
            </a:r>
            <a:r>
              <a:rPr lang="en-GB" dirty="0"/>
              <a:t> </a:t>
            </a:r>
            <a:r>
              <a:rPr lang="en-GB" dirty="0" err="1"/>
              <a:t>comuni</a:t>
            </a:r>
            <a:endParaRPr lang="en-GB" dirty="0"/>
          </a:p>
          <a:p>
            <a:r>
              <a:rPr lang="en-GB" dirty="0"/>
              <a:t>B </a:t>
            </a:r>
            <a:r>
              <a:rPr lang="en-GB" dirty="0" err="1"/>
              <a:t>riporterà</a:t>
            </a:r>
            <a:r>
              <a:rPr lang="en-GB" dirty="0"/>
              <a:t> le </a:t>
            </a:r>
            <a:r>
              <a:rPr lang="en-GB" dirty="0" err="1"/>
              <a:t>aree</a:t>
            </a:r>
            <a:r>
              <a:rPr lang="en-GB" dirty="0"/>
              <a:t> di </a:t>
            </a:r>
            <a:r>
              <a:rPr lang="en-GB" dirty="0" err="1"/>
              <a:t>differenza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95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Domanda</a:t>
            </a:r>
            <a:r>
              <a:rPr lang="en-GB" dirty="0"/>
              <a:t> </a:t>
            </a:r>
            <a:r>
              <a:rPr lang="en-GB" dirty="0" err="1"/>
              <a:t>chiave</a:t>
            </a:r>
            <a:r>
              <a:rPr lang="en-GB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/>
              <a:t>Perché è così importante considerare quegli aspetti dell’identità che abbiamo in comune così come quelli che sono divergenti?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0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ATTIVITA'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Numero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1.2.3</a:t>
            </a:r>
          </a:p>
          <a:p>
            <a:endParaRPr lang="en-US" sz="2400" b="1" dirty="0"/>
          </a:p>
          <a:p>
            <a:r>
              <a:rPr lang="en-US" sz="2400" b="1" dirty="0" err="1"/>
              <a:t>Titolo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Il </a:t>
            </a:r>
            <a:r>
              <a:rPr lang="en-US" sz="2400" b="1" dirty="0" err="1"/>
              <a:t>modello</a:t>
            </a:r>
            <a:r>
              <a:rPr lang="en-US" sz="2400" b="1" dirty="0"/>
              <a:t> Iceberg </a:t>
            </a:r>
            <a:r>
              <a:rPr lang="en-US" sz="2400" b="1" dirty="0" err="1"/>
              <a:t>della</a:t>
            </a:r>
            <a:r>
              <a:rPr lang="en-US" sz="2400" b="1" dirty="0"/>
              <a:t> </a:t>
            </a:r>
            <a:r>
              <a:rPr lang="en-US" sz="2400" b="1" dirty="0" err="1"/>
              <a:t>cultura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Durata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25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Commenti</a:t>
            </a:r>
            <a:r>
              <a:rPr lang="en-US" sz="2400" b="1" dirty="0"/>
              <a:t>: </a:t>
            </a:r>
            <a:r>
              <a:rPr lang="en-US" sz="2400" b="1" dirty="0" err="1"/>
              <a:t>Presentare</a:t>
            </a:r>
            <a:r>
              <a:rPr lang="en-US" sz="2400" b="1" dirty="0"/>
              <a:t> </a:t>
            </a:r>
            <a:r>
              <a:rPr lang="en-US" sz="2400" b="1" dirty="0" err="1"/>
              <a:t>ai</a:t>
            </a:r>
            <a:r>
              <a:rPr lang="en-US" sz="2400" b="1" dirty="0"/>
              <a:t> </a:t>
            </a:r>
            <a:r>
              <a:rPr lang="en-US" sz="2400" b="1" dirty="0" err="1"/>
              <a:t>partecipanti</a:t>
            </a:r>
            <a:r>
              <a:rPr lang="en-US" sz="2400" b="1" dirty="0"/>
              <a:t> un </a:t>
            </a:r>
            <a:r>
              <a:rPr lang="en-US" sz="2400" b="1" dirty="0" err="1"/>
              <a:t>modello</a:t>
            </a:r>
            <a:r>
              <a:rPr lang="en-US" sz="2400" b="1" dirty="0"/>
              <a:t> </a:t>
            </a:r>
            <a:r>
              <a:rPr lang="en-US" sz="2400" b="1" dirty="0" err="1"/>
              <a:t>teorico</a:t>
            </a:r>
            <a:r>
              <a:rPr lang="en-US" sz="2400" b="1" dirty="0"/>
              <a:t> </a:t>
            </a:r>
            <a:r>
              <a:rPr lang="en-US" sz="2400" b="1" dirty="0" err="1"/>
              <a:t>della</a:t>
            </a:r>
            <a:r>
              <a:rPr lang="en-US" sz="2400" b="1" dirty="0"/>
              <a:t> </a:t>
            </a:r>
            <a:r>
              <a:rPr lang="en-US" sz="2400" b="1" dirty="0" err="1"/>
              <a:t>cultura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067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D6838A-6C97-4F6C-B0B5-3BEFA8B28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6293237"/>
            <a:ext cx="4546848" cy="53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/>
              <a:t>Image reproduced with kind permission of Language &amp; Culture Worldwide: </a:t>
            </a:r>
            <a:r>
              <a:rPr lang="en-GB" sz="1200" dirty="0">
                <a:hlinkClick r:id="rId2"/>
              </a:rPr>
              <a:t>https://www.languageandculture.com/home</a:t>
            </a: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78388AF9-CB18-4786-8A0C-7273184FA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99392"/>
            <a:ext cx="4392488" cy="62307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5A5897D-600E-4965-9DD6-DA4E8388B7B0}"/>
              </a:ext>
            </a:extLst>
          </p:cNvPr>
          <p:cNvSpPr txBox="1">
            <a:spLocks/>
          </p:cNvSpPr>
          <p:nvPr/>
        </p:nvSpPr>
        <p:spPr>
          <a:xfrm>
            <a:off x="5364088" y="2363420"/>
            <a:ext cx="2880320" cy="329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600" dirty="0"/>
              <a:t>Lavorare in gruppi per scrivere una spiegazione congiunta dell’immagine a sinistra per qualcuno che non può vederla. </a:t>
            </a:r>
            <a:endParaRPr lang="it-IT" sz="1400" dirty="0"/>
          </a:p>
          <a:p>
            <a:pPr marL="0" indent="0">
              <a:buFont typeface="Arial" pitchFamily="34" charset="0"/>
              <a:buNone/>
            </a:pPr>
            <a:endParaRPr lang="en-GB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6926537-42CF-4990-A364-5311044B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188640"/>
            <a:ext cx="3168352" cy="1511987"/>
          </a:xfrm>
        </p:spPr>
        <p:txBody>
          <a:bodyPr>
            <a:noAutofit/>
          </a:bodyPr>
          <a:lstStyle/>
          <a:p>
            <a:r>
              <a:rPr lang="en-GB" sz="3200" dirty="0"/>
              <a:t>Il </a:t>
            </a:r>
            <a:r>
              <a:rPr lang="en-GB" sz="3200" dirty="0" err="1"/>
              <a:t>modello</a:t>
            </a:r>
            <a:r>
              <a:rPr lang="en-GB" sz="3200" dirty="0"/>
              <a:t> Iceberg </a:t>
            </a:r>
            <a:r>
              <a:rPr lang="en-GB" sz="3200" dirty="0" err="1"/>
              <a:t>della</a:t>
            </a:r>
            <a:r>
              <a:rPr lang="en-GB" sz="3200" dirty="0"/>
              <a:t> </a:t>
            </a:r>
            <a:r>
              <a:rPr lang="en-GB" sz="3200" dirty="0" err="1"/>
              <a:t>cultura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555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EE2C07-A6CA-41FF-A36E-C8E2F99D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Il </a:t>
            </a:r>
            <a:r>
              <a:rPr lang="en-GB" dirty="0" err="1"/>
              <a:t>modello</a:t>
            </a:r>
            <a:r>
              <a:rPr lang="en-GB" dirty="0"/>
              <a:t> Iceberg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cultura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A79E3-EA48-4CBA-B48C-1930EA60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La ‘</a:t>
            </a:r>
            <a:r>
              <a:rPr lang="en-GB" dirty="0" err="1"/>
              <a:t>cultura</a:t>
            </a:r>
            <a:r>
              <a:rPr lang="en-GB" dirty="0"/>
              <a:t>’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stata</a:t>
            </a:r>
            <a:r>
              <a:rPr lang="en-GB" dirty="0"/>
              <a:t> a volte </a:t>
            </a:r>
            <a:r>
              <a:rPr lang="en-GB" dirty="0" err="1"/>
              <a:t>descritta</a:t>
            </a:r>
            <a:r>
              <a:rPr lang="en-GB" dirty="0"/>
              <a:t> come un iceberg.</a:t>
            </a:r>
          </a:p>
          <a:p>
            <a:r>
              <a:rPr lang="en-GB" dirty="0"/>
              <a:t>Solo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piccola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dell’iceberg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 </a:t>
            </a:r>
            <a:r>
              <a:rPr lang="en-GB" dirty="0" err="1"/>
              <a:t>visibile</a:t>
            </a:r>
            <a:r>
              <a:rPr lang="en-GB" dirty="0"/>
              <a:t> al di </a:t>
            </a:r>
            <a:r>
              <a:rPr lang="en-GB" dirty="0" err="1"/>
              <a:t>fuori</a:t>
            </a:r>
            <a:r>
              <a:rPr lang="en-GB" dirty="0"/>
              <a:t> </a:t>
            </a:r>
            <a:r>
              <a:rPr lang="en-GB" dirty="0" err="1"/>
              <a:t>dell’acqua</a:t>
            </a:r>
            <a:r>
              <a:rPr lang="en-GB" dirty="0"/>
              <a:t>. La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grande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nascosta</a:t>
            </a:r>
            <a:r>
              <a:rPr lang="en-GB" dirty="0"/>
              <a:t> sotto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ghiaccioe</a:t>
            </a:r>
            <a:r>
              <a:rPr lang="en-GB" dirty="0"/>
              <a:t>  </a:t>
            </a:r>
            <a:r>
              <a:rPr lang="en-GB" dirty="0" err="1"/>
              <a:t>dunque</a:t>
            </a:r>
            <a:r>
              <a:rPr lang="en-GB" dirty="0"/>
              <a:t> non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visibile</a:t>
            </a:r>
            <a:r>
              <a:rPr lang="en-GB" dirty="0"/>
              <a:t>.</a:t>
            </a:r>
          </a:p>
          <a:p>
            <a:r>
              <a:rPr lang="en-GB" dirty="0"/>
              <a:t>Il 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semplifica</a:t>
            </a:r>
            <a:r>
              <a:rPr lang="en-GB" dirty="0"/>
              <a:t> come le </a:t>
            </a:r>
            <a:r>
              <a:rPr lang="en-GB" dirty="0" err="1"/>
              <a:t>caratteristiche</a:t>
            </a:r>
            <a:r>
              <a:rPr lang="en-GB" dirty="0"/>
              <a:t> </a:t>
            </a:r>
            <a:r>
              <a:rPr lang="en-GB" dirty="0" err="1"/>
              <a:t>superficiali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cultura</a:t>
            </a:r>
            <a:r>
              <a:rPr lang="en-GB" dirty="0"/>
              <a:t> (</a:t>
            </a:r>
            <a:r>
              <a:rPr lang="en-GB" dirty="0" err="1"/>
              <a:t>comportamenti</a:t>
            </a:r>
            <a:r>
              <a:rPr lang="en-GB" dirty="0"/>
              <a:t>) </a:t>
            </a:r>
            <a:r>
              <a:rPr lang="en-GB" dirty="0" err="1"/>
              <a:t>siano</a:t>
            </a:r>
            <a:r>
              <a:rPr lang="en-GB" dirty="0"/>
              <a:t> </a:t>
            </a:r>
            <a:r>
              <a:rPr lang="en-GB" dirty="0" err="1"/>
              <a:t>visibili</a:t>
            </a:r>
            <a:r>
              <a:rPr lang="en-GB" dirty="0"/>
              <a:t>, </a:t>
            </a:r>
            <a:r>
              <a:rPr lang="en-GB" dirty="0" err="1"/>
              <a:t>mentre</a:t>
            </a:r>
            <a:r>
              <a:rPr lang="en-GB" dirty="0"/>
              <a:t>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sottostà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cultura</a:t>
            </a:r>
            <a:r>
              <a:rPr lang="en-GB" dirty="0"/>
              <a:t> (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cardine</a:t>
            </a:r>
            <a:r>
              <a:rPr lang="en-GB" dirty="0"/>
              <a:t>) </a:t>
            </a:r>
            <a:r>
              <a:rPr lang="en-GB" dirty="0" err="1"/>
              <a:t>è</a:t>
            </a:r>
            <a:r>
              <a:rPr lang="en-GB" dirty="0"/>
              <a:t> ben al di sotto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superficie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8205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5BC64-A954-42AD-93AF-6801CAAD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Ricostruire</a:t>
            </a:r>
            <a:r>
              <a:rPr lang="en-GB" dirty="0"/>
              <a:t> un </a:t>
            </a:r>
            <a:r>
              <a:rPr lang="en-GB" dirty="0" err="1"/>
              <a:t>testo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3007E-BD19-4DBA-A3E5-6E814C251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Vengono</a:t>
            </a:r>
            <a:r>
              <a:rPr lang="en-GB" dirty="0"/>
              <a:t> </a:t>
            </a:r>
            <a:r>
              <a:rPr lang="en-GB" dirty="0" err="1"/>
              <a:t>consegnati</a:t>
            </a:r>
            <a:r>
              <a:rPr lang="en-GB" dirty="0"/>
              <a:t> cinque </a:t>
            </a:r>
            <a:r>
              <a:rPr lang="en-GB" dirty="0" err="1"/>
              <a:t>paragrafi</a:t>
            </a:r>
            <a:r>
              <a:rPr lang="en-GB" dirty="0"/>
              <a:t>. </a:t>
            </a:r>
            <a:r>
              <a:rPr lang="en-GB" dirty="0" err="1"/>
              <a:t>Ognuno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spiegazione</a:t>
            </a:r>
            <a:r>
              <a:rPr lang="en-GB" dirty="0"/>
              <a:t> del </a:t>
            </a:r>
            <a:r>
              <a:rPr lang="en-GB" dirty="0" err="1"/>
              <a:t>modello</a:t>
            </a:r>
            <a:r>
              <a:rPr lang="en-GB" dirty="0"/>
              <a:t> Iceberg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cultura</a:t>
            </a:r>
            <a:r>
              <a:rPr lang="en-GB" dirty="0"/>
              <a:t>.</a:t>
            </a:r>
          </a:p>
          <a:p>
            <a:r>
              <a:rPr lang="en-GB" dirty="0" err="1"/>
              <a:t>Lavorare</a:t>
            </a:r>
            <a:r>
              <a:rPr lang="en-GB" dirty="0"/>
              <a:t> in </a:t>
            </a:r>
            <a:r>
              <a:rPr lang="en-GB" dirty="0" err="1"/>
              <a:t>gruppi</a:t>
            </a:r>
            <a:r>
              <a:rPr lang="en-GB" dirty="0"/>
              <a:t> per </a:t>
            </a:r>
            <a:r>
              <a:rPr lang="en-GB" dirty="0" err="1"/>
              <a:t>organizzare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paragrafi</a:t>
            </a:r>
            <a:r>
              <a:rPr lang="en-GB" dirty="0"/>
              <a:t> per </a:t>
            </a:r>
            <a:r>
              <a:rPr lang="en-GB" dirty="0" err="1"/>
              <a:t>creare</a:t>
            </a:r>
            <a:r>
              <a:rPr lang="en-GB" dirty="0"/>
              <a:t> un </a:t>
            </a:r>
            <a:r>
              <a:rPr lang="en-GB" dirty="0" err="1"/>
              <a:t>articolo</a:t>
            </a:r>
            <a:r>
              <a:rPr lang="en-GB" dirty="0"/>
              <a:t> di </a:t>
            </a:r>
            <a:r>
              <a:rPr lang="en-GB" dirty="0" err="1"/>
              <a:t>giornale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modello</a:t>
            </a:r>
            <a:r>
              <a:rPr lang="en-GB" dirty="0"/>
              <a:t> Iceberg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cultura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4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Domanda</a:t>
            </a:r>
            <a:r>
              <a:rPr lang="en-GB" dirty="0"/>
              <a:t> </a:t>
            </a:r>
            <a:r>
              <a:rPr lang="en-GB" dirty="0" err="1"/>
              <a:t>chiave</a:t>
            </a:r>
            <a:r>
              <a:rPr lang="en-GB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/>
              <a:t>Come </a:t>
            </a:r>
            <a:r>
              <a:rPr lang="en-GB" sz="3200" dirty="0" err="1"/>
              <a:t>può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</a:t>
            </a:r>
            <a:r>
              <a:rPr lang="en-GB" sz="3200" dirty="0" err="1"/>
              <a:t>modello</a:t>
            </a:r>
            <a:r>
              <a:rPr lang="en-GB" sz="3200" dirty="0"/>
              <a:t> iceberg </a:t>
            </a:r>
            <a:r>
              <a:rPr lang="en-GB" sz="3200" dirty="0" err="1"/>
              <a:t>aiutarci</a:t>
            </a:r>
            <a:r>
              <a:rPr lang="en-GB" sz="3200" dirty="0"/>
              <a:t> a </a:t>
            </a:r>
            <a:r>
              <a:rPr lang="en-GB" sz="3200" dirty="0" err="1"/>
              <a:t>comprendere</a:t>
            </a:r>
            <a:r>
              <a:rPr lang="en-GB" sz="3200" dirty="0"/>
              <a:t> </a:t>
            </a:r>
            <a:r>
              <a:rPr lang="en-GB" sz="3200" dirty="0" err="1"/>
              <a:t>l’idea</a:t>
            </a:r>
            <a:r>
              <a:rPr lang="en-GB" sz="3200" dirty="0"/>
              <a:t> di ‘</a:t>
            </a:r>
            <a:r>
              <a:rPr lang="en-GB" sz="3200" dirty="0" err="1"/>
              <a:t>cultura</a:t>
            </a:r>
            <a:r>
              <a:rPr lang="en-GB" sz="3200" dirty="0"/>
              <a:t>’?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97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69B3-C48E-4302-9443-EC70129E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err="1"/>
              <a:t>Messaggi</a:t>
            </a:r>
            <a:r>
              <a:rPr lang="en-GB" dirty="0"/>
              <a:t> </a:t>
            </a:r>
            <a:r>
              <a:rPr lang="en-GB" dirty="0" err="1"/>
              <a:t>chiave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48A50-C239-4A17-808A-E3D1EA8D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L’iceberg è utile per comprendere il concetto di ‘cultura’. Ci aiuta a visualizzare come le nostre credenze più profonde, i valori, le attitudini morali ecc. – cioè ciò che noi chiamiamo cultura – siano radicati in noi. La "cultura" potrebbe essere indovinata attraverso i nostri comportamenti o apparenze visibili, ma in realtà è molto più profonda e complessa di quella che presentiamo come "valore nominale".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7316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Modulo 1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/>
              <a:t>Unità</a:t>
            </a:r>
            <a:r>
              <a:rPr lang="en-US" dirty="0"/>
              <a:t> 2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426500"/>
              </p:ext>
            </p:extLst>
          </p:nvPr>
        </p:nvGraphicFramePr>
        <p:xfrm>
          <a:off x="395536" y="1628800"/>
          <a:ext cx="7632848" cy="458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8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 del Modulo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competenze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interculturali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attraverso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consapevolezza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culturale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un'efficace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comunicazione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interculturale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 dell’unità</a:t>
                      </a:r>
                      <a:endParaRPr lang="it-IT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consapevolezza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culturale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noProof="0" dirty="0"/>
                        <a:t>Obiettivi formativi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Supportare i partecipanti nello sviluppare la loro conoscenza e comprensione dei modelli concettuali e teorici relativi all'interculturalità.</a:t>
                      </a:r>
                    </a:p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Permettere ai partecipanti di sviluppare una comprensione critica della propria esperienza e del proprio patrimonio culturale</a:t>
                      </a:r>
                    </a:p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Esplorare come questa comprensione può aiutarli a modellare atteggiamenti e comportamenti appropriati quando lavorano con studenti che partecipano a programmi ed esperienze interculturali di IFP.</a:t>
                      </a:r>
                    </a:p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Supportare i partecipanti nel familiarizzare con i concetti di cultura e competenza interculturale.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Ore di </a:t>
                      </a:r>
                      <a:r>
                        <a:rPr lang="en-US" sz="1600" dirty="0" err="1"/>
                        <a:t>formazione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ore (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più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per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l’intero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Modulo)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ATTIVITA'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Numero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1.2.4</a:t>
            </a:r>
          </a:p>
          <a:p>
            <a:endParaRPr lang="en-US" sz="2400" b="1" dirty="0"/>
          </a:p>
          <a:p>
            <a:r>
              <a:rPr lang="en-US" sz="2400" b="1" dirty="0" err="1"/>
              <a:t>Titolo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identità</a:t>
            </a:r>
            <a:r>
              <a:rPr lang="en-US" sz="2400" b="1" dirty="0"/>
              <a:t> e </a:t>
            </a:r>
            <a:r>
              <a:rPr lang="en-US" sz="2400" b="1" dirty="0" err="1"/>
              <a:t>cultura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Durata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30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Commenti</a:t>
            </a:r>
            <a:r>
              <a:rPr lang="en-US" sz="2400" b="1" dirty="0"/>
              <a:t>: </a:t>
            </a:r>
            <a:r>
              <a:rPr lang="en-US" sz="2400" b="1" dirty="0" err="1"/>
              <a:t>esplorare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legami</a:t>
            </a:r>
            <a:r>
              <a:rPr lang="en-US" sz="2400" b="1" dirty="0"/>
              <a:t> </a:t>
            </a:r>
            <a:r>
              <a:rPr lang="en-US" sz="2400" b="1" dirty="0" err="1"/>
              <a:t>tra</a:t>
            </a:r>
            <a:r>
              <a:rPr lang="en-US" sz="2400" b="1" dirty="0"/>
              <a:t> </a:t>
            </a:r>
            <a:r>
              <a:rPr lang="en-US" sz="2400" b="1" dirty="0" err="1"/>
              <a:t>identità</a:t>
            </a:r>
            <a:r>
              <a:rPr lang="en-US" sz="2400" b="1" dirty="0"/>
              <a:t> e </a:t>
            </a:r>
            <a:r>
              <a:rPr lang="en-US" sz="2400" b="1" dirty="0" err="1"/>
              <a:t>cultura</a:t>
            </a:r>
            <a:r>
              <a:rPr lang="en-US" sz="2400" b="1" dirty="0"/>
              <a:t> e la </a:t>
            </a:r>
            <a:r>
              <a:rPr lang="en-US" sz="2400" b="1" dirty="0" err="1"/>
              <a:t>loro</a:t>
            </a:r>
            <a:r>
              <a:rPr lang="en-US" sz="2400" b="1" dirty="0"/>
              <a:t> </a:t>
            </a:r>
            <a:r>
              <a:rPr lang="en-US" sz="2400" b="1" dirty="0" err="1"/>
              <a:t>relazione</a:t>
            </a:r>
            <a:r>
              <a:rPr lang="en-US" sz="2400" b="1" dirty="0"/>
              <a:t> con </a:t>
            </a:r>
            <a:r>
              <a:rPr lang="en-US" sz="2400" b="1" dirty="0" err="1"/>
              <a:t>concetti</a:t>
            </a:r>
            <a:r>
              <a:rPr lang="en-US" sz="2400" b="1" dirty="0"/>
              <a:t> come </a:t>
            </a:r>
            <a:r>
              <a:rPr lang="en-US" sz="2400" b="1" dirty="0" err="1"/>
              <a:t>nazionalità</a:t>
            </a:r>
            <a:r>
              <a:rPr lang="en-US" sz="2400" b="1" dirty="0"/>
              <a:t> </a:t>
            </a:r>
            <a:r>
              <a:rPr lang="en-US" sz="2400" b="1" dirty="0" err="1"/>
              <a:t>ed</a:t>
            </a:r>
            <a:r>
              <a:rPr lang="en-US" sz="2400" b="1" dirty="0"/>
              <a:t> </a:t>
            </a:r>
            <a:r>
              <a:rPr lang="en-US" sz="2400" b="1" dirty="0" err="1"/>
              <a:t>etnia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419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29B28-36D2-40F5-8A15-88C2873B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08" y="110497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Identità</a:t>
            </a:r>
            <a:r>
              <a:rPr lang="en-GB" dirty="0"/>
              <a:t> </a:t>
            </a:r>
            <a:r>
              <a:rPr lang="en-GB" dirty="0" err="1"/>
              <a:t>personali</a:t>
            </a:r>
            <a:r>
              <a:rPr lang="en-GB" dirty="0"/>
              <a:t> e </a:t>
            </a:r>
            <a:r>
              <a:rPr lang="en-GB" dirty="0" err="1"/>
              <a:t>cultura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6AE26-8ADB-4B75-85E7-2045070D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43" y="1169293"/>
            <a:ext cx="7643192" cy="1501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/>
              <a:t>Queste</a:t>
            </a:r>
            <a:r>
              <a:rPr lang="en-GB" sz="2800" dirty="0"/>
              <a:t> </a:t>
            </a:r>
            <a:r>
              <a:rPr lang="en-GB" sz="2800" dirty="0" err="1"/>
              <a:t>persone</a:t>
            </a:r>
            <a:r>
              <a:rPr lang="en-GB" sz="2800" dirty="0"/>
              <a:t> </a:t>
            </a:r>
            <a:r>
              <a:rPr lang="en-GB" sz="2800" dirty="0" err="1"/>
              <a:t>sono</a:t>
            </a:r>
            <a:r>
              <a:rPr lang="en-GB" sz="2800" dirty="0"/>
              <a:t> </a:t>
            </a:r>
            <a:r>
              <a:rPr lang="en-GB" sz="2800" dirty="0" err="1"/>
              <a:t>molto</a:t>
            </a:r>
            <a:r>
              <a:rPr lang="en-GB" sz="2800" dirty="0"/>
              <a:t> </a:t>
            </a:r>
            <a:r>
              <a:rPr lang="en-GB" sz="2800" dirty="0" err="1"/>
              <a:t>famose</a:t>
            </a:r>
            <a:r>
              <a:rPr lang="en-GB" sz="2800" dirty="0"/>
              <a:t> </a:t>
            </a:r>
            <a:r>
              <a:rPr lang="en-GB" sz="2800" dirty="0" err="1"/>
              <a:t>nel</a:t>
            </a:r>
            <a:r>
              <a:rPr lang="en-GB" sz="2800" dirty="0"/>
              <a:t> </a:t>
            </a:r>
            <a:r>
              <a:rPr lang="en-GB" sz="2800" dirty="0" err="1"/>
              <a:t>Paese</a:t>
            </a:r>
            <a:r>
              <a:rPr lang="en-GB" sz="2800" dirty="0"/>
              <a:t> in cui </a:t>
            </a:r>
            <a:r>
              <a:rPr lang="en-GB" sz="2800" dirty="0" err="1"/>
              <a:t>vivono</a:t>
            </a:r>
            <a:r>
              <a:rPr lang="en-GB" sz="2800" dirty="0"/>
              <a:t>. </a:t>
            </a:r>
            <a:r>
              <a:rPr lang="en-GB" sz="2800" dirty="0" err="1"/>
              <a:t>Sei</a:t>
            </a:r>
            <a:r>
              <a:rPr lang="en-GB" sz="2800" dirty="0"/>
              <a:t> in </a:t>
            </a:r>
            <a:r>
              <a:rPr lang="en-GB" sz="2800" dirty="0" err="1"/>
              <a:t>grado</a:t>
            </a:r>
            <a:r>
              <a:rPr lang="en-GB" sz="2800" dirty="0"/>
              <a:t> di </a:t>
            </a:r>
            <a:r>
              <a:rPr lang="en-GB" sz="2800" dirty="0" err="1"/>
              <a:t>indovinare</a:t>
            </a:r>
            <a:r>
              <a:rPr lang="en-GB" sz="2800" dirty="0"/>
              <a:t> la </a:t>
            </a:r>
            <a:r>
              <a:rPr lang="en-GB" sz="2800" dirty="0" err="1"/>
              <a:t>loro</a:t>
            </a:r>
            <a:r>
              <a:rPr lang="en-GB" sz="2800" dirty="0"/>
              <a:t> </a:t>
            </a:r>
            <a:r>
              <a:rPr lang="en-GB" sz="2800" dirty="0" err="1"/>
              <a:t>cultura</a:t>
            </a:r>
            <a:r>
              <a:rPr lang="en-GB" sz="2800" dirty="0"/>
              <a:t> di </a:t>
            </a:r>
            <a:r>
              <a:rPr lang="en-GB" sz="2800" dirty="0" err="1"/>
              <a:t>appartenenza</a:t>
            </a:r>
            <a:r>
              <a:rPr lang="en-GB" sz="28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29626C-26CF-4321-9451-9859ADBB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459436"/>
            <a:ext cx="3006278" cy="3864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4251A1-8240-4176-A109-3013A5D65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153" y="2673268"/>
            <a:ext cx="3096344" cy="3096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CAAF6C-AECD-47C2-9246-B8C0008CE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189" y="2619820"/>
            <a:ext cx="5905500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AD2CBB-ED23-4446-A24B-B169837F3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197" y="2468093"/>
            <a:ext cx="2727484" cy="3855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AACF34F-055B-430D-8513-E7FAD014F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194" y="2348880"/>
            <a:ext cx="3870261" cy="3732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C50330-BFCB-411B-A123-80E38D2DC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476" y="2861397"/>
            <a:ext cx="4811696" cy="2707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2FF1EAF-DC93-46FE-B8F5-69BCAD709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253" y="2364767"/>
            <a:ext cx="3058013" cy="37891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596E273-FCA7-4134-9B0C-C9F2DF139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7815" y="2292760"/>
            <a:ext cx="4236887" cy="37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CAF4FA-BCD5-43FA-8A3C-34E1FD34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76672"/>
            <a:ext cx="4523624" cy="59563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E77428-CD4A-4EA5-86F2-78FDBA773430}"/>
              </a:ext>
            </a:extLst>
          </p:cNvPr>
          <p:cNvSpPr/>
          <p:nvPr/>
        </p:nvSpPr>
        <p:spPr>
          <a:xfrm>
            <a:off x="0" y="2485330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>
                <a:solidFill>
                  <a:srgbClr val="333333">
                    <a:lumMod val="50000"/>
                  </a:srgbClr>
                </a:solidFill>
                <a:latin typeface="Century Gothic"/>
              </a:rPr>
              <a:t>Identità</a:t>
            </a:r>
            <a:r>
              <a:rPr lang="en-GB" sz="4000" dirty="0">
                <a:solidFill>
                  <a:srgbClr val="333333">
                    <a:lumMod val="50000"/>
                  </a:srgbClr>
                </a:solidFill>
                <a:latin typeface="Century Gothic"/>
              </a:rPr>
              <a:t> </a:t>
            </a:r>
            <a:r>
              <a:rPr lang="en-GB" sz="4000" dirty="0" err="1">
                <a:solidFill>
                  <a:srgbClr val="333333">
                    <a:lumMod val="50000"/>
                  </a:srgbClr>
                </a:solidFill>
                <a:latin typeface="Century Gothic"/>
              </a:rPr>
              <a:t>personali</a:t>
            </a:r>
            <a:r>
              <a:rPr lang="en-GB" sz="4000" dirty="0">
                <a:solidFill>
                  <a:srgbClr val="333333">
                    <a:lumMod val="50000"/>
                  </a:srgbClr>
                </a:solidFill>
                <a:latin typeface="Century Gothic"/>
              </a:rPr>
              <a:t> e </a:t>
            </a:r>
            <a:r>
              <a:rPr lang="en-GB" sz="4000" dirty="0" err="1">
                <a:solidFill>
                  <a:srgbClr val="333333">
                    <a:lumMod val="50000"/>
                  </a:srgbClr>
                </a:solidFill>
                <a:latin typeface="Century Gothic"/>
              </a:rPr>
              <a:t>cultura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427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DCBA0-3091-4F79-AED3-66928226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1012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Identità</a:t>
            </a:r>
            <a:r>
              <a:rPr lang="en-GB" dirty="0"/>
              <a:t> </a:t>
            </a:r>
            <a:r>
              <a:rPr lang="en-GB" dirty="0" err="1"/>
              <a:t>personali</a:t>
            </a:r>
            <a:r>
              <a:rPr lang="en-GB" dirty="0"/>
              <a:t> e </a:t>
            </a:r>
            <a:r>
              <a:rPr lang="en-GB" dirty="0" err="1"/>
              <a:t>cultura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DF1DCF-4917-43CE-9839-2AE327BA0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7643192" cy="4929411"/>
          </a:xfrm>
        </p:spPr>
        <p:txBody>
          <a:bodyPr>
            <a:normAutofit/>
          </a:bodyPr>
          <a:lstStyle/>
          <a:p>
            <a:r>
              <a:rPr lang="en-GB" dirty="0" err="1"/>
              <a:t>Quante</a:t>
            </a:r>
            <a:r>
              <a:rPr lang="en-GB" dirty="0"/>
              <a:t> </a:t>
            </a:r>
            <a:r>
              <a:rPr lang="en-GB" dirty="0" err="1"/>
              <a:t>risposte</a:t>
            </a:r>
            <a:r>
              <a:rPr lang="en-GB" dirty="0"/>
              <a:t> diverse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emerse</a:t>
            </a:r>
            <a:r>
              <a:rPr lang="en-GB" dirty="0"/>
              <a:t>? </a:t>
            </a:r>
          </a:p>
          <a:p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stato</a:t>
            </a:r>
            <a:r>
              <a:rPr lang="en-GB" dirty="0"/>
              <a:t> facile </a:t>
            </a:r>
            <a:r>
              <a:rPr lang="en-GB" dirty="0" err="1"/>
              <a:t>scegliere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risposta</a:t>
            </a:r>
            <a:r>
              <a:rPr lang="en-GB" dirty="0"/>
              <a:t>?</a:t>
            </a:r>
          </a:p>
          <a:p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assunti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stati</a:t>
            </a:r>
            <a:r>
              <a:rPr lang="en-GB" dirty="0"/>
              <a:t> </a:t>
            </a:r>
            <a:r>
              <a:rPr lang="en-GB" dirty="0" err="1"/>
              <a:t>fatti</a:t>
            </a:r>
            <a:r>
              <a:rPr lang="en-GB" dirty="0"/>
              <a:t> per </a:t>
            </a:r>
            <a:r>
              <a:rPr lang="en-GB" dirty="0" err="1"/>
              <a:t>aiutarsi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risposta</a:t>
            </a:r>
            <a:r>
              <a:rPr lang="en-GB" dirty="0"/>
              <a:t>?</a:t>
            </a:r>
          </a:p>
          <a:p>
            <a:r>
              <a:rPr lang="en-GB" dirty="0" err="1"/>
              <a:t>Credi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la 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sia</a:t>
            </a:r>
            <a:r>
              <a:rPr lang="en-GB" dirty="0"/>
              <a:t> </a:t>
            </a:r>
            <a:r>
              <a:rPr lang="en-GB" dirty="0" err="1"/>
              <a:t>sempre</a:t>
            </a:r>
            <a:r>
              <a:rPr lang="en-GB" dirty="0"/>
              <a:t> </a:t>
            </a:r>
            <a:r>
              <a:rPr lang="en-GB" dirty="0" err="1"/>
              <a:t>visibile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Perché</a:t>
            </a:r>
            <a:r>
              <a:rPr lang="en-GB" dirty="0"/>
              <a:t>? </a:t>
            </a:r>
          </a:p>
          <a:p>
            <a:pPr lvl="1"/>
            <a:r>
              <a:rPr lang="en-GB" dirty="0" err="1"/>
              <a:t>Perché</a:t>
            </a:r>
            <a:r>
              <a:rPr lang="en-GB" dirty="0"/>
              <a:t> no?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750D6-FD19-4490-9874-BE14962D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>
            <a:noAutofit/>
          </a:bodyPr>
          <a:lstStyle/>
          <a:p>
            <a:r>
              <a:rPr lang="en-GB" sz="3600" dirty="0" err="1"/>
              <a:t>Quali</a:t>
            </a:r>
            <a:r>
              <a:rPr lang="en-GB" sz="3600" dirty="0"/>
              <a:t> </a:t>
            </a:r>
            <a:r>
              <a:rPr lang="en-GB" sz="3600" dirty="0" err="1"/>
              <a:t>assunti</a:t>
            </a:r>
            <a:r>
              <a:rPr lang="en-GB" sz="3600" dirty="0"/>
              <a:t> </a:t>
            </a:r>
            <a:r>
              <a:rPr lang="en-GB" sz="3600" dirty="0" err="1"/>
              <a:t>facciamo</a:t>
            </a:r>
            <a:r>
              <a:rPr lang="en-GB" sz="3600" dirty="0"/>
              <a:t> </a:t>
            </a:r>
            <a:r>
              <a:rPr lang="en-GB" sz="3600" dirty="0" err="1"/>
              <a:t>sulla</a:t>
            </a:r>
            <a:r>
              <a:rPr lang="en-GB" sz="3600" dirty="0"/>
              <a:t> ‘</a:t>
            </a:r>
            <a:r>
              <a:rPr lang="en-GB" sz="3600" dirty="0" err="1"/>
              <a:t>cultura</a:t>
            </a:r>
            <a:r>
              <a:rPr lang="en-GB" sz="3600" dirty="0"/>
              <a:t>’?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A23266-B025-4D38-A52C-AB9F85C1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233285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La ‘</a:t>
            </a:r>
            <a:r>
              <a:rPr lang="en-GB" dirty="0" err="1"/>
              <a:t>cultura</a:t>
            </a:r>
            <a:r>
              <a:rPr lang="en-GB" dirty="0"/>
              <a:t>’ </a:t>
            </a:r>
            <a:r>
              <a:rPr lang="en-GB" dirty="0" err="1"/>
              <a:t>implica</a:t>
            </a:r>
            <a:r>
              <a:rPr lang="en-GB" dirty="0"/>
              <a:t> la ‘</a:t>
            </a:r>
            <a:r>
              <a:rPr lang="en-GB" dirty="0" err="1"/>
              <a:t>nazionalità</a:t>
            </a:r>
            <a:r>
              <a:rPr lang="en-GB" dirty="0"/>
              <a:t>’ o l’’</a:t>
            </a:r>
            <a:r>
              <a:rPr lang="en-GB" dirty="0" err="1"/>
              <a:t>eredità</a:t>
            </a:r>
            <a:r>
              <a:rPr lang="en-GB" dirty="0"/>
              <a:t> </a:t>
            </a:r>
            <a:r>
              <a:rPr lang="en-GB" dirty="0" err="1"/>
              <a:t>etnica</a:t>
            </a:r>
            <a:r>
              <a:rPr lang="en-GB" dirty="0"/>
              <a:t>’?</a:t>
            </a:r>
          </a:p>
          <a:p>
            <a:r>
              <a:rPr lang="en-GB" dirty="0"/>
              <a:t>Se </a:t>
            </a:r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persone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tutte</a:t>
            </a:r>
            <a:r>
              <a:rPr lang="en-GB" dirty="0"/>
              <a:t> </a:t>
            </a:r>
            <a:r>
              <a:rPr lang="en-GB" dirty="0" err="1"/>
              <a:t>britanniche</a:t>
            </a:r>
            <a:r>
              <a:rPr lang="en-GB" dirty="0"/>
              <a:t>, </a:t>
            </a:r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comportamenti</a:t>
            </a:r>
            <a:r>
              <a:rPr lang="en-GB" dirty="0"/>
              <a:t> </a:t>
            </a:r>
            <a:r>
              <a:rPr lang="en-GB" dirty="0" err="1"/>
              <a:t>culturali</a:t>
            </a:r>
            <a:r>
              <a:rPr lang="en-GB" dirty="0"/>
              <a:t>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condividere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837520-ED64-402A-BF83-3CEF7A4A60D3}"/>
              </a:ext>
            </a:extLst>
          </p:cNvPr>
          <p:cNvSpPr txBox="1"/>
          <p:nvPr/>
        </p:nvSpPr>
        <p:spPr>
          <a:xfrm>
            <a:off x="457200" y="3966214"/>
            <a:ext cx="188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>
                <a:solidFill>
                  <a:srgbClr val="FF0000"/>
                </a:solidFill>
              </a:rPr>
              <a:t>Mangiano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tutti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il</a:t>
            </a:r>
            <a:r>
              <a:rPr lang="en-GB" sz="2400" i="1" dirty="0">
                <a:solidFill>
                  <a:srgbClr val="FF0000"/>
                </a:solidFill>
              </a:rPr>
              <a:t> roast beef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285179-59E5-4A3D-88B5-75194882A83E}"/>
              </a:ext>
            </a:extLst>
          </p:cNvPr>
          <p:cNvSpPr txBox="1"/>
          <p:nvPr/>
        </p:nvSpPr>
        <p:spPr>
          <a:xfrm>
            <a:off x="2555776" y="410803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>
                <a:solidFill>
                  <a:srgbClr val="FF0000"/>
                </a:solidFill>
              </a:rPr>
              <a:t>Bevono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tutti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thè</a:t>
            </a:r>
            <a:r>
              <a:rPr lang="en-GB" sz="2400" i="1" dirty="0">
                <a:solidFill>
                  <a:srgbClr val="FF0000"/>
                </a:solidFill>
              </a:rPr>
              <a:t> con latte e </a:t>
            </a:r>
            <a:r>
              <a:rPr lang="en-GB" sz="2400" i="1" dirty="0" err="1">
                <a:solidFill>
                  <a:srgbClr val="FF0000"/>
                </a:solidFill>
              </a:rPr>
              <a:t>zucchero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0ACFEE-22E4-4D4F-BD47-34EB765FA033}"/>
              </a:ext>
            </a:extLst>
          </p:cNvPr>
          <p:cNvSpPr txBox="1"/>
          <p:nvPr/>
        </p:nvSpPr>
        <p:spPr>
          <a:xfrm>
            <a:off x="3813330" y="5867656"/>
            <a:ext cx="274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>
                <a:solidFill>
                  <a:srgbClr val="FF0000"/>
                </a:solidFill>
              </a:rPr>
              <a:t>Parlano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tutti</a:t>
            </a:r>
            <a:r>
              <a:rPr lang="en-GB" sz="2400" i="1" dirty="0">
                <a:solidFill>
                  <a:srgbClr val="FF0000"/>
                </a:solidFill>
              </a:rPr>
              <a:t> del </a:t>
            </a:r>
            <a:r>
              <a:rPr lang="en-GB" sz="2400" i="1" dirty="0" err="1">
                <a:solidFill>
                  <a:srgbClr val="FF0000"/>
                </a:solidFill>
              </a:rPr>
              <a:t>meteo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1F6C49-102C-4A1F-8959-61ED08A9CE1B}"/>
              </a:ext>
            </a:extLst>
          </p:cNvPr>
          <p:cNvSpPr txBox="1"/>
          <p:nvPr/>
        </p:nvSpPr>
        <p:spPr>
          <a:xfrm>
            <a:off x="5220072" y="4939031"/>
            <a:ext cx="273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>
                <a:solidFill>
                  <a:srgbClr val="FF0000"/>
                </a:solidFill>
              </a:rPr>
              <a:t>Vivono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tutti</a:t>
            </a:r>
            <a:r>
              <a:rPr lang="en-GB" sz="2400" i="1" dirty="0">
                <a:solidFill>
                  <a:srgbClr val="FF0000"/>
                </a:solidFill>
              </a:rPr>
              <a:t> in </a:t>
            </a:r>
            <a:r>
              <a:rPr lang="en-GB" sz="2400" i="1" dirty="0" err="1">
                <a:solidFill>
                  <a:srgbClr val="FF0000"/>
                </a:solidFill>
              </a:rPr>
              <a:t>una</a:t>
            </a:r>
            <a:r>
              <a:rPr lang="en-GB" sz="2400" i="1" dirty="0">
                <a:solidFill>
                  <a:srgbClr val="FF0000"/>
                </a:solidFill>
              </a:rPr>
              <a:t> casa con </a:t>
            </a:r>
            <a:r>
              <a:rPr lang="en-GB" sz="2400" i="1" dirty="0" err="1">
                <a:solidFill>
                  <a:srgbClr val="FF0000"/>
                </a:solidFill>
              </a:rPr>
              <a:t>giardino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EED63E-FC73-45FA-B140-1497E44B0CC1}"/>
              </a:ext>
            </a:extLst>
          </p:cNvPr>
          <p:cNvSpPr txBox="1"/>
          <p:nvPr/>
        </p:nvSpPr>
        <p:spPr>
          <a:xfrm>
            <a:off x="642830" y="5061527"/>
            <a:ext cx="328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>
                <a:solidFill>
                  <a:srgbClr val="FF0000"/>
                </a:solidFill>
              </a:rPr>
              <a:t>Appaiono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tutti</a:t>
            </a:r>
            <a:r>
              <a:rPr lang="en-GB" sz="2400" i="1" dirty="0">
                <a:solidFill>
                  <a:srgbClr val="FF0000"/>
                </a:solidFill>
              </a:rPr>
              <a:t> di </a:t>
            </a:r>
            <a:r>
              <a:rPr lang="en-GB" sz="2400" i="1" dirty="0" err="1">
                <a:solidFill>
                  <a:srgbClr val="FF0000"/>
                </a:solidFill>
              </a:rPr>
              <a:t>frequente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sulla</a:t>
            </a:r>
            <a:r>
              <a:rPr lang="en-GB" sz="2400" i="1" dirty="0">
                <a:solidFill>
                  <a:srgbClr val="FF0000"/>
                </a:solidFill>
              </a:rPr>
              <a:t> TV </a:t>
            </a:r>
            <a:r>
              <a:rPr lang="en-GB" sz="2400" i="1" dirty="0" err="1">
                <a:solidFill>
                  <a:srgbClr val="FF0000"/>
                </a:solidFill>
              </a:rPr>
              <a:t>britannica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A082A9-78FC-46E8-B807-CCE816C0BFD7}"/>
              </a:ext>
            </a:extLst>
          </p:cNvPr>
          <p:cNvSpPr txBox="1"/>
          <p:nvPr/>
        </p:nvSpPr>
        <p:spPr>
          <a:xfrm>
            <a:off x="5184068" y="38572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>
                <a:solidFill>
                  <a:srgbClr val="FF0000"/>
                </a:solidFill>
              </a:rPr>
              <a:t>Parlano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tutti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Inglese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1" grpId="1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6DCD-47AB-44EE-9360-8FF68A3F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Comportamenti</a:t>
            </a:r>
            <a:r>
              <a:rPr lang="en-GB" dirty="0"/>
              <a:t> </a:t>
            </a:r>
            <a:r>
              <a:rPr lang="en-GB" dirty="0" err="1"/>
              <a:t>culturali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80EE93-0058-40A5-86E3-076D1769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Fatti</a:t>
            </a:r>
            <a:endParaRPr lang="en-GB" dirty="0"/>
          </a:p>
          <a:p>
            <a:pPr lvl="1"/>
            <a:r>
              <a:rPr lang="en-GB" dirty="0" err="1"/>
              <a:t>Parlano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inglese</a:t>
            </a:r>
            <a:endParaRPr lang="en-GB" dirty="0"/>
          </a:p>
          <a:p>
            <a:pPr lvl="1"/>
            <a:r>
              <a:rPr lang="en-GB" dirty="0" err="1"/>
              <a:t>Appaiono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regolarmente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TV </a:t>
            </a:r>
            <a:r>
              <a:rPr lang="en-GB" dirty="0" err="1"/>
              <a:t>britannica</a:t>
            </a:r>
            <a:endParaRPr lang="en-GB" dirty="0"/>
          </a:p>
          <a:p>
            <a:r>
              <a:rPr lang="en-GB" dirty="0" err="1"/>
              <a:t>Stereotipi</a:t>
            </a:r>
            <a:endParaRPr lang="en-GB" dirty="0"/>
          </a:p>
          <a:p>
            <a:pPr lvl="1"/>
            <a:r>
              <a:rPr lang="en-GB" dirty="0" err="1"/>
              <a:t>Mangiano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roast beef</a:t>
            </a:r>
          </a:p>
          <a:p>
            <a:pPr lvl="1"/>
            <a:r>
              <a:rPr lang="en-GB" dirty="0" err="1"/>
              <a:t>Bevono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thè</a:t>
            </a:r>
            <a:r>
              <a:rPr lang="en-GB" dirty="0"/>
              <a:t> con latte e </a:t>
            </a:r>
            <a:r>
              <a:rPr lang="en-GB" dirty="0" err="1"/>
              <a:t>zucchero</a:t>
            </a:r>
            <a:endParaRPr lang="en-GB" dirty="0"/>
          </a:p>
          <a:p>
            <a:pPr lvl="1"/>
            <a:r>
              <a:rPr lang="en-GB" dirty="0" err="1"/>
              <a:t>Vivono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in </a:t>
            </a:r>
            <a:r>
              <a:rPr lang="en-GB" dirty="0" err="1"/>
              <a:t>una</a:t>
            </a:r>
            <a:r>
              <a:rPr lang="en-GB" dirty="0"/>
              <a:t> casa con </a:t>
            </a:r>
            <a:r>
              <a:rPr lang="en-GB" dirty="0" err="1"/>
              <a:t>giardino</a:t>
            </a:r>
            <a:endParaRPr lang="en-GB" dirty="0"/>
          </a:p>
          <a:p>
            <a:pPr lvl="1"/>
            <a:r>
              <a:rPr lang="en-GB" dirty="0" err="1"/>
              <a:t>Parlano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del </a:t>
            </a:r>
            <a:r>
              <a:rPr lang="en-GB" dirty="0" err="1"/>
              <a:t>meteo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819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Identità</a:t>
            </a:r>
            <a:r>
              <a:rPr lang="en-GB" dirty="0"/>
              <a:t> multiple, </a:t>
            </a:r>
            <a:r>
              <a:rPr lang="en-GB" dirty="0" err="1"/>
              <a:t>comportamento</a:t>
            </a:r>
            <a:r>
              <a:rPr lang="en-GB" dirty="0"/>
              <a:t> e </a:t>
            </a:r>
            <a:r>
              <a:rPr lang="en-GB" dirty="0" err="1"/>
              <a:t>cultura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Il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fornirà</a:t>
            </a:r>
            <a:r>
              <a:rPr lang="en-GB" dirty="0"/>
              <a:t> </a:t>
            </a:r>
            <a:r>
              <a:rPr lang="en-GB" dirty="0" err="1"/>
              <a:t>ora</a:t>
            </a:r>
            <a:r>
              <a:rPr lang="en-GB" dirty="0"/>
              <a:t> la </a:t>
            </a:r>
            <a:r>
              <a:rPr lang="en-GB" dirty="0" err="1"/>
              <a:t>rappresentazione</a:t>
            </a:r>
            <a:r>
              <a:rPr lang="en-GB" dirty="0"/>
              <a:t> di </a:t>
            </a:r>
            <a:r>
              <a:rPr lang="en-GB" dirty="0" err="1"/>
              <a:t>un’identità</a:t>
            </a:r>
            <a:r>
              <a:rPr lang="en-GB" dirty="0"/>
              <a:t> </a:t>
            </a:r>
            <a:r>
              <a:rPr lang="en-GB" dirty="0" err="1"/>
              <a:t>multipla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Confrontarlo</a:t>
            </a:r>
            <a:r>
              <a:rPr lang="en-GB" dirty="0"/>
              <a:t> con I </a:t>
            </a:r>
            <a:r>
              <a:rPr lang="en-GB" dirty="0" err="1"/>
              <a:t>comportamenti</a:t>
            </a:r>
            <a:r>
              <a:rPr lang="en-GB" dirty="0"/>
              <a:t> </a:t>
            </a:r>
            <a:r>
              <a:rPr lang="en-GB" dirty="0" err="1"/>
              <a:t>culturali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questa</a:t>
            </a:r>
            <a:r>
              <a:rPr lang="en-GB" dirty="0"/>
              <a:t> persona </a:t>
            </a:r>
            <a:r>
              <a:rPr lang="en-GB" dirty="0" err="1"/>
              <a:t>intraprende</a:t>
            </a:r>
            <a:r>
              <a:rPr lang="en-GB" dirty="0"/>
              <a:t> come </a:t>
            </a:r>
            <a:r>
              <a:rPr lang="en-GB" dirty="0" err="1"/>
              <a:t>risultato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identità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Fino</a:t>
            </a:r>
            <a:r>
              <a:rPr lang="en-GB" dirty="0"/>
              <a:t> a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puntoi</a:t>
            </a:r>
            <a:r>
              <a:rPr lang="en-GB" dirty="0"/>
              <a:t> </a:t>
            </a:r>
            <a:r>
              <a:rPr lang="en-GB" dirty="0" err="1"/>
              <a:t>suoi</a:t>
            </a:r>
            <a:r>
              <a:rPr lang="en-GB" dirty="0"/>
              <a:t> </a:t>
            </a:r>
            <a:r>
              <a:rPr lang="en-GB" dirty="0" err="1"/>
              <a:t>comportamenti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legati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nazionalità</a:t>
            </a:r>
            <a:r>
              <a:rPr lang="en-GB" dirty="0"/>
              <a:t>,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etnia</a:t>
            </a:r>
            <a:r>
              <a:rPr lang="en-GB" dirty="0"/>
              <a:t> o </a:t>
            </a:r>
            <a:r>
              <a:rPr lang="en-GB" dirty="0" err="1"/>
              <a:t>finoa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punto</a:t>
            </a:r>
            <a:r>
              <a:rPr lang="en-GB" dirty="0"/>
              <a:t> </a:t>
            </a:r>
            <a:r>
              <a:rPr lang="en-GB" dirty="0" err="1"/>
              <a:t>trascendono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concetti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32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50A4F-E530-4F70-8EE9-9C1363BA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Messaggi</a:t>
            </a:r>
            <a:r>
              <a:rPr lang="en-GB" dirty="0"/>
              <a:t> </a:t>
            </a:r>
            <a:r>
              <a:rPr lang="en-GB" dirty="0" err="1"/>
              <a:t>chiave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6A4A9-F97A-42AF-B1B9-E8CFCE63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La ‘</a:t>
            </a:r>
            <a:r>
              <a:rPr lang="en-GB" dirty="0" err="1"/>
              <a:t>Cultura</a:t>
            </a:r>
            <a:r>
              <a:rPr lang="en-GB" dirty="0"/>
              <a:t>’ non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tangibile</a:t>
            </a:r>
            <a:r>
              <a:rPr lang="en-GB" dirty="0"/>
              <a:t>; </a:t>
            </a:r>
            <a:r>
              <a:rPr lang="en-GB" dirty="0" err="1"/>
              <a:t>èun</a:t>
            </a:r>
            <a:r>
              <a:rPr lang="en-GB" dirty="0"/>
              <a:t> </a:t>
            </a:r>
            <a:r>
              <a:rPr lang="en-GB" dirty="0" err="1"/>
              <a:t>costrutto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.</a:t>
            </a:r>
          </a:p>
          <a:p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individui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condividere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stessi</a:t>
            </a:r>
            <a:r>
              <a:rPr lang="en-GB" dirty="0"/>
              <a:t> 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cardine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un </a:t>
            </a:r>
            <a:r>
              <a:rPr lang="en-GB" dirty="0" err="1"/>
              <a:t>effetto</a:t>
            </a:r>
            <a:r>
              <a:rPr lang="en-GB" dirty="0"/>
              <a:t> e </a:t>
            </a:r>
            <a:r>
              <a:rPr lang="en-GB" dirty="0" err="1"/>
              <a:t>definiscono</a:t>
            </a:r>
            <a:r>
              <a:rPr lang="en-GB" dirty="0"/>
              <a:t> la </a:t>
            </a:r>
            <a:r>
              <a:rPr lang="en-GB" dirty="0" err="1"/>
              <a:t>loro</a:t>
            </a:r>
            <a:r>
              <a:rPr lang="en-GB" dirty="0"/>
              <a:t> ‘</a:t>
            </a:r>
            <a:r>
              <a:rPr lang="en-GB" dirty="0" err="1"/>
              <a:t>cultura</a:t>
            </a:r>
            <a:r>
              <a:rPr lang="en-GB" dirty="0"/>
              <a:t>’ </a:t>
            </a:r>
            <a:r>
              <a:rPr lang="en-GB" dirty="0" err="1"/>
              <a:t>anche</a:t>
            </a:r>
            <a:r>
              <a:rPr lang="en-GB" dirty="0"/>
              <a:t> se </a:t>
            </a:r>
            <a:r>
              <a:rPr lang="en-GB" dirty="0" err="1"/>
              <a:t>provengono</a:t>
            </a:r>
            <a:r>
              <a:rPr lang="en-GB" dirty="0"/>
              <a:t> da </a:t>
            </a:r>
            <a:r>
              <a:rPr lang="en-GB" dirty="0" err="1"/>
              <a:t>diversi</a:t>
            </a:r>
            <a:r>
              <a:rPr lang="en-GB" dirty="0"/>
              <a:t> background.</a:t>
            </a:r>
          </a:p>
          <a:p>
            <a:r>
              <a:rPr lang="en-GB" dirty="0" err="1"/>
              <a:t>Nello</a:t>
            </a:r>
            <a:r>
              <a:rPr lang="en-GB" dirty="0"/>
              <a:t> </a:t>
            </a:r>
            <a:r>
              <a:rPr lang="en-GB" dirty="0" err="1"/>
              <a:t>sviluppare</a:t>
            </a:r>
            <a:r>
              <a:rPr lang="en-GB" dirty="0"/>
              <a:t> </a:t>
            </a:r>
            <a:r>
              <a:rPr lang="en-GB" dirty="0" err="1"/>
              <a:t>competenza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, lo “</a:t>
            </a:r>
            <a:r>
              <a:rPr lang="en-GB" dirty="0" err="1"/>
              <a:t>stereotipare</a:t>
            </a:r>
            <a:r>
              <a:rPr lang="en-GB" dirty="0"/>
              <a:t>” </a:t>
            </a:r>
            <a:r>
              <a:rPr lang="en-GB" dirty="0" err="1"/>
              <a:t>dovrebbe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evitato</a:t>
            </a:r>
            <a:r>
              <a:rPr lang="en-GB" dirty="0"/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681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Domanda</a:t>
            </a:r>
            <a:r>
              <a:rPr lang="en-GB" dirty="0"/>
              <a:t> </a:t>
            </a:r>
            <a:r>
              <a:rPr lang="en-GB" dirty="0" err="1"/>
              <a:t>chiave</a:t>
            </a:r>
            <a:r>
              <a:rPr lang="en-GB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Come </a:t>
            </a:r>
            <a:r>
              <a:rPr lang="en-GB" sz="3200" dirty="0" err="1"/>
              <a:t>pensi</a:t>
            </a:r>
            <a:r>
              <a:rPr lang="en-GB" sz="3200" dirty="0"/>
              <a:t> </a:t>
            </a:r>
            <a:r>
              <a:rPr lang="en-GB" sz="3200" dirty="0" err="1"/>
              <a:t>che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</a:t>
            </a:r>
            <a:r>
              <a:rPr lang="en-GB" sz="3200" dirty="0" err="1"/>
              <a:t>tuo</a:t>
            </a:r>
            <a:r>
              <a:rPr lang="en-GB" sz="3200" dirty="0"/>
              <a:t> background </a:t>
            </a:r>
            <a:r>
              <a:rPr lang="en-GB" sz="3200" dirty="0" err="1"/>
              <a:t>culturale</a:t>
            </a:r>
            <a:r>
              <a:rPr lang="en-GB" sz="3200" dirty="0"/>
              <a:t> </a:t>
            </a:r>
            <a:r>
              <a:rPr lang="en-GB" sz="3200" dirty="0" err="1"/>
              <a:t>abbia</a:t>
            </a:r>
            <a:r>
              <a:rPr lang="en-GB" sz="3200" dirty="0"/>
              <a:t> </a:t>
            </a:r>
            <a:r>
              <a:rPr lang="en-GB" sz="3200" dirty="0" err="1"/>
              <a:t>influenzato</a:t>
            </a:r>
            <a:r>
              <a:rPr lang="en-GB" sz="3200" dirty="0"/>
              <a:t> le </a:t>
            </a:r>
            <a:r>
              <a:rPr lang="en-GB" sz="3200" dirty="0" err="1"/>
              <a:t>tue</a:t>
            </a:r>
            <a:r>
              <a:rPr lang="en-GB" sz="3200" dirty="0"/>
              <a:t> </a:t>
            </a:r>
            <a:r>
              <a:rPr lang="en-GB" sz="3200" dirty="0" err="1"/>
              <a:t>idee</a:t>
            </a:r>
            <a:r>
              <a:rPr lang="en-GB" sz="3200" dirty="0"/>
              <a:t> </a:t>
            </a:r>
            <a:r>
              <a:rPr lang="en-GB" sz="3200" dirty="0" err="1"/>
              <a:t>sulla</a:t>
            </a:r>
            <a:r>
              <a:rPr lang="en-GB" sz="3200" dirty="0"/>
              <a:t> </a:t>
            </a:r>
            <a:r>
              <a:rPr lang="en-GB" sz="3200" dirty="0" err="1"/>
              <a:t>cultura</a:t>
            </a:r>
            <a:r>
              <a:rPr lang="en-GB" sz="3200" dirty="0"/>
              <a:t> in </a:t>
            </a:r>
            <a:r>
              <a:rPr lang="en-GB" sz="3200" dirty="0" err="1"/>
              <a:t>generale</a:t>
            </a:r>
            <a:r>
              <a:rPr lang="en-GB" sz="3200" dirty="0"/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65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ATTIVITA'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Numero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1.2.5</a:t>
            </a:r>
          </a:p>
          <a:p>
            <a:endParaRPr lang="en-US" sz="2400" b="1" dirty="0"/>
          </a:p>
          <a:p>
            <a:r>
              <a:rPr lang="en-US" sz="2400" b="1" dirty="0" err="1"/>
              <a:t>Titolo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Modelli</a:t>
            </a:r>
            <a:r>
              <a:rPr lang="en-US" sz="2400" b="1" dirty="0"/>
              <a:t> di </a:t>
            </a:r>
            <a:r>
              <a:rPr lang="en-US" sz="2400" b="1" dirty="0" err="1"/>
              <a:t>cultura</a:t>
            </a:r>
            <a:r>
              <a:rPr lang="en-US" sz="2400" b="1" dirty="0"/>
              <a:t> </a:t>
            </a:r>
            <a:r>
              <a:rPr lang="en-US" sz="2400" b="1" dirty="0" err="1"/>
              <a:t>Essenzialisti</a:t>
            </a:r>
            <a:r>
              <a:rPr lang="en-US" sz="2400" b="1" dirty="0"/>
              <a:t> e non-</a:t>
            </a:r>
            <a:r>
              <a:rPr lang="en-US" sz="2400" b="1" dirty="0" err="1"/>
              <a:t>essenzialisti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Durata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25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Commenti</a:t>
            </a:r>
            <a:r>
              <a:rPr lang="en-US" sz="2400" b="1" dirty="0"/>
              <a:t>: Fare in </a:t>
            </a:r>
            <a:r>
              <a:rPr lang="en-US" sz="2400" b="1" dirty="0" err="1"/>
              <a:t>modo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I </a:t>
            </a:r>
            <a:r>
              <a:rPr lang="en-US" sz="2400" b="1" dirty="0" err="1"/>
              <a:t>partecipanti</a:t>
            </a:r>
            <a:r>
              <a:rPr lang="en-US" sz="2400" b="1" dirty="0"/>
              <a:t> </a:t>
            </a:r>
            <a:r>
              <a:rPr lang="en-US" sz="2400" b="1" dirty="0" err="1"/>
              <a:t>familiarizzino</a:t>
            </a:r>
            <a:r>
              <a:rPr lang="en-US" sz="2400" b="1" dirty="0"/>
              <a:t> con </a:t>
            </a:r>
            <a:r>
              <a:rPr lang="en-US" sz="2400" b="1" dirty="0" err="1"/>
              <a:t>specifiche</a:t>
            </a:r>
            <a:r>
              <a:rPr lang="en-US" sz="2400" b="1" dirty="0"/>
              <a:t> cornice </a:t>
            </a:r>
            <a:r>
              <a:rPr lang="en-US" sz="2400" b="1" dirty="0" err="1"/>
              <a:t>teoriche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26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Contenuto</a:t>
            </a:r>
            <a:r>
              <a:rPr lang="en-US" dirty="0"/>
              <a:t> </a:t>
            </a:r>
            <a:r>
              <a:rPr lang="en-US" dirty="0" err="1"/>
              <a:t>unità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484784"/>
            <a:ext cx="7200800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Introduzione</a:t>
            </a:r>
            <a:r>
              <a:rPr lang="en-GB" sz="2400" b="1" dirty="0"/>
              <a:t> </a:t>
            </a:r>
            <a:r>
              <a:rPr lang="en-GB" sz="2400" b="1" dirty="0" err="1"/>
              <a:t>dei</a:t>
            </a:r>
            <a:r>
              <a:rPr lang="en-GB" sz="2400" b="1" dirty="0"/>
              <a:t> </a:t>
            </a:r>
            <a:r>
              <a:rPr lang="en-GB" sz="2400" b="1" dirty="0" err="1"/>
              <a:t>concetti</a:t>
            </a:r>
            <a:r>
              <a:rPr lang="en-GB" sz="2400" b="1" dirty="0"/>
              <a:t> di </a:t>
            </a:r>
            <a:r>
              <a:rPr lang="en-GB" sz="2400" b="1" dirty="0" err="1"/>
              <a:t>identità</a:t>
            </a:r>
            <a:r>
              <a:rPr lang="en-GB" sz="2400" b="1" dirty="0"/>
              <a:t>, </a:t>
            </a:r>
            <a:r>
              <a:rPr lang="en-GB" sz="2400" b="1" dirty="0" err="1"/>
              <a:t>cultura</a:t>
            </a:r>
            <a:r>
              <a:rPr lang="en-GB" sz="2400" b="1" dirty="0"/>
              <a:t> e </a:t>
            </a:r>
            <a:r>
              <a:rPr lang="en-GB" sz="2400" b="1" dirty="0" err="1"/>
              <a:t>competenza</a:t>
            </a:r>
            <a:r>
              <a:rPr lang="en-GB" sz="2400" b="1" dirty="0"/>
              <a:t> </a:t>
            </a:r>
            <a:r>
              <a:rPr lang="en-GB" sz="2400" b="1" dirty="0" err="1"/>
              <a:t>interculturale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Esplorarecome</a:t>
            </a:r>
            <a:r>
              <a:rPr lang="en-GB" sz="2400" b="1" dirty="0"/>
              <a:t> </a:t>
            </a:r>
            <a:r>
              <a:rPr lang="en-GB" sz="2400" b="1" dirty="0" err="1"/>
              <a:t>il</a:t>
            </a:r>
            <a:r>
              <a:rPr lang="en-GB" sz="2400" b="1" dirty="0"/>
              <a:t> </a:t>
            </a:r>
            <a:r>
              <a:rPr lang="en-GB" sz="2400" b="1" dirty="0" err="1"/>
              <a:t>proprio</a:t>
            </a:r>
            <a:r>
              <a:rPr lang="en-GB" sz="2400" b="1" dirty="0"/>
              <a:t> background </a:t>
            </a:r>
            <a:r>
              <a:rPr lang="en-GB" sz="2400" b="1" dirty="0" err="1"/>
              <a:t>culturale</a:t>
            </a:r>
            <a:r>
              <a:rPr lang="en-GB" sz="2400" b="1" dirty="0"/>
              <a:t> ha </a:t>
            </a:r>
            <a:r>
              <a:rPr lang="en-GB" sz="2400" b="1" dirty="0" err="1"/>
              <a:t>modellato</a:t>
            </a:r>
            <a:r>
              <a:rPr lang="en-GB" sz="2400" b="1" dirty="0"/>
              <a:t> la propria </a:t>
            </a:r>
            <a:r>
              <a:rPr lang="en-GB" sz="2400" b="1" dirty="0" err="1"/>
              <a:t>identità</a:t>
            </a:r>
            <a:r>
              <a:rPr lang="en-GB" sz="2400" b="1" dirty="0"/>
              <a:t> e la propria vision del </a:t>
            </a:r>
            <a:r>
              <a:rPr lang="en-GB" sz="2400" b="1" dirty="0" err="1"/>
              <a:t>mondo</a:t>
            </a:r>
            <a:r>
              <a:rPr lang="en-GB" sz="2400" b="1" dirty="0"/>
              <a:t>, </a:t>
            </a:r>
            <a:r>
              <a:rPr lang="en-GB" sz="2400" b="1" dirty="0" err="1"/>
              <a:t>creando</a:t>
            </a:r>
            <a:r>
              <a:rPr lang="en-GB" sz="2400" b="1" dirty="0"/>
              <a:t> bias </a:t>
            </a:r>
            <a:r>
              <a:rPr lang="en-GB" sz="2400" b="1" dirty="0" err="1"/>
              <a:t>culturali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Il </a:t>
            </a:r>
            <a:r>
              <a:rPr lang="en-GB" sz="2400" b="1" dirty="0" err="1"/>
              <a:t>Modello</a:t>
            </a:r>
            <a:r>
              <a:rPr lang="en-GB" sz="2400" b="1" dirty="0"/>
              <a:t> Iceberg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cultura</a:t>
            </a:r>
            <a:r>
              <a:rPr lang="en-GB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Modelli</a:t>
            </a:r>
            <a:r>
              <a:rPr lang="en-GB" sz="2400" b="1" dirty="0"/>
              <a:t> di </a:t>
            </a:r>
            <a:r>
              <a:rPr lang="en-GB" sz="2400" b="1" dirty="0" err="1"/>
              <a:t>cultura</a:t>
            </a:r>
            <a:r>
              <a:rPr lang="en-GB" sz="2400" b="1" dirty="0"/>
              <a:t> </a:t>
            </a:r>
            <a:r>
              <a:rPr lang="en-GB" sz="2400" b="1" dirty="0" err="1"/>
              <a:t>essenzialistie</a:t>
            </a:r>
            <a:r>
              <a:rPr lang="en-GB" sz="2400" b="1" dirty="0"/>
              <a:t> non-</a:t>
            </a:r>
            <a:r>
              <a:rPr lang="en-GB" sz="2400" b="1" dirty="0" err="1"/>
              <a:t>essenzialisti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Diversi</a:t>
            </a:r>
            <a:r>
              <a:rPr lang="en-GB" sz="2400" b="1" dirty="0"/>
              <a:t> </a:t>
            </a:r>
            <a:r>
              <a:rPr lang="en-GB" sz="2400" b="1" dirty="0" err="1"/>
              <a:t>aspetti</a:t>
            </a:r>
            <a:r>
              <a:rPr lang="en-GB" sz="2400" b="1" dirty="0"/>
              <a:t> </a:t>
            </a:r>
            <a:r>
              <a:rPr lang="en-GB" sz="2400" b="1" dirty="0" err="1"/>
              <a:t>delle</a:t>
            </a:r>
            <a:r>
              <a:rPr lang="en-GB" sz="2400" b="1" dirty="0"/>
              <a:t> </a:t>
            </a:r>
            <a:r>
              <a:rPr lang="en-GB" sz="2400" b="1" dirty="0" err="1"/>
              <a:t>competenze</a:t>
            </a:r>
            <a:r>
              <a:rPr lang="en-GB" sz="2400" b="1" dirty="0"/>
              <a:t> </a:t>
            </a:r>
            <a:r>
              <a:rPr lang="en-GB" sz="2400" b="1" dirty="0" err="1"/>
              <a:t>culturali</a:t>
            </a:r>
            <a:r>
              <a:rPr lang="en-GB" sz="2400" b="1" dirty="0"/>
              <a:t> per </a:t>
            </a:r>
            <a:r>
              <a:rPr lang="en-GB" sz="2400" b="1" dirty="0" err="1"/>
              <a:t>gli</a:t>
            </a:r>
            <a:r>
              <a:rPr lang="en-GB" sz="2400" b="1" dirty="0"/>
              <a:t> student e I </a:t>
            </a:r>
            <a:r>
              <a:rPr lang="en-GB" sz="2400" b="1" dirty="0" err="1"/>
              <a:t>partecipanti</a:t>
            </a:r>
            <a:r>
              <a:rPr lang="en-GB" sz="2400" b="1" dirty="0"/>
              <a:t> </a:t>
            </a:r>
            <a:r>
              <a:rPr lang="en-GB" sz="2400" b="1" dirty="0" err="1"/>
              <a:t>ai</a:t>
            </a:r>
            <a:r>
              <a:rPr lang="en-GB" sz="2400" b="1" dirty="0"/>
              <a:t> </a:t>
            </a:r>
            <a:r>
              <a:rPr lang="en-GB" sz="2400" b="1" dirty="0" err="1"/>
              <a:t>progetti</a:t>
            </a:r>
            <a:r>
              <a:rPr lang="en-GB" sz="2400" b="1" dirty="0"/>
              <a:t> IFP e le </a:t>
            </a:r>
            <a:r>
              <a:rPr lang="en-GB" sz="2400" b="1" dirty="0" err="1"/>
              <a:t>sfide</a:t>
            </a:r>
            <a:r>
              <a:rPr lang="en-GB" sz="2400" b="1" dirty="0"/>
              <a:t> da </a:t>
            </a:r>
            <a:r>
              <a:rPr lang="en-GB" sz="2400" b="1" dirty="0" err="1"/>
              <a:t>affrontare</a:t>
            </a:r>
            <a:r>
              <a:rPr lang="en-GB" sz="2400" b="1" dirty="0"/>
              <a:t> </a:t>
            </a:r>
            <a:r>
              <a:rPr lang="en-GB" sz="2400" b="1" dirty="0" err="1"/>
              <a:t>nei</a:t>
            </a:r>
            <a:r>
              <a:rPr lang="en-GB" sz="2400" b="1" dirty="0"/>
              <a:t> </a:t>
            </a:r>
            <a:r>
              <a:rPr lang="en-GB" sz="2400" b="1" dirty="0" err="1"/>
              <a:t>contesti</a:t>
            </a:r>
            <a:r>
              <a:rPr lang="en-GB" sz="2400" b="1" dirty="0"/>
              <a:t> di </a:t>
            </a:r>
            <a:r>
              <a:rPr lang="en-GB" sz="2400" b="1" dirty="0" err="1"/>
              <a:t>mobilità</a:t>
            </a:r>
            <a:r>
              <a:rPr lang="en-GB" sz="2400" b="1" dirty="0"/>
              <a:t> IFP</a:t>
            </a:r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EE347A-9E3D-4EFA-AABB-F0AFE4EF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Modelli</a:t>
            </a:r>
            <a:r>
              <a:rPr lang="en-GB" dirty="0"/>
              <a:t> di </a:t>
            </a:r>
            <a:r>
              <a:rPr lang="en-GB" dirty="0" err="1"/>
              <a:t>cultura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1202E-3748-4F36-9F62-C081BE627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65175"/>
              </p:ext>
            </p:extLst>
          </p:nvPr>
        </p:nvGraphicFramePr>
        <p:xfrm>
          <a:off x="473278" y="1690456"/>
          <a:ext cx="7267074" cy="389531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33537">
                  <a:extLst>
                    <a:ext uri="{9D8B030D-6E8A-4147-A177-3AD203B41FA5}">
                      <a16:colId xmlns:a16="http://schemas.microsoft.com/office/drawing/2014/main" xmlns="" val="4185042995"/>
                    </a:ext>
                  </a:extLst>
                </a:gridCol>
                <a:gridCol w="3633537">
                  <a:extLst>
                    <a:ext uri="{9D8B030D-6E8A-4147-A177-3AD203B41FA5}">
                      <a16:colId xmlns:a16="http://schemas.microsoft.com/office/drawing/2014/main" xmlns="" val="2655575014"/>
                    </a:ext>
                  </a:extLst>
                </a:gridCol>
              </a:tblGrid>
              <a:tr h="900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Essenzialisti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Non-</a:t>
                      </a:r>
                      <a:r>
                        <a:rPr lang="en-GB" sz="2400" dirty="0" err="1">
                          <a:effectLst/>
                        </a:rPr>
                        <a:t>essenzialisti</a:t>
                      </a:r>
                      <a:r>
                        <a:rPr lang="en-GB" sz="2400" dirty="0">
                          <a:effectLst/>
                        </a:rPr>
                        <a:t> o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Anti-</a:t>
                      </a:r>
                      <a:r>
                        <a:rPr lang="en-GB" sz="2400" dirty="0" err="1">
                          <a:effectLst/>
                        </a:rPr>
                        <a:t>essenzialisti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5597890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Radicati</a:t>
                      </a: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nella</a:t>
                      </a: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natura</a:t>
                      </a: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umana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Radicati</a:t>
                      </a: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nella</a:t>
                      </a: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condizione</a:t>
                      </a: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umana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90674720"/>
                  </a:ext>
                </a:extLst>
              </a:tr>
              <a:tr h="436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Statici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Dinamici</a:t>
                      </a: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/in </a:t>
                      </a: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cambiamento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90168862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Omogenei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Eterogenei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13345999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Olistici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Frammentati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03183354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Deterministici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Cambiabili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79566428"/>
                  </a:ext>
                </a:extLst>
              </a:tr>
              <a:tr h="45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Limitati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Confini</a:t>
                      </a: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sfocati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829589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F5E9FC-4E14-4E1C-8A99-09B2F75F68D6}"/>
              </a:ext>
            </a:extLst>
          </p:cNvPr>
          <p:cNvSpPr/>
          <p:nvPr/>
        </p:nvSpPr>
        <p:spPr>
          <a:xfrm>
            <a:off x="336883" y="5583707"/>
            <a:ext cx="4831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Dr Ganesh Nathan: Institute of Management,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Applied Sciences and Arts </a:t>
            </a:r>
            <a:r>
              <a:rPr lang="en-GB" sz="1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Northwestern</a:t>
            </a:r>
            <a:r>
              <a:rPr lang="en-GB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Switzerland (FNHW); Professor at the Business School of Lausanne.</a:t>
            </a:r>
          </a:p>
        </p:txBody>
      </p:sp>
    </p:spTree>
    <p:extLst>
      <p:ext uri="{BB962C8B-B14F-4D97-AF65-F5344CB8AC3E}">
        <p14:creationId xmlns:p14="http://schemas.microsoft.com/office/powerpoint/2010/main" val="2941243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7C90C-5238-460D-8F48-8C54755B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 </a:t>
            </a:r>
            <a:r>
              <a:rPr lang="en-GB" dirty="0" err="1"/>
              <a:t>visione</a:t>
            </a:r>
            <a:r>
              <a:rPr lang="en-GB" dirty="0"/>
              <a:t> </a:t>
            </a:r>
            <a:r>
              <a:rPr lang="en-GB" dirty="0" err="1"/>
              <a:t>essenzialista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cultura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F51304-1974-48E3-ACF8-80A8AB536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Assume </a:t>
            </a:r>
            <a:r>
              <a:rPr lang="en-GB" dirty="0" err="1"/>
              <a:t>che</a:t>
            </a:r>
            <a:r>
              <a:rPr lang="en-GB" dirty="0"/>
              <a:t> ci </a:t>
            </a:r>
            <a:r>
              <a:rPr lang="en-GB" dirty="0" err="1"/>
              <a:t>sia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singola</a:t>
            </a:r>
            <a:r>
              <a:rPr lang="en-GB" dirty="0"/>
              <a:t> </a:t>
            </a:r>
            <a:r>
              <a:rPr lang="en-GB" dirty="0" err="1"/>
              <a:t>identità</a:t>
            </a:r>
            <a:r>
              <a:rPr lang="en-GB" dirty="0"/>
              <a:t> </a:t>
            </a:r>
            <a:r>
              <a:rPr lang="en-GB" dirty="0" err="1"/>
              <a:t>culturale</a:t>
            </a:r>
            <a:endParaRPr lang="en-GB" dirty="0"/>
          </a:p>
          <a:p>
            <a:pPr lvl="1"/>
            <a:r>
              <a:rPr lang="en-GB" dirty="0" err="1"/>
              <a:t>Suggerisce</a:t>
            </a:r>
            <a:r>
              <a:rPr lang="en-GB" dirty="0"/>
              <a:t> </a:t>
            </a:r>
            <a:r>
              <a:rPr lang="en-GB" dirty="0" err="1"/>
              <a:t>chiari</a:t>
            </a:r>
            <a:r>
              <a:rPr lang="en-GB" dirty="0"/>
              <a:t> confine </a:t>
            </a:r>
            <a:r>
              <a:rPr lang="en-GB" dirty="0" err="1"/>
              <a:t>culturali</a:t>
            </a:r>
            <a:endParaRPr lang="en-GB" dirty="0"/>
          </a:p>
          <a:p>
            <a:pPr lvl="1"/>
            <a:r>
              <a:rPr lang="en-GB" dirty="0" err="1"/>
              <a:t>Supporta</a:t>
            </a:r>
            <a:r>
              <a:rPr lang="en-GB" dirty="0"/>
              <a:t> in </a:t>
            </a:r>
            <a:r>
              <a:rPr lang="en-GB" dirty="0" err="1"/>
              <a:t>modo</a:t>
            </a:r>
            <a:r>
              <a:rPr lang="en-GB" dirty="0"/>
              <a:t> </a:t>
            </a:r>
            <a:r>
              <a:rPr lang="en-GB" dirty="0" err="1"/>
              <a:t>esplicito</a:t>
            </a:r>
            <a:r>
              <a:rPr lang="en-GB" dirty="0"/>
              <a:t> o </a:t>
            </a:r>
            <a:r>
              <a:rPr lang="en-GB" dirty="0" err="1"/>
              <a:t>implicito</a:t>
            </a:r>
            <a:r>
              <a:rPr lang="en-GB" dirty="0"/>
              <a:t> </a:t>
            </a:r>
            <a:r>
              <a:rPr lang="en-GB" dirty="0" err="1"/>
              <a:t>l’idea</a:t>
            </a:r>
            <a:r>
              <a:rPr lang="en-GB" dirty="0"/>
              <a:t> di </a:t>
            </a:r>
            <a:r>
              <a:rPr lang="en-GB" dirty="0" err="1"/>
              <a:t>una</a:t>
            </a:r>
            <a:r>
              <a:rPr lang="en-GB" dirty="0"/>
              <a:t> “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nazionale</a:t>
            </a:r>
            <a:r>
              <a:rPr lang="en-GB" dirty="0"/>
              <a:t>”, </a:t>
            </a:r>
            <a:r>
              <a:rPr lang="en-GB" dirty="0" err="1"/>
              <a:t>conformismo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, </a:t>
            </a:r>
            <a:r>
              <a:rPr lang="en-GB" dirty="0" err="1"/>
              <a:t>ecc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Ignora</a:t>
            </a:r>
            <a:r>
              <a:rPr lang="en-GB" dirty="0"/>
              <a:t> le </a:t>
            </a:r>
            <a:r>
              <a:rPr lang="en-GB" dirty="0" err="1"/>
              <a:t>identità</a:t>
            </a:r>
            <a:r>
              <a:rPr lang="en-GB" dirty="0"/>
              <a:t> multiple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cambiare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tempo e </a:t>
            </a:r>
            <a:r>
              <a:rPr lang="en-GB" dirty="0" err="1"/>
              <a:t>nello</a:t>
            </a:r>
            <a:r>
              <a:rPr lang="en-GB" dirty="0"/>
              <a:t> </a:t>
            </a:r>
            <a:r>
              <a:rPr lang="en-GB" dirty="0" err="1"/>
              <a:t>spazio</a:t>
            </a:r>
            <a:endParaRPr lang="en-GB" dirty="0"/>
          </a:p>
          <a:p>
            <a:pPr lvl="1"/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portare</a:t>
            </a:r>
            <a:r>
              <a:rPr lang="en-GB" dirty="0"/>
              <a:t>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stereotipi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99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7C90C-5238-460D-8F48-8C54755B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La </a:t>
            </a:r>
            <a:r>
              <a:rPr lang="en-GB" dirty="0" err="1"/>
              <a:t>visione</a:t>
            </a:r>
            <a:r>
              <a:rPr lang="en-GB" dirty="0"/>
              <a:t> non-</a:t>
            </a:r>
            <a:r>
              <a:rPr lang="en-GB" dirty="0" err="1"/>
              <a:t>essenzialista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cultura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F51304-1974-48E3-ACF8-80A8AB536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Assume </a:t>
            </a:r>
            <a:r>
              <a:rPr lang="en-GB" dirty="0" err="1"/>
              <a:t>che</a:t>
            </a:r>
            <a:r>
              <a:rPr lang="en-GB" dirty="0"/>
              <a:t> ci </a:t>
            </a:r>
            <a:r>
              <a:rPr lang="en-GB" dirty="0" err="1"/>
              <a:t>siano</a:t>
            </a:r>
            <a:r>
              <a:rPr lang="en-GB" dirty="0"/>
              <a:t> </a:t>
            </a:r>
            <a:r>
              <a:rPr lang="en-GB" dirty="0" err="1"/>
              <a:t>identità</a:t>
            </a:r>
            <a:r>
              <a:rPr lang="en-GB" dirty="0"/>
              <a:t> </a:t>
            </a:r>
            <a:r>
              <a:rPr lang="en-GB" dirty="0" err="1"/>
              <a:t>culturali</a:t>
            </a:r>
            <a:r>
              <a:rPr lang="en-GB" dirty="0"/>
              <a:t> multiple</a:t>
            </a:r>
          </a:p>
          <a:p>
            <a:pPr lvl="1"/>
            <a:r>
              <a:rPr lang="en-GB" dirty="0" err="1"/>
              <a:t>Riconosce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le </a:t>
            </a:r>
            <a:r>
              <a:rPr lang="en-GB" dirty="0" err="1"/>
              <a:t>identità</a:t>
            </a:r>
            <a:r>
              <a:rPr lang="en-GB" dirty="0"/>
              <a:t> multiple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cambiare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tempo e </a:t>
            </a:r>
            <a:r>
              <a:rPr lang="en-GB" dirty="0" err="1"/>
              <a:t>nello</a:t>
            </a:r>
            <a:r>
              <a:rPr lang="en-GB" dirty="0"/>
              <a:t> </a:t>
            </a:r>
            <a:r>
              <a:rPr lang="en-GB" dirty="0" err="1"/>
              <a:t>spazio</a:t>
            </a:r>
            <a:endParaRPr lang="en-GB" dirty="0"/>
          </a:p>
          <a:p>
            <a:pPr lvl="1"/>
            <a:r>
              <a:rPr lang="en-GB" dirty="0" err="1"/>
              <a:t>Descrive</a:t>
            </a:r>
            <a:r>
              <a:rPr lang="en-GB" dirty="0"/>
              <a:t> confine </a:t>
            </a:r>
            <a:r>
              <a:rPr lang="en-GB" dirty="0" err="1"/>
              <a:t>sfocati</a:t>
            </a:r>
            <a:r>
              <a:rPr lang="en-GB" dirty="0"/>
              <a:t> e </a:t>
            </a:r>
            <a:r>
              <a:rPr lang="en-GB" dirty="0" err="1"/>
              <a:t>continuità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le culture</a:t>
            </a:r>
          </a:p>
          <a:p>
            <a:pPr lvl="1"/>
            <a:r>
              <a:rPr lang="en-GB" dirty="0" err="1"/>
              <a:t>Rifiuta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limiti</a:t>
            </a:r>
            <a:r>
              <a:rPr lang="en-GB" dirty="0"/>
              <a:t> del </a:t>
            </a:r>
            <a:r>
              <a:rPr lang="en-GB" dirty="0" err="1"/>
              <a:t>conformismo</a:t>
            </a:r>
            <a:r>
              <a:rPr lang="en-GB" dirty="0"/>
              <a:t> </a:t>
            </a:r>
            <a:r>
              <a:rPr lang="en-GB" dirty="0" err="1"/>
              <a:t>culturale</a:t>
            </a:r>
            <a:endParaRPr lang="en-GB" dirty="0"/>
          </a:p>
          <a:p>
            <a:pPr lvl="1"/>
            <a:r>
              <a:rPr lang="en-GB" dirty="0"/>
              <a:t>Fa </a:t>
            </a:r>
            <a:r>
              <a:rPr lang="en-GB" dirty="0" err="1"/>
              <a:t>spazio</a:t>
            </a:r>
            <a:r>
              <a:rPr lang="en-GB" dirty="0"/>
              <a:t> </a:t>
            </a:r>
            <a:r>
              <a:rPr lang="en-GB" dirty="0" err="1"/>
              <a:t>all’agency</a:t>
            </a:r>
            <a:r>
              <a:rPr lang="en-GB" dirty="0"/>
              <a:t>,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scelta</a:t>
            </a:r>
            <a:r>
              <a:rPr lang="en-GB" dirty="0"/>
              <a:t> e al </a:t>
            </a:r>
            <a:r>
              <a:rPr lang="en-GB" dirty="0" err="1"/>
              <a:t>cambiamento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97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965" y="188640"/>
            <a:ext cx="7478488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Applicare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modelli</a:t>
            </a:r>
            <a:r>
              <a:rPr lang="en-GB" dirty="0"/>
              <a:t> </a:t>
            </a:r>
            <a:r>
              <a:rPr lang="en-GB" dirty="0" err="1"/>
              <a:t>essenzialisti</a:t>
            </a:r>
            <a:r>
              <a:rPr lang="en-GB" dirty="0"/>
              <a:t> e non-</a:t>
            </a:r>
            <a:r>
              <a:rPr lang="en-GB" dirty="0" err="1"/>
              <a:t>essenzialisti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modello</a:t>
            </a:r>
            <a:r>
              <a:rPr lang="en-GB" dirty="0"/>
              <a:t> di 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appartengono</a:t>
            </a:r>
            <a:r>
              <a:rPr lang="en-GB" dirty="0"/>
              <a:t> </a:t>
            </a:r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frasi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inglesi</a:t>
            </a:r>
            <a:r>
              <a:rPr lang="en-GB" dirty="0"/>
              <a:t> </a:t>
            </a:r>
            <a:r>
              <a:rPr lang="en-GB" dirty="0" err="1"/>
              <a:t>mangiano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roast beef di </a:t>
            </a:r>
            <a:r>
              <a:rPr lang="en-GB" dirty="0" err="1"/>
              <a:t>domenica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L’approccio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spagnoli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corride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cambiato</a:t>
            </a:r>
            <a:r>
              <a:rPr lang="en-GB" dirty="0"/>
              <a:t> </a:t>
            </a:r>
            <a:r>
              <a:rPr lang="en-GB" dirty="0" err="1"/>
              <a:t>negli</a:t>
            </a:r>
            <a:r>
              <a:rPr lang="en-GB" dirty="0"/>
              <a:t> </a:t>
            </a:r>
            <a:r>
              <a:rPr lang="en-GB" dirty="0" err="1"/>
              <a:t>ultimi</a:t>
            </a:r>
            <a:r>
              <a:rPr lang="en-GB" dirty="0"/>
              <a:t> 20 </a:t>
            </a:r>
            <a:r>
              <a:rPr lang="en-GB" dirty="0" err="1"/>
              <a:t>anni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 </a:t>
            </a:r>
            <a:r>
              <a:rPr lang="en-GB" dirty="0" err="1"/>
              <a:t>Nigeriani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truffatori</a:t>
            </a:r>
            <a:r>
              <a:rPr lang="en-GB" dirty="0"/>
              <a:t>, senza </a:t>
            </a:r>
            <a:r>
              <a:rPr lang="en-GB" dirty="0" err="1"/>
              <a:t>eccezioni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italiani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esuberanti</a:t>
            </a:r>
            <a:r>
              <a:rPr lang="en-GB" dirty="0"/>
              <a:t>, </a:t>
            </a:r>
            <a:r>
              <a:rPr lang="en-GB" dirty="0" err="1"/>
              <a:t>appassionati</a:t>
            </a:r>
            <a:r>
              <a:rPr lang="en-GB" dirty="0"/>
              <a:t> e “</a:t>
            </a:r>
            <a:r>
              <a:rPr lang="en-GB" dirty="0" err="1"/>
              <a:t>parlano</a:t>
            </a:r>
            <a:r>
              <a:rPr lang="en-GB" dirty="0"/>
              <a:t> con le </a:t>
            </a:r>
            <a:r>
              <a:rPr lang="en-GB" dirty="0" err="1"/>
              <a:t>mani</a:t>
            </a:r>
            <a:r>
              <a:rPr lang="en-GB" dirty="0"/>
              <a:t>”.</a:t>
            </a:r>
          </a:p>
          <a:p>
            <a:pPr lvl="1"/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over 50 </a:t>
            </a:r>
            <a:r>
              <a:rPr lang="en-GB" dirty="0" err="1"/>
              <a:t>amano</a:t>
            </a:r>
            <a:r>
              <a:rPr lang="en-GB" dirty="0"/>
              <a:t> Facebook.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517232"/>
            <a:ext cx="504056" cy="5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258005-4220-47C8-97DE-204F47F9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Messaggi</a:t>
            </a:r>
            <a:r>
              <a:rPr lang="en-GB" dirty="0"/>
              <a:t> </a:t>
            </a:r>
            <a:r>
              <a:rPr lang="en-GB" dirty="0" err="1"/>
              <a:t>chiave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017EBF-B4F1-4A98-9DF3-75FF89C5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cardine</a:t>
            </a:r>
            <a:r>
              <a:rPr lang="en-GB" dirty="0"/>
              <a:t> ci </a:t>
            </a:r>
            <a:r>
              <a:rPr lang="en-GB" dirty="0" err="1"/>
              <a:t>aiutano</a:t>
            </a:r>
            <a:r>
              <a:rPr lang="en-GB" dirty="0"/>
              <a:t> a </a:t>
            </a:r>
            <a:r>
              <a:rPr lang="en-GB" dirty="0" err="1"/>
              <a:t>modellare</a:t>
            </a:r>
            <a:r>
              <a:rPr lang="en-GB" dirty="0"/>
              <a:t> le </a:t>
            </a:r>
            <a:r>
              <a:rPr lang="en-GB" dirty="0" err="1"/>
              <a:t>nostre</a:t>
            </a:r>
            <a:r>
              <a:rPr lang="en-GB" dirty="0"/>
              <a:t> </a:t>
            </a:r>
            <a:r>
              <a:rPr lang="en-GB" dirty="0" err="1"/>
              <a:t>identità</a:t>
            </a:r>
            <a:r>
              <a:rPr lang="en-GB" dirty="0"/>
              <a:t>.</a:t>
            </a:r>
          </a:p>
          <a:p>
            <a:r>
              <a:rPr lang="en-GB" dirty="0"/>
              <a:t>I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valori</a:t>
            </a:r>
            <a:r>
              <a:rPr lang="en-GB" dirty="0"/>
              <a:t> e la nostra </a:t>
            </a:r>
            <a:r>
              <a:rPr lang="en-GB" dirty="0" err="1"/>
              <a:t>identità</a:t>
            </a:r>
            <a:r>
              <a:rPr lang="en-GB" dirty="0"/>
              <a:t> </a:t>
            </a:r>
            <a:r>
              <a:rPr lang="en-GB" dirty="0" err="1"/>
              <a:t>influenzano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comportamenti</a:t>
            </a:r>
            <a:r>
              <a:rPr lang="en-GB" dirty="0"/>
              <a:t>. </a:t>
            </a:r>
          </a:p>
          <a:p>
            <a:r>
              <a:rPr lang="en-GB" dirty="0"/>
              <a:t>I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comportamenti</a:t>
            </a:r>
            <a:r>
              <a:rPr lang="en-GB" dirty="0"/>
              <a:t> </a:t>
            </a:r>
            <a:r>
              <a:rPr lang="en-GB" dirty="0" err="1"/>
              <a:t>rappresentano</a:t>
            </a:r>
            <a:r>
              <a:rPr lang="en-GB" dirty="0"/>
              <a:t> la nostra ‘</a:t>
            </a:r>
            <a:r>
              <a:rPr lang="en-GB" dirty="0" err="1"/>
              <a:t>cultura</a:t>
            </a:r>
            <a:r>
              <a:rPr lang="en-GB" dirty="0"/>
              <a:t>’.</a:t>
            </a:r>
          </a:p>
          <a:p>
            <a:r>
              <a:rPr lang="en-GB" dirty="0" err="1"/>
              <a:t>Visioni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cultura</a:t>
            </a:r>
            <a:r>
              <a:rPr lang="en-GB" dirty="0"/>
              <a:t> non-</a:t>
            </a:r>
            <a:r>
              <a:rPr lang="en-GB" dirty="0" err="1"/>
              <a:t>essenzialiste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trascendere</a:t>
            </a:r>
            <a:r>
              <a:rPr lang="en-GB" dirty="0"/>
              <a:t> </a:t>
            </a:r>
            <a:r>
              <a:rPr lang="en-GB" dirty="0" err="1"/>
              <a:t>concetti</a:t>
            </a:r>
            <a:r>
              <a:rPr lang="en-GB" dirty="0"/>
              <a:t> come la </a:t>
            </a:r>
            <a:r>
              <a:rPr lang="en-GB" dirty="0" err="1"/>
              <a:t>nazionalità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364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ATTIVITA'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Numero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1.2.6</a:t>
            </a:r>
          </a:p>
          <a:p>
            <a:endParaRPr lang="en-US" sz="2400" b="1" dirty="0"/>
          </a:p>
          <a:p>
            <a:r>
              <a:rPr lang="en-US" sz="2400" b="1" dirty="0" err="1"/>
              <a:t>Titolo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Case studies </a:t>
            </a:r>
            <a:r>
              <a:rPr lang="en-US" sz="2400" b="1" dirty="0" err="1"/>
              <a:t>sulla</a:t>
            </a:r>
            <a:r>
              <a:rPr lang="en-US" sz="2400" b="1" dirty="0"/>
              <a:t> </a:t>
            </a:r>
            <a:r>
              <a:rPr lang="en-US" sz="2400" b="1" dirty="0" err="1"/>
              <a:t>competenza</a:t>
            </a:r>
            <a:r>
              <a:rPr lang="en-US" sz="2400" b="1" dirty="0"/>
              <a:t> </a:t>
            </a:r>
            <a:r>
              <a:rPr lang="en-US" sz="2400" b="1" dirty="0" err="1"/>
              <a:t>culturale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Durata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30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Commenti</a:t>
            </a:r>
            <a:r>
              <a:rPr lang="en-US" sz="2400" b="1" dirty="0"/>
              <a:t>: </a:t>
            </a:r>
            <a:r>
              <a:rPr lang="en-US" sz="2400" b="1" dirty="0" err="1"/>
              <a:t>Iniziare</a:t>
            </a:r>
            <a:r>
              <a:rPr lang="en-US" sz="2400" b="1" dirty="0"/>
              <a:t> a </a:t>
            </a:r>
            <a:r>
              <a:rPr lang="en-US" sz="2400" b="1" dirty="0" err="1"/>
              <a:t>esplorare</a:t>
            </a:r>
            <a:r>
              <a:rPr lang="en-US" sz="2400" b="1" dirty="0"/>
              <a:t> </a:t>
            </a:r>
            <a:r>
              <a:rPr lang="en-US" sz="2400" b="1" dirty="0" err="1"/>
              <a:t>alcune</a:t>
            </a:r>
            <a:r>
              <a:rPr lang="en-US" sz="2400" b="1" dirty="0"/>
              <a:t> </a:t>
            </a:r>
            <a:r>
              <a:rPr lang="en-US" sz="2400" b="1" dirty="0" err="1"/>
              <a:t>sfide</a:t>
            </a:r>
            <a:r>
              <a:rPr lang="en-US" sz="2400" b="1" dirty="0"/>
              <a:t> </a:t>
            </a:r>
            <a:r>
              <a:rPr lang="en-US" sz="2400" b="1" dirty="0" err="1"/>
              <a:t>affrontate</a:t>
            </a:r>
            <a:r>
              <a:rPr lang="en-US" sz="2400" b="1" dirty="0"/>
              <a:t> </a:t>
            </a:r>
            <a:r>
              <a:rPr lang="en-US" sz="2400" b="1" dirty="0" err="1"/>
              <a:t>nei</a:t>
            </a:r>
            <a:r>
              <a:rPr lang="en-US" sz="2400" b="1" dirty="0"/>
              <a:t> </a:t>
            </a:r>
            <a:r>
              <a:rPr lang="en-US" sz="2400" b="1" dirty="0" err="1"/>
              <a:t>contesti</a:t>
            </a:r>
            <a:r>
              <a:rPr lang="en-US" sz="2400" b="1" dirty="0"/>
              <a:t> di </a:t>
            </a:r>
            <a:r>
              <a:rPr lang="en-US" sz="2400" b="1" dirty="0" err="1"/>
              <a:t>mobilità</a:t>
            </a:r>
            <a:r>
              <a:rPr lang="en-US" sz="2400" b="1" dirty="0"/>
              <a:t> IFP</a:t>
            </a:r>
          </a:p>
        </p:txBody>
      </p:sp>
    </p:spTree>
    <p:extLst>
      <p:ext uri="{BB962C8B-B14F-4D97-AF65-F5344CB8AC3E}">
        <p14:creationId xmlns:p14="http://schemas.microsoft.com/office/powerpoint/2010/main" val="4230703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Verrà</a:t>
            </a:r>
            <a:r>
              <a:rPr lang="en-GB" dirty="0"/>
              <a:t> </a:t>
            </a:r>
            <a:r>
              <a:rPr lang="en-GB" dirty="0" err="1"/>
              <a:t>consegnato</a:t>
            </a:r>
            <a:r>
              <a:rPr lang="en-GB" dirty="0"/>
              <a:t> un case study per </a:t>
            </a:r>
            <a:r>
              <a:rPr lang="en-GB" dirty="0" err="1"/>
              <a:t>lavorare</a:t>
            </a:r>
            <a:r>
              <a:rPr lang="en-GB" dirty="0"/>
              <a:t> in </a:t>
            </a:r>
            <a:r>
              <a:rPr lang="en-GB" dirty="0" err="1"/>
              <a:t>coppie</a:t>
            </a:r>
            <a:r>
              <a:rPr lang="en-GB" dirty="0"/>
              <a:t>.</a:t>
            </a:r>
          </a:p>
          <a:p>
            <a:r>
              <a:rPr lang="en-GB" dirty="0" err="1"/>
              <a:t>Dopo</a:t>
            </a:r>
            <a:r>
              <a:rPr lang="en-GB" dirty="0"/>
              <a:t> </a:t>
            </a:r>
            <a:r>
              <a:rPr lang="en-GB" dirty="0" err="1"/>
              <a:t>averlo</a:t>
            </a:r>
            <a:r>
              <a:rPr lang="en-GB" dirty="0"/>
              <a:t> </a:t>
            </a:r>
            <a:r>
              <a:rPr lang="en-GB" dirty="0" err="1"/>
              <a:t>letto</a:t>
            </a:r>
            <a:r>
              <a:rPr lang="en-GB" dirty="0"/>
              <a:t>, </a:t>
            </a:r>
            <a:r>
              <a:rPr lang="en-GB" dirty="0" err="1"/>
              <a:t>cercare</a:t>
            </a:r>
            <a:r>
              <a:rPr lang="en-GB" dirty="0"/>
              <a:t> di </a:t>
            </a:r>
            <a:r>
              <a:rPr lang="en-GB" dirty="0" err="1"/>
              <a:t>individuare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Le </a:t>
            </a:r>
            <a:r>
              <a:rPr lang="en-GB" dirty="0" err="1"/>
              <a:t>aree</a:t>
            </a:r>
            <a:r>
              <a:rPr lang="en-GB" dirty="0"/>
              <a:t> </a:t>
            </a:r>
            <a:r>
              <a:rPr lang="en-GB" dirty="0" err="1"/>
              <a:t>principali</a:t>
            </a:r>
            <a:r>
              <a:rPr lang="en-GB" dirty="0"/>
              <a:t> di </a:t>
            </a:r>
            <a:r>
              <a:rPr lang="en-GB" dirty="0" err="1"/>
              <a:t>incomprensione</a:t>
            </a:r>
            <a:r>
              <a:rPr lang="en-GB" dirty="0"/>
              <a:t> in </a:t>
            </a:r>
            <a:r>
              <a:rPr lang="en-GB" dirty="0" err="1"/>
              <a:t>ogni</a:t>
            </a:r>
            <a:r>
              <a:rPr lang="en-GB" dirty="0"/>
              <a:t> scenario</a:t>
            </a:r>
          </a:p>
          <a:p>
            <a:pPr lvl="1"/>
            <a:r>
              <a:rPr lang="en-GB" dirty="0"/>
              <a:t>Cosa </a:t>
            </a:r>
            <a:r>
              <a:rPr lang="en-GB" dirty="0" err="1"/>
              <a:t>avrebbe</a:t>
            </a:r>
            <a:r>
              <a:rPr lang="en-GB" dirty="0"/>
              <a:t> </a:t>
            </a:r>
            <a:r>
              <a:rPr lang="en-GB" dirty="0" err="1"/>
              <a:t>dovuto</a:t>
            </a:r>
            <a:r>
              <a:rPr lang="en-GB" dirty="0"/>
              <a:t> fare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protagonista</a:t>
            </a:r>
            <a:r>
              <a:rPr lang="en-GB" dirty="0"/>
              <a:t> per </a:t>
            </a:r>
            <a:r>
              <a:rPr lang="en-GB" dirty="0" err="1"/>
              <a:t>risolvere</a:t>
            </a:r>
            <a:r>
              <a:rPr lang="en-GB" dirty="0"/>
              <a:t> la </a:t>
            </a:r>
            <a:r>
              <a:rPr lang="en-GB" dirty="0" err="1"/>
              <a:t>situazione</a:t>
            </a:r>
            <a:endParaRPr lang="en-GB" dirty="0"/>
          </a:p>
          <a:p>
            <a:r>
              <a:rPr lang="en-GB" dirty="0"/>
              <a:t>Il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chiederà</a:t>
            </a:r>
            <a:r>
              <a:rPr lang="en-GB" dirty="0"/>
              <a:t> di </a:t>
            </a:r>
            <a:r>
              <a:rPr lang="en-GB" dirty="0" err="1"/>
              <a:t>condividere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lavoro</a:t>
            </a:r>
            <a:r>
              <a:rPr lang="en-GB" dirty="0"/>
              <a:t> con </a:t>
            </a:r>
            <a:r>
              <a:rPr lang="en-GB" dirty="0" err="1"/>
              <a:t>un’altra</a:t>
            </a:r>
            <a:r>
              <a:rPr lang="en-GB" dirty="0"/>
              <a:t> </a:t>
            </a:r>
            <a:r>
              <a:rPr lang="en-GB" dirty="0" err="1"/>
              <a:t>coppia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195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Ora </a:t>
            </a:r>
            <a:r>
              <a:rPr lang="en-GB" dirty="0" err="1"/>
              <a:t>bisognerà</a:t>
            </a:r>
            <a:r>
              <a:rPr lang="en-GB" dirty="0"/>
              <a:t> </a:t>
            </a:r>
            <a:r>
              <a:rPr lang="en-GB" dirty="0" err="1"/>
              <a:t>condividere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proprio</a:t>
            </a:r>
            <a:r>
              <a:rPr lang="en-GB" dirty="0"/>
              <a:t> case study con un </a:t>
            </a:r>
            <a:r>
              <a:rPr lang="en-GB" dirty="0" err="1"/>
              <a:t>altro</a:t>
            </a:r>
            <a:r>
              <a:rPr lang="en-GB" dirty="0"/>
              <a:t> Gruppo di quattro </a:t>
            </a:r>
            <a:r>
              <a:rPr lang="en-GB" dirty="0" err="1"/>
              <a:t>che</a:t>
            </a:r>
            <a:r>
              <a:rPr lang="en-GB" dirty="0"/>
              <a:t> ha </a:t>
            </a:r>
            <a:r>
              <a:rPr lang="en-GB" dirty="0" err="1"/>
              <a:t>lavorato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un case study </a:t>
            </a:r>
            <a:r>
              <a:rPr lang="en-GB" u="sng" dirty="0" err="1"/>
              <a:t>diverso</a:t>
            </a:r>
            <a:r>
              <a:rPr lang="en-GB" dirty="0"/>
              <a:t>.</a:t>
            </a:r>
          </a:p>
          <a:p>
            <a:r>
              <a:rPr lang="en-GB" dirty="0" err="1"/>
              <a:t>Bisogna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pronti</a:t>
            </a:r>
            <a:r>
              <a:rPr lang="en-GB" dirty="0"/>
              <a:t> a </a:t>
            </a:r>
            <a:r>
              <a:rPr lang="en-GB" dirty="0" err="1"/>
              <a:t>riferire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punti</a:t>
            </a:r>
            <a:r>
              <a:rPr lang="en-GB" dirty="0"/>
              <a:t> </a:t>
            </a:r>
            <a:r>
              <a:rPr lang="en-GB" dirty="0" err="1"/>
              <a:t>principali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discussion al </a:t>
            </a:r>
            <a:r>
              <a:rPr lang="en-GB" dirty="0" err="1"/>
              <a:t>formatore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638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Ulteriori</a:t>
            </a:r>
            <a:r>
              <a:rPr lang="en-US" dirty="0"/>
              <a:t> </a:t>
            </a:r>
            <a:r>
              <a:rPr lang="en-US" dirty="0" err="1"/>
              <a:t>letture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Nathan, Ganesh. </a:t>
            </a:r>
            <a:r>
              <a:rPr lang="en-US" sz="2400" i="1" dirty="0"/>
              <a:t>A non-essentialist model of culture</a:t>
            </a:r>
            <a:r>
              <a:rPr lang="en-US" sz="2400" dirty="0"/>
              <a:t>. International Journal of Cross Cultural Management. April 2015. Available at:  </a:t>
            </a:r>
            <a:r>
              <a:rPr lang="en-US" sz="2000" u="sng" dirty="0">
                <a:hlinkClick r:id="rId2"/>
              </a:rPr>
              <a:t>https://www.researchgate.net/publication/276832447_A_non-essentialist_model_of_culture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Holiday, Adrian. Intercultural Communication and Ideology. Sage Publications (2010)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31684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 finale…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Guardate</a:t>
            </a:r>
            <a:r>
              <a:rPr lang="en-GB" dirty="0"/>
              <a:t> </a:t>
            </a:r>
            <a:r>
              <a:rPr lang="en-GB" dirty="0" err="1"/>
              <a:t>questo</a:t>
            </a:r>
            <a:r>
              <a:rPr lang="en-GB" dirty="0"/>
              <a:t> video di Maya Angelou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sue </a:t>
            </a:r>
            <a:r>
              <a:rPr lang="en-GB" dirty="0" err="1"/>
              <a:t>poesie</a:t>
            </a:r>
            <a:r>
              <a:rPr lang="en-GB" dirty="0"/>
              <a:t>: “Human Family”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 images are provided by Amy </a:t>
            </a:r>
            <a:r>
              <a:rPr lang="en-GB" sz="1800" dirty="0" err="1"/>
              <a:t>Rebitski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86" y="2780928"/>
            <a:ext cx="37804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6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ATTIVITA’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1.2.1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Riconoscere</a:t>
            </a:r>
            <a:r>
              <a:rPr lang="en-GB" sz="2400" b="1" dirty="0"/>
              <a:t> </a:t>
            </a:r>
            <a:r>
              <a:rPr lang="en-GB" sz="2400" b="1" dirty="0" err="1"/>
              <a:t>che</a:t>
            </a:r>
            <a:r>
              <a:rPr lang="en-GB" sz="2400" b="1" dirty="0"/>
              <a:t> </a:t>
            </a:r>
            <a:r>
              <a:rPr lang="en-GB" sz="2400" b="1" dirty="0" err="1"/>
              <a:t>l’identità</a:t>
            </a:r>
            <a:r>
              <a:rPr lang="en-GB" sz="2400" b="1" dirty="0"/>
              <a:t> </a:t>
            </a:r>
            <a:r>
              <a:rPr lang="en-GB" sz="2400" b="1" dirty="0" err="1"/>
              <a:t>personale</a:t>
            </a:r>
            <a:r>
              <a:rPr lang="en-GB" sz="2400" b="1" dirty="0"/>
              <a:t>, le </a:t>
            </a:r>
            <a:r>
              <a:rPr lang="en-GB" sz="2400" b="1" dirty="0" err="1"/>
              <a:t>credenze</a:t>
            </a:r>
            <a:r>
              <a:rPr lang="en-GB" sz="2400" b="1" dirty="0"/>
              <a:t>, le </a:t>
            </a:r>
            <a:r>
              <a:rPr lang="en-GB" sz="2400" b="1" dirty="0" err="1"/>
              <a:t>attitudini</a:t>
            </a:r>
            <a:r>
              <a:rPr lang="en-GB" sz="2400" b="1" dirty="0"/>
              <a:t> e la </a:t>
            </a:r>
            <a:r>
              <a:rPr lang="en-GB" sz="2400" b="1" dirty="0" err="1"/>
              <a:t>cultura</a:t>
            </a:r>
            <a:r>
              <a:rPr lang="en-GB" sz="2400" b="1" dirty="0"/>
              <a:t> </a:t>
            </a:r>
            <a:r>
              <a:rPr lang="en-GB" sz="2400" b="1" dirty="0" err="1"/>
              <a:t>hanno</a:t>
            </a:r>
            <a:r>
              <a:rPr lang="en-GB" sz="2400" b="1" dirty="0"/>
              <a:t> un </a:t>
            </a:r>
            <a:r>
              <a:rPr lang="en-GB" sz="2400" b="1" dirty="0" err="1"/>
              <a:t>impatto</a:t>
            </a:r>
            <a:r>
              <a:rPr lang="en-GB" sz="2400" b="1" dirty="0"/>
              <a:t> </a:t>
            </a:r>
            <a:r>
              <a:rPr lang="en-GB" sz="2400" b="1" dirty="0" err="1"/>
              <a:t>sul</a:t>
            </a:r>
            <a:r>
              <a:rPr lang="en-GB" sz="2400" b="1" dirty="0"/>
              <a:t> </a:t>
            </a:r>
            <a:r>
              <a:rPr lang="en-GB" sz="2400" b="1" dirty="0" err="1"/>
              <a:t>nostro</a:t>
            </a:r>
            <a:r>
              <a:rPr lang="en-GB" sz="2400" b="1" dirty="0"/>
              <a:t> </a:t>
            </a:r>
            <a:r>
              <a:rPr lang="en-GB" sz="2400" b="1" dirty="0" err="1"/>
              <a:t>comportamento</a:t>
            </a:r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5</a:t>
            </a:r>
            <a:r>
              <a:rPr lang="en-GB" sz="2400" b="1" dirty="0"/>
              <a:t>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8621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ATTIVITA'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Numero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1.2.7</a:t>
            </a:r>
          </a:p>
          <a:p>
            <a:endParaRPr lang="en-US" sz="2400" b="1" dirty="0"/>
          </a:p>
          <a:p>
            <a:r>
              <a:rPr lang="en-US" sz="2400" b="1" dirty="0" err="1"/>
              <a:t>Titolo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Riflessione</a:t>
            </a:r>
            <a:r>
              <a:rPr lang="en-US" sz="2400" b="1" dirty="0"/>
              <a:t> </a:t>
            </a:r>
            <a:r>
              <a:rPr lang="en-US" sz="2400" b="1" dirty="0" err="1"/>
              <a:t>personale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Durata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10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Commenti</a:t>
            </a:r>
            <a:r>
              <a:rPr lang="en-US" sz="2400" b="1" dirty="0"/>
              <a:t>: </a:t>
            </a:r>
            <a:r>
              <a:rPr lang="en-US" sz="2400" b="1" dirty="0" err="1"/>
              <a:t>Iniziare</a:t>
            </a:r>
            <a:r>
              <a:rPr lang="en-US" sz="2400" b="1" dirty="0"/>
              <a:t> a </a:t>
            </a:r>
            <a:r>
              <a:rPr lang="en-US" sz="2400" b="1" dirty="0" err="1"/>
              <a:t>esplorare</a:t>
            </a:r>
            <a:r>
              <a:rPr lang="en-US" sz="2400" b="1" dirty="0"/>
              <a:t> </a:t>
            </a:r>
            <a:r>
              <a:rPr lang="en-US" sz="2400" b="1" dirty="0" err="1"/>
              <a:t>alcune</a:t>
            </a:r>
            <a:r>
              <a:rPr lang="en-US" sz="2400" b="1" dirty="0"/>
              <a:t> </a:t>
            </a:r>
            <a:r>
              <a:rPr lang="en-US" sz="2400" b="1" dirty="0" err="1"/>
              <a:t>sfide</a:t>
            </a:r>
            <a:r>
              <a:rPr lang="en-US" sz="2400" b="1" dirty="0"/>
              <a:t> </a:t>
            </a:r>
            <a:r>
              <a:rPr lang="en-US" sz="2400" b="1" dirty="0" err="1"/>
              <a:t>affrontate</a:t>
            </a:r>
            <a:r>
              <a:rPr lang="en-US" sz="2400" b="1" dirty="0"/>
              <a:t> </a:t>
            </a:r>
            <a:r>
              <a:rPr lang="en-US" sz="2400" b="1" dirty="0" err="1"/>
              <a:t>nei</a:t>
            </a:r>
            <a:r>
              <a:rPr lang="en-US" sz="2400" b="1" dirty="0"/>
              <a:t> </a:t>
            </a:r>
            <a:r>
              <a:rPr lang="en-US" sz="2400" b="1" dirty="0" err="1"/>
              <a:t>contesti</a:t>
            </a:r>
            <a:r>
              <a:rPr lang="en-US" sz="2400" b="1" dirty="0"/>
              <a:t> di </a:t>
            </a:r>
            <a:r>
              <a:rPr lang="en-US" sz="2400" b="1" dirty="0" err="1"/>
              <a:t>mobilità</a:t>
            </a:r>
            <a:r>
              <a:rPr lang="en-US" sz="2400" b="1" dirty="0"/>
              <a:t> IFP</a:t>
            </a:r>
          </a:p>
        </p:txBody>
      </p:sp>
    </p:spTree>
    <p:extLst>
      <p:ext uri="{BB962C8B-B14F-4D97-AF65-F5344CB8AC3E}">
        <p14:creationId xmlns:p14="http://schemas.microsoft.com/office/powerpoint/2010/main" val="2129892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709228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Riflettere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domande</a:t>
            </a:r>
            <a:r>
              <a:rPr lang="en-US" dirty="0"/>
              <a:t> </a:t>
            </a:r>
            <a:r>
              <a:rPr lang="en-US" dirty="0" err="1"/>
              <a:t>chiave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Utilizzare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ultimi</a:t>
            </a:r>
            <a:r>
              <a:rPr lang="en-GB" dirty="0"/>
              <a:t> 10 </a:t>
            </a:r>
            <a:r>
              <a:rPr lang="en-GB" dirty="0" err="1"/>
              <a:t>minuti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sessione</a:t>
            </a:r>
            <a:r>
              <a:rPr lang="en-GB" dirty="0"/>
              <a:t> per </a:t>
            </a:r>
            <a:r>
              <a:rPr lang="en-GB" dirty="0" err="1"/>
              <a:t>iniziare</a:t>
            </a:r>
            <a:r>
              <a:rPr lang="en-GB" dirty="0"/>
              <a:t> a </a:t>
            </a:r>
            <a:r>
              <a:rPr lang="en-GB" dirty="0" err="1"/>
              <a:t>formulare</a:t>
            </a:r>
            <a:r>
              <a:rPr lang="en-GB" dirty="0"/>
              <a:t> </a:t>
            </a:r>
            <a:r>
              <a:rPr lang="en-GB" dirty="0" err="1"/>
              <a:t>risposte</a:t>
            </a:r>
            <a:r>
              <a:rPr lang="en-GB" dirty="0"/>
              <a:t> per le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chiave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 Perché è così importante considerare quegli aspetti dell’identità che abbiamo in comune così come quelli che sono divergenti?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Come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modello</a:t>
            </a:r>
            <a:r>
              <a:rPr lang="en-GB" dirty="0"/>
              <a:t> iceberg </a:t>
            </a:r>
            <a:r>
              <a:rPr lang="en-GB" dirty="0" err="1"/>
              <a:t>aiutarci</a:t>
            </a:r>
            <a:r>
              <a:rPr lang="en-GB" dirty="0"/>
              <a:t> a </a:t>
            </a:r>
            <a:r>
              <a:rPr lang="en-GB" dirty="0" err="1"/>
              <a:t>comprendere</a:t>
            </a:r>
            <a:r>
              <a:rPr lang="en-GB" dirty="0"/>
              <a:t> </a:t>
            </a:r>
            <a:r>
              <a:rPr lang="en-GB" dirty="0" err="1"/>
              <a:t>l’idea</a:t>
            </a:r>
            <a:r>
              <a:rPr lang="en-GB" dirty="0"/>
              <a:t> di ‘</a:t>
            </a:r>
            <a:r>
              <a:rPr lang="en-GB" dirty="0" err="1"/>
              <a:t>cultura</a:t>
            </a:r>
            <a:r>
              <a:rPr lang="en-GB" dirty="0"/>
              <a:t>’?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Come </a:t>
            </a:r>
            <a:r>
              <a:rPr lang="en-GB" dirty="0" err="1"/>
              <a:t>pensi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tuo</a:t>
            </a:r>
            <a:r>
              <a:rPr lang="en-GB" dirty="0"/>
              <a:t> background </a:t>
            </a:r>
            <a:r>
              <a:rPr lang="en-GB" dirty="0" err="1"/>
              <a:t>culturale</a:t>
            </a:r>
            <a:r>
              <a:rPr lang="en-GB" dirty="0"/>
              <a:t> </a:t>
            </a:r>
            <a:r>
              <a:rPr lang="en-GB" dirty="0" err="1"/>
              <a:t>abbia</a:t>
            </a:r>
            <a:r>
              <a:rPr lang="en-GB" dirty="0"/>
              <a:t> </a:t>
            </a:r>
            <a:r>
              <a:rPr lang="en-GB" dirty="0" err="1"/>
              <a:t>influenzato</a:t>
            </a:r>
            <a:r>
              <a:rPr lang="en-GB" dirty="0"/>
              <a:t> le </a:t>
            </a:r>
            <a:r>
              <a:rPr lang="en-GB" dirty="0" err="1"/>
              <a:t>tue</a:t>
            </a:r>
            <a:r>
              <a:rPr lang="en-GB" dirty="0"/>
              <a:t> </a:t>
            </a:r>
            <a:r>
              <a:rPr lang="en-GB" dirty="0" err="1"/>
              <a:t>idee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dirty="0" err="1"/>
              <a:t>cultura</a:t>
            </a:r>
            <a:r>
              <a:rPr lang="en-GB" dirty="0"/>
              <a:t> in </a:t>
            </a:r>
            <a:r>
              <a:rPr lang="en-GB" dirty="0" err="1"/>
              <a:t>generale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2895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Congratulazioni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Hai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completato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questa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75000"/>
                  </a:schemeClr>
                </a:solidFill>
              </a:rPr>
              <a:t>Unità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Sviluppare</a:t>
            </a:r>
            <a:r>
              <a:rPr lang="en-GB" dirty="0"/>
              <a:t> la </a:t>
            </a:r>
            <a:r>
              <a:rPr lang="en-GB" dirty="0" err="1"/>
              <a:t>consapevolezza</a:t>
            </a:r>
            <a:r>
              <a:rPr lang="en-GB" dirty="0"/>
              <a:t> </a:t>
            </a:r>
            <a:r>
              <a:rPr lang="en-GB" dirty="0" err="1"/>
              <a:t>culturale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Prima </a:t>
            </a:r>
            <a:r>
              <a:rPr lang="en-GB" dirty="0" err="1"/>
              <a:t>che</a:t>
            </a:r>
            <a:r>
              <a:rPr lang="en-GB" dirty="0"/>
              <a:t> un </a:t>
            </a:r>
            <a:r>
              <a:rPr lang="en-GB" dirty="0" err="1"/>
              <a:t>individuo</a:t>
            </a:r>
            <a:r>
              <a:rPr lang="en-GB" dirty="0"/>
              <a:t> </a:t>
            </a:r>
            <a:r>
              <a:rPr lang="en-GB" dirty="0" err="1"/>
              <a:t>inizi</a:t>
            </a:r>
            <a:r>
              <a:rPr lang="en-GB" dirty="0"/>
              <a:t> a </a:t>
            </a:r>
            <a:r>
              <a:rPr lang="en-GB" dirty="0" err="1"/>
              <a:t>esplorare</a:t>
            </a:r>
            <a:r>
              <a:rPr lang="en-GB" dirty="0"/>
              <a:t> la </a:t>
            </a:r>
            <a:r>
              <a:rPr lang="en-GB" dirty="0" err="1"/>
              <a:t>competenza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,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importante</a:t>
            </a:r>
            <a:r>
              <a:rPr lang="en-GB" dirty="0"/>
              <a:t> </a:t>
            </a:r>
            <a:r>
              <a:rPr lang="en-GB" dirty="0" err="1"/>
              <a:t>considerare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Il </a:t>
            </a:r>
            <a:r>
              <a:rPr lang="en-GB" dirty="0" err="1"/>
              <a:t>senso</a:t>
            </a:r>
            <a:r>
              <a:rPr lang="en-GB" dirty="0"/>
              <a:t> di </a:t>
            </a:r>
            <a:r>
              <a:rPr lang="en-GB" dirty="0" err="1"/>
              <a:t>identità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 </a:t>
            </a:r>
            <a:r>
              <a:rPr lang="en-GB" dirty="0" err="1"/>
              <a:t>dell’individuo</a:t>
            </a:r>
            <a:endParaRPr lang="en-GB" dirty="0"/>
          </a:p>
          <a:p>
            <a:pPr lvl="1"/>
            <a:r>
              <a:rPr lang="en-GB" dirty="0"/>
              <a:t>Il background </a:t>
            </a:r>
            <a:r>
              <a:rPr lang="en-GB" dirty="0" err="1"/>
              <a:t>culturale</a:t>
            </a:r>
            <a:r>
              <a:rPr lang="en-GB" dirty="0"/>
              <a:t> </a:t>
            </a:r>
            <a:r>
              <a:rPr lang="en-GB" dirty="0" err="1"/>
              <a:t>dell’individuo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aspetti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nostre</a:t>
            </a:r>
            <a:r>
              <a:rPr lang="en-GB" dirty="0"/>
              <a:t> </a:t>
            </a:r>
            <a:r>
              <a:rPr lang="en-GB" dirty="0" err="1"/>
              <a:t>personalità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sempre</a:t>
            </a:r>
            <a:r>
              <a:rPr lang="en-GB" dirty="0"/>
              <a:t> </a:t>
            </a:r>
            <a:r>
              <a:rPr lang="en-GB" dirty="0" err="1"/>
              <a:t>presenti</a:t>
            </a:r>
            <a:r>
              <a:rPr lang="en-GB" dirty="0"/>
              <a:t>,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quando</a:t>
            </a:r>
            <a:r>
              <a:rPr lang="en-GB" dirty="0"/>
              <a:t> non ne </a:t>
            </a:r>
            <a:r>
              <a:rPr lang="en-GB" dirty="0" err="1"/>
              <a:t>siamo</a:t>
            </a:r>
            <a:r>
              <a:rPr lang="en-GB" dirty="0"/>
              <a:t> </a:t>
            </a:r>
            <a:r>
              <a:rPr lang="en-GB" dirty="0" err="1"/>
              <a:t>consapevoli</a:t>
            </a:r>
            <a:r>
              <a:rPr lang="en-GB" dirty="0"/>
              <a:t>. </a:t>
            </a:r>
            <a:r>
              <a:rPr lang="en-GB" dirty="0" err="1"/>
              <a:t>Dovremmo</a:t>
            </a:r>
            <a:r>
              <a:rPr lang="en-GB" dirty="0"/>
              <a:t> </a:t>
            </a:r>
            <a:r>
              <a:rPr lang="en-GB" dirty="0" err="1"/>
              <a:t>esserne</a:t>
            </a:r>
            <a:r>
              <a:rPr lang="en-GB" dirty="0"/>
              <a:t> </a:t>
            </a:r>
            <a:r>
              <a:rPr lang="en-GB" dirty="0" err="1"/>
              <a:t>consapevoli</a:t>
            </a:r>
            <a:r>
              <a:rPr lang="en-GB" dirty="0"/>
              <a:t>, </a:t>
            </a:r>
            <a:r>
              <a:rPr lang="en-GB" dirty="0" err="1"/>
              <a:t>comprendere</a:t>
            </a:r>
            <a:r>
              <a:rPr lang="en-GB" dirty="0"/>
              <a:t> </a:t>
            </a:r>
            <a:r>
              <a:rPr lang="en-GB" dirty="0" err="1"/>
              <a:t>ed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responsive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misura</a:t>
            </a:r>
            <a:r>
              <a:rPr lang="en-GB" dirty="0"/>
              <a:t> in cui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emergere</a:t>
            </a:r>
            <a:r>
              <a:rPr lang="en-GB" dirty="0"/>
              <a:t> in </a:t>
            </a:r>
            <a:r>
              <a:rPr lang="en-GB" dirty="0" err="1"/>
              <a:t>qualsiasi</a:t>
            </a:r>
            <a:r>
              <a:rPr lang="en-GB" dirty="0"/>
              <a:t> bias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individui</a:t>
            </a:r>
            <a:r>
              <a:rPr lang="en-GB" dirty="0"/>
              <a:t>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presentare</a:t>
            </a:r>
            <a:r>
              <a:rPr lang="en-GB" dirty="0"/>
              <a:t> in </a:t>
            </a:r>
            <a:r>
              <a:rPr lang="en-GB" dirty="0" err="1"/>
              <a:t>qualsiasi</a:t>
            </a:r>
            <a:r>
              <a:rPr lang="en-GB" dirty="0"/>
              <a:t> contest </a:t>
            </a:r>
            <a:r>
              <a:rPr lang="en-GB" dirty="0" err="1"/>
              <a:t>interculturale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4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ATTIVITA’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Numero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1.2.2</a:t>
            </a:r>
          </a:p>
          <a:p>
            <a:endParaRPr lang="en-US" sz="2400" b="1" dirty="0"/>
          </a:p>
          <a:p>
            <a:r>
              <a:rPr lang="en-US" sz="2400" b="1" dirty="0" err="1"/>
              <a:t>Titolo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Un’introduzione</a:t>
            </a:r>
            <a:r>
              <a:rPr lang="en-US" sz="2400" b="1" dirty="0"/>
              <a:t> </a:t>
            </a:r>
            <a:r>
              <a:rPr lang="en-US" sz="2400" b="1" dirty="0" err="1"/>
              <a:t>all’idea</a:t>
            </a:r>
            <a:r>
              <a:rPr lang="en-US" sz="2400" b="1" dirty="0"/>
              <a:t> di ‘</a:t>
            </a:r>
            <a:r>
              <a:rPr lang="en-US" sz="2400" b="1" dirty="0" err="1"/>
              <a:t>identità</a:t>
            </a:r>
            <a:r>
              <a:rPr lang="en-US" sz="2400" b="1" dirty="0"/>
              <a:t>’</a:t>
            </a:r>
          </a:p>
          <a:p>
            <a:endParaRPr lang="en-US" sz="2400" b="1" dirty="0"/>
          </a:p>
          <a:p>
            <a:r>
              <a:rPr lang="en-US" sz="2400" b="1" dirty="0" err="1"/>
              <a:t>Durata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: 40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Commenti</a:t>
            </a:r>
            <a:r>
              <a:rPr lang="en-US" sz="2400" b="1" dirty="0"/>
              <a:t>: </a:t>
            </a:r>
            <a:r>
              <a:rPr lang="en-US" sz="2400" b="1" dirty="0" err="1"/>
              <a:t>Determinare</a:t>
            </a:r>
            <a:r>
              <a:rPr lang="en-US" sz="2400" b="1" dirty="0"/>
              <a:t> </a:t>
            </a:r>
            <a:r>
              <a:rPr lang="en-US" sz="2400" b="1" dirty="0" err="1"/>
              <a:t>gli</a:t>
            </a:r>
            <a:r>
              <a:rPr lang="en-US" sz="2400" b="1" dirty="0"/>
              <a:t> </a:t>
            </a:r>
            <a:r>
              <a:rPr lang="en-US" sz="2400" b="1" dirty="0" err="1"/>
              <a:t>elementi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</a:t>
            </a:r>
            <a:r>
              <a:rPr lang="en-US" sz="2400" b="1" dirty="0" err="1"/>
              <a:t>descrivono</a:t>
            </a:r>
            <a:r>
              <a:rPr lang="en-US" sz="2400" b="1" dirty="0"/>
              <a:t> la nostra </a:t>
            </a:r>
            <a:r>
              <a:rPr lang="en-US" sz="2400" b="1" dirty="0" err="1"/>
              <a:t>identità</a:t>
            </a:r>
            <a:r>
              <a:rPr lang="en-US" sz="2400" b="1" dirty="0"/>
              <a:t> </a:t>
            </a:r>
            <a:r>
              <a:rPr lang="en-US" sz="2400" b="1" dirty="0" err="1"/>
              <a:t>legale</a:t>
            </a:r>
            <a:r>
              <a:rPr lang="en-US" sz="2400" b="1" dirty="0"/>
              <a:t>, </a:t>
            </a:r>
            <a:r>
              <a:rPr lang="en-US" sz="2400" b="1" dirty="0" err="1"/>
              <a:t>nazionale</a:t>
            </a:r>
            <a:r>
              <a:rPr lang="en-US" sz="2400" b="1" dirty="0"/>
              <a:t> e </a:t>
            </a:r>
            <a:r>
              <a:rPr lang="en-US" sz="2400" b="1" dirty="0" err="1"/>
              <a:t>personale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624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322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Cosa </a:t>
            </a:r>
            <a:r>
              <a:rPr lang="en-US" dirty="0" err="1"/>
              <a:t>modella</a:t>
            </a:r>
            <a:r>
              <a:rPr lang="en-US" dirty="0"/>
              <a:t> la </a:t>
            </a:r>
            <a:r>
              <a:rPr lang="en-US" dirty="0" err="1"/>
              <a:t>mia</a:t>
            </a:r>
            <a:r>
              <a:rPr lang="en-US" dirty="0"/>
              <a:t> </a:t>
            </a:r>
            <a:r>
              <a:rPr lang="en-US" dirty="0" err="1"/>
              <a:t>identità</a:t>
            </a:r>
            <a:r>
              <a:rPr lang="en-US" dirty="0"/>
              <a:t>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43192" cy="4708525"/>
          </a:xfrm>
        </p:spPr>
        <p:txBody>
          <a:bodyPr>
            <a:normAutofit fontScale="92500"/>
          </a:bodyPr>
          <a:lstStyle/>
          <a:p>
            <a:r>
              <a:rPr lang="it-IT" dirty="0"/>
              <a:t>Il formatore fornirà un set di carte e una matrice </a:t>
            </a:r>
          </a:p>
          <a:p>
            <a:r>
              <a:rPr lang="en-US" dirty="0" err="1"/>
              <a:t>Lavorare</a:t>
            </a:r>
            <a:r>
              <a:rPr lang="en-US" dirty="0"/>
              <a:t> in </a:t>
            </a:r>
            <a:r>
              <a:rPr lang="en-US" dirty="0" err="1"/>
              <a:t>gruppi</a:t>
            </a:r>
            <a:r>
              <a:rPr lang="en-US" dirty="0"/>
              <a:t> per </a:t>
            </a:r>
            <a:r>
              <a:rPr lang="en-US" dirty="0" err="1"/>
              <a:t>ordinare</a:t>
            </a:r>
            <a:r>
              <a:rPr lang="en-US" dirty="0"/>
              <a:t> le </a:t>
            </a:r>
            <a:r>
              <a:rPr lang="en-US" dirty="0" err="1"/>
              <a:t>cartenegli</a:t>
            </a:r>
            <a:r>
              <a:rPr lang="en-US" dirty="0"/>
              <a:t> </a:t>
            </a:r>
            <a:r>
              <a:rPr lang="en-US" dirty="0" err="1"/>
              <a:t>spazi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adatti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matrice</a:t>
            </a:r>
            <a:endParaRPr lang="en-US" dirty="0"/>
          </a:p>
          <a:p>
            <a:r>
              <a:rPr lang="it-IT" dirty="0"/>
              <a:t>Qualsiasi carta che secondo il gruppo non è possibile collocare dovrebbe essere lasciata da un lato </a:t>
            </a:r>
          </a:p>
          <a:p>
            <a:r>
              <a:rPr lang="en-US" dirty="0"/>
              <a:t>Una </a:t>
            </a:r>
            <a:r>
              <a:rPr lang="en-US" dirty="0" err="1"/>
              <a:t>volta</a:t>
            </a:r>
            <a:r>
              <a:rPr lang="en-US" dirty="0"/>
              <a:t> </a:t>
            </a:r>
            <a:r>
              <a:rPr lang="en-US" dirty="0" err="1"/>
              <a:t>completato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compito</a:t>
            </a:r>
            <a:r>
              <a:rPr lang="en-US" dirty="0"/>
              <a:t>, </a:t>
            </a:r>
            <a:r>
              <a:rPr lang="en-US" dirty="0" err="1"/>
              <a:t>fotografare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risultato</a:t>
            </a:r>
            <a:r>
              <a:rPr lang="en-US" dirty="0"/>
              <a:t> per </a:t>
            </a:r>
            <a:r>
              <a:rPr lang="en-US" dirty="0" err="1"/>
              <a:t>postarlo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Discussione</a:t>
            </a:r>
            <a:r>
              <a:rPr lang="en-US" dirty="0"/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116211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312E8-7C5B-4D7E-9C0C-D9BCBD57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5915000" cy="1143000"/>
          </a:xfrm>
        </p:spPr>
        <p:txBody>
          <a:bodyPr/>
          <a:lstStyle/>
          <a:p>
            <a:r>
              <a:rPr lang="en-GB" dirty="0" err="1"/>
              <a:t>Discussione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2C3A75-4E17-455E-95A7-15086C71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7920880" cy="5366799"/>
          </a:xfrm>
        </p:spPr>
        <p:txBody>
          <a:bodyPr>
            <a:normAutofit/>
          </a:bodyPr>
          <a:lstStyle/>
          <a:p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stato</a:t>
            </a:r>
            <a:r>
              <a:rPr lang="en-GB" dirty="0"/>
              <a:t> difficile/</a:t>
            </a:r>
            <a:r>
              <a:rPr lang="en-GB" dirty="0" err="1"/>
              <a:t>impossibile</a:t>
            </a:r>
            <a:r>
              <a:rPr lang="en-GB" dirty="0"/>
              <a:t> </a:t>
            </a:r>
            <a:r>
              <a:rPr lang="en-GB" dirty="0" err="1"/>
              <a:t>collocare</a:t>
            </a:r>
            <a:r>
              <a:rPr lang="en-GB" dirty="0"/>
              <a:t> </a:t>
            </a:r>
            <a:r>
              <a:rPr lang="en-GB" dirty="0" err="1"/>
              <a:t>alcune</a:t>
            </a:r>
            <a:r>
              <a:rPr lang="en-GB" dirty="0"/>
              <a:t> carte?</a:t>
            </a:r>
          </a:p>
          <a:p>
            <a:pPr lvl="1"/>
            <a:r>
              <a:rPr lang="en-GB" dirty="0" err="1"/>
              <a:t>quali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perché</a:t>
            </a:r>
            <a:r>
              <a:rPr lang="en-GB" dirty="0"/>
              <a:t>?</a:t>
            </a:r>
          </a:p>
          <a:p>
            <a:r>
              <a:rPr lang="en-GB" dirty="0" err="1"/>
              <a:t>Guardare</a:t>
            </a:r>
            <a:r>
              <a:rPr lang="en-GB" dirty="0"/>
              <a:t> di </a:t>
            </a:r>
            <a:r>
              <a:rPr lang="en-GB" dirty="0" err="1"/>
              <a:t>nuovo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item collocate sotto la voce ‘</a:t>
            </a:r>
            <a:r>
              <a:rPr lang="en-GB" dirty="0" err="1"/>
              <a:t>legale</a:t>
            </a:r>
            <a:r>
              <a:rPr lang="en-GB" dirty="0"/>
              <a:t>’. </a:t>
            </a:r>
          </a:p>
          <a:p>
            <a:pPr lvl="1"/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conseguenza</a:t>
            </a:r>
            <a:r>
              <a:rPr lang="en-GB" dirty="0"/>
              <a:t> </a:t>
            </a:r>
            <a:r>
              <a:rPr lang="en-GB" dirty="0" err="1"/>
              <a:t>dell’avere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 item? </a:t>
            </a:r>
          </a:p>
          <a:p>
            <a:pPr lvl="1"/>
            <a:r>
              <a:rPr lang="en-GB" dirty="0"/>
              <a:t>Di </a:t>
            </a:r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obblighi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derivano</a:t>
            </a:r>
            <a:r>
              <a:rPr lang="en-GB" dirty="0"/>
              <a:t> da </a:t>
            </a:r>
            <a:r>
              <a:rPr lang="en-GB" dirty="0" err="1"/>
              <a:t>questi</a:t>
            </a:r>
            <a:r>
              <a:rPr lang="en-GB" dirty="0"/>
              <a:t> item </a:t>
            </a:r>
            <a:r>
              <a:rPr lang="en-GB" dirty="0" err="1"/>
              <a:t>sei</a:t>
            </a:r>
            <a:r>
              <a:rPr lang="en-GB" dirty="0"/>
              <a:t> </a:t>
            </a:r>
            <a:r>
              <a:rPr lang="en-GB" dirty="0" err="1"/>
              <a:t>responsabile</a:t>
            </a:r>
            <a:r>
              <a:rPr lang="en-GB" dirty="0"/>
              <a:t> 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24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312E8-7C5B-4D7E-9C0C-D9BCBD57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5915000" cy="1143000"/>
          </a:xfrm>
        </p:spPr>
        <p:txBody>
          <a:bodyPr/>
          <a:lstStyle/>
          <a:p>
            <a:r>
              <a:rPr lang="en-GB" dirty="0" err="1"/>
              <a:t>Discussione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2C3A75-4E17-455E-95A7-15086C71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7920880" cy="5366799"/>
          </a:xfrm>
        </p:spPr>
        <p:txBody>
          <a:bodyPr>
            <a:normAutofit/>
          </a:bodyPr>
          <a:lstStyle/>
          <a:p>
            <a:r>
              <a:rPr lang="en-GB" dirty="0" err="1"/>
              <a:t>Guardare</a:t>
            </a:r>
            <a:r>
              <a:rPr lang="en-GB" dirty="0"/>
              <a:t> </a:t>
            </a:r>
            <a:r>
              <a:rPr lang="en-GB" dirty="0" err="1"/>
              <a:t>ora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item sotto ‘</a:t>
            </a:r>
            <a:r>
              <a:rPr lang="en-GB" dirty="0" err="1"/>
              <a:t>nazionale</a:t>
            </a:r>
            <a:r>
              <a:rPr lang="en-GB" dirty="0"/>
              <a:t>’ e ‘</a:t>
            </a:r>
            <a:r>
              <a:rPr lang="en-GB" dirty="0" err="1"/>
              <a:t>personale</a:t>
            </a:r>
            <a:r>
              <a:rPr lang="en-GB" dirty="0"/>
              <a:t>’. </a:t>
            </a:r>
          </a:p>
          <a:p>
            <a:r>
              <a:rPr lang="en-GB" dirty="0" err="1"/>
              <a:t>Nessuno</a:t>
            </a:r>
            <a:r>
              <a:rPr lang="en-GB" dirty="0"/>
              <a:t> di </a:t>
            </a:r>
            <a:r>
              <a:rPr lang="en-GB" dirty="0" err="1"/>
              <a:t>questi</a:t>
            </a:r>
            <a:r>
              <a:rPr lang="en-GB" dirty="0"/>
              <a:t> item porta Avanti </a:t>
            </a:r>
            <a:r>
              <a:rPr lang="en-GB" dirty="0" err="1"/>
              <a:t>richieste</a:t>
            </a:r>
            <a:r>
              <a:rPr lang="en-GB" dirty="0"/>
              <a:t> </a:t>
            </a:r>
            <a:r>
              <a:rPr lang="en-GB" dirty="0" err="1"/>
              <a:t>simili</a:t>
            </a:r>
            <a:r>
              <a:rPr lang="en-GB" dirty="0"/>
              <a:t> o </a:t>
            </a:r>
            <a:r>
              <a:rPr lang="en-GB" dirty="0" err="1"/>
              <a:t>veicola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 </a:t>
            </a:r>
            <a:r>
              <a:rPr lang="en-GB" dirty="0" err="1"/>
              <a:t>simili</a:t>
            </a:r>
            <a:r>
              <a:rPr lang="en-GB" dirty="0"/>
              <a:t> a </a:t>
            </a:r>
            <a:r>
              <a:rPr lang="en-GB" dirty="0" err="1"/>
              <a:t>quelli</a:t>
            </a:r>
            <a:r>
              <a:rPr lang="en-GB" dirty="0"/>
              <a:t> sotto ‘</a:t>
            </a:r>
            <a:r>
              <a:rPr lang="en-GB" dirty="0" err="1"/>
              <a:t>legale</a:t>
            </a:r>
            <a:r>
              <a:rPr lang="en-GB" dirty="0"/>
              <a:t>’? </a:t>
            </a:r>
          </a:p>
          <a:p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facile per le </a:t>
            </a:r>
            <a:r>
              <a:rPr lang="en-GB" dirty="0" err="1"/>
              <a:t>persone</a:t>
            </a:r>
            <a:r>
              <a:rPr lang="en-GB" dirty="0"/>
              <a:t> </a:t>
            </a:r>
            <a:r>
              <a:rPr lang="en-GB" dirty="0" err="1"/>
              <a:t>descivere</a:t>
            </a:r>
            <a:r>
              <a:rPr lang="en-GB" dirty="0"/>
              <a:t> </a:t>
            </a:r>
            <a:r>
              <a:rPr lang="en-GB" dirty="0" err="1"/>
              <a:t>l’identità</a:t>
            </a:r>
            <a:r>
              <a:rPr lang="en-GB" dirty="0"/>
              <a:t> di </a:t>
            </a:r>
            <a:r>
              <a:rPr lang="en-GB" dirty="0" err="1"/>
              <a:t>una</a:t>
            </a:r>
            <a:r>
              <a:rPr lang="en-GB" dirty="0"/>
              <a:t> persona </a:t>
            </a:r>
            <a:r>
              <a:rPr lang="en-GB" dirty="0" err="1"/>
              <a:t>guardando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itemsotto</a:t>
            </a:r>
            <a:r>
              <a:rPr lang="en-GB" dirty="0"/>
              <a:t> la voce ‘</a:t>
            </a:r>
            <a:r>
              <a:rPr lang="en-GB" dirty="0" err="1"/>
              <a:t>legale</a:t>
            </a:r>
            <a:r>
              <a:rPr lang="en-GB" dirty="0"/>
              <a:t>’?</a:t>
            </a:r>
          </a:p>
          <a:p>
            <a:r>
              <a:rPr lang="en-GB" dirty="0"/>
              <a:t>E </a:t>
            </a:r>
            <a:r>
              <a:rPr lang="en-GB" dirty="0" err="1"/>
              <a:t>invece</a:t>
            </a:r>
            <a:r>
              <a:rPr lang="en-GB" dirty="0"/>
              <a:t> </a:t>
            </a:r>
            <a:r>
              <a:rPr lang="en-GB" dirty="0" err="1"/>
              <a:t>rispetto</a:t>
            </a:r>
            <a:r>
              <a:rPr lang="en-GB" dirty="0"/>
              <a:t> </a:t>
            </a:r>
            <a:r>
              <a:rPr lang="en-GB" dirty="0" err="1"/>
              <a:t>agli</a:t>
            </a:r>
            <a:r>
              <a:rPr lang="en-GB" dirty="0"/>
              <a:t> item ‘</a:t>
            </a:r>
            <a:r>
              <a:rPr lang="en-GB" dirty="0" err="1"/>
              <a:t>personale</a:t>
            </a:r>
            <a:r>
              <a:rPr lang="en-GB" dirty="0"/>
              <a:t>’ e ‘</a:t>
            </a:r>
            <a:r>
              <a:rPr lang="en-GB" dirty="0" err="1"/>
              <a:t>nazionale</a:t>
            </a:r>
            <a:r>
              <a:rPr lang="en-GB" dirty="0"/>
              <a:t>’?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2553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1910</Words>
  <Application>Microsoft Office PowerPoint</Application>
  <PresentationFormat>Presentazione su schermo (4:3)</PresentationFormat>
  <Paragraphs>245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Θέμα του Office</vt:lpstr>
      <vt:lpstr>Modulo 1  Sviluppare competenze interculturali attraverso la consapevolezza culturale e un'efficace comunicazione interculturale </vt:lpstr>
      <vt:lpstr>Modulo 1  Unità 2</vt:lpstr>
      <vt:lpstr>Contenuto unità</vt:lpstr>
      <vt:lpstr>IL MOMENTO DELLE ATTIVITA’</vt:lpstr>
      <vt:lpstr>Sviluppare la consapevolezza culturale</vt:lpstr>
      <vt:lpstr>IL MOMENTO DELLE ATTIVITA’</vt:lpstr>
      <vt:lpstr>Cosa modella la mia identità?</vt:lpstr>
      <vt:lpstr>Discussione</vt:lpstr>
      <vt:lpstr>Discussione</vt:lpstr>
      <vt:lpstr>Messaggi chiave</vt:lpstr>
      <vt:lpstr>Identità multiple</vt:lpstr>
      <vt:lpstr>La mia identità multipla</vt:lpstr>
      <vt:lpstr>Domanda chiave 1</vt:lpstr>
      <vt:lpstr>IL MOMENTO DELLE ATTIVITA'</vt:lpstr>
      <vt:lpstr>Il modello Iceberg della cultura</vt:lpstr>
      <vt:lpstr>Il modello Iceberg della cultura</vt:lpstr>
      <vt:lpstr>Ricostruire un testo</vt:lpstr>
      <vt:lpstr>Domanda chiave 2</vt:lpstr>
      <vt:lpstr>Messaggi chiave</vt:lpstr>
      <vt:lpstr>IL MOMENTO DELLE ATTIVITA'</vt:lpstr>
      <vt:lpstr>Identità personali e cultura</vt:lpstr>
      <vt:lpstr>Presentazione standard di PowerPoint</vt:lpstr>
      <vt:lpstr>Identità personali e cultura</vt:lpstr>
      <vt:lpstr>Quali assunti facciamo sulla ‘cultura’? </vt:lpstr>
      <vt:lpstr>Comportamenti culturali</vt:lpstr>
      <vt:lpstr>Identità multiple, comportamento e cultura</vt:lpstr>
      <vt:lpstr>Messaggi chiave</vt:lpstr>
      <vt:lpstr>Domanda chiave 3</vt:lpstr>
      <vt:lpstr>IL MOMENTO DELLE ATTIVITA'</vt:lpstr>
      <vt:lpstr>Modelli di cultura</vt:lpstr>
      <vt:lpstr>La visione essenzialista della cultura</vt:lpstr>
      <vt:lpstr>La visione non-essenzialista della cultura</vt:lpstr>
      <vt:lpstr>Applicare i modelli essenzialisti e non-essenzialisti </vt:lpstr>
      <vt:lpstr>Messaggi chiave</vt:lpstr>
      <vt:lpstr>IL MOMENTO DELLE ATTIVITA'</vt:lpstr>
      <vt:lpstr>Case studies</vt:lpstr>
      <vt:lpstr>Case studies</vt:lpstr>
      <vt:lpstr>Ulteriori letture</vt:lpstr>
      <vt:lpstr>Nota finale…</vt:lpstr>
      <vt:lpstr>IL MOMENTO DELLE ATTIVITA'</vt:lpstr>
      <vt:lpstr>Riflettere sulle domande chiave</vt:lpstr>
      <vt:lpstr>Congratulazioni!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PC-10</cp:lastModifiedBy>
  <cp:revision>89</cp:revision>
  <cp:lastPrinted>2018-03-29T17:20:38Z</cp:lastPrinted>
  <dcterms:created xsi:type="dcterms:W3CDTF">2017-10-16T06:30:11Z</dcterms:created>
  <dcterms:modified xsi:type="dcterms:W3CDTF">2018-08-29T14:19:15Z</dcterms:modified>
</cp:coreProperties>
</file>