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61" r:id="rId4"/>
    <p:sldId id="311" r:id="rId5"/>
    <p:sldId id="31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304" r:id="rId14"/>
    <p:sldId id="274" r:id="rId15"/>
    <p:sldId id="275" r:id="rId16"/>
    <p:sldId id="276" r:id="rId17"/>
    <p:sldId id="277" r:id="rId18"/>
    <p:sldId id="306" r:id="rId19"/>
    <p:sldId id="320" r:id="rId20"/>
    <p:sldId id="279" r:id="rId21"/>
    <p:sldId id="280" r:id="rId22"/>
    <p:sldId id="281" r:id="rId23"/>
    <p:sldId id="282" r:id="rId24"/>
    <p:sldId id="283" r:id="rId25"/>
    <p:sldId id="284" r:id="rId26"/>
    <p:sldId id="314" r:id="rId27"/>
    <p:sldId id="285" r:id="rId28"/>
    <p:sldId id="307" r:id="rId29"/>
    <p:sldId id="308" r:id="rId30"/>
    <p:sldId id="287" r:id="rId31"/>
    <p:sldId id="288" r:id="rId32"/>
    <p:sldId id="289" r:id="rId33"/>
    <p:sldId id="313" r:id="rId34"/>
    <p:sldId id="290" r:id="rId35"/>
    <p:sldId id="294" r:id="rId36"/>
    <p:sldId id="301" r:id="rId37"/>
    <p:sldId id="315" r:id="rId38"/>
    <p:sldId id="297" r:id="rId39"/>
    <p:sldId id="302" r:id="rId40"/>
    <p:sldId id="316" r:id="rId41"/>
    <p:sldId id="296" r:id="rId42"/>
    <p:sldId id="300" r:id="rId43"/>
  </p:sldIdLst>
  <p:sldSz cx="9144000" cy="6858000" type="screen4x3"/>
  <p:notesSz cx="6888163" cy="10020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6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1180B0-6ED1-4799-979B-18C19D0C474D}" type="datetimeFigureOut">
              <a:rPr lang="fr-FR" smtClean="0"/>
              <a:t>23/07/2018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6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1266266-5E11-4B68-948D-A8BF29E063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F00858-131F-45C9-96B9-4A2311E834ED}" type="datetimeFigureOut">
              <a:rPr lang="el-GR" smtClean="0"/>
              <a:t>23/7/2018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0182F8F-5088-4031-82CD-039490420B5C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F8F-5088-4031-82CD-039490420B5C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652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US" altLang="el-GR" sz="1200" b="1" dirty="0" err="1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anguageandculture.com/hom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76832447_A_non-essentialist_model_of_culture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JCk6soirfm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Module 1 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</a:schemeClr>
                </a:solidFill>
              </a:rPr>
              <a:t>Développer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 des </a:t>
            </a:r>
            <a:r>
              <a:rPr lang="fr-FR" sz="2200" dirty="0">
                <a:solidFill>
                  <a:schemeClr val="tx1">
                    <a:lumMod val="75000"/>
                  </a:schemeClr>
                </a:solidFill>
              </a:rPr>
              <a:t>compétences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fr-FR" sz="2200" dirty="0">
                <a:solidFill>
                  <a:schemeClr val="tx1">
                    <a:lumMod val="75000"/>
                  </a:schemeClr>
                </a:solidFill>
              </a:rPr>
              <a:t>interculturelles à travers la sensibilisation culturelle et une communication interculturelle efficace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l-GR" sz="2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352" y="4149080"/>
            <a:ext cx="6080720" cy="154644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Unité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  <a:p>
            <a:r>
              <a:rPr lang="fr-FR" sz="2200" dirty="0">
                <a:solidFill>
                  <a:schemeClr val="accent3">
                    <a:lumMod val="75000"/>
                  </a:schemeClr>
                </a:solidFill>
              </a:rPr>
              <a:t>Développer une conscience culturelle </a:t>
            </a: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69B3-C48E-4302-9443-EC70129E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Messages </a:t>
            </a:r>
            <a:r>
              <a:rPr lang="en-GB" dirty="0" err="1" smtClean="0"/>
              <a:t>clé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48A50-C239-4A17-808A-E3D1EA8D5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Les choses que nous possédons peuvent être considérées comme des marqueurs de notre identité, en particulier celles que nous choisissons.</a:t>
            </a:r>
          </a:p>
          <a:p>
            <a:r>
              <a:rPr lang="fr-FR" dirty="0"/>
              <a:t>De la même manière, les choses que nous faisons et les rôles que nous remplissons peuvent aussi aider à décrire notre identité.</a:t>
            </a:r>
          </a:p>
          <a:p>
            <a:r>
              <a:rPr lang="fr-FR" dirty="0"/>
              <a:t>Nous remplissons chacun plusieurs rôles dans la vie, de sorte que notre identité est </a:t>
            </a:r>
            <a:r>
              <a:rPr lang="fr-FR" b="1" dirty="0"/>
              <a:t>multiforme</a:t>
            </a:r>
            <a:r>
              <a:rPr lang="fr-FR" dirty="0"/>
              <a:t>; nous pourrions prétendre avoir non seulement une, mais </a:t>
            </a:r>
            <a:r>
              <a:rPr lang="fr-FR" b="1" dirty="0"/>
              <a:t>plusieurs identités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2080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Identités</a:t>
            </a:r>
            <a:r>
              <a:rPr lang="en-US" dirty="0" smtClean="0"/>
              <a:t> multiples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A33F9A-0B81-42BD-A3E7-E7449656E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060848"/>
            <a:ext cx="3375099" cy="3375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85FDD3-BF47-4596-9A5E-A99C4C3F4548}"/>
              </a:ext>
            </a:extLst>
          </p:cNvPr>
          <p:cNvSpPr txBox="1"/>
          <p:nvPr/>
        </p:nvSpPr>
        <p:spPr>
          <a:xfrm>
            <a:off x="6108140" y="2837800"/>
            <a:ext cx="2112296" cy="92333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Partenaire de badminton de son amie </a:t>
            </a:r>
            <a:r>
              <a:rPr lang="fr-FR" dirty="0" err="1"/>
              <a:t>Sonya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0E7389-B5C9-4158-9C61-7871855223D1}"/>
              </a:ext>
            </a:extLst>
          </p:cNvPr>
          <p:cNvSpPr txBox="1"/>
          <p:nvPr/>
        </p:nvSpPr>
        <p:spPr>
          <a:xfrm>
            <a:off x="5364087" y="1670536"/>
            <a:ext cx="1800201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Fille de sa mère veuve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982A15-875B-4D90-8553-8A9F9A6AC9AA}"/>
              </a:ext>
            </a:extLst>
          </p:cNvPr>
          <p:cNvSpPr txBox="1"/>
          <p:nvPr/>
        </p:nvSpPr>
        <p:spPr>
          <a:xfrm>
            <a:off x="418342" y="2681114"/>
            <a:ext cx="1800201" cy="92333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Gardienne de l’église paroissiale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2DF063-B60A-4E19-AAC8-FF9559EA578E}"/>
              </a:ext>
            </a:extLst>
          </p:cNvPr>
          <p:cNvSpPr txBox="1"/>
          <p:nvPr/>
        </p:nvSpPr>
        <p:spPr>
          <a:xfrm>
            <a:off x="4932039" y="5320706"/>
            <a:ext cx="1800201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Belle-sœur de Richard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27B67B-AEC0-457D-A057-CBD5E768CE92}"/>
              </a:ext>
            </a:extLst>
          </p:cNvPr>
          <p:cNvSpPr txBox="1"/>
          <p:nvPr/>
        </p:nvSpPr>
        <p:spPr>
          <a:xfrm>
            <a:off x="5940152" y="4295438"/>
            <a:ext cx="2103630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Epouse de son mari depuis 17 ans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151CD2-F7DF-45B7-8C9A-95C69798A4AE}"/>
              </a:ext>
            </a:extLst>
          </p:cNvPr>
          <p:cNvSpPr txBox="1"/>
          <p:nvPr/>
        </p:nvSpPr>
        <p:spPr>
          <a:xfrm>
            <a:off x="1967150" y="1412642"/>
            <a:ext cx="1956778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Tante de la fille de sa sœur </a:t>
            </a:r>
            <a:endParaRPr lang="fr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14FC2F-FC76-40A5-947F-9C91FE8038AC}"/>
              </a:ext>
            </a:extLst>
          </p:cNvPr>
          <p:cNvSpPr txBox="1"/>
          <p:nvPr/>
        </p:nvSpPr>
        <p:spPr>
          <a:xfrm>
            <a:off x="107504" y="4001193"/>
            <a:ext cx="2257420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Mère de ses trois enfants adolescents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CA89FB-E314-49F0-AF82-6D2E238B1B64}"/>
              </a:ext>
            </a:extLst>
          </p:cNvPr>
          <p:cNvSpPr txBox="1"/>
          <p:nvPr/>
        </p:nvSpPr>
        <p:spPr>
          <a:xfrm>
            <a:off x="1023515" y="5320706"/>
            <a:ext cx="2041803" cy="646331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Professeur à un lycée de Londres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2D472992-1E4B-46DA-86D7-84D73878C09E}"/>
              </a:ext>
            </a:extLst>
          </p:cNvPr>
          <p:cNvCxnSpPr>
            <a:cxnSpLocks/>
          </p:cNvCxnSpPr>
          <p:nvPr/>
        </p:nvCxnSpPr>
        <p:spPr>
          <a:xfrm flipV="1">
            <a:off x="5410800" y="2343724"/>
            <a:ext cx="324524" cy="2913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49B10CF-F155-42CC-B856-1327D9FD4752}"/>
              </a:ext>
            </a:extLst>
          </p:cNvPr>
          <p:cNvCxnSpPr>
            <a:cxnSpLocks/>
          </p:cNvCxnSpPr>
          <p:nvPr/>
        </p:nvCxnSpPr>
        <p:spPr>
          <a:xfrm flipV="1">
            <a:off x="5799627" y="3266319"/>
            <a:ext cx="313594" cy="724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06026F70-6848-4AF7-9E20-7144DDCC73EB}"/>
              </a:ext>
            </a:extLst>
          </p:cNvPr>
          <p:cNvCxnSpPr>
            <a:cxnSpLocks/>
          </p:cNvCxnSpPr>
          <p:nvPr/>
        </p:nvCxnSpPr>
        <p:spPr>
          <a:xfrm>
            <a:off x="5627080" y="4581128"/>
            <a:ext cx="313072" cy="1145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5C82021-C4D9-493E-A72B-8C84E92ABBD9}"/>
              </a:ext>
            </a:extLst>
          </p:cNvPr>
          <p:cNvCxnSpPr>
            <a:cxnSpLocks/>
          </p:cNvCxnSpPr>
          <p:nvPr/>
        </p:nvCxnSpPr>
        <p:spPr>
          <a:xfrm>
            <a:off x="5279303" y="4992331"/>
            <a:ext cx="262993" cy="3231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6482ADE-96DB-4BD3-B4EC-F9919FFCCEA1}"/>
              </a:ext>
            </a:extLst>
          </p:cNvPr>
          <p:cNvCxnSpPr>
            <a:cxnSpLocks/>
          </p:cNvCxnSpPr>
          <p:nvPr/>
        </p:nvCxnSpPr>
        <p:spPr>
          <a:xfrm flipH="1" flipV="1">
            <a:off x="2838721" y="2073454"/>
            <a:ext cx="293119" cy="3758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0900193-33BB-4EA7-90DF-C800CD8E60A4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2218543" y="3142779"/>
            <a:ext cx="409240" cy="72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EAFA7A99-5B4B-4651-8561-0EF375DAA118}"/>
              </a:ext>
            </a:extLst>
          </p:cNvPr>
          <p:cNvCxnSpPr>
            <a:cxnSpLocks/>
          </p:cNvCxnSpPr>
          <p:nvPr/>
        </p:nvCxnSpPr>
        <p:spPr>
          <a:xfrm flipH="1">
            <a:off x="2364924" y="4442285"/>
            <a:ext cx="265577" cy="1388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DD0C33D3-FEB0-4111-82CC-DF46DACA601C}"/>
              </a:ext>
            </a:extLst>
          </p:cNvPr>
          <p:cNvCxnSpPr>
            <a:cxnSpLocks/>
          </p:cNvCxnSpPr>
          <p:nvPr/>
        </p:nvCxnSpPr>
        <p:spPr>
          <a:xfrm flipH="1">
            <a:off x="3089714" y="5233534"/>
            <a:ext cx="267779" cy="4300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5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94209-21CF-4DC8-95FC-3F802C84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Mes</a:t>
            </a:r>
            <a:r>
              <a:rPr lang="en-GB" dirty="0" smtClean="0"/>
              <a:t> </a:t>
            </a:r>
            <a:r>
              <a:rPr lang="en-GB" dirty="0" err="1" smtClean="0"/>
              <a:t>identités</a:t>
            </a:r>
            <a:r>
              <a:rPr lang="en-GB" dirty="0" smtClean="0"/>
              <a:t> multiples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F17F97-5619-464E-AA7F-F7F74A2DD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Travailler en équipe de deux</a:t>
            </a:r>
          </a:p>
          <a:p>
            <a:r>
              <a:rPr lang="fr-FR" dirty="0"/>
              <a:t>Se parler l’un à l’autre des différents aspects de votre identité</a:t>
            </a:r>
          </a:p>
          <a:p>
            <a:r>
              <a:rPr lang="fr-FR" dirty="0"/>
              <a:t>Lister les différents aspects qui définissent votre identité</a:t>
            </a:r>
          </a:p>
          <a:p>
            <a:r>
              <a:rPr lang="fr-FR" dirty="0"/>
              <a:t>Faire un rapport sur les domaines que vous avez en commun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95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</a:t>
            </a:r>
            <a:r>
              <a:rPr lang="en-GB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dirty="0"/>
              <a:t>Pourquoi est-il important de considérer les aspects de notre identité que nous avons en commun ainsi que ceux qui sont différents?</a:t>
            </a: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0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230832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ACTIVITE NUMERO: </a:t>
            </a:r>
            <a:r>
              <a:rPr lang="en-US" sz="2400" b="1" dirty="0"/>
              <a:t>1.2.3</a:t>
            </a:r>
          </a:p>
          <a:p>
            <a:endParaRPr lang="en-US" sz="2400" b="1" dirty="0"/>
          </a:p>
          <a:p>
            <a:r>
              <a:rPr lang="en-US" sz="2400" b="1" dirty="0" smtClean="0"/>
              <a:t>TITRE ACTIVITE : </a:t>
            </a:r>
            <a:r>
              <a:rPr lang="en-US" sz="2400" b="1" dirty="0" err="1" smtClean="0"/>
              <a:t>l’Iceberg</a:t>
            </a:r>
            <a:r>
              <a:rPr lang="en-US" sz="2400" b="1" dirty="0" smtClean="0"/>
              <a:t> de la Culture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smtClean="0"/>
              <a:t>DUREE: </a:t>
            </a:r>
            <a:r>
              <a:rPr lang="en-US" sz="2400" b="1" dirty="0"/>
              <a:t>25 minutes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067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D6838A-6C97-4F6C-B0B5-3BEFA8B28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6293237"/>
            <a:ext cx="4546848" cy="53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/>
              <a:t>Image reproduced with kind permission of Language &amp; Culture Worldwide: </a:t>
            </a:r>
            <a:r>
              <a:rPr lang="en-GB" sz="1200" dirty="0">
                <a:hlinkClick r:id="rId2"/>
              </a:rPr>
              <a:t>https://www.languageandculture.com/home</a:t>
            </a:r>
            <a:endParaRPr lang="en-GB" sz="1200" dirty="0"/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78388AF9-CB18-4786-8A0C-7273184FA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99392"/>
            <a:ext cx="4392488" cy="62307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5A5897D-600E-4965-9DD6-DA4E8388B7B0}"/>
              </a:ext>
            </a:extLst>
          </p:cNvPr>
          <p:cNvSpPr txBox="1">
            <a:spLocks/>
          </p:cNvSpPr>
          <p:nvPr/>
        </p:nvSpPr>
        <p:spPr>
          <a:xfrm>
            <a:off x="5364088" y="2363420"/>
            <a:ext cx="2880320" cy="329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Travailler en groupe pour écrire une explication collective de l'image.</a:t>
            </a:r>
            <a:endParaRPr lang="en-GB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6926537-42CF-4990-A364-5311044B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36" y="188640"/>
            <a:ext cx="3168352" cy="1511987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L’Iceberg</a:t>
            </a:r>
            <a:r>
              <a:rPr lang="en-GB" sz="3200" dirty="0" smtClean="0"/>
              <a:t> de la Culture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555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EE2C07-A6CA-41FF-A36E-C8E2F99D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L’Iceberg</a:t>
            </a:r>
            <a:r>
              <a:rPr lang="en-GB" dirty="0"/>
              <a:t> de la Culture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A79E3-EA48-4CBA-B48C-1930EA607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La «culture» a parfois été décrite comme un iceberg.</a:t>
            </a:r>
          </a:p>
          <a:p>
            <a:r>
              <a:rPr lang="fr-FR" dirty="0"/>
              <a:t>Seule une petite partie de la masse d'un iceberg est visible au-dessus de l'eau. La plus grande partie est sous la surface et donc invisible</a:t>
            </a:r>
            <a:r>
              <a:rPr lang="en-GB" dirty="0"/>
              <a:t>.</a:t>
            </a:r>
          </a:p>
          <a:p>
            <a:r>
              <a:rPr lang="fr-FR" dirty="0"/>
              <a:t>Le modèle illustre comment les caractéristiques de surface de la culture (les comportements) sont visibles, tandis que les éléments qui sous-tendent la culture (les valeurs fondamentales) se trouvent profondément sous la surface.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205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5BC64-A954-42AD-93AF-6801CAAD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Recontextualisation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43007E-BD19-4DBA-A3E5-6E814C251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Vous recevrez cinq paragraphes. Chacun fait partie d'une explication du modèle de culture de l'iceberg. </a:t>
            </a:r>
            <a:endParaRPr lang="fr-FR" dirty="0" smtClean="0"/>
          </a:p>
          <a:p>
            <a:r>
              <a:rPr lang="fr-FR" dirty="0" smtClean="0"/>
              <a:t>Travailler </a:t>
            </a:r>
            <a:r>
              <a:rPr lang="fr-FR" dirty="0"/>
              <a:t>dans vos groupes pour organiser les paragraphes pour créer un article de magazine sur le modèle de culture Iceberg.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</a:t>
            </a:r>
            <a:r>
              <a:rPr lang="en-GB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dirty="0"/>
              <a:t>Comment le modèle de l’iceberg de la culture nous aide-t-il à comprendre le concept de culture 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97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69B3-C48E-4302-9443-EC70129E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Messages </a:t>
            </a:r>
            <a:r>
              <a:rPr lang="en-GB" dirty="0" err="1" smtClean="0"/>
              <a:t>clé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48A50-C239-4A17-808A-E3D1EA8D5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L'iceberg est utile pour comprendre le concept de «culture». Cela nous aide à visualiser comment la plupart de nos croyances, valeurs, attitudes morales et compréhensions, etc., en d'autres termes, ce que nous appelons «culture», sont ancrées en nous. La «culture» peut être devinée à travers nos comportements ou apparences visibles, mais elle est en réalité beaucoup plus profonde et complexe que ce que nous présentons comme «valeur nominale».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7316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1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/>
              <a:t>UNITE </a:t>
            </a:r>
            <a:r>
              <a:rPr lang="en-US" dirty="0"/>
              <a:t>2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377756"/>
              </p:ext>
            </p:extLst>
          </p:nvPr>
        </p:nvGraphicFramePr>
        <p:xfrm>
          <a:off x="395536" y="1484784"/>
          <a:ext cx="7632848" cy="4942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4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8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Titre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module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</a:t>
                      </a:r>
                      <a:r>
                        <a:rPr lang="fr-FR" sz="16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compétences interculturelles à travers la sensibilisation culturelle et une communication interculturelle efficace </a:t>
                      </a:r>
                      <a:endParaRPr lang="fr-FR" sz="16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title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</a:t>
                      </a:r>
                      <a:r>
                        <a:rPr lang="fr-FR" sz="1600" b="1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sensibilisation culturelle</a:t>
                      </a:r>
                      <a:endParaRPr lang="fr-F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noProof="0" dirty="0" smtClean="0"/>
                        <a:t>Objectifs</a:t>
                      </a:r>
                      <a:r>
                        <a:rPr lang="fr-FR" sz="1600" baseline="0" noProof="0" dirty="0" smtClean="0"/>
                        <a:t> d’apprentissage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Encourager les participants à développer leur connaissance</a:t>
                      </a:r>
                      <a:r>
                        <a:rPr lang="fr-FR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leur compréhension des modèles conceptuels et théoriques liés à l’</a:t>
                      </a:r>
                      <a:r>
                        <a:rPr lang="fr-FR" sz="16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interculturalité</a:t>
                      </a:r>
                      <a:endParaRPr lang="fr-FR" sz="16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Permettre aux participants de développer une compréhension critique de leur propre expérience culturelle, de leur patrimoine, de leur interprétation et de comment cela peut les aider à adopter des attitudes et des comportements appropriés lorsqu’ils travaillent avec des apprenants divers prenant part à des programmes et expériences interculturels EFP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6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Aider les participants à se familiariser avec les concepts de culture et de compétence interculturelle dans le contexte des expériences de mobilité d'EFP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230832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ACTIVITE NUMERO: </a:t>
            </a:r>
            <a:r>
              <a:rPr lang="en-US" sz="2400" b="1" dirty="0"/>
              <a:t>1.2.4</a:t>
            </a:r>
          </a:p>
          <a:p>
            <a:endParaRPr lang="en-US" sz="2400" b="1" dirty="0"/>
          </a:p>
          <a:p>
            <a:r>
              <a:rPr lang="en-US" sz="2400" b="1" dirty="0" smtClean="0"/>
              <a:t>TITRE ACTIVITE: </a:t>
            </a:r>
            <a:r>
              <a:rPr lang="en-US" sz="2400" b="1" dirty="0" err="1" smtClean="0"/>
              <a:t>Identité</a:t>
            </a:r>
            <a:r>
              <a:rPr lang="en-US" sz="2400" b="1" dirty="0" smtClean="0"/>
              <a:t> et Culture </a:t>
            </a:r>
          </a:p>
          <a:p>
            <a:endParaRPr lang="en-US" sz="2400" b="1" dirty="0"/>
          </a:p>
          <a:p>
            <a:r>
              <a:rPr lang="en-US" sz="2400" b="1" dirty="0" smtClean="0"/>
              <a:t>DUREE : </a:t>
            </a:r>
            <a:r>
              <a:rPr lang="en-US" sz="2400" b="1" dirty="0"/>
              <a:t>30 minutes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4197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29B28-36D2-40F5-8A15-88C2873B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08" y="110497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Identités</a:t>
            </a:r>
            <a:r>
              <a:rPr lang="en-GB" dirty="0"/>
              <a:t> </a:t>
            </a:r>
            <a:r>
              <a:rPr lang="en-GB" dirty="0" err="1"/>
              <a:t>personnelles</a:t>
            </a:r>
            <a:r>
              <a:rPr lang="en-GB" dirty="0"/>
              <a:t> et culture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76AE26-8ADB-4B75-85E7-2045070D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42" y="1169293"/>
            <a:ext cx="8007089" cy="15015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800" dirty="0"/>
              <a:t>Ces personnes sont toutes bien connues dans le pays où elles vivent. Pouvez-vous deviner à quelles cultures elles appartiennent? Chacun répond individuellement.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29626C-26CF-4321-9451-9859ADBB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459436"/>
            <a:ext cx="3006278" cy="3864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4251A1-8240-4176-A109-3013A5D65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153" y="2673268"/>
            <a:ext cx="3096344" cy="3096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CAAF6C-AECD-47C2-9246-B8C0008CE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189" y="2619820"/>
            <a:ext cx="5905500" cy="354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AD2CBB-ED23-4446-A24B-B169837F3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197" y="2468093"/>
            <a:ext cx="2727484" cy="38554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AACF34F-055B-430D-8513-E7FAD014F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194" y="2348880"/>
            <a:ext cx="3870261" cy="3732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AC50330-BFCB-411B-A123-80E38D2DC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476" y="2861397"/>
            <a:ext cx="4811696" cy="2707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2FF1EAF-DC93-46FE-B8F5-69BCAD709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7253" y="2364767"/>
            <a:ext cx="3058013" cy="37891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596E273-FCA7-4134-9B0C-C9F2DF139C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7815" y="2292760"/>
            <a:ext cx="4236887" cy="37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CAF4FA-BCD5-43FA-8A3C-34E1FD34D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76672"/>
            <a:ext cx="4523624" cy="59563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BE77428-CD4A-4EA5-86F2-78FDBA773430}"/>
              </a:ext>
            </a:extLst>
          </p:cNvPr>
          <p:cNvSpPr/>
          <p:nvPr/>
        </p:nvSpPr>
        <p:spPr>
          <a:xfrm>
            <a:off x="0" y="2485330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err="1">
                <a:solidFill>
                  <a:schemeClr val="tx2"/>
                </a:solidFill>
              </a:rPr>
              <a:t>Identités</a:t>
            </a:r>
            <a:r>
              <a:rPr lang="en-GB" sz="4000" dirty="0">
                <a:solidFill>
                  <a:schemeClr val="tx2"/>
                </a:solidFill>
              </a:rPr>
              <a:t> </a:t>
            </a:r>
            <a:r>
              <a:rPr lang="en-GB" sz="4000" dirty="0" err="1">
                <a:solidFill>
                  <a:schemeClr val="tx2"/>
                </a:solidFill>
              </a:rPr>
              <a:t>personnelles</a:t>
            </a:r>
            <a:r>
              <a:rPr lang="en-GB" sz="4000" dirty="0">
                <a:solidFill>
                  <a:schemeClr val="tx2"/>
                </a:solidFill>
              </a:rPr>
              <a:t> et culture 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79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DCBA0-3091-4F79-AED3-66928226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1012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Identités</a:t>
            </a:r>
            <a:r>
              <a:rPr lang="en-GB" dirty="0"/>
              <a:t> </a:t>
            </a:r>
            <a:r>
              <a:rPr lang="en-GB" dirty="0" err="1"/>
              <a:t>personnelles</a:t>
            </a:r>
            <a:r>
              <a:rPr lang="en-GB" dirty="0"/>
              <a:t> et culture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DF1DCF-4917-43CE-9839-2AE327BA0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7643192" cy="4929411"/>
          </a:xfrm>
        </p:spPr>
        <p:txBody>
          <a:bodyPr>
            <a:normAutofit/>
          </a:bodyPr>
          <a:lstStyle/>
          <a:p>
            <a:r>
              <a:rPr lang="fr-FR" dirty="0"/>
              <a:t>Combien de réponses différentes avez-vous eu?</a:t>
            </a:r>
          </a:p>
          <a:p>
            <a:r>
              <a:rPr lang="fr-FR" dirty="0"/>
              <a:t>Est-ce que c’est facile de décider une réponse?</a:t>
            </a:r>
          </a:p>
          <a:p>
            <a:r>
              <a:rPr lang="fr-FR" dirty="0"/>
              <a:t>Quelles hypothèses avez-vous faites pour vous aider à arriver à vos réponses?</a:t>
            </a:r>
          </a:p>
          <a:p>
            <a:r>
              <a:rPr lang="fr-FR" dirty="0"/>
              <a:t>Pensez-vous que la culture est toujours visible?</a:t>
            </a:r>
          </a:p>
          <a:p>
            <a:pPr lvl="1"/>
            <a:r>
              <a:rPr lang="en-GB" dirty="0" err="1"/>
              <a:t>Pourquoi</a:t>
            </a:r>
            <a:r>
              <a:rPr lang="en-GB" dirty="0"/>
              <a:t>? </a:t>
            </a:r>
            <a:r>
              <a:rPr lang="en-GB" dirty="0" err="1"/>
              <a:t>Pourquoi</a:t>
            </a:r>
            <a:r>
              <a:rPr lang="en-GB" dirty="0"/>
              <a:t> pas?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750D6-FD19-4490-9874-BE14962D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>
            <a:noAutofit/>
          </a:bodyPr>
          <a:lstStyle/>
          <a:p>
            <a:r>
              <a:rPr lang="fr-FR" sz="3200" dirty="0"/>
              <a:t>Quelles hypothèses faisons-nous à propos de la «culture»?</a:t>
            </a:r>
            <a:r>
              <a:rPr lang="en-GB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A23266-B025-4D38-A52C-AB9F85C10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233285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La «culture» implique-t-elle la nationalité ou le patrimoine ethnique?</a:t>
            </a:r>
          </a:p>
          <a:p>
            <a:r>
              <a:rPr lang="fr-FR" dirty="0"/>
              <a:t>Si ces gens sont tous britanniques, quels comportements culturels pourraient-ils tous partager?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837520-ED64-402A-BF83-3CEF7A4A60D3}"/>
              </a:ext>
            </a:extLst>
          </p:cNvPr>
          <p:cNvSpPr txBox="1"/>
          <p:nvPr/>
        </p:nvSpPr>
        <p:spPr>
          <a:xfrm>
            <a:off x="457200" y="3966214"/>
            <a:ext cx="1882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i="1" dirty="0" err="1">
                <a:solidFill>
                  <a:srgbClr val="FF0000"/>
                </a:solidFill>
              </a:rPr>
              <a:t>Ils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mangent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tous</a:t>
            </a:r>
            <a:r>
              <a:rPr lang="en-GB" sz="2400" i="1" dirty="0">
                <a:solidFill>
                  <a:srgbClr val="FF0000"/>
                </a:solidFill>
              </a:rPr>
              <a:t> du </a:t>
            </a:r>
            <a:r>
              <a:rPr lang="fr-FR" sz="2400" i="1" dirty="0">
                <a:solidFill>
                  <a:srgbClr val="FF0000"/>
                </a:solidFill>
              </a:rPr>
              <a:t>rôti de bœuf</a:t>
            </a:r>
            <a:endParaRPr lang="fr-FR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285179-59E5-4A3D-88B5-75194882A83E}"/>
              </a:ext>
            </a:extLst>
          </p:cNvPr>
          <p:cNvSpPr txBox="1"/>
          <p:nvPr/>
        </p:nvSpPr>
        <p:spPr>
          <a:xfrm>
            <a:off x="2555776" y="410803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err="1">
                <a:solidFill>
                  <a:srgbClr val="FF0000"/>
                </a:solidFill>
              </a:rPr>
              <a:t>Ils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boivent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tous</a:t>
            </a:r>
            <a:r>
              <a:rPr lang="en-GB" sz="2400" i="1" dirty="0">
                <a:solidFill>
                  <a:srgbClr val="FF0000"/>
                </a:solidFill>
              </a:rPr>
              <a:t> le </a:t>
            </a:r>
            <a:r>
              <a:rPr lang="en-GB" sz="2400" i="1" dirty="0" err="1">
                <a:solidFill>
                  <a:srgbClr val="FF0000"/>
                </a:solidFill>
              </a:rPr>
              <a:t>thé</a:t>
            </a:r>
            <a:r>
              <a:rPr lang="en-GB" sz="2400" i="1" dirty="0">
                <a:solidFill>
                  <a:srgbClr val="FF0000"/>
                </a:solidFill>
              </a:rPr>
              <a:t> avec du </a:t>
            </a:r>
            <a:r>
              <a:rPr lang="en-GB" sz="2400" i="1" dirty="0" err="1">
                <a:solidFill>
                  <a:srgbClr val="FF0000"/>
                </a:solidFill>
              </a:rPr>
              <a:t>lait</a:t>
            </a:r>
            <a:r>
              <a:rPr lang="en-GB" sz="2400" i="1" dirty="0">
                <a:solidFill>
                  <a:srgbClr val="FF0000"/>
                </a:solidFill>
              </a:rPr>
              <a:t> et du </a:t>
            </a:r>
            <a:r>
              <a:rPr lang="en-GB" sz="2400" i="1" dirty="0" err="1">
                <a:solidFill>
                  <a:srgbClr val="FF0000"/>
                </a:solidFill>
              </a:rPr>
              <a:t>sucre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0ACFEE-22E4-4D4F-BD47-34EB765FA033}"/>
              </a:ext>
            </a:extLst>
          </p:cNvPr>
          <p:cNvSpPr txBox="1"/>
          <p:nvPr/>
        </p:nvSpPr>
        <p:spPr>
          <a:xfrm>
            <a:off x="3702731" y="5661207"/>
            <a:ext cx="274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Ils parlent tous de la météo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1F6C49-102C-4A1F-8959-61ED08A9CE1B}"/>
              </a:ext>
            </a:extLst>
          </p:cNvPr>
          <p:cNvSpPr txBox="1"/>
          <p:nvPr/>
        </p:nvSpPr>
        <p:spPr>
          <a:xfrm>
            <a:off x="5148562" y="4702367"/>
            <a:ext cx="2736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Ils vivent tous dans une maison avec un jardin</a:t>
            </a:r>
            <a:endParaRPr lang="fr-FR" sz="24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EED63E-FC73-45FA-B140-1497E44B0CC1}"/>
              </a:ext>
            </a:extLst>
          </p:cNvPr>
          <p:cNvSpPr txBox="1"/>
          <p:nvPr/>
        </p:nvSpPr>
        <p:spPr>
          <a:xfrm>
            <a:off x="642830" y="5061527"/>
            <a:ext cx="328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Ils apparaissent tous régulièrement à la télévision britannique</a:t>
            </a:r>
            <a:endParaRPr lang="fr-FR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A082A9-78FC-46E8-B807-CCE816C0BFD7}"/>
              </a:ext>
            </a:extLst>
          </p:cNvPr>
          <p:cNvSpPr txBox="1"/>
          <p:nvPr/>
        </p:nvSpPr>
        <p:spPr>
          <a:xfrm>
            <a:off x="5184068" y="38572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Ils parlent tous anglais</a:t>
            </a:r>
            <a:endParaRPr lang="fr-F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1" grpId="1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6DCD-47AB-44EE-9360-8FF68A3F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Comportements</a:t>
            </a:r>
            <a:r>
              <a:rPr lang="en-GB" dirty="0" smtClean="0"/>
              <a:t> </a:t>
            </a:r>
            <a:r>
              <a:rPr lang="en-GB" dirty="0" err="1" smtClean="0"/>
              <a:t>culturels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80EE93-0058-40A5-86E3-076D1769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Faits:</a:t>
            </a:r>
          </a:p>
          <a:p>
            <a:r>
              <a:rPr lang="fr-FR" dirty="0"/>
              <a:t>Ils parlent tous anglais</a:t>
            </a:r>
          </a:p>
          <a:p>
            <a:r>
              <a:rPr lang="fr-FR" dirty="0"/>
              <a:t>Ils apparaissent tous régulièrement à la télévision britannique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Stéréotypes:</a:t>
            </a:r>
          </a:p>
          <a:p>
            <a:r>
              <a:rPr lang="fr-FR" dirty="0"/>
              <a:t>Ils mangent tous du bœuf rôti</a:t>
            </a:r>
          </a:p>
          <a:p>
            <a:r>
              <a:rPr lang="fr-FR" dirty="0"/>
              <a:t>Ils boivent tous du thé avec du lait et du sucre</a:t>
            </a:r>
          </a:p>
          <a:p>
            <a:r>
              <a:rPr lang="fr-FR" dirty="0"/>
              <a:t>Ils vivent tous dans une maison avec un jardin</a:t>
            </a:r>
          </a:p>
          <a:p>
            <a:r>
              <a:rPr lang="fr-FR" dirty="0"/>
              <a:t>Ils parlent tous de la météo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819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Identités</a:t>
            </a:r>
            <a:r>
              <a:rPr lang="en-GB" dirty="0" smtClean="0"/>
              <a:t> multiples </a:t>
            </a:r>
            <a:r>
              <a:rPr lang="en-GB" dirty="0" err="1" smtClean="0"/>
              <a:t>comportements</a:t>
            </a:r>
            <a:r>
              <a:rPr lang="en-GB" dirty="0" smtClean="0"/>
              <a:t> et cultures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 formateur va maintenant vous donner une représentation d'une identité multiple. </a:t>
            </a:r>
            <a:endParaRPr lang="fr-FR" dirty="0" smtClean="0"/>
          </a:p>
          <a:p>
            <a:r>
              <a:rPr lang="fr-FR" dirty="0" smtClean="0"/>
              <a:t>Comparez-le </a:t>
            </a:r>
            <a:r>
              <a:rPr lang="fr-FR" dirty="0"/>
              <a:t>avec les comportements culturels que cette personne adopte en raison de son identité. </a:t>
            </a:r>
            <a:endParaRPr lang="fr-FR" dirty="0" smtClean="0"/>
          </a:p>
          <a:p>
            <a:r>
              <a:rPr lang="fr-FR" dirty="0" smtClean="0"/>
              <a:t>Dans </a:t>
            </a:r>
            <a:r>
              <a:rPr lang="fr-FR" dirty="0"/>
              <a:t>quelle mesure ses comportements sont-ils liés à sa nationalité (elle est britannique) ou à son appartenance ethnique et dans quelle mesure transcendent-ils ces deux concepts?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29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50A4F-E530-4F70-8EE9-9C1363BA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Messages </a:t>
            </a:r>
            <a:r>
              <a:rPr lang="en-GB" dirty="0" err="1" smtClean="0"/>
              <a:t>clé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6A4A9-F97A-42AF-B1B9-E8CFCE63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La «culture» n'est pas tangible; c'est une construction sociale.</a:t>
            </a:r>
          </a:p>
          <a:p>
            <a:r>
              <a:rPr lang="fr-FR" dirty="0"/>
              <a:t>Les individus peuvent partager les mêmes valeurs fondamentales profondes qui les impactent, et définir leur «culture» </a:t>
            </a:r>
            <a:r>
              <a:rPr lang="fr-FR" dirty="0">
                <a:solidFill>
                  <a:schemeClr val="tx1"/>
                </a:solidFill>
              </a:rPr>
              <a:t>même s’ils viennent de milieux différents.</a:t>
            </a:r>
          </a:p>
          <a:p>
            <a:r>
              <a:rPr lang="fr-FR" dirty="0"/>
              <a:t>En développant les compétences interculturelles, les stéréotypes devraient être évités!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681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</a:t>
            </a:r>
            <a:r>
              <a:rPr lang="en-GB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fr-FR" sz="3200" dirty="0"/>
              <a:t>Comment pensez-vous que votre contexte culturel a influencé vos idées sur la culture en général?</a:t>
            </a: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65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ACTIVITE NUMERO: </a:t>
            </a:r>
            <a:r>
              <a:rPr lang="en-US" sz="2400" b="1" dirty="0"/>
              <a:t>1.2.5</a:t>
            </a:r>
          </a:p>
          <a:p>
            <a:endParaRPr lang="en-US" sz="2400" b="1" dirty="0"/>
          </a:p>
          <a:p>
            <a:r>
              <a:rPr lang="en-US" sz="2400" b="1" dirty="0" smtClean="0"/>
              <a:t>TITRE ACTIVITE : </a:t>
            </a:r>
            <a:r>
              <a:rPr lang="en-US" sz="2400" b="1" dirty="0" err="1" smtClean="0"/>
              <a:t>Modèles</a:t>
            </a:r>
            <a:r>
              <a:rPr lang="en-US" sz="2400" b="1" dirty="0" smtClean="0"/>
              <a:t> de culture </a:t>
            </a:r>
            <a:r>
              <a:rPr lang="en-US" sz="2400" b="1" dirty="0" err="1" smtClean="0"/>
              <a:t>essentialistes</a:t>
            </a:r>
            <a:r>
              <a:rPr lang="en-US" sz="2400" b="1" dirty="0" smtClean="0"/>
              <a:t> et non </a:t>
            </a:r>
            <a:r>
              <a:rPr lang="en-US" sz="2400" b="1" dirty="0" err="1" smtClean="0"/>
              <a:t>essentialsites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smtClean="0"/>
              <a:t>DUREE: </a:t>
            </a:r>
            <a:r>
              <a:rPr lang="en-US" sz="2400" b="1" dirty="0"/>
              <a:t>25 minutes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26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CONTENU DE L’UNITE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484784"/>
            <a:ext cx="7200800" cy="452431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Introduction </a:t>
            </a:r>
            <a:r>
              <a:rPr lang="en-GB" sz="2400" b="1" dirty="0"/>
              <a:t>à </a:t>
            </a:r>
            <a:r>
              <a:rPr lang="en-GB" sz="2400" b="1" dirty="0" err="1"/>
              <a:t>l’Unité</a:t>
            </a:r>
            <a:r>
              <a:rPr lang="en-GB" sz="2400" b="1" dirty="0"/>
              <a:t> 1.2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Introduire les concepts d'identité, de culture et de compétence interculturelle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Explorer comment son propre contexte culturel a façonné sa propre identité et sa propre vision du monde, et a engendré des biais culturels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Le </a:t>
            </a:r>
            <a:r>
              <a:rPr lang="en-GB" sz="2400" b="1" dirty="0" err="1"/>
              <a:t>modèle</a:t>
            </a:r>
            <a:r>
              <a:rPr lang="en-GB" sz="2400" b="1" dirty="0"/>
              <a:t> “iceberg” de la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Modèles traditionnels «essentialistes» et « non essentialistes » de la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Différents aspects des compétences culturelles pour les apprenants et les participants de l'EFP, et défis rencontrés dans les contextes de mobilité de l'EFP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EE347A-9E3D-4EFA-AABB-F0AFE4EF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Modèles</a:t>
            </a:r>
            <a:r>
              <a:rPr lang="en-GB" dirty="0" smtClean="0"/>
              <a:t> de culture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F5E9FC-4E14-4E1C-8A99-09B2F75F68D6}"/>
              </a:ext>
            </a:extLst>
          </p:cNvPr>
          <p:cNvSpPr/>
          <p:nvPr/>
        </p:nvSpPr>
        <p:spPr>
          <a:xfrm>
            <a:off x="341812" y="5733256"/>
            <a:ext cx="7331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dirty="0"/>
              <a:t>Adapté du Dr </a:t>
            </a:r>
            <a:r>
              <a:rPr lang="fr-FR" sz="1200" dirty="0" err="1"/>
              <a:t>Ganesh</a:t>
            </a:r>
            <a:r>
              <a:rPr lang="fr-FR" sz="1200" dirty="0"/>
              <a:t> Nathan: Institute of Management, Université des sciences appliquées et des arts du Nord-Ouest de la Suisse (FNHW); Professeur à la Business </a:t>
            </a:r>
            <a:r>
              <a:rPr lang="fr-FR" sz="1200" dirty="0" err="1"/>
              <a:t>School</a:t>
            </a:r>
            <a:r>
              <a:rPr lang="fr-FR" sz="1200" dirty="0"/>
              <a:t> de Lausanne.</a:t>
            </a:r>
            <a:endParaRPr lang="en-GB" sz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xmlns="" id="{BA81202E-3748-4F36-9F62-C081BE627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13358"/>
              </p:ext>
            </p:extLst>
          </p:nvPr>
        </p:nvGraphicFramePr>
        <p:xfrm>
          <a:off x="336883" y="1556792"/>
          <a:ext cx="7691500" cy="41337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5750">
                  <a:extLst>
                    <a:ext uri="{9D8B030D-6E8A-4147-A177-3AD203B41FA5}">
                      <a16:colId xmlns:a16="http://schemas.microsoft.com/office/drawing/2014/main" xmlns="" val="4185042995"/>
                    </a:ext>
                  </a:extLst>
                </a:gridCol>
                <a:gridCol w="3845750">
                  <a:extLst>
                    <a:ext uri="{9D8B030D-6E8A-4147-A177-3AD203B41FA5}">
                      <a16:colId xmlns:a16="http://schemas.microsoft.com/office/drawing/2014/main" xmlns="" val="2655575014"/>
                    </a:ext>
                  </a:extLst>
                </a:gridCol>
              </a:tblGrid>
              <a:tr h="968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</a:rPr>
                        <a:t>Essentialiste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Non-</a:t>
                      </a:r>
                      <a:r>
                        <a:rPr lang="en-GB" sz="2400" dirty="0" err="1" smtClean="0">
                          <a:effectLst/>
                        </a:rPr>
                        <a:t>essentialiste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r>
                        <a:rPr lang="en-GB" sz="2400" dirty="0" err="1" smtClean="0">
                          <a:effectLst/>
                        </a:rPr>
                        <a:t>ou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Anti-</a:t>
                      </a:r>
                      <a:r>
                        <a:rPr lang="en-GB" sz="2400" dirty="0" err="1" smtClean="0">
                          <a:effectLst/>
                        </a:rPr>
                        <a:t>essentialiste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597890"/>
                  </a:ext>
                </a:extLst>
              </a:tr>
              <a:tr h="491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 smtClean="0"/>
                        <a:t>Enraciné dans la nature humaine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 smtClean="0"/>
                        <a:t>Enraciné dans la condition humaine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0674720"/>
                  </a:ext>
                </a:extLst>
              </a:tr>
              <a:tr h="469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</a:rPr>
                        <a:t>Statique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</a:rPr>
                        <a:t>Dynamique</a:t>
                      </a:r>
                      <a:r>
                        <a:rPr lang="en-GB" sz="2400" baseline="0" dirty="0" smtClean="0">
                          <a:effectLst/>
                        </a:rPr>
                        <a:t> / qui </a:t>
                      </a:r>
                      <a:r>
                        <a:rPr lang="en-GB" sz="2400" baseline="0" dirty="0" err="1" smtClean="0">
                          <a:effectLst/>
                        </a:rPr>
                        <a:t>évolue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0168862"/>
                  </a:ext>
                </a:extLst>
              </a:tr>
              <a:tr h="491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</a:rPr>
                        <a:t>Homogène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</a:rPr>
                        <a:t>Hétérogène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13345999"/>
                  </a:ext>
                </a:extLst>
              </a:tr>
              <a:tr h="491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</a:rPr>
                        <a:t>Holistique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</a:rPr>
                        <a:t>Fragmenté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3183354"/>
                  </a:ext>
                </a:extLst>
              </a:tr>
              <a:tr h="491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</a:rPr>
                        <a:t>Déterministe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Changeable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9566428"/>
                  </a:ext>
                </a:extLst>
              </a:tr>
              <a:tr h="491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</a:rPr>
                        <a:t>Délimité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Frontières floues</a:t>
                      </a: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29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243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7C90C-5238-460D-8F48-8C54755B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La vision </a:t>
            </a:r>
            <a:r>
              <a:rPr lang="en-GB" dirty="0" err="1"/>
              <a:t>essentialiste</a:t>
            </a:r>
            <a:r>
              <a:rPr lang="en-GB" dirty="0"/>
              <a:t> de la culture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F51304-1974-48E3-ACF8-80A8AB536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Suppose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identité</a:t>
            </a:r>
            <a:r>
              <a:rPr lang="en-GB" dirty="0"/>
              <a:t> </a:t>
            </a:r>
            <a:r>
              <a:rPr lang="en-GB" dirty="0" err="1"/>
              <a:t>culturelle</a:t>
            </a:r>
            <a:r>
              <a:rPr lang="en-GB" dirty="0"/>
              <a:t> </a:t>
            </a:r>
            <a:r>
              <a:rPr lang="en-GB" dirty="0" err="1"/>
              <a:t>singulière</a:t>
            </a:r>
            <a:endParaRPr lang="en-GB" dirty="0"/>
          </a:p>
          <a:p>
            <a:pPr lvl="1"/>
            <a:r>
              <a:rPr lang="fr-FR" dirty="0"/>
              <a:t>Suggère des limites culturelles claires</a:t>
            </a:r>
          </a:p>
          <a:p>
            <a:pPr lvl="1"/>
            <a:r>
              <a:rPr lang="fr-FR" dirty="0"/>
              <a:t>Supporte implicitement ou explicitement les idées de «culture nationale», de conformité culturelle, etc.</a:t>
            </a:r>
          </a:p>
          <a:p>
            <a:pPr lvl="1"/>
            <a:r>
              <a:rPr lang="fr-FR" dirty="0"/>
              <a:t>Ignore les identités multiples qui peuvent changer dans le temps et l'espace</a:t>
            </a:r>
          </a:p>
          <a:p>
            <a:pPr lvl="1"/>
            <a:r>
              <a:rPr lang="fr-FR" dirty="0"/>
              <a:t>peut conduire à des stéréotypes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99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7C90C-5238-460D-8F48-8C54755B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La vision non-</a:t>
            </a:r>
            <a:r>
              <a:rPr lang="en-GB" dirty="0" err="1"/>
              <a:t>essentialiste</a:t>
            </a:r>
            <a:r>
              <a:rPr lang="en-GB" dirty="0"/>
              <a:t> de la culture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F51304-1974-48E3-ACF8-80A8AB536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Suppose plusieurs identités culturelles</a:t>
            </a:r>
          </a:p>
          <a:p>
            <a:pPr lvl="1"/>
            <a:r>
              <a:rPr lang="fr-FR" dirty="0"/>
              <a:t>Reconnaît que les identités multiples peuvent se déplacer dans le temps et l'espace</a:t>
            </a:r>
          </a:p>
          <a:p>
            <a:pPr lvl="1"/>
            <a:r>
              <a:rPr lang="fr-FR" dirty="0"/>
              <a:t>Considère les frontières floues et la continuité entre les cultures</a:t>
            </a:r>
          </a:p>
          <a:p>
            <a:pPr lvl="1"/>
            <a:r>
              <a:rPr lang="fr-FR" dirty="0"/>
              <a:t>Rejette les limites de la conformité culturelle</a:t>
            </a:r>
          </a:p>
          <a:p>
            <a:pPr lvl="1"/>
            <a:r>
              <a:rPr lang="fr-FR" dirty="0"/>
              <a:t>Fait de la place pour l’institution, le choix et le changement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97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408712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Mise</a:t>
            </a:r>
            <a:r>
              <a:rPr lang="en-GB" dirty="0" smtClean="0"/>
              <a:t> en </a:t>
            </a:r>
            <a:r>
              <a:rPr lang="en-GB" dirty="0" err="1" smtClean="0"/>
              <a:t>pratique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Quel modèle de culture diriez-vous que les énoncés suivants appartiennent à? </a:t>
            </a:r>
            <a:endParaRPr lang="fr-FR" dirty="0" smtClean="0"/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Britanniques mangent du rôti de </a:t>
            </a:r>
            <a:r>
              <a:rPr lang="fr-FR" dirty="0" err="1">
                <a:solidFill>
                  <a:schemeClr val="tx1"/>
                </a:solidFill>
              </a:rPr>
              <a:t>boeuf</a:t>
            </a:r>
            <a:r>
              <a:rPr lang="fr-FR" dirty="0">
                <a:solidFill>
                  <a:schemeClr val="tx1"/>
                </a:solidFill>
              </a:rPr>
              <a:t> le dimanche. 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attitudes espagnoles à l'égard de la tauromachie ont changé au cours des 20 dernières années. 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hommes nigérians sont invariablement des fraudeurs. 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Italiens sont exubérants, passionnés et parlent avec leurs mains. 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personnes de plus de 50 ans aiment Facebook.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258005-4220-47C8-97DE-204F47F9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Messages </a:t>
            </a:r>
            <a:r>
              <a:rPr lang="en-GB" dirty="0" err="1" smtClean="0"/>
              <a:t>clé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017EBF-B4F1-4A98-9DF3-75FF89C5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Nos valeurs fondamentales profondes aident à façonner nos identités.</a:t>
            </a:r>
          </a:p>
          <a:p>
            <a:r>
              <a:rPr lang="fr-FR" dirty="0"/>
              <a:t>Nos valeurs et identités influencent nos comportements.</a:t>
            </a:r>
          </a:p>
          <a:p>
            <a:r>
              <a:rPr lang="fr-FR" dirty="0"/>
              <a:t>Nos comportements indiquent notre «culture».</a:t>
            </a:r>
          </a:p>
          <a:p>
            <a:r>
              <a:rPr lang="fr-FR" dirty="0"/>
              <a:t>Les visions non-essentialistes de la culture peuvent transcender des concepts tels que la nationalité</a:t>
            </a:r>
            <a:r>
              <a:rPr lang="en-GB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364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193899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ACTIVITE NUMERO : </a:t>
            </a:r>
            <a:r>
              <a:rPr lang="en-US" sz="2400" b="1" dirty="0"/>
              <a:t>1.2.6</a:t>
            </a:r>
          </a:p>
          <a:p>
            <a:endParaRPr lang="en-US" sz="2400" b="1" dirty="0"/>
          </a:p>
          <a:p>
            <a:r>
              <a:rPr lang="en-US" sz="2400" b="1" dirty="0" smtClean="0"/>
              <a:t>TITRE ACTIVITE : Etudes de </a:t>
            </a:r>
            <a:r>
              <a:rPr lang="en-US" sz="2400" b="1" dirty="0" err="1" smtClean="0"/>
              <a:t>cas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smtClean="0"/>
              <a:t>DUREE</a:t>
            </a:r>
            <a:r>
              <a:rPr lang="en-US" sz="2400" b="1" dirty="0" smtClean="0"/>
              <a:t>: </a:t>
            </a:r>
            <a:r>
              <a:rPr lang="en-US" sz="2400" b="1" dirty="0"/>
              <a:t>30 </a:t>
            </a:r>
            <a:r>
              <a:rPr lang="en-US" sz="2400" b="1" dirty="0" smtClean="0"/>
              <a:t>minutes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0703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Etudes de </a:t>
            </a:r>
            <a:r>
              <a:rPr lang="en-GB" dirty="0" err="1" smtClean="0"/>
              <a:t>cas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Vous recevrez une étude de cas à travailler dans vos groupes.</a:t>
            </a:r>
          </a:p>
          <a:p>
            <a:r>
              <a:rPr lang="fr-FR" dirty="0"/>
              <a:t>Après l'avoir lu, essayez et élaborez:</a:t>
            </a:r>
          </a:p>
          <a:p>
            <a:pPr lvl="1"/>
            <a:r>
              <a:rPr lang="fr-FR" dirty="0"/>
              <a:t>les principaux domaines d'incompréhension dans chaque scénario</a:t>
            </a:r>
          </a:p>
          <a:p>
            <a:pPr lvl="1"/>
            <a:r>
              <a:rPr lang="fr-FR" dirty="0"/>
              <a:t>ce que les protagonistes auraient pu faire pour résoudre la situation</a:t>
            </a:r>
          </a:p>
          <a:p>
            <a:r>
              <a:rPr lang="fr-FR" dirty="0"/>
              <a:t>Le formateur vous demandera alors de partager votre travail avec un autre groupe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195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Etudes de </a:t>
            </a:r>
            <a:r>
              <a:rPr lang="en-GB" dirty="0" err="1" smtClean="0"/>
              <a:t>cas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Vous allez maintenant partager votre étude de cas avec un autre groupe de quatre personnes qui ont envisagé une étude de cas différente. </a:t>
            </a:r>
            <a:endParaRPr lang="fr-FR" dirty="0" smtClean="0"/>
          </a:p>
          <a:p>
            <a:r>
              <a:rPr lang="fr-FR" dirty="0" smtClean="0"/>
              <a:t>Soyez </a:t>
            </a:r>
            <a:r>
              <a:rPr lang="fr-FR" dirty="0"/>
              <a:t>prêt à renvoyer les principaux points de votre discussion au formateur.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638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Lectures </a:t>
            </a:r>
            <a:r>
              <a:rPr lang="en-US" dirty="0" err="1" smtClean="0"/>
              <a:t>supplémentaires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Nathan, Ganesh. </a:t>
            </a:r>
            <a:r>
              <a:rPr lang="en-US" sz="2400" i="1" dirty="0"/>
              <a:t>A non-essentialist model of culture</a:t>
            </a:r>
            <a:r>
              <a:rPr lang="en-US" sz="2400" dirty="0"/>
              <a:t>. International Journal of Cross Cultural Management. April 2015. Available at:  </a:t>
            </a:r>
            <a:r>
              <a:rPr lang="en-US" sz="2000" u="sng" dirty="0">
                <a:hlinkClick r:id="rId2"/>
              </a:rPr>
              <a:t>https://www.researchgate.net/publication/276832447_A_non-essentialist_model_of_culture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Holiday, Adrian. Intercultural Communication and Ideology. Sage Publications (2010)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31684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Pour </a:t>
            </a:r>
            <a:r>
              <a:rPr lang="en-GB" dirty="0" err="1" smtClean="0"/>
              <a:t>finir</a:t>
            </a:r>
            <a:r>
              <a:rPr lang="en-GB" dirty="0" smtClean="0"/>
              <a:t>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Profitez de cette vidéo de Maya </a:t>
            </a:r>
            <a:r>
              <a:rPr lang="fr-FR" dirty="0" err="1"/>
              <a:t>Angelou</a:t>
            </a:r>
            <a:r>
              <a:rPr lang="fr-FR" dirty="0"/>
              <a:t> en train de lire un de ses poèmes: "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Family</a:t>
            </a:r>
            <a:r>
              <a:rPr lang="fr-FR" dirty="0"/>
              <a:t>"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fr-FR" sz="1800" dirty="0"/>
              <a:t>Les images sont fournies par Amy </a:t>
            </a:r>
            <a:r>
              <a:rPr lang="fr-FR" sz="1800" dirty="0" err="1"/>
              <a:t>Rebitski</a:t>
            </a:r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86" y="2780928"/>
            <a:ext cx="37804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6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63640"/>
            <a:ext cx="7400322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ACTIVITE NUMERO: </a:t>
            </a:r>
            <a:r>
              <a:rPr lang="en-GB" sz="2400" b="1" dirty="0"/>
              <a:t>1.2.1</a:t>
            </a:r>
          </a:p>
          <a:p>
            <a:endParaRPr lang="en-GB" sz="2400" b="1" dirty="0"/>
          </a:p>
          <a:p>
            <a:r>
              <a:rPr lang="en-GB" sz="2400" b="1" dirty="0" smtClean="0"/>
              <a:t>TITRE ACTIVITE: </a:t>
            </a:r>
            <a:r>
              <a:rPr lang="fr-FR" sz="2400" b="1" dirty="0"/>
              <a:t>Reconnaissant que l'identité personnelle, les croyances, les attitudes et la culture ont un impact sur notre </a:t>
            </a:r>
            <a:r>
              <a:rPr lang="fr-FR" sz="2400" b="1" dirty="0" smtClean="0"/>
              <a:t>comportement</a:t>
            </a:r>
          </a:p>
          <a:p>
            <a:endParaRPr lang="en-GB" sz="2400" b="1" dirty="0"/>
          </a:p>
          <a:p>
            <a:r>
              <a:rPr lang="en-GB" sz="2400" b="1" dirty="0" smtClean="0"/>
              <a:t>DUREE: </a:t>
            </a:r>
            <a:r>
              <a:rPr lang="en-GB" sz="2400" b="1" dirty="0"/>
              <a:t>5 minutes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8621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230832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ACTIVITE NUMERO : </a:t>
            </a:r>
            <a:r>
              <a:rPr lang="en-US" sz="2400" b="1" dirty="0"/>
              <a:t>1.2.7</a:t>
            </a:r>
          </a:p>
          <a:p>
            <a:endParaRPr lang="en-US" sz="2400" b="1" dirty="0"/>
          </a:p>
          <a:p>
            <a:r>
              <a:rPr lang="en-US" sz="2400" b="1" dirty="0" smtClean="0"/>
              <a:t>TITRE A</a:t>
            </a:r>
            <a:r>
              <a:rPr lang="en-US" sz="2400" b="1" dirty="0" smtClean="0"/>
              <a:t>CTIVITE: </a:t>
            </a:r>
            <a:r>
              <a:rPr lang="en-US" sz="2400" b="1" dirty="0" err="1" smtClean="0"/>
              <a:t>Réfelxion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personnelle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DUREE : </a:t>
            </a:r>
            <a:r>
              <a:rPr lang="en-US" sz="2400" b="1" dirty="0"/>
              <a:t>10 minutes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9892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09228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Réflexion</a:t>
            </a:r>
            <a:r>
              <a:rPr lang="en-US" dirty="0" smtClean="0"/>
              <a:t> et questions </a:t>
            </a:r>
            <a:r>
              <a:rPr lang="en-US" dirty="0" err="1" smtClean="0"/>
              <a:t>clé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Utilisez les 10 dernières minutes de la session pour commencer à formuler des réponses à nos questions clés </a:t>
            </a:r>
            <a:endParaRPr lang="fr-FR" dirty="0" smtClean="0"/>
          </a:p>
          <a:p>
            <a:r>
              <a:rPr lang="fr-FR" dirty="0" smtClean="0">
                <a:solidFill>
                  <a:schemeClr val="tx1"/>
                </a:solidFill>
              </a:rPr>
              <a:t>Pourquoi </a:t>
            </a:r>
            <a:r>
              <a:rPr lang="fr-FR" dirty="0">
                <a:solidFill>
                  <a:schemeClr val="tx1"/>
                </a:solidFill>
              </a:rPr>
              <a:t>est-il important de considérer les aspects de notre identité que nous avons en commun ainsi que ceux qui sont différents</a:t>
            </a:r>
            <a:r>
              <a:rPr lang="fr-FR" dirty="0" smtClean="0">
                <a:solidFill>
                  <a:schemeClr val="tx1"/>
                </a:solidFill>
              </a:rPr>
              <a:t>?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Comment le modèle iceberg nous aide-t-il à comprendre l'idée de «culture</a:t>
            </a:r>
            <a:r>
              <a:rPr lang="fr-FR" dirty="0" smtClean="0">
                <a:solidFill>
                  <a:schemeClr val="tx1"/>
                </a:solidFill>
              </a:rPr>
              <a:t>»?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Comment pensez-vous que votre propre culture a influencé vos idées sur la culture en général?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95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Félicitations</a:t>
            </a:r>
            <a:r>
              <a:rPr lang="en-US" dirty="0" smtClean="0"/>
              <a:t> 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Vous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avez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terminé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cette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unité</a:t>
            </a:r>
            <a:r>
              <a:rPr lang="en-US" smtClean="0">
                <a:solidFill>
                  <a:schemeClr val="tx1">
                    <a:lumMod val="75000"/>
                  </a:schemeClr>
                </a:solidFill>
              </a:rPr>
              <a:t>!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Développer</a:t>
            </a:r>
            <a:r>
              <a:rPr lang="en-GB" dirty="0" smtClean="0"/>
              <a:t> la conscience </a:t>
            </a:r>
            <a:r>
              <a:rPr lang="en-GB" dirty="0" err="1" smtClean="0"/>
              <a:t>culturelle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Avant qu'un individu commence à explorer la compétence culturelle, il est important de considérer: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sens personnel de l'identité de l'individu 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bagage culturel individuel de l'individu 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Ces </a:t>
            </a:r>
            <a:r>
              <a:rPr lang="fr-FR" dirty="0"/>
              <a:t>aspects de notre personnalité sont toujours présents, même lorsque nous n'en sommes pas conscients. Nous devrions être conscients, comprendre et être sensibles à la façon dont ils pourraient être mis en évidence dans les préjugés que les individus pourraient apporter à n'importe quel contexte interculturel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94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63640"/>
            <a:ext cx="7400322" cy="230832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ACTIVITE NUMERO: </a:t>
            </a:r>
            <a:r>
              <a:rPr lang="en-US" sz="2400" b="1" dirty="0"/>
              <a:t>1.2.2</a:t>
            </a:r>
          </a:p>
          <a:p>
            <a:endParaRPr lang="en-US" sz="2400" b="1" dirty="0"/>
          </a:p>
          <a:p>
            <a:r>
              <a:rPr lang="en-US" sz="2400" b="1" dirty="0" smtClean="0"/>
              <a:t>TITRE ACTIVITE : Introduction au concept </a:t>
            </a:r>
            <a:r>
              <a:rPr lang="en-US" sz="2400" b="1" dirty="0" err="1" smtClean="0"/>
              <a:t>d’identité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smtClean="0"/>
              <a:t>DUREE: </a:t>
            </a:r>
            <a:r>
              <a:rPr lang="en-US" sz="2400" b="1" dirty="0"/>
              <a:t>40 minutes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624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322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Comment </a:t>
            </a:r>
            <a:r>
              <a:rPr lang="en-US" dirty="0" err="1" smtClean="0"/>
              <a:t>mon</a:t>
            </a:r>
            <a:r>
              <a:rPr lang="en-US" dirty="0" smtClean="0"/>
              <a:t> </a:t>
            </a:r>
            <a:r>
              <a:rPr lang="en-US" dirty="0" err="1" smtClean="0"/>
              <a:t>identité</a:t>
            </a:r>
            <a:r>
              <a:rPr lang="en-US" dirty="0" smtClean="0"/>
              <a:t> </a:t>
            </a:r>
            <a:r>
              <a:rPr lang="en-US" dirty="0" err="1" smtClean="0"/>
              <a:t>est-elle</a:t>
            </a:r>
            <a:r>
              <a:rPr lang="en-US" dirty="0" smtClean="0"/>
              <a:t> </a:t>
            </a:r>
            <a:r>
              <a:rPr lang="en-US" dirty="0" err="1" smtClean="0"/>
              <a:t>construite</a:t>
            </a:r>
            <a:r>
              <a:rPr lang="en-US" dirty="0" smtClean="0"/>
              <a:t>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43192" cy="470852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Le formateur vous donnera un jeu de cartes et une matrice </a:t>
            </a:r>
            <a:endParaRPr lang="fr-FR" dirty="0" smtClean="0"/>
          </a:p>
          <a:p>
            <a:r>
              <a:rPr lang="fr-FR" dirty="0" smtClean="0"/>
              <a:t>Travailler </a:t>
            </a:r>
            <a:r>
              <a:rPr lang="fr-FR" dirty="0"/>
              <a:t>en groupes pour trier les cartes dans les espaces les plus appropriés sur la matrice </a:t>
            </a:r>
            <a:endParaRPr lang="fr-FR" dirty="0" smtClean="0"/>
          </a:p>
          <a:p>
            <a:r>
              <a:rPr lang="fr-FR" dirty="0" smtClean="0"/>
              <a:t>Toutes </a:t>
            </a:r>
            <a:r>
              <a:rPr lang="fr-FR" dirty="0"/>
              <a:t>les cartes sur lesquelles vous ne pouvez pas vous entendre en tant que groupe doivent être laissées de côté </a:t>
            </a:r>
            <a:endParaRPr lang="fr-FR" dirty="0" smtClean="0"/>
          </a:p>
          <a:p>
            <a:r>
              <a:rPr lang="fr-FR" dirty="0" smtClean="0"/>
              <a:t>Lorsque </a:t>
            </a:r>
            <a:r>
              <a:rPr lang="fr-FR" dirty="0"/>
              <a:t>vous avez terminé la tâche, prenez une photo de votre résultat à poster dans la salle de discussion en ligne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1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312E8-7C5B-4D7E-9C0C-D9BCBD57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5915000" cy="1143000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2C3A75-4E17-455E-95A7-15086C71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7920880" cy="5366799"/>
          </a:xfrm>
        </p:spPr>
        <p:txBody>
          <a:bodyPr>
            <a:normAutofit/>
          </a:bodyPr>
          <a:lstStyle/>
          <a:p>
            <a:r>
              <a:rPr lang="fr-FR" dirty="0"/>
              <a:t>Avez-vous trouvé difficile / impossible de placer l'une des cartes? lesquels? Pourquoi</a:t>
            </a:r>
            <a:r>
              <a:rPr lang="fr-FR" dirty="0" smtClean="0"/>
              <a:t>?</a:t>
            </a:r>
          </a:p>
          <a:p>
            <a:r>
              <a:rPr lang="fr-FR" dirty="0" smtClean="0"/>
              <a:t> </a:t>
            </a:r>
            <a:r>
              <a:rPr lang="fr-FR" dirty="0"/>
              <a:t>Regardez à nouveau les articles que vous avez placés sous "</a:t>
            </a:r>
            <a:r>
              <a:rPr lang="fr-FR" dirty="0">
                <a:solidFill>
                  <a:schemeClr val="tx1"/>
                </a:solidFill>
              </a:rPr>
              <a:t>légal</a:t>
            </a:r>
            <a:r>
              <a:rPr lang="fr-FR" dirty="0"/>
              <a:t>". </a:t>
            </a:r>
            <a:endParaRPr lang="fr-FR" dirty="0" smtClean="0"/>
          </a:p>
          <a:p>
            <a:r>
              <a:rPr lang="fr-FR" dirty="0" smtClean="0"/>
              <a:t>quels </a:t>
            </a:r>
            <a:r>
              <a:rPr lang="fr-FR" dirty="0"/>
              <a:t>droits pouvez-vous revendiquer à la suite de ces articles? </a:t>
            </a:r>
            <a:endParaRPr lang="fr-FR" dirty="0" smtClean="0"/>
          </a:p>
          <a:p>
            <a:r>
              <a:rPr lang="fr-FR" dirty="0" smtClean="0"/>
              <a:t>De </a:t>
            </a:r>
            <a:r>
              <a:rPr lang="fr-FR" dirty="0"/>
              <a:t>quelles fonctions êtes-vous responsable en raison de ces articles?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2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312E8-7C5B-4D7E-9C0C-D9BCBD57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5915000" cy="1143000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2C3A75-4E17-455E-95A7-15086C71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7920880" cy="5366799"/>
          </a:xfrm>
        </p:spPr>
        <p:txBody>
          <a:bodyPr>
            <a:normAutofit/>
          </a:bodyPr>
          <a:lstStyle/>
          <a:p>
            <a:r>
              <a:rPr lang="fr-FR" dirty="0"/>
              <a:t>Maintenant, regardez les éléments que vous placez sous «</a:t>
            </a:r>
            <a:r>
              <a:rPr lang="fr-FR" dirty="0">
                <a:solidFill>
                  <a:schemeClr val="tx1"/>
                </a:solidFill>
              </a:rPr>
              <a:t>national</a:t>
            </a:r>
            <a:r>
              <a:rPr lang="fr-FR" dirty="0"/>
              <a:t>» et «</a:t>
            </a:r>
            <a:r>
              <a:rPr lang="fr-FR" dirty="0">
                <a:solidFill>
                  <a:schemeClr val="tx1"/>
                </a:solidFill>
              </a:rPr>
              <a:t>personnel</a:t>
            </a:r>
            <a:r>
              <a:rPr lang="fr-FR" dirty="0" smtClean="0"/>
              <a:t>».</a:t>
            </a:r>
          </a:p>
          <a:p>
            <a:r>
              <a:rPr lang="fr-FR" dirty="0" smtClean="0"/>
              <a:t> </a:t>
            </a:r>
            <a:r>
              <a:rPr lang="fr-FR" dirty="0"/>
              <a:t>Est-ce que l'un ou l'autre de ces articles fait des demandes similaires ou donne des droits similaires à ceux qui sont «légaux»? </a:t>
            </a:r>
            <a:endParaRPr lang="fr-FR" dirty="0" smtClean="0"/>
          </a:p>
          <a:p>
            <a:r>
              <a:rPr lang="fr-FR" dirty="0" smtClean="0"/>
              <a:t>Est-il </a:t>
            </a:r>
            <a:r>
              <a:rPr lang="fr-FR" dirty="0"/>
              <a:t>facile pour les gens de décrire l'identité d'une personne en regardant les objets que vous avez placés sous «légal»? </a:t>
            </a:r>
            <a:endParaRPr lang="fr-FR" dirty="0" smtClean="0"/>
          </a:p>
          <a:p>
            <a:r>
              <a:rPr lang="fr-FR" dirty="0" smtClean="0"/>
              <a:t>Qu'en </a:t>
            </a:r>
            <a:r>
              <a:rPr lang="fr-FR" dirty="0"/>
              <a:t>est-il des éléments sous «national» et «personnel»?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2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1841</Words>
  <Application>Microsoft Office PowerPoint</Application>
  <PresentationFormat>Affichage à l'écran (4:3)</PresentationFormat>
  <Paragraphs>229</Paragraphs>
  <Slides>42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Θέμα του Office</vt:lpstr>
      <vt:lpstr>Module 1  Développer des compétences interculturelles à travers la sensibilisation culturelle et une communication interculturelle efficace </vt:lpstr>
      <vt:lpstr>MODULE 1  UNITE 2</vt:lpstr>
      <vt:lpstr>CONTENU DE L’UNITE</vt:lpstr>
      <vt:lpstr>Passons à l’activité</vt:lpstr>
      <vt:lpstr>Développer la conscience culturelle</vt:lpstr>
      <vt:lpstr>Passons à l’activité</vt:lpstr>
      <vt:lpstr>Comment mon identité est-elle construite?</vt:lpstr>
      <vt:lpstr>Discussion</vt:lpstr>
      <vt:lpstr>Discussion</vt:lpstr>
      <vt:lpstr>Messages clé</vt:lpstr>
      <vt:lpstr>Identités multiples</vt:lpstr>
      <vt:lpstr>Mes identités multiples</vt:lpstr>
      <vt:lpstr>Question 1</vt:lpstr>
      <vt:lpstr>Passons à l’activité</vt:lpstr>
      <vt:lpstr>L’Iceberg de la Culture</vt:lpstr>
      <vt:lpstr>L’Iceberg de la Culture</vt:lpstr>
      <vt:lpstr>Recontextualisation </vt:lpstr>
      <vt:lpstr>Question 2</vt:lpstr>
      <vt:lpstr>Messages clé</vt:lpstr>
      <vt:lpstr>Passons à l’activité</vt:lpstr>
      <vt:lpstr>Identités personnelles et culture </vt:lpstr>
      <vt:lpstr>Présentation PowerPoint</vt:lpstr>
      <vt:lpstr>Identités personnelles et culture </vt:lpstr>
      <vt:lpstr>Quelles hypothèses faisons-nous à propos de la «culture»? </vt:lpstr>
      <vt:lpstr>Comportements culturels </vt:lpstr>
      <vt:lpstr>Identités multiples comportements et cultures</vt:lpstr>
      <vt:lpstr>Messages clé</vt:lpstr>
      <vt:lpstr>Question 3</vt:lpstr>
      <vt:lpstr>Passons à l’activité</vt:lpstr>
      <vt:lpstr>Modèles de culture</vt:lpstr>
      <vt:lpstr>La vision essentialiste de la culture</vt:lpstr>
      <vt:lpstr>La vision non-essentialiste de la culture</vt:lpstr>
      <vt:lpstr>Mise en pratique </vt:lpstr>
      <vt:lpstr>Messages clé</vt:lpstr>
      <vt:lpstr>Passons à l’activité</vt:lpstr>
      <vt:lpstr>Etudes de cas </vt:lpstr>
      <vt:lpstr>Etudes de cas </vt:lpstr>
      <vt:lpstr>Lectures supplémentaires</vt:lpstr>
      <vt:lpstr>Pour finir …</vt:lpstr>
      <vt:lpstr>Passons à l’activité</vt:lpstr>
      <vt:lpstr>Réflexion et questions clé</vt:lpstr>
      <vt:lpstr>Félicitations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Utilisateur Windows</cp:lastModifiedBy>
  <cp:revision>91</cp:revision>
  <cp:lastPrinted>2018-03-29T17:20:38Z</cp:lastPrinted>
  <dcterms:created xsi:type="dcterms:W3CDTF">2017-10-16T06:30:11Z</dcterms:created>
  <dcterms:modified xsi:type="dcterms:W3CDTF">2018-07-23T12:14:58Z</dcterms:modified>
</cp:coreProperties>
</file>