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1" r:id="rId4"/>
    <p:sldId id="311" r:id="rId5"/>
    <p:sldId id="31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304" r:id="rId14"/>
    <p:sldId id="274" r:id="rId15"/>
    <p:sldId id="275" r:id="rId16"/>
    <p:sldId id="276" r:id="rId17"/>
    <p:sldId id="277" r:id="rId18"/>
    <p:sldId id="306" r:id="rId19"/>
    <p:sldId id="320" r:id="rId20"/>
    <p:sldId id="279" r:id="rId21"/>
    <p:sldId id="280" r:id="rId22"/>
    <p:sldId id="281" r:id="rId23"/>
    <p:sldId id="282" r:id="rId24"/>
    <p:sldId id="283" r:id="rId25"/>
    <p:sldId id="284" r:id="rId26"/>
    <p:sldId id="314" r:id="rId27"/>
    <p:sldId id="285" r:id="rId28"/>
    <p:sldId id="307" r:id="rId29"/>
    <p:sldId id="308" r:id="rId30"/>
    <p:sldId id="287" r:id="rId31"/>
    <p:sldId id="288" r:id="rId32"/>
    <p:sldId id="289" r:id="rId33"/>
    <p:sldId id="313" r:id="rId34"/>
    <p:sldId id="290" r:id="rId35"/>
    <p:sldId id="294" r:id="rId36"/>
    <p:sldId id="301" r:id="rId37"/>
    <p:sldId id="315" r:id="rId38"/>
    <p:sldId id="297" r:id="rId39"/>
    <p:sldId id="302" r:id="rId40"/>
    <p:sldId id="316" r:id="rId41"/>
    <p:sldId id="296" r:id="rId42"/>
    <p:sldId id="300" r:id="rId43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31/7/2018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65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anguageandculture.com/hom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76832447_A_non-essentialist_model_of_culture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JCk6soirfm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Ενότητα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Ανάπτυξη της διαπολιτισμικής ικανότητας μέσω της πολιτιστικής γνώσης  και της αποτελεσματικής διαπολιτισμικής επικοινωνίας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352" y="4149080"/>
            <a:ext cx="6080720" cy="154644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Υποενότητα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Ανάπτυξη </a:t>
            </a:r>
            <a:r>
              <a:rPr lang="el-GR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πολιτισμικής γνώσης</a:t>
            </a:r>
            <a:endParaRPr lang="el-GR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F69B3-C48E-4302-9443-EC70129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655272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Βασικά μηνύματα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348A50-C239-4A17-808A-E3D1EA8D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Τα </a:t>
            </a:r>
            <a:r>
              <a:rPr lang="el-GR" dirty="0" smtClean="0"/>
              <a:t>αντικείμενα που έχουμε ή </a:t>
            </a:r>
            <a:r>
              <a:rPr lang="el-GR" dirty="0"/>
              <a:t>κατέχουμε μπορούν να θεωρηθούν ως δείκτες της ταυτότητάς μας, ιδιαίτερα εκείνων που επιλέγουμε για τον εαυτό </a:t>
            </a:r>
            <a:r>
              <a:rPr lang="el-GR" dirty="0" smtClean="0"/>
              <a:t>μας.</a:t>
            </a:r>
          </a:p>
          <a:p>
            <a:r>
              <a:rPr lang="el-GR" dirty="0"/>
              <a:t>Με παρόμοιο τρόπο, τα πράγματα που κάνουμε και οι ρόλοι που εκπληρώνουμε μπορούν επίσης να βοηθήσουν στην περιγραφή της ταυτότητάς </a:t>
            </a:r>
            <a:r>
              <a:rPr lang="el-GR" dirty="0" smtClean="0"/>
              <a:t>μας.</a:t>
            </a:r>
          </a:p>
          <a:p>
            <a:r>
              <a:rPr lang="el-GR" dirty="0" smtClean="0"/>
              <a:t>Ο </a:t>
            </a:r>
            <a:r>
              <a:rPr lang="el-GR" dirty="0"/>
              <a:t>καθένας </a:t>
            </a:r>
            <a:r>
              <a:rPr lang="el-GR" dirty="0" smtClean="0"/>
              <a:t>έχει πολλούς </a:t>
            </a:r>
            <a:r>
              <a:rPr lang="el-GR" dirty="0"/>
              <a:t>ρόλους στη </a:t>
            </a:r>
            <a:r>
              <a:rPr lang="el-GR" dirty="0" smtClean="0"/>
              <a:t>ζωή του ,  </a:t>
            </a:r>
            <a:r>
              <a:rPr lang="el-GR" dirty="0"/>
              <a:t>η ταυτότητά μας είναι πολύπλευρη. θα μπορούσαμε να ισχυριστούμε ότι δεν έχουμε μόνο μία, αλλά </a:t>
            </a:r>
            <a:r>
              <a:rPr lang="el-GR" b="1" dirty="0"/>
              <a:t>πολλαπλές ταυτότητες</a:t>
            </a:r>
            <a:r>
              <a:rPr lang="el-GR" dirty="0"/>
              <a:t>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080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Πολλαπλές ταυτότητες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A33F9A-0B81-42BD-A3E7-E7449656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3375099" cy="3375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85FDD3-BF47-4596-9A5E-A99C4C3F4548}"/>
              </a:ext>
            </a:extLst>
          </p:cNvPr>
          <p:cNvSpPr txBox="1"/>
          <p:nvPr/>
        </p:nvSpPr>
        <p:spPr>
          <a:xfrm>
            <a:off x="6108140" y="2837800"/>
            <a:ext cx="2112296" cy="92333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Συνεργάτης στο </a:t>
            </a:r>
            <a:r>
              <a:rPr lang="en-US" dirty="0" smtClean="0"/>
              <a:t>Badminton </a:t>
            </a:r>
            <a:r>
              <a:rPr lang="el-GR" dirty="0" smtClean="0"/>
              <a:t>της φίλη της </a:t>
            </a:r>
            <a:r>
              <a:rPr lang="en-GB" dirty="0" smtClean="0"/>
              <a:t>Sonya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0E7389-B5C9-4158-9C61-7871855223D1}"/>
              </a:ext>
            </a:extLst>
          </p:cNvPr>
          <p:cNvSpPr txBox="1"/>
          <p:nvPr/>
        </p:nvSpPr>
        <p:spPr>
          <a:xfrm>
            <a:off x="5364087" y="1670536"/>
            <a:ext cx="1800201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Κόρη της χήρας μητέρας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982A15-875B-4D90-8553-8A9F9A6AC9AA}"/>
              </a:ext>
            </a:extLst>
          </p:cNvPr>
          <p:cNvSpPr txBox="1"/>
          <p:nvPr/>
        </p:nvSpPr>
        <p:spPr>
          <a:xfrm>
            <a:off x="288076" y="2672075"/>
            <a:ext cx="1800201" cy="92333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Φύλακας στην ενοριακή εκκλησία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2DF063-B60A-4E19-AAC8-FF9559EA578E}"/>
              </a:ext>
            </a:extLst>
          </p:cNvPr>
          <p:cNvSpPr txBox="1"/>
          <p:nvPr/>
        </p:nvSpPr>
        <p:spPr>
          <a:xfrm>
            <a:off x="4932039" y="5320706"/>
            <a:ext cx="1800201" cy="36933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Κουνιάδα</a:t>
            </a:r>
            <a:r>
              <a:rPr lang="en-GB" dirty="0" smtClean="0"/>
              <a:t>Richard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27B67B-AEC0-457D-A057-CBD5E768CE92}"/>
              </a:ext>
            </a:extLst>
          </p:cNvPr>
          <p:cNvSpPr txBox="1"/>
          <p:nvPr/>
        </p:nvSpPr>
        <p:spPr>
          <a:xfrm>
            <a:off x="5940152" y="4295438"/>
            <a:ext cx="2103630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Γυναίκα για 17 χρόνια του </a:t>
            </a:r>
            <a:r>
              <a:rPr lang="en-GB" dirty="0" smtClean="0"/>
              <a:t>Peter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151CD2-F7DF-45B7-8C9A-95C69798A4AE}"/>
              </a:ext>
            </a:extLst>
          </p:cNvPr>
          <p:cNvSpPr txBox="1"/>
          <p:nvPr/>
        </p:nvSpPr>
        <p:spPr>
          <a:xfrm>
            <a:off x="1967150" y="1412642"/>
            <a:ext cx="1956778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Θεία της κόρης της αδελφής της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14FC2F-FC76-40A5-947F-9C91FE8038AC}"/>
              </a:ext>
            </a:extLst>
          </p:cNvPr>
          <p:cNvSpPr txBox="1"/>
          <p:nvPr/>
        </p:nvSpPr>
        <p:spPr>
          <a:xfrm>
            <a:off x="107504" y="4001193"/>
            <a:ext cx="2257420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Μητέρα τριών έφηβων παιδιών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CA89FB-E314-49F0-AF82-6D2E238B1B64}"/>
              </a:ext>
            </a:extLst>
          </p:cNvPr>
          <p:cNvSpPr txBox="1"/>
          <p:nvPr/>
        </p:nvSpPr>
        <p:spPr>
          <a:xfrm>
            <a:off x="1023515" y="5320706"/>
            <a:ext cx="2041803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Διευθύντρια σε Λύκειο στο Λονδίνο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2D472992-1E4B-46DA-86D7-84D73878C09E}"/>
              </a:ext>
            </a:extLst>
          </p:cNvPr>
          <p:cNvCxnSpPr>
            <a:cxnSpLocks/>
          </p:cNvCxnSpPr>
          <p:nvPr/>
        </p:nvCxnSpPr>
        <p:spPr>
          <a:xfrm flipV="1">
            <a:off x="5410800" y="2343724"/>
            <a:ext cx="324524" cy="2913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49B10CF-F155-42CC-B856-1327D9FD4752}"/>
              </a:ext>
            </a:extLst>
          </p:cNvPr>
          <p:cNvCxnSpPr>
            <a:cxnSpLocks/>
          </p:cNvCxnSpPr>
          <p:nvPr/>
        </p:nvCxnSpPr>
        <p:spPr>
          <a:xfrm flipV="1">
            <a:off x="5799627" y="3266319"/>
            <a:ext cx="313594" cy="724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06026F70-6848-4AF7-9E20-7144DDCC73EB}"/>
              </a:ext>
            </a:extLst>
          </p:cNvPr>
          <p:cNvCxnSpPr>
            <a:cxnSpLocks/>
          </p:cNvCxnSpPr>
          <p:nvPr/>
        </p:nvCxnSpPr>
        <p:spPr>
          <a:xfrm>
            <a:off x="5627080" y="4581128"/>
            <a:ext cx="313072" cy="1145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B5C82021-C4D9-493E-A72B-8C84E92ABBD9}"/>
              </a:ext>
            </a:extLst>
          </p:cNvPr>
          <p:cNvCxnSpPr>
            <a:cxnSpLocks/>
          </p:cNvCxnSpPr>
          <p:nvPr/>
        </p:nvCxnSpPr>
        <p:spPr>
          <a:xfrm>
            <a:off x="5279303" y="4992331"/>
            <a:ext cx="262993" cy="3231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D6482ADE-96DB-4BD3-B4EC-F9919FFCCEA1}"/>
              </a:ext>
            </a:extLst>
          </p:cNvPr>
          <p:cNvCxnSpPr>
            <a:cxnSpLocks/>
          </p:cNvCxnSpPr>
          <p:nvPr/>
        </p:nvCxnSpPr>
        <p:spPr>
          <a:xfrm flipH="1" flipV="1">
            <a:off x="2838721" y="2073454"/>
            <a:ext cx="293119" cy="3758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0900193-33BB-4EA7-90DF-C800CD8E60A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088277" y="3133740"/>
            <a:ext cx="409240" cy="72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EAFA7A99-5B4B-4651-8561-0EF375DAA118}"/>
              </a:ext>
            </a:extLst>
          </p:cNvPr>
          <p:cNvCxnSpPr>
            <a:cxnSpLocks/>
          </p:cNvCxnSpPr>
          <p:nvPr/>
        </p:nvCxnSpPr>
        <p:spPr>
          <a:xfrm flipH="1">
            <a:off x="2364924" y="4442285"/>
            <a:ext cx="265577" cy="1388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DD0C33D3-FEB0-4111-82CC-DF46DACA601C}"/>
              </a:ext>
            </a:extLst>
          </p:cNvPr>
          <p:cNvCxnSpPr>
            <a:cxnSpLocks/>
          </p:cNvCxnSpPr>
          <p:nvPr/>
        </p:nvCxnSpPr>
        <p:spPr>
          <a:xfrm flipH="1">
            <a:off x="3089714" y="5233534"/>
            <a:ext cx="267779" cy="4300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5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4209-21CF-4DC8-95FC-3F802C84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πολλαπλή μου ταυτότητα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F17F97-5619-464E-AA7F-F7F74A2D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Εργαστείτε σε ζευγάρια</a:t>
            </a:r>
            <a:endParaRPr lang="en-GB" dirty="0"/>
          </a:p>
          <a:p>
            <a:r>
              <a:rPr lang="el-GR" dirty="0" smtClean="0"/>
              <a:t>Ο εκπαιδευτής θα ονομάσει τον ένα </a:t>
            </a:r>
            <a:r>
              <a:rPr lang="en-GB" dirty="0" smtClean="0"/>
              <a:t>‘</a:t>
            </a:r>
            <a:r>
              <a:rPr lang="en-GB" dirty="0"/>
              <a:t>A’ </a:t>
            </a:r>
            <a:r>
              <a:rPr lang="el-GR" dirty="0" smtClean="0"/>
              <a:t> και τον  άλλο </a:t>
            </a:r>
            <a:r>
              <a:rPr lang="en-GB" dirty="0" smtClean="0"/>
              <a:t>‘B</a:t>
            </a:r>
            <a:r>
              <a:rPr lang="en-GB" dirty="0"/>
              <a:t>’</a:t>
            </a:r>
          </a:p>
          <a:p>
            <a:r>
              <a:rPr lang="el-GR" dirty="0" smtClean="0"/>
              <a:t>Πείτε ο ένας στον άλλο για τις διαφορετικές πτυχές της ταυτότητας σας</a:t>
            </a:r>
          </a:p>
          <a:p>
            <a:r>
              <a:rPr lang="el-GR" dirty="0" smtClean="0"/>
              <a:t>Ο </a:t>
            </a:r>
            <a:r>
              <a:rPr lang="en-GB" dirty="0" smtClean="0"/>
              <a:t>A </a:t>
            </a:r>
            <a:r>
              <a:rPr lang="el-GR" dirty="0" smtClean="0"/>
              <a:t>θα αναφέρει αυτές τις πτυχές που έχετε κοινές</a:t>
            </a:r>
            <a:endParaRPr lang="en-GB" dirty="0"/>
          </a:p>
          <a:p>
            <a:r>
              <a:rPr lang="el-GR" dirty="0" smtClean="0"/>
              <a:t>Ο </a:t>
            </a:r>
            <a:r>
              <a:rPr lang="en-GB" dirty="0" smtClean="0"/>
              <a:t>B </a:t>
            </a:r>
            <a:r>
              <a:rPr lang="el-GR" dirty="0" smtClean="0"/>
              <a:t> θα αναφέρει τις πτυχές αυτές που είναι διαφορετικές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95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ερώτηση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 smtClean="0"/>
              <a:t>Γιατί είναι σημαντικό να σκεφτούμε τις πτυχές της ταυτότητας μας που είναι κοινές  με το άλλον καθώς και εκείνες που είναι διαφορετικές;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1.2.3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Το</a:t>
            </a:r>
            <a:r>
              <a:rPr lang="en-US" sz="2400" b="1" dirty="0" smtClean="0"/>
              <a:t> </a:t>
            </a:r>
            <a:r>
              <a:rPr lang="en-US" sz="2400" b="1" dirty="0"/>
              <a:t>Iceberg Model of Culture</a:t>
            </a:r>
          </a:p>
          <a:p>
            <a:endParaRPr lang="en-US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25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Να εισάγει στους συμμετέχοντας το θεωρητικό μοντέλο του πολιτισμού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67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D6838A-6C97-4F6C-B0B5-3BEFA8B2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6293237"/>
            <a:ext cx="4546848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Image reproduced with kind permission of Language &amp; Culture Worldwide: </a:t>
            </a:r>
            <a:r>
              <a:rPr lang="en-GB" sz="1200" dirty="0">
                <a:hlinkClick r:id="rId2"/>
              </a:rPr>
              <a:t>https://www.languageandculture.com/home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78388AF9-CB18-4786-8A0C-7273184FA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99392"/>
            <a:ext cx="4392488" cy="6230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5A5897D-600E-4965-9DD6-DA4E8388B7B0}"/>
              </a:ext>
            </a:extLst>
          </p:cNvPr>
          <p:cNvSpPr txBox="1">
            <a:spLocks/>
          </p:cNvSpPr>
          <p:nvPr/>
        </p:nvSpPr>
        <p:spPr>
          <a:xfrm>
            <a:off x="5364088" y="2363420"/>
            <a:ext cx="2880320" cy="329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dirty="0" smtClean="0"/>
              <a:t>Δουλέψετε σε ομάδες για να γράψετε μια κοινή επεξήγηση της εικόνας στα αριστερά για κάποιο που δεν μπορεί  να την δει.</a:t>
            </a:r>
            <a:endParaRPr lang="en-GB" sz="20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6926537-42CF-4990-A364-5311044B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188640"/>
            <a:ext cx="3168352" cy="1511987"/>
          </a:xfrm>
        </p:spPr>
        <p:txBody>
          <a:bodyPr>
            <a:noAutofit/>
          </a:bodyPr>
          <a:lstStyle/>
          <a:p>
            <a:r>
              <a:rPr lang="en-GB" sz="3200" dirty="0" smtClean="0"/>
              <a:t>To </a:t>
            </a:r>
            <a:r>
              <a:rPr lang="el-GR" sz="3200" dirty="0" smtClean="0"/>
              <a:t>μοντέλο Παγόβουνου του Πολιτισμού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555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E2C07-A6CA-41FF-A36E-C8E2F99D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4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Το μοντέλο Παγόβουνου </a:t>
            </a:r>
            <a:r>
              <a:rPr lang="en-US" sz="3600" dirty="0" smtClean="0"/>
              <a:t>(</a:t>
            </a:r>
            <a:r>
              <a:rPr lang="en-GB" sz="3600" dirty="0" smtClean="0"/>
              <a:t>Iceberg </a:t>
            </a:r>
            <a:r>
              <a:rPr lang="en-GB" sz="3600" dirty="0"/>
              <a:t>model </a:t>
            </a:r>
            <a:r>
              <a:rPr lang="en-GB" sz="3600" dirty="0" smtClean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sz="3600" dirty="0" smtClean="0"/>
              <a:t>του πολιτισμού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A79E3-EA48-4CBA-B48C-1930EA60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 </a:t>
            </a:r>
            <a:r>
              <a:rPr lang="en-GB" dirty="0" smtClean="0"/>
              <a:t>‘</a:t>
            </a:r>
            <a:r>
              <a:rPr lang="el-GR" dirty="0" smtClean="0"/>
              <a:t>πολιτισμός</a:t>
            </a:r>
            <a:r>
              <a:rPr lang="en-GB" dirty="0" smtClean="0"/>
              <a:t>’ </a:t>
            </a:r>
            <a:r>
              <a:rPr lang="el-GR" dirty="0" smtClean="0"/>
              <a:t> μερικές φορές έχει περιγραφεί ως παγόβουνο.</a:t>
            </a:r>
          </a:p>
          <a:p>
            <a:r>
              <a:rPr lang="en-GB" dirty="0" smtClean="0"/>
              <a:t> </a:t>
            </a:r>
            <a:r>
              <a:rPr lang="el-GR" dirty="0" smtClean="0"/>
              <a:t>Μόνο ένα μικρό μέρος της μάζας του παγόβουνου είναι ορατό πάνω από το νερό. Το μεγαλύτερο μέρος του είναι κάτω από την επιφάνεια και έτσι δεν το βλέπουμε.</a:t>
            </a:r>
          </a:p>
          <a:p>
            <a:r>
              <a:rPr lang="el-GR" dirty="0" smtClean="0"/>
              <a:t>Το μοντέλο αυτό  εξηγεί πως τα στοιχεία πάνω στην επιφάνεια του πολιτισμού </a:t>
            </a:r>
            <a:r>
              <a:rPr lang="en-US" dirty="0" smtClean="0"/>
              <a:t>(</a:t>
            </a:r>
            <a:r>
              <a:rPr lang="el-GR" dirty="0" smtClean="0"/>
              <a:t>συμπεριφορές </a:t>
            </a:r>
            <a:r>
              <a:rPr lang="en-US" dirty="0" smtClean="0"/>
              <a:t>)</a:t>
            </a:r>
            <a:r>
              <a:rPr lang="el-GR" dirty="0" smtClean="0"/>
              <a:t>είναι ορατά, ενώ τα στοιχεία που δημιουργούν του πολιτισμού </a:t>
            </a:r>
            <a:r>
              <a:rPr lang="en-US" dirty="0" smtClean="0"/>
              <a:t>(</a:t>
            </a:r>
            <a:r>
              <a:rPr lang="el-GR" dirty="0" smtClean="0"/>
              <a:t>βασικές αξίες </a:t>
            </a:r>
            <a:r>
              <a:rPr lang="en-US" dirty="0" smtClean="0"/>
              <a:t>)</a:t>
            </a:r>
            <a:r>
              <a:rPr lang="el-GR" dirty="0" smtClean="0"/>
              <a:t> βρίσκονται βαθιά κάτω από την επιφάνεια.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20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5BC64-A954-42AD-93AF-6801CAAD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κειμένου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43007E-BD19-4DBA-A3E5-6E814C251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Θα </a:t>
            </a:r>
            <a:r>
              <a:rPr lang="el-GR" dirty="0"/>
              <a:t>σας δοθούν πέντε παράγραφοι. </a:t>
            </a:r>
            <a:r>
              <a:rPr lang="el-GR" dirty="0" smtClean="0"/>
              <a:t>Η κάθε μια  </a:t>
            </a:r>
            <a:r>
              <a:rPr lang="el-GR" dirty="0"/>
              <a:t>αποτελεί μέρος μιας εξήγησης του </a:t>
            </a:r>
            <a:r>
              <a:rPr lang="el-GR" dirty="0" smtClean="0"/>
              <a:t>μοντέλου Παγόβουνου  </a:t>
            </a:r>
            <a:r>
              <a:rPr lang="el-GR" dirty="0"/>
              <a:t>του </a:t>
            </a:r>
            <a:r>
              <a:rPr lang="el-GR" dirty="0" smtClean="0"/>
              <a:t>πολιτισμού.</a:t>
            </a:r>
            <a:endParaRPr lang="en-US" dirty="0" smtClean="0"/>
          </a:p>
          <a:p>
            <a:r>
              <a:rPr lang="el-GR" dirty="0" smtClean="0"/>
              <a:t>Εργαστείτε </a:t>
            </a:r>
            <a:r>
              <a:rPr lang="el-GR" dirty="0"/>
              <a:t>στις ομάδες σας για να οργανώσετε τις παραγράφους για να δημιουργήσετε ένα άρθρο περιοδικού σχετικά με το </a:t>
            </a:r>
            <a:r>
              <a:rPr lang="el-GR" dirty="0" smtClean="0"/>
              <a:t>μοντέλο</a:t>
            </a:r>
            <a:r>
              <a:rPr lang="en-US" dirty="0" smtClean="0"/>
              <a:t> </a:t>
            </a:r>
            <a:r>
              <a:rPr lang="el-GR" dirty="0" smtClean="0"/>
              <a:t>Παγόβουνου  </a:t>
            </a:r>
            <a:r>
              <a:rPr lang="el-GR" dirty="0"/>
              <a:t>του </a:t>
            </a:r>
            <a:r>
              <a:rPr lang="el-GR" dirty="0" smtClean="0"/>
              <a:t>πολιτισμού.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ερώτηση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 smtClean="0"/>
              <a:t>Πως το μοντέλο Παγόβουνου μας βοηθά να καταλάβουμε την ιδέα του πολιτισμού;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97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F69B3-C48E-4302-9443-EC70129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</a:t>
            </a:r>
            <a:r>
              <a:rPr lang="el-GR" dirty="0" smtClean="0"/>
              <a:t>ασικά</a:t>
            </a:r>
            <a:r>
              <a:rPr lang="el-GR" dirty="0" smtClean="0"/>
              <a:t> μηνύματα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348A50-C239-4A17-808A-E3D1EA8D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100" dirty="0" smtClean="0"/>
              <a:t>Το </a:t>
            </a:r>
            <a:r>
              <a:rPr lang="el-GR" sz="3100" dirty="0"/>
              <a:t>Π</a:t>
            </a:r>
            <a:r>
              <a:rPr lang="el-GR" sz="3100" dirty="0" smtClean="0"/>
              <a:t>αγόβουνο </a:t>
            </a:r>
            <a:r>
              <a:rPr lang="el-GR" sz="3100" dirty="0"/>
              <a:t>είναι χρήσιμο για την κατανόηση της έννοιας του «πολιτισμού». Μας βοηθά να αντιληφθούμε πώς οι περισσότερες από τις βαθιά μας πεποιθήσεις, αξίες, ηθικές συμπεριφορές και αντιλήψεις κ.λπ. - με άλλα λόγια, αυτό που ονομάζουμε «πολιτισμό» - είναι ενσωματωμένες μέσα μας. </a:t>
            </a:r>
            <a:r>
              <a:rPr lang="el-GR" sz="3100" dirty="0" smtClean="0"/>
              <a:t>Μπορούμε  να μαντέψουμε τον  </a:t>
            </a:r>
            <a:r>
              <a:rPr lang="el-GR" sz="3100" dirty="0"/>
              <a:t>«</a:t>
            </a:r>
            <a:r>
              <a:rPr lang="el-GR" sz="3100" dirty="0" smtClean="0"/>
              <a:t>πολιτισμό» μέσα </a:t>
            </a:r>
            <a:r>
              <a:rPr lang="el-GR" sz="3100" dirty="0"/>
              <a:t>από τις ορατές συμπεριφορές ή τις εμφανίσεις μας, αλλά στην πραγματικότητα είναι πολύ πιο </a:t>
            </a:r>
            <a:r>
              <a:rPr lang="el-GR" sz="3100" dirty="0" smtClean="0"/>
              <a:t>βαθύς και πολύπλοκος από </a:t>
            </a:r>
            <a:r>
              <a:rPr lang="el-GR" sz="3100" dirty="0"/>
              <a:t>ό, τι </a:t>
            </a:r>
            <a:r>
              <a:rPr lang="el-GR" sz="3100" dirty="0" smtClean="0"/>
              <a:t>φαίνεται </a:t>
            </a:r>
            <a:r>
              <a:rPr lang="en-US" sz="3100" dirty="0" smtClean="0"/>
              <a:t>(at face value)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33731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Ενότητα </a:t>
            </a:r>
            <a:r>
              <a:rPr lang="en-US" dirty="0" smtClean="0"/>
              <a:t>1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l-GR" dirty="0" smtClean="0"/>
              <a:t>Υποενότητα 2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053210"/>
              </p:ext>
            </p:extLst>
          </p:nvPr>
        </p:nvGraphicFramePr>
        <p:xfrm>
          <a:off x="395536" y="1544320"/>
          <a:ext cx="7632848" cy="5313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 ενότητας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Ανάπτυξη της διαπολιτισμικής ικανότητας μέσω της πολιτιστικής γνώσης  και της αποτελεσματικής διαπολιτισμικής επικοινωνίας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 </a:t>
                      </a: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υποενότητας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Ανάπτυξη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πολιτισμικής   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γνώσης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073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Μαθησιακοί</a:t>
                      </a:r>
                      <a:r>
                        <a:rPr lang="el-GR" sz="1600" baseline="0" dirty="0" smtClean="0"/>
                        <a:t> στόχοι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υποστηρίξει τους συμμετέχοντες να αναπτύξουν τις γνώσεις τους και να κατανοήσουν  τα εννοιολογικά και θεωρητικά μοντέλα που σχετίζονται με τη διαπολιτισμικό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l-GR" sz="1600" dirty="0" smtClean="0"/>
                        <a:t>τητα.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επιτρέψει στους συμμετέχοντες να αναπτύξουν μια κριτική αντίληψη της δικής τους πολιτιστικής εμπειρίας και κληρονομιάς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σκεφτούν πώς αυτή η κατανόηση μπορεί να τους βοηθήσει να διαμορφώσουν τις κατάλληλες στάσεις και συμπεριφορές όταν εργάζονται με </a:t>
                      </a:r>
                      <a:r>
                        <a:rPr lang="el-GR" sz="1600" dirty="0" smtClean="0"/>
                        <a:t>διαφορετικούς </a:t>
                      </a:r>
                      <a:r>
                        <a:rPr lang="el-GR" sz="1600" dirty="0" smtClean="0"/>
                        <a:t>μαθητές που συμμετέχουν σε  διαπολιτισμικά προγράμματα  ΕΕΚ και εμπειρίες 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υποστηρίξει τους συμμετέχοντες να εξοικειωθούν με τις έννοιες του πολιτισμού και της διαπολιτισμικής ικανότητας.</a:t>
                      </a:r>
                      <a:endParaRPr lang="en-GB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Ώρες</a:t>
                      </a:r>
                      <a:r>
                        <a:rPr lang="el-GR" sz="1600" baseline="0" dirty="0" smtClean="0"/>
                        <a:t> εκπαίδευσης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ώρες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συν δραστηριότητες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για όλη την υποενότητα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1.2.4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Ταυτότητα και Πολιτισμός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30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dirty="0"/>
              <a:t>Να </a:t>
            </a:r>
            <a:r>
              <a:rPr lang="el-GR" sz="2400" dirty="0" smtClean="0"/>
              <a:t>διερευνήσουμε  τις σχέσεις μεταξύ </a:t>
            </a:r>
            <a:r>
              <a:rPr lang="el-GR" sz="2400" dirty="0"/>
              <a:t>ταυτότητας και πολιτισμού και τη σχέση τους με έννοιες όπως η εθνικότητα και </a:t>
            </a:r>
            <a:r>
              <a:rPr lang="el-GR" sz="2400" dirty="0" smtClean="0"/>
              <a:t>εθνότητα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419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29B28-36D2-40F5-8A15-88C2873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55" y="116632"/>
            <a:ext cx="59150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Προσωπικές ταυτότητες και Πολιτισμός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76AE26-8ADB-4B75-85E7-2045070D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43" y="1169293"/>
            <a:ext cx="7643192" cy="150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Αυτά τα άτομα είναι πολύ γνωστά στην χώρα που ζούνε. Μπορείτε να  μαντέψετε τον πολιτισμό  τους;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29626C-26CF-4321-9451-9859ADBB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59436"/>
            <a:ext cx="3006278" cy="3864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4251A1-8240-4176-A109-3013A5D65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153" y="2673268"/>
            <a:ext cx="3096344" cy="309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CAAF6C-AECD-47C2-9246-B8C0008CE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89" y="2619820"/>
            <a:ext cx="59055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AD2CBB-ED23-4446-A24B-B169837F3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197" y="2468093"/>
            <a:ext cx="2727484" cy="3855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AACF34F-055B-430D-8513-E7FAD014F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194" y="2348880"/>
            <a:ext cx="3870261" cy="3732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AC50330-BFCB-411B-A123-80E38D2DC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476" y="2861397"/>
            <a:ext cx="4811696" cy="2707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2FF1EAF-DC93-46FE-B8F5-69BCAD709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253" y="2364767"/>
            <a:ext cx="3058013" cy="37891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596E273-FCA7-4134-9B0C-C9F2DF139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7815" y="2292760"/>
            <a:ext cx="4236887" cy="37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CAF4FA-BCD5-43FA-8A3C-34E1FD34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76672"/>
            <a:ext cx="4523624" cy="5956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E77428-CD4A-4EA5-86F2-78FDBA773430}"/>
              </a:ext>
            </a:extLst>
          </p:cNvPr>
          <p:cNvSpPr/>
          <p:nvPr/>
        </p:nvSpPr>
        <p:spPr>
          <a:xfrm>
            <a:off x="0" y="248533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 smtClean="0">
                <a:solidFill>
                  <a:srgbClr val="333333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Προσωπικές ταυτότητες και Πολιτισμός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427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DCBA0-3091-4F79-AED3-66928226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1012"/>
            <a:ext cx="59150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Προσωπικές ταυτότητες και πολιτισμός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DF1DCF-4917-43CE-9839-2AE327BA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7643192" cy="4929411"/>
          </a:xfrm>
        </p:spPr>
        <p:txBody>
          <a:bodyPr>
            <a:normAutofit/>
          </a:bodyPr>
          <a:lstStyle/>
          <a:p>
            <a:r>
              <a:rPr lang="el-GR" dirty="0" smtClean="0"/>
              <a:t>Πόσες διαφορετικές απαντήσεις πήρατε;</a:t>
            </a:r>
          </a:p>
          <a:p>
            <a:r>
              <a:rPr lang="el-GR" dirty="0" smtClean="0"/>
              <a:t>Πόσο εύκολο είναι να δώσετε απάντηση;</a:t>
            </a:r>
          </a:p>
          <a:p>
            <a:r>
              <a:rPr lang="el-GR" dirty="0" smtClean="0"/>
              <a:t>Τι υποθέσεις κάνατε για να βοηθήσετε τον εαυτό σας να δώσει μια απάντηση;</a:t>
            </a:r>
            <a:endParaRPr lang="en-GB" dirty="0"/>
          </a:p>
          <a:p>
            <a:r>
              <a:rPr lang="el-GR" dirty="0" smtClean="0"/>
              <a:t>Πιστεύετε ότι ο πολιτισμός είναι πάντοτε ορατός;</a:t>
            </a:r>
            <a:endParaRPr lang="en-GB" dirty="0"/>
          </a:p>
          <a:p>
            <a:pPr lvl="1"/>
            <a:r>
              <a:rPr lang="el-GR" dirty="0" smtClean="0"/>
              <a:t>Γιατί;</a:t>
            </a:r>
            <a:endParaRPr lang="en-GB" dirty="0"/>
          </a:p>
          <a:p>
            <a:pPr lvl="1"/>
            <a:r>
              <a:rPr lang="el-GR" dirty="0" smtClean="0"/>
              <a:t>Γιατί όχι;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0750D6-FD19-4490-9874-BE14962D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Τι υποθέσεις κάνουμε για τον πολιτισμό;</a:t>
            </a:r>
            <a:r>
              <a:rPr lang="en-GB" sz="3600" dirty="0" smtClean="0"/>
              <a:t>‘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A23266-B025-4D38-A52C-AB9F85C1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233285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όρος «πολιτισμός» σημαίνει «εθνικότητα» ή «εθνική κληρονομιά</a:t>
            </a:r>
            <a:r>
              <a:rPr lang="el-GR" dirty="0" smtClean="0"/>
              <a:t>»;</a:t>
            </a:r>
          </a:p>
          <a:p>
            <a:r>
              <a:rPr lang="el-GR" dirty="0" smtClean="0"/>
              <a:t>Εάν </a:t>
            </a:r>
            <a:r>
              <a:rPr lang="el-GR" dirty="0"/>
              <a:t>αυτοί οι άνθρωποι είναι όλοι Βρετανοί, ποιες πολιτιστικές συμπεριφορές θα μοιραστούν όλοι;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837520-ED64-402A-BF83-3CEF7A4A60D3}"/>
              </a:ext>
            </a:extLst>
          </p:cNvPr>
          <p:cNvSpPr txBox="1"/>
          <p:nvPr/>
        </p:nvSpPr>
        <p:spPr>
          <a:xfrm>
            <a:off x="457200" y="3966214"/>
            <a:ext cx="188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Όλοι τρώνε ψητό βοδινό κρέας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285179-59E5-4A3D-88B5-75194882A83E}"/>
              </a:ext>
            </a:extLst>
          </p:cNvPr>
          <p:cNvSpPr txBox="1"/>
          <p:nvPr/>
        </p:nvSpPr>
        <p:spPr>
          <a:xfrm>
            <a:off x="2520210" y="38572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Όλοι πίνουν συχνά  τσάι με γάλα και ζάχαρη</a:t>
            </a:r>
            <a:r>
              <a:rPr lang="en-GB" sz="2400" i="1" dirty="0" smtClean="0">
                <a:solidFill>
                  <a:srgbClr val="FF0000"/>
                </a:solidFill>
              </a:rPr>
              <a:t>sugar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0ACFEE-22E4-4D4F-BD47-34EB765FA033}"/>
              </a:ext>
            </a:extLst>
          </p:cNvPr>
          <p:cNvSpPr txBox="1"/>
          <p:nvPr/>
        </p:nvSpPr>
        <p:spPr>
          <a:xfrm>
            <a:off x="3813330" y="5867656"/>
            <a:ext cx="274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Όλοι μιλάνε για τον καιρό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1F6C49-102C-4A1F-8959-61ED08A9CE1B}"/>
              </a:ext>
            </a:extLst>
          </p:cNvPr>
          <p:cNvSpPr txBox="1"/>
          <p:nvPr/>
        </p:nvSpPr>
        <p:spPr>
          <a:xfrm>
            <a:off x="5220072" y="4939031"/>
            <a:ext cx="27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Όλοι ζουν  σε ένα σπίτι με κήπο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EED63E-FC73-45FA-B140-1497E44B0CC1}"/>
              </a:ext>
            </a:extLst>
          </p:cNvPr>
          <p:cNvSpPr txBox="1"/>
          <p:nvPr/>
        </p:nvSpPr>
        <p:spPr>
          <a:xfrm>
            <a:off x="642830" y="5061527"/>
            <a:ext cx="3281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Όλοι παρουσιάζονται συχνά στην τηλεόραση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A082A9-78FC-46E8-B807-CCE816C0BFD7}"/>
              </a:ext>
            </a:extLst>
          </p:cNvPr>
          <p:cNvSpPr txBox="1"/>
          <p:nvPr/>
        </p:nvSpPr>
        <p:spPr>
          <a:xfrm>
            <a:off x="5184068" y="385726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Όλοι μιλάνε την αγγλική γλώσσα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96DCD-47AB-44EE-9360-8FF68A3F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Πολιτιστικές συμπεριφορές</a:t>
            </a:r>
            <a:r>
              <a:rPr lang="en-US" dirty="0" smtClean="0"/>
              <a:t>(</a:t>
            </a:r>
            <a:r>
              <a:rPr lang="en-GB" dirty="0" smtClean="0"/>
              <a:t>Cultural behaviours)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80EE93-0058-40A5-86E3-076D1769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Γεγονότα</a:t>
            </a:r>
            <a:endParaRPr lang="en-GB" dirty="0"/>
          </a:p>
          <a:p>
            <a:pPr lvl="1"/>
            <a:r>
              <a:rPr lang="el-GR" dirty="0"/>
              <a:t>Όλοι μιλούν </a:t>
            </a:r>
            <a:r>
              <a:rPr lang="el-GR" dirty="0" smtClean="0"/>
              <a:t>αγγλικά</a:t>
            </a:r>
            <a:endParaRPr lang="en-US" dirty="0" smtClean="0"/>
          </a:p>
          <a:p>
            <a:pPr lvl="1"/>
            <a:r>
              <a:rPr lang="el-GR" dirty="0" smtClean="0"/>
              <a:t>Όλα </a:t>
            </a:r>
            <a:r>
              <a:rPr lang="el-GR" dirty="0"/>
              <a:t>εμφανίζονται τακτικά στη βρετανική τηλεόραση </a:t>
            </a:r>
            <a:endParaRPr lang="en-US" dirty="0" smtClean="0"/>
          </a:p>
          <a:p>
            <a:r>
              <a:rPr lang="el-GR" dirty="0" smtClean="0"/>
              <a:t>Στερεότυπα</a:t>
            </a:r>
            <a:endParaRPr lang="en-GB" dirty="0"/>
          </a:p>
          <a:p>
            <a:pPr lvl="1"/>
            <a:r>
              <a:rPr lang="el-GR" dirty="0"/>
              <a:t>Όλοι τρώνε ψητό </a:t>
            </a:r>
            <a:r>
              <a:rPr lang="el-GR" dirty="0" smtClean="0"/>
              <a:t>βοδινό κρέας</a:t>
            </a:r>
          </a:p>
          <a:p>
            <a:pPr lvl="1"/>
            <a:r>
              <a:rPr lang="el-GR" dirty="0" smtClean="0"/>
              <a:t>Όλοι </a:t>
            </a:r>
            <a:r>
              <a:rPr lang="el-GR" dirty="0"/>
              <a:t>πίνουν τσάι με γάλα και </a:t>
            </a:r>
            <a:r>
              <a:rPr lang="el-GR" dirty="0" smtClean="0"/>
              <a:t>ζάχαρη</a:t>
            </a:r>
          </a:p>
          <a:p>
            <a:pPr lvl="1"/>
            <a:r>
              <a:rPr lang="el-GR" dirty="0" smtClean="0"/>
              <a:t>Όλοι </a:t>
            </a:r>
            <a:r>
              <a:rPr lang="el-GR" dirty="0"/>
              <a:t>ζουν σε ένα σπίτι με </a:t>
            </a:r>
            <a:r>
              <a:rPr lang="el-GR" dirty="0" smtClean="0"/>
              <a:t>κήπο</a:t>
            </a:r>
          </a:p>
          <a:p>
            <a:pPr lvl="1"/>
            <a:r>
              <a:rPr lang="el-GR" dirty="0" smtClean="0"/>
              <a:t>Όλοι </a:t>
            </a:r>
            <a:r>
              <a:rPr lang="el-GR" dirty="0"/>
              <a:t>μιλούν για τον </a:t>
            </a:r>
            <a:r>
              <a:rPr lang="el-GR" dirty="0" smtClean="0"/>
              <a:t>καιρό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1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Πολλαπλές ταυτότητες, συμπεριφορές και πολιτισμός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</a:t>
            </a:r>
            <a:r>
              <a:rPr lang="el-GR" dirty="0"/>
              <a:t>εκπαιδευτής θα σας δώσει τώρα μια αναπαράσταση μιας πολλαπλής </a:t>
            </a:r>
            <a:r>
              <a:rPr lang="el-GR" dirty="0" smtClean="0"/>
              <a:t>ταυτότητας.</a:t>
            </a:r>
          </a:p>
          <a:p>
            <a:pPr lvl="1"/>
            <a:r>
              <a:rPr lang="el-GR" dirty="0" smtClean="0"/>
              <a:t>Συγκρίνετε </a:t>
            </a:r>
            <a:r>
              <a:rPr lang="el-GR" dirty="0"/>
              <a:t>τις με τις πολιτιστικές συμπεριφορές που εμπλέκει αυτό το άτομο ως αποτέλεσμα της ταυτότητάς </a:t>
            </a:r>
            <a:r>
              <a:rPr lang="el-GR" dirty="0" smtClean="0"/>
              <a:t>του.</a:t>
            </a:r>
          </a:p>
          <a:p>
            <a:pPr lvl="1"/>
            <a:r>
              <a:rPr lang="el-GR" dirty="0" smtClean="0"/>
              <a:t>Σε </a:t>
            </a:r>
            <a:r>
              <a:rPr lang="el-GR" dirty="0"/>
              <a:t>ποιο βαθμό οι συμπεριφορές της δεσμεύονται από την εθνικότητά της (είναι </a:t>
            </a:r>
            <a:r>
              <a:rPr lang="el-GR" dirty="0" smtClean="0"/>
              <a:t>Βρεττανή</a:t>
            </a:r>
            <a:r>
              <a:rPr lang="el-GR" dirty="0" smtClean="0"/>
              <a:t>) </a:t>
            </a:r>
            <a:r>
              <a:rPr lang="el-GR" dirty="0"/>
              <a:t>ή την </a:t>
            </a:r>
            <a:r>
              <a:rPr lang="el-GR" dirty="0" smtClean="0"/>
              <a:t>εθνότητα της </a:t>
            </a:r>
            <a:r>
              <a:rPr lang="el-GR" dirty="0"/>
              <a:t>και σε ποιο βαθμό ξεπερνούν και τις δύο αυτές έννοιες;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2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0A4F-E530-4F70-8EE9-9C1363BA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μηνύματα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26A4A9-F97A-42AF-B1B9-E8CFCE63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 πολιτισμός δεν είναι </a:t>
            </a:r>
            <a:r>
              <a:rPr lang="el-GR" dirty="0" smtClean="0"/>
              <a:t>απτός, είναι </a:t>
            </a:r>
            <a:r>
              <a:rPr lang="el-GR" dirty="0"/>
              <a:t>ένα κοινωνικό </a:t>
            </a:r>
            <a:r>
              <a:rPr lang="el-GR" dirty="0" smtClean="0"/>
              <a:t>κατασκεύασμα.</a:t>
            </a:r>
          </a:p>
          <a:p>
            <a:r>
              <a:rPr lang="el-GR" dirty="0" smtClean="0"/>
              <a:t>Τα </a:t>
            </a:r>
            <a:r>
              <a:rPr lang="el-GR" dirty="0"/>
              <a:t>άτομα μπορούν να μοιράζονται τις ίδιες βαθιές βασικές αξίες που επηρεάζουν και </a:t>
            </a:r>
            <a:r>
              <a:rPr lang="el-GR" dirty="0" smtClean="0"/>
              <a:t>ορίζουν </a:t>
            </a:r>
            <a:r>
              <a:rPr lang="el-GR" dirty="0"/>
              <a:t>την «κουλτούρα» τους παρά το γεγονός ότι προέρχονται από διαφορετικό </a:t>
            </a:r>
            <a:r>
              <a:rPr lang="el-GR" dirty="0" smtClean="0"/>
              <a:t>υπόβαθρο.</a:t>
            </a:r>
          </a:p>
          <a:p>
            <a:r>
              <a:rPr lang="el-GR" dirty="0" smtClean="0"/>
              <a:t>Κατά </a:t>
            </a:r>
            <a:r>
              <a:rPr lang="el-GR" dirty="0"/>
              <a:t>την ανάπτυξη της διαπολιτισμικής ικανότητας, πρέπει να αποφεύγονται τα </a:t>
            </a:r>
            <a:r>
              <a:rPr lang="el-GR" dirty="0" smtClean="0"/>
              <a:t>στερεότυπα</a:t>
            </a:r>
            <a:r>
              <a:rPr lang="el-GR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68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Ερώτηση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l-GR" sz="3200" dirty="0" smtClean="0"/>
              <a:t>Πως νομίζετε  ότι το πολιτιστικό σας υπόβαθρο επηρέασε τις ιδέες σας για τον πολιτισμό γενικά;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6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1.2.5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Ουσιαστικό</a:t>
            </a:r>
            <a:r>
              <a:rPr lang="en-US" sz="2400" b="1" dirty="0" smtClean="0"/>
              <a:t>(Essentialist) </a:t>
            </a:r>
            <a:r>
              <a:rPr lang="el-GR" sz="2400" b="1" dirty="0" smtClean="0"/>
              <a:t>και μη ουσιαστικό</a:t>
            </a:r>
            <a:r>
              <a:rPr lang="en-US" sz="2400" b="1" dirty="0" smtClean="0"/>
              <a:t>(non-essentialist) </a:t>
            </a:r>
            <a:r>
              <a:rPr lang="el-GR" sz="2400" b="1" dirty="0" smtClean="0"/>
              <a:t>μοντέλα πολιτισμού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25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Να γνωρίσουν οι συμμετέχοντες με τις έννοιες αυτές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2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Περιεχόμενα υποενότητας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484784"/>
            <a:ext cx="7200800" cy="489364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Εισαγωγή </a:t>
            </a:r>
            <a:r>
              <a:rPr lang="el-GR" sz="2400" b="1" dirty="0"/>
              <a:t>των εννοιών της ταυτότητας, του πολιτισμού και της διαπολιτισμικής </a:t>
            </a:r>
            <a:r>
              <a:rPr lang="el-GR" sz="2400" b="1" dirty="0" smtClean="0"/>
              <a:t>ικανότητας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Εξερευνώντας </a:t>
            </a:r>
            <a:r>
              <a:rPr lang="el-GR" sz="2400" b="1" dirty="0"/>
              <a:t>πώς το δικό </a:t>
            </a:r>
            <a:r>
              <a:rPr lang="el-GR" sz="2400" b="1" dirty="0" smtClean="0"/>
              <a:t>μας </a:t>
            </a:r>
            <a:r>
              <a:rPr lang="el-GR" sz="2400" b="1" dirty="0"/>
              <a:t>πολιτισμικό υπόβαθρο έχει διαμορφώσει </a:t>
            </a:r>
            <a:r>
              <a:rPr lang="el-GR" sz="2400" b="1" dirty="0" smtClean="0"/>
              <a:t>την </a:t>
            </a:r>
            <a:r>
              <a:rPr lang="el-GR" sz="2400" b="1" dirty="0"/>
              <a:t>ταυτότητα </a:t>
            </a:r>
            <a:r>
              <a:rPr lang="el-GR" sz="2400" b="1" dirty="0" smtClean="0"/>
              <a:t>μας και </a:t>
            </a:r>
            <a:r>
              <a:rPr lang="el-GR" sz="2400" b="1" dirty="0"/>
              <a:t>την </a:t>
            </a:r>
            <a:r>
              <a:rPr lang="el-GR" sz="2400" b="1" dirty="0" smtClean="0"/>
              <a:t>άποψη μας για τον κόσμο  </a:t>
            </a:r>
            <a:r>
              <a:rPr lang="el-GR" sz="2400" b="1" dirty="0"/>
              <a:t>και τις ενημερωμένες πολιτισμικές </a:t>
            </a:r>
            <a:r>
              <a:rPr lang="el-GR" sz="2400" b="1" dirty="0" smtClean="0"/>
              <a:t>προκαταλήψεις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Το </a:t>
            </a:r>
            <a:r>
              <a:rPr lang="el-GR" sz="2400" b="1" dirty="0"/>
              <a:t>«μοντέλο του παγόβουνου» του πολιτισμού</a:t>
            </a:r>
            <a:br>
              <a:rPr lang="el-GR" sz="2400" b="1" dirty="0"/>
            </a:br>
            <a:r>
              <a:rPr lang="el-GR" sz="2400" b="1" dirty="0"/>
              <a:t>Παραδοσιακά </a:t>
            </a:r>
            <a:r>
              <a:rPr lang="el-GR" sz="2400" b="1" dirty="0" smtClean="0"/>
              <a:t>«ουσιαστικά » </a:t>
            </a:r>
            <a:r>
              <a:rPr lang="el-GR" sz="2400" b="1" dirty="0"/>
              <a:t>και </a:t>
            </a:r>
            <a:r>
              <a:rPr lang="el-GR" sz="2400" b="1" dirty="0" smtClean="0"/>
              <a:t>μη-ουσιαστικά  μοντέλα  </a:t>
            </a:r>
            <a:r>
              <a:rPr lang="el-GR" sz="2400" b="1" dirty="0"/>
              <a:t>του </a:t>
            </a:r>
            <a:r>
              <a:rPr lang="el-GR" sz="2400" b="1" dirty="0" smtClean="0"/>
              <a:t>πολιτισμού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Διαφορετικές </a:t>
            </a:r>
            <a:r>
              <a:rPr lang="el-GR" sz="2400" b="1" dirty="0"/>
              <a:t>πτυχές της </a:t>
            </a:r>
            <a:r>
              <a:rPr lang="el-GR" sz="2400" b="1" dirty="0" smtClean="0"/>
              <a:t>πολιτισμικής ικανότητας  </a:t>
            </a:r>
            <a:r>
              <a:rPr lang="el-GR" sz="2400" b="1" dirty="0"/>
              <a:t>των εκπαιδευόμενων και των συμμετεχόντων στην ΕΕΚ, καθώς και των προκλήσεων που αντιμετωπίζουν τα περιβάλλοντα κινητικότητας ΕΕΚ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E347A-9E3D-4EFA-AABB-F0AFE4EF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πολιτισμού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1202E-3748-4F36-9F62-C081BE627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56034"/>
              </p:ext>
            </p:extLst>
          </p:nvPr>
        </p:nvGraphicFramePr>
        <p:xfrm>
          <a:off x="473278" y="1690456"/>
          <a:ext cx="7267074" cy="4732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33537">
                  <a:extLst>
                    <a:ext uri="{9D8B030D-6E8A-4147-A177-3AD203B41FA5}">
                      <a16:colId xmlns="" xmlns:a16="http://schemas.microsoft.com/office/drawing/2014/main" val="4185042995"/>
                    </a:ext>
                  </a:extLst>
                </a:gridCol>
                <a:gridCol w="3633537">
                  <a:extLst>
                    <a:ext uri="{9D8B030D-6E8A-4147-A177-3AD203B41FA5}">
                      <a16:colId xmlns="" xmlns:a16="http://schemas.microsoft.com/office/drawing/2014/main" val="2655575014"/>
                    </a:ext>
                  </a:extLst>
                </a:gridCol>
              </a:tblGrid>
              <a:tr h="900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</a:rPr>
                        <a:t>Ουσιαστικό</a:t>
                      </a:r>
                      <a:r>
                        <a:rPr lang="en-US" sz="2400" dirty="0" smtClean="0">
                          <a:effectLst/>
                        </a:rPr>
                        <a:t>(essentialist)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</a:rPr>
                        <a:t>Μη ουσιαστικό</a:t>
                      </a: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en-GB" sz="2400" dirty="0" smtClean="0">
                          <a:effectLst/>
                        </a:rPr>
                        <a:t>Non-essentialist </a:t>
                      </a:r>
                      <a:r>
                        <a:rPr lang="el-GR" sz="2400" dirty="0" smtClean="0">
                          <a:effectLst/>
                        </a:rPr>
                        <a:t>ή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Anti-essentialist)</a:t>
                      </a:r>
                      <a:endParaRPr lang="en-GB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5597890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Εμφυτευμένο στην ανθρώπινη φύση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Εμφυτευμένο</a:t>
                      </a:r>
                      <a:r>
                        <a:rPr lang="el-GR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στις ανθρώπινες συνθήκες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790674720"/>
                  </a:ext>
                </a:extLst>
              </a:tr>
              <a:tr h="436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Στατικό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Δυναμικό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μεταβαλλόμενο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790168862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Ομοιογενής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Ετερογενής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113345999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Ολιστικό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Fragmented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203183354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Αποφασιστικό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Μεταβαλλόμενο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79566428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Περιορισμένο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Με θολά όρια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Blurred boundaries)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1829589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F5E9FC-4E14-4E1C-8A99-09B2F75F68D6}"/>
              </a:ext>
            </a:extLst>
          </p:cNvPr>
          <p:cNvSpPr/>
          <p:nvPr/>
        </p:nvSpPr>
        <p:spPr>
          <a:xfrm>
            <a:off x="336883" y="5583707"/>
            <a:ext cx="483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Dr Ganesh Nathan: Institute of Management,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Applied Sciences and Arts </a:t>
            </a: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Northwestern</a:t>
            </a: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Switzerland (FNHW); Professor at the Business School of Lausanne.</a:t>
            </a:r>
          </a:p>
        </p:txBody>
      </p:sp>
    </p:spTree>
    <p:extLst>
      <p:ext uri="{BB962C8B-B14F-4D97-AF65-F5344CB8AC3E}">
        <p14:creationId xmlns:p14="http://schemas.microsoft.com/office/powerpoint/2010/main" val="2941243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C7C90C-5238-460D-8F48-8C54755B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ουσιαστική όψη </a:t>
            </a:r>
            <a:r>
              <a:rPr lang="en-US" dirty="0" smtClean="0"/>
              <a:t>(</a:t>
            </a:r>
            <a:r>
              <a:rPr lang="en-GB" dirty="0" smtClean="0"/>
              <a:t>essentialist view) </a:t>
            </a:r>
            <a:r>
              <a:rPr lang="el-GR" dirty="0" smtClean="0"/>
              <a:t>του πολιτισμού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F51304-1974-48E3-ACF8-80A8AB5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l-GR" dirty="0" smtClean="0"/>
              <a:t>Υποθέτει </a:t>
            </a:r>
            <a:r>
              <a:rPr lang="el-GR" dirty="0"/>
              <a:t>μια μοναδική πολιτιστική </a:t>
            </a:r>
            <a:r>
              <a:rPr lang="el-GR" dirty="0" smtClean="0"/>
              <a:t>ταυτότητα</a:t>
            </a:r>
          </a:p>
          <a:p>
            <a:pPr lvl="1"/>
            <a:r>
              <a:rPr lang="el-GR" dirty="0" smtClean="0"/>
              <a:t>Προτείνει </a:t>
            </a:r>
            <a:r>
              <a:rPr lang="el-GR" dirty="0"/>
              <a:t>σαφή πολιτιστικά </a:t>
            </a:r>
            <a:r>
              <a:rPr lang="el-GR" dirty="0" smtClean="0"/>
              <a:t>όρια</a:t>
            </a:r>
          </a:p>
          <a:p>
            <a:pPr lvl="1"/>
            <a:r>
              <a:rPr lang="el-GR" dirty="0" smtClean="0"/>
              <a:t>Υποστηρίζει </a:t>
            </a:r>
            <a:r>
              <a:rPr lang="el-GR" dirty="0"/>
              <a:t>έμμεσα ή </a:t>
            </a:r>
            <a:r>
              <a:rPr lang="el-GR" dirty="0" smtClean="0"/>
              <a:t>άμεσα </a:t>
            </a:r>
            <a:r>
              <a:rPr lang="el-GR" dirty="0"/>
              <a:t>τις ιδέες του «εθνικού πολιτισμού», της πολιτιστικής συμμόρφωσης </a:t>
            </a:r>
            <a:r>
              <a:rPr lang="el-GR" dirty="0" smtClean="0"/>
              <a:t>κλπ</a:t>
            </a:r>
          </a:p>
          <a:p>
            <a:pPr lvl="1"/>
            <a:r>
              <a:rPr lang="el-GR" dirty="0" smtClean="0"/>
              <a:t>Αγνοεί  τις πολλαπλές </a:t>
            </a:r>
            <a:r>
              <a:rPr lang="el-GR" dirty="0"/>
              <a:t>ταυτότητες που μπορούν να αλλάξουν με το χρόνο και </a:t>
            </a:r>
            <a:r>
              <a:rPr lang="el-GR" dirty="0" smtClean="0"/>
              <a:t>με το χώρο</a:t>
            </a:r>
          </a:p>
          <a:p>
            <a:pPr lvl="1"/>
            <a:r>
              <a:rPr lang="el-GR" dirty="0" smtClean="0"/>
              <a:t>Μπορεί </a:t>
            </a:r>
            <a:r>
              <a:rPr lang="el-GR" dirty="0"/>
              <a:t>να οδηγήσει </a:t>
            </a:r>
            <a:r>
              <a:rPr lang="el-GR" dirty="0" smtClean="0"/>
              <a:t>στην δημιουργία στερεότυπων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9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C7C90C-5238-460D-8F48-8C54755B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H </a:t>
            </a:r>
            <a:r>
              <a:rPr lang="el-GR" sz="3600" dirty="0"/>
              <a:t>μ</a:t>
            </a:r>
            <a:r>
              <a:rPr lang="el-GR" sz="3600" dirty="0" smtClean="0"/>
              <a:t>η ουσιαστική όψη </a:t>
            </a:r>
            <a:r>
              <a:rPr lang="en-US" sz="3600" dirty="0" smtClean="0"/>
              <a:t>(</a:t>
            </a:r>
            <a:r>
              <a:rPr lang="en-GB" sz="3600" dirty="0" smtClean="0"/>
              <a:t>non-essentialist view) </a:t>
            </a:r>
            <a:r>
              <a:rPr lang="el-GR" sz="3600" dirty="0" smtClean="0"/>
              <a:t>του πολιτισμού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F51304-1974-48E3-ACF8-80A8AB5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 smtClean="0"/>
              <a:t>Υποθέτει </a:t>
            </a:r>
            <a:r>
              <a:rPr lang="el-GR" dirty="0"/>
              <a:t>πολλαπλές πολιτιστικές </a:t>
            </a:r>
            <a:r>
              <a:rPr lang="el-GR" dirty="0" smtClean="0"/>
              <a:t>ταυτότητες</a:t>
            </a:r>
            <a:endParaRPr lang="en-US" dirty="0" smtClean="0"/>
          </a:p>
          <a:p>
            <a:pPr lvl="1"/>
            <a:r>
              <a:rPr lang="el-GR" dirty="0" smtClean="0"/>
              <a:t>Αναγνωρίζει </a:t>
            </a:r>
            <a:r>
              <a:rPr lang="el-GR" dirty="0"/>
              <a:t>ότι πολλαπλές ταυτότητες </a:t>
            </a:r>
            <a:r>
              <a:rPr lang="el-GR" dirty="0" smtClean="0"/>
              <a:t> </a:t>
            </a:r>
            <a:r>
              <a:rPr lang="el-GR" dirty="0"/>
              <a:t>μπορούν να αλλάξουν με το χρόνο και </a:t>
            </a:r>
            <a:r>
              <a:rPr lang="en-US" dirty="0" smtClean="0"/>
              <a:t> </a:t>
            </a:r>
            <a:r>
              <a:rPr lang="el-GR" dirty="0" smtClean="0"/>
              <a:t>με το χώρο</a:t>
            </a:r>
          </a:p>
          <a:p>
            <a:pPr lvl="1"/>
            <a:r>
              <a:rPr lang="el-GR" dirty="0" smtClean="0"/>
              <a:t>Περιγράφει </a:t>
            </a:r>
            <a:r>
              <a:rPr lang="el-GR" dirty="0"/>
              <a:t>τα θολά όρια και τη συνέχεια μεταξύ των </a:t>
            </a:r>
            <a:r>
              <a:rPr lang="el-GR" dirty="0" smtClean="0"/>
              <a:t>πολιτισμών</a:t>
            </a:r>
          </a:p>
          <a:p>
            <a:pPr lvl="1"/>
            <a:r>
              <a:rPr lang="el-GR" dirty="0" smtClean="0"/>
              <a:t>Απορρίπτει </a:t>
            </a:r>
            <a:r>
              <a:rPr lang="el-GR" dirty="0"/>
              <a:t>τους περιορισμούς της πολιτιστικής </a:t>
            </a:r>
            <a:r>
              <a:rPr lang="el-GR" dirty="0" smtClean="0"/>
              <a:t>συμμόρφωσης</a:t>
            </a:r>
          </a:p>
          <a:p>
            <a:pPr lvl="1"/>
            <a:r>
              <a:rPr lang="el-GR" dirty="0" smtClean="0"/>
              <a:t>Παρέχει </a:t>
            </a:r>
            <a:r>
              <a:rPr lang="el-GR" dirty="0"/>
              <a:t>περιθώριο για </a:t>
            </a:r>
            <a:r>
              <a:rPr lang="el-GR" dirty="0" smtClean="0"/>
              <a:t>επιλογή </a:t>
            </a:r>
            <a:r>
              <a:rPr lang="el-GR" dirty="0"/>
              <a:t>και αλλαγή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97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08712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Εφαρμογή των μοντέλων </a:t>
            </a:r>
            <a:r>
              <a:rPr lang="en-GB" sz="3200" dirty="0" smtClean="0"/>
              <a:t>essentialist </a:t>
            </a:r>
            <a:r>
              <a:rPr lang="en-GB" sz="3200" dirty="0"/>
              <a:t>and </a:t>
            </a:r>
            <a:r>
              <a:rPr lang="en-GB" sz="3200" dirty="0" smtClean="0"/>
              <a:t>non-essentialist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Σε ποιο μοντέλο </a:t>
            </a:r>
            <a:r>
              <a:rPr lang="el-GR" dirty="0"/>
              <a:t>πολιτισμού θα λέγατε ότι ανήκουν οι ακόλουθες </a:t>
            </a:r>
            <a:r>
              <a:rPr lang="el-GR" dirty="0" smtClean="0"/>
              <a:t>δηλώσεις;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Βρετανοί τρώνε ψητό </a:t>
            </a:r>
            <a:r>
              <a:rPr lang="el-GR" dirty="0" smtClean="0"/>
              <a:t>βοδινό </a:t>
            </a:r>
            <a:r>
              <a:rPr lang="el-GR" dirty="0"/>
              <a:t>κρέας τις </a:t>
            </a:r>
            <a:r>
              <a:rPr lang="el-GR" dirty="0" smtClean="0"/>
              <a:t>Κυριακές.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ισπανική στάση απέναντι </a:t>
            </a:r>
            <a:r>
              <a:rPr lang="el-GR" dirty="0" smtClean="0"/>
              <a:t>στις </a:t>
            </a:r>
            <a:r>
              <a:rPr lang="el-GR" dirty="0"/>
              <a:t>ταυρομαχίες έχει αλλάξει τα τελευταία 20 </a:t>
            </a:r>
            <a:r>
              <a:rPr lang="el-GR" dirty="0" smtClean="0"/>
              <a:t>χρόνια.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νιγηριανοί άνδρες είναι πάντα </a:t>
            </a:r>
            <a:r>
              <a:rPr lang="el-GR" dirty="0" smtClean="0"/>
              <a:t>απατεώνες.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Ιταλοί είναι πλούσιοι, παθιασμένοι και «μιλάνε με τα χέρια τους</a:t>
            </a:r>
            <a:r>
              <a:rPr lang="el-GR" dirty="0" smtClean="0"/>
              <a:t>».</a:t>
            </a:r>
          </a:p>
          <a:p>
            <a:pPr lvl="1"/>
            <a:r>
              <a:rPr lang="el-GR" dirty="0" smtClean="0"/>
              <a:t>Άνθρωποι </a:t>
            </a:r>
            <a:r>
              <a:rPr lang="el-GR" dirty="0"/>
              <a:t>άνω των 50 ετών αγαπούν το </a:t>
            </a:r>
            <a:r>
              <a:rPr lang="el-GR" dirty="0"/>
              <a:t>Facebook</a:t>
            </a:r>
            <a:r>
              <a:rPr lang="el-GR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61248"/>
            <a:ext cx="504056" cy="5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58005-4220-47C8-97DE-204F47F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μηνύματα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017EBF-B4F1-4A98-9DF3-75FF89C5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</a:t>
            </a:r>
            <a:r>
              <a:rPr lang="el-GR" dirty="0"/>
              <a:t>βαθιές βασικές μας αξίες συμβάλλουν στη διαμόρφωση της ταυτότητάς </a:t>
            </a:r>
            <a:r>
              <a:rPr lang="el-GR" dirty="0" smtClean="0"/>
              <a:t>μας.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αξίες και οι ταυτότητές μας επηρεάζουν τις συμπεριφορές </a:t>
            </a:r>
            <a:r>
              <a:rPr lang="el-GR" dirty="0" smtClean="0"/>
              <a:t>μας.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συμπεριφορές μας δείχνουν την «κουλτούρα» </a:t>
            </a:r>
            <a:r>
              <a:rPr lang="el-GR" dirty="0" smtClean="0"/>
              <a:t>μας.</a:t>
            </a:r>
            <a:endParaRPr lang="en-US" dirty="0" smtClean="0"/>
          </a:p>
          <a:p>
            <a:r>
              <a:rPr lang="el-GR" dirty="0" smtClean="0"/>
              <a:t>Οι μη-ουσιαστικές απόψεις</a:t>
            </a:r>
            <a:r>
              <a:rPr lang="en-GB" dirty="0"/>
              <a:t> </a:t>
            </a:r>
            <a:r>
              <a:rPr lang="en-GB" dirty="0" smtClean="0"/>
              <a:t>(Non-essentialist views)</a:t>
            </a:r>
            <a:r>
              <a:rPr lang="el-GR" dirty="0" smtClean="0"/>
              <a:t> </a:t>
            </a:r>
            <a:r>
              <a:rPr lang="el-GR" dirty="0"/>
              <a:t>του πολιτισμού μπορούν να ξεπεράσουν τις έννοιες όπως η εθνικότητα.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36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1.2.6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Μελέτες περιπτώσεων στην Πολιτιστική Ικανότητα</a:t>
            </a:r>
            <a:endParaRPr lang="en-US" sz="2400" b="1" dirty="0"/>
          </a:p>
          <a:p>
            <a:endParaRPr lang="el-GR" sz="2400" b="1" dirty="0" smtClean="0"/>
          </a:p>
          <a:p>
            <a:r>
              <a:rPr lang="el-GR" sz="2400" b="1" dirty="0" smtClean="0"/>
              <a:t>ΔΙΑΡΚΕΙΑ </a:t>
            </a:r>
            <a:r>
              <a:rPr lang="el-GR" sz="2400" b="1" dirty="0" smtClean="0"/>
              <a:t>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30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Να ξεκινήσουμε να εξερευνούμε μερικές προκλήσεις που αντιμετωπίζουμε στις κινητικότητες ΕΕΚ.</a:t>
            </a:r>
          </a:p>
        </p:txBody>
      </p:sp>
    </p:spTree>
    <p:extLst>
      <p:ext uri="{BB962C8B-B14F-4D97-AF65-F5344CB8AC3E}">
        <p14:creationId xmlns:p14="http://schemas.microsoft.com/office/powerpoint/2010/main" val="4230703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Μελέτες περιπτώσεων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Θα </a:t>
            </a:r>
            <a:r>
              <a:rPr lang="el-GR" dirty="0"/>
              <a:t>σας </a:t>
            </a:r>
            <a:r>
              <a:rPr lang="el-GR" dirty="0" smtClean="0"/>
              <a:t>δοθεί μια  </a:t>
            </a:r>
            <a:r>
              <a:rPr lang="el-GR" dirty="0"/>
              <a:t>μελέτη περίπτωσης για να εργαστείτε σε </a:t>
            </a:r>
            <a:r>
              <a:rPr lang="el-GR" dirty="0" smtClean="0"/>
              <a:t>ζευγάρια.</a:t>
            </a:r>
          </a:p>
          <a:p>
            <a:r>
              <a:rPr lang="el-GR" dirty="0" smtClean="0"/>
              <a:t>Αφού την  </a:t>
            </a:r>
            <a:r>
              <a:rPr lang="el-GR" dirty="0"/>
              <a:t>διαβάσετε, δοκιμάστε να </a:t>
            </a:r>
            <a:r>
              <a:rPr lang="el-GR" dirty="0" smtClean="0"/>
              <a:t>βρείτε:</a:t>
            </a:r>
          </a:p>
          <a:p>
            <a:pPr lvl="1"/>
            <a:r>
              <a:rPr lang="el-GR" dirty="0" smtClean="0"/>
              <a:t>τους </a:t>
            </a:r>
            <a:r>
              <a:rPr lang="el-GR" dirty="0"/>
              <a:t>κύριους τομείς </a:t>
            </a:r>
            <a:r>
              <a:rPr lang="el-GR" dirty="0" smtClean="0"/>
              <a:t>παρεξήγησης  </a:t>
            </a:r>
            <a:r>
              <a:rPr lang="el-GR" dirty="0"/>
              <a:t>σε κάθε </a:t>
            </a:r>
            <a:r>
              <a:rPr lang="el-GR" dirty="0" smtClean="0"/>
              <a:t>σενάριο</a:t>
            </a:r>
          </a:p>
          <a:p>
            <a:pPr lvl="1"/>
            <a:r>
              <a:rPr lang="el-GR" dirty="0" smtClean="0"/>
              <a:t>τι θα </a:t>
            </a:r>
            <a:r>
              <a:rPr lang="el-GR" dirty="0"/>
              <a:t>μπορούσαν να </a:t>
            </a:r>
            <a:r>
              <a:rPr lang="el-GR" dirty="0" smtClean="0"/>
              <a:t>κάνουν </a:t>
            </a:r>
            <a:r>
              <a:rPr lang="el-GR" dirty="0"/>
              <a:t>οι πρωταγωνιστές</a:t>
            </a:r>
            <a:r>
              <a:rPr lang="el-GR" dirty="0" smtClean="0"/>
              <a:t> </a:t>
            </a:r>
            <a:r>
              <a:rPr lang="el-GR" dirty="0"/>
              <a:t>για να επιλύσουν την </a:t>
            </a:r>
            <a:r>
              <a:rPr lang="el-GR" dirty="0" smtClean="0"/>
              <a:t>κατάσταση</a:t>
            </a:r>
          </a:p>
          <a:p>
            <a:r>
              <a:rPr lang="el-GR" dirty="0" smtClean="0"/>
              <a:t>Στη </a:t>
            </a:r>
            <a:r>
              <a:rPr lang="el-GR" dirty="0"/>
              <a:t>συνέχεια ο εκπαιδευτής θα σας ζητήσει να μοιραστείτε τη </a:t>
            </a:r>
            <a:r>
              <a:rPr lang="el-GR" dirty="0" smtClean="0"/>
              <a:t>εργασία  </a:t>
            </a:r>
            <a:r>
              <a:rPr lang="el-GR" dirty="0"/>
              <a:t>σας με ένα άλλο ζευγάρι.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95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Μελέτες περιπτώσεων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Τώρα </a:t>
            </a:r>
            <a:r>
              <a:rPr lang="el-GR" dirty="0"/>
              <a:t>θα μοιραστείτε την μελέτη περίπτωσής σας με μια άλλη ομάδα τεσσάρων </a:t>
            </a:r>
            <a:r>
              <a:rPr lang="el-GR" dirty="0" smtClean="0"/>
              <a:t> ατόμων που </a:t>
            </a:r>
            <a:r>
              <a:rPr lang="el-GR" dirty="0"/>
              <a:t>έχουν εξετάσει μια </a:t>
            </a:r>
            <a:r>
              <a:rPr lang="el-GR" u="sng" dirty="0"/>
              <a:t>διαφορετική </a:t>
            </a:r>
            <a:r>
              <a:rPr lang="el-GR" dirty="0"/>
              <a:t>μελέτη </a:t>
            </a:r>
            <a:r>
              <a:rPr lang="el-GR" dirty="0" smtClean="0"/>
              <a:t>περίπτωσης.</a:t>
            </a:r>
          </a:p>
          <a:p>
            <a:r>
              <a:rPr lang="el-GR" dirty="0" smtClean="0"/>
              <a:t>Να </a:t>
            </a:r>
            <a:r>
              <a:rPr lang="el-GR" dirty="0"/>
              <a:t>είστε έτοιμοι να </a:t>
            </a:r>
            <a:r>
              <a:rPr lang="el-GR" dirty="0" smtClean="0"/>
              <a:t>αναφέρετε τα </a:t>
            </a:r>
            <a:r>
              <a:rPr lang="el-GR" dirty="0"/>
              <a:t>βασικά σημεία της συζήτησής σας στον εκπαιδευτή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38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Επιπρόσθετη μελέτη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Nathan, Ganesh. </a:t>
            </a:r>
            <a:r>
              <a:rPr lang="en-US" sz="2400" i="1" dirty="0"/>
              <a:t>A non-essentialist model of culture</a:t>
            </a:r>
            <a:r>
              <a:rPr lang="en-US" sz="2400" dirty="0"/>
              <a:t>. International Journal of Cross Cultural Management. </a:t>
            </a:r>
            <a:r>
              <a:rPr lang="el-GR" sz="2400" dirty="0" smtClean="0"/>
              <a:t>Απρίλιος </a:t>
            </a:r>
            <a:r>
              <a:rPr lang="en-US" sz="2400" dirty="0" smtClean="0"/>
              <a:t>2015</a:t>
            </a:r>
            <a:r>
              <a:rPr lang="en-US" sz="2400" dirty="0"/>
              <a:t>. </a:t>
            </a:r>
            <a:r>
              <a:rPr lang="el-GR" sz="2400" dirty="0" smtClean="0"/>
              <a:t>Διαθέσιμο στην ιστοσελίδα</a:t>
            </a:r>
            <a:r>
              <a:rPr lang="en-US" sz="2400" dirty="0" smtClean="0"/>
              <a:t>:  </a:t>
            </a:r>
            <a:r>
              <a:rPr lang="en-US" sz="2000" u="sng" dirty="0">
                <a:hlinkClick r:id="rId2"/>
              </a:rPr>
              <a:t>https://www.researchgate.net/publication/276832447_A_non-essentialist_model_of_culture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Holiday, Adrian. Intercultural Communication and Ideology. Sage Publications (2010)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1684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κάτι για το τέλος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Απολαύστε το βίντεο της </a:t>
            </a:r>
            <a:r>
              <a:rPr lang="en-GB" dirty="0" smtClean="0"/>
              <a:t>Maya </a:t>
            </a:r>
            <a:r>
              <a:rPr lang="en-GB" dirty="0"/>
              <a:t>Angelou </a:t>
            </a:r>
            <a:r>
              <a:rPr lang="el-GR" dirty="0" smtClean="0"/>
              <a:t>που διαβάζει ένα από τα ποιήματα της </a:t>
            </a:r>
            <a:r>
              <a:rPr lang="en-GB" dirty="0" smtClean="0"/>
              <a:t>: </a:t>
            </a:r>
            <a:r>
              <a:rPr lang="en-GB" dirty="0"/>
              <a:t>“Human Family”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l-GR" sz="1800" dirty="0" smtClean="0"/>
              <a:t>Οι εικόνισες δόθηκαν από την </a:t>
            </a:r>
            <a:r>
              <a:rPr lang="en-GB" sz="1800" dirty="0" smtClean="0"/>
              <a:t>Amy </a:t>
            </a:r>
            <a:r>
              <a:rPr lang="en-GB" sz="1800" dirty="0"/>
              <a:t>Rebitski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86" y="2780928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6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Αριθμός Δραστηριότητας</a:t>
            </a:r>
            <a:r>
              <a:rPr lang="en-GB" sz="2400" b="1" dirty="0" smtClean="0"/>
              <a:t>: </a:t>
            </a:r>
            <a:r>
              <a:rPr lang="en-GB" sz="2400" b="1" dirty="0"/>
              <a:t>1.2.1</a:t>
            </a:r>
          </a:p>
          <a:p>
            <a:endParaRPr lang="en-GB" sz="2400" b="1" dirty="0"/>
          </a:p>
          <a:p>
            <a:r>
              <a:rPr lang="el-GR" sz="2400" b="1" dirty="0" smtClean="0"/>
              <a:t>Τίτλος δραστηριότητας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Αναγνωρίζοντας της προσωπική ταυτότητα, πεποιθήσεις, στάσεις, και πολιτιστική επίδραση στην συμπεριφορά μας</a:t>
            </a:r>
            <a:endParaRPr lang="en-GB" sz="2400" b="1" dirty="0"/>
          </a:p>
          <a:p>
            <a:endParaRPr lang="el-GR" sz="2400" b="1" dirty="0" smtClean="0"/>
          </a:p>
          <a:p>
            <a:r>
              <a:rPr lang="el-GR" sz="2400" b="1" dirty="0" smtClean="0"/>
              <a:t>ΔΙΑΡΚΕΙΑ ΔΡΑΣΗΤΡΙΟΤΗΤΑΣ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5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8621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ΔΡΑΣΤΗΡΙΟΤΗΤΑ ΑΡΙΘΜΟΣ</a:t>
            </a:r>
            <a:r>
              <a:rPr lang="en-US" sz="2400" b="1" dirty="0" smtClean="0"/>
              <a:t>: </a:t>
            </a:r>
            <a:r>
              <a:rPr lang="en-US" sz="2400" b="1" dirty="0"/>
              <a:t>1.2.7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Προσω</a:t>
            </a:r>
            <a:r>
              <a:rPr lang="el-GR" sz="2400" b="1" dirty="0" smtClean="0"/>
              <a:t>πική αντανάκλαση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10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/>
              <a:t>:  </a:t>
            </a:r>
            <a:r>
              <a:rPr lang="el-GR" sz="2400" b="1" dirty="0"/>
              <a:t>Να ξεκινήσουμε να εξερευνούμε μερικές προκλήσεις που αντιμετωπίζουμε στις κινητικότητες ΕΕΚ.</a:t>
            </a:r>
          </a:p>
        </p:txBody>
      </p:sp>
    </p:spTree>
    <p:extLst>
      <p:ext uri="{BB962C8B-B14F-4D97-AF65-F5344CB8AC3E}">
        <p14:creationId xmlns:p14="http://schemas.microsoft.com/office/powerpoint/2010/main" val="2129892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0922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Αντανάκλαση στις 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Βασικές Ερωτήσεις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Χρησιμοποιήστε </a:t>
            </a:r>
            <a:r>
              <a:rPr lang="el-GR" dirty="0"/>
              <a:t>τα τελευταία 10 λεπτά της </a:t>
            </a:r>
            <a:r>
              <a:rPr lang="el-GR" dirty="0" smtClean="0"/>
              <a:t>συνάντησης αυτής για </a:t>
            </a:r>
            <a:r>
              <a:rPr lang="el-GR" dirty="0"/>
              <a:t>να αρχίσετε να διαμορφώνετε </a:t>
            </a:r>
            <a:r>
              <a:rPr lang="el-GR" dirty="0" smtClean="0"/>
              <a:t> τις απαντήσεις </a:t>
            </a:r>
            <a:r>
              <a:rPr lang="el-GR" dirty="0"/>
              <a:t>στις βασικές μας </a:t>
            </a:r>
            <a:r>
              <a:rPr lang="el-GR" dirty="0" smtClean="0"/>
              <a:t>ερωτήσεις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Γιατί </a:t>
            </a:r>
            <a:r>
              <a:rPr lang="el-GR" dirty="0"/>
              <a:t>είναι σημαντικό να εξετάσουμε πτυχές της ταυτότητάς μας που </a:t>
            </a:r>
            <a:r>
              <a:rPr lang="el-GR" dirty="0" smtClean="0"/>
              <a:t>είναι κοινές με άλλους καθώς </a:t>
            </a:r>
            <a:r>
              <a:rPr lang="el-GR" dirty="0"/>
              <a:t>και εκείνες που είναι </a:t>
            </a:r>
            <a:r>
              <a:rPr lang="el-GR" dirty="0" smtClean="0"/>
              <a:t>διαφορετικές;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Πώς </a:t>
            </a:r>
            <a:r>
              <a:rPr lang="el-GR" dirty="0"/>
              <a:t>το μοντέλο του παγόβουνου μας βοηθά να κατανοήσουμε την ιδέα του «πολιτισμού</a:t>
            </a:r>
            <a:r>
              <a:rPr lang="el-GR" dirty="0" smtClean="0"/>
              <a:t>»;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Πώς </a:t>
            </a:r>
            <a:r>
              <a:rPr lang="el-GR" dirty="0"/>
              <a:t>νομίζετε ότι το δικό σας πολιτισμικό υπόβαθρο έχει επηρεάσει </a:t>
            </a:r>
            <a:r>
              <a:rPr lang="el-GR" dirty="0" smtClean="0"/>
              <a:t> τις </a:t>
            </a:r>
            <a:r>
              <a:rPr lang="el-GR" dirty="0"/>
              <a:t>ιδέες σας </a:t>
            </a:r>
            <a:r>
              <a:rPr lang="el-GR" dirty="0" smtClean="0"/>
              <a:t> γενικά για </a:t>
            </a:r>
            <a:r>
              <a:rPr lang="el-GR" dirty="0"/>
              <a:t>τον πολιτισμό </a:t>
            </a:r>
            <a:r>
              <a:rPr lang="el-GR" dirty="0" smtClean="0"/>
              <a:t>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2895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Συγχαρητήρια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>
                    <a:lumMod val="75000"/>
                  </a:schemeClr>
                </a:solidFill>
              </a:rPr>
              <a:t>Έ</a:t>
            </a:r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χετε ολοκληρώσει την υποενότητα αυτή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Ανάπτυξη </a:t>
            </a:r>
            <a:r>
              <a:rPr lang="el-GR" dirty="0" smtClean="0"/>
              <a:t>πολιτιστικής γνώσης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Πριν ένα άτομο ξεκινήσει να εξερευνά την πολιτιστική του ικανότητα, είναι σημαντικό να σκεφτεί</a:t>
            </a:r>
            <a:r>
              <a:rPr lang="en-GB" dirty="0" smtClean="0"/>
              <a:t>:</a:t>
            </a:r>
          </a:p>
          <a:p>
            <a:pPr lvl="1"/>
            <a:r>
              <a:rPr lang="el-GR" dirty="0" smtClean="0"/>
              <a:t>Την προσωπική του ταυτότητα</a:t>
            </a:r>
            <a:endParaRPr lang="el-GR" dirty="0"/>
          </a:p>
          <a:p>
            <a:pPr lvl="1"/>
            <a:r>
              <a:rPr lang="el-GR" dirty="0" smtClean="0"/>
              <a:t>Το προσωπικό του πολιτιστικό υπόβαθρο</a:t>
            </a: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Αυτές οι πτυχές της προσωπικότητας μας υπάρχουν , ακόμα και όταν δεν τις γνωρίζουμε. Πρέπει να γνωρίζουμε , να κατανοούμε και να ανταποκρινόμαστε στον τρόπο που  φαίνονται στις μεροληψίες που τα άτομα φέρνουν  σε ένα οποιοιδήποτε πολιτισμικό πλαίσιο.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Ώρα </a:t>
            </a:r>
            <a:r>
              <a:rPr lang="el-GR" dirty="0" smtClean="0"/>
              <a:t>για δραστηριότητα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Αριθμός Δραστηριότητας</a:t>
            </a:r>
            <a:r>
              <a:rPr lang="en-US" sz="2400" b="1" dirty="0" smtClean="0"/>
              <a:t>: </a:t>
            </a:r>
            <a:r>
              <a:rPr lang="en-US" sz="2400" b="1" dirty="0"/>
              <a:t>1.2.2</a:t>
            </a:r>
          </a:p>
          <a:p>
            <a:endParaRPr lang="en-US" sz="2400" b="1" dirty="0"/>
          </a:p>
          <a:p>
            <a:r>
              <a:rPr lang="el-GR" sz="2400" b="1" dirty="0" smtClean="0"/>
              <a:t>Τίτλος δραστηριότητας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Μια εισαγωγή στην ιδέα  της ταυτότητας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l-GR" sz="2400" b="1" dirty="0" smtClean="0"/>
              <a:t>ΔΙΑΡΚΕΙΑ </a:t>
            </a:r>
            <a:r>
              <a:rPr lang="el-GR" sz="2400" b="1" dirty="0" smtClean="0"/>
              <a:t>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40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/>
              <a:t>ν</a:t>
            </a:r>
            <a:r>
              <a:rPr lang="el-GR" sz="2400" b="1" dirty="0" smtClean="0"/>
              <a:t>α καθορίσουμε τα στοιχεία που περιγράφουν την νομική, εθνική και προσωπική μας ταυτότητα</a:t>
            </a:r>
          </a:p>
        </p:txBody>
      </p:sp>
    </p:spTree>
    <p:extLst>
      <p:ext uri="{BB962C8B-B14F-4D97-AF65-F5344CB8AC3E}">
        <p14:creationId xmlns:p14="http://schemas.microsoft.com/office/powerpoint/2010/main" val="222624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διαμορφώνει την ταυτότητα μου</a:t>
            </a:r>
            <a:r>
              <a:rPr lang="el-GR" dirty="0"/>
              <a:t>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43192" cy="470852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 εκπαιδευτής θα δώσει ένα σετ με κάρτες και  ένα πίνακα</a:t>
            </a:r>
          </a:p>
          <a:p>
            <a:r>
              <a:rPr lang="el-GR" dirty="0" smtClean="0"/>
              <a:t>Τα άτομα θα δουλέψουν σε ομάδες για να βάλουν τις κάρτες στις πιο κατάλληλες θέσεις στον πίνακα</a:t>
            </a:r>
          </a:p>
          <a:p>
            <a:r>
              <a:rPr lang="el-GR" dirty="0" smtClean="0"/>
              <a:t>Οι κάρτες για τις οποίες η ομάδα δεν μπορεί να συμφωνήσει θα μείνουν στη άκρη</a:t>
            </a:r>
          </a:p>
          <a:p>
            <a:r>
              <a:rPr lang="el-GR" dirty="0" smtClean="0"/>
              <a:t>Όταν συμπληρώσετε την εργασία, φωτογραφείστε το αποτέλεσμα σας για να το  τοποθετήσετε στο </a:t>
            </a:r>
            <a:r>
              <a:rPr lang="en-US" dirty="0" smtClean="0"/>
              <a:t>online </a:t>
            </a:r>
            <a:r>
              <a:rPr lang="en-US" dirty="0"/>
              <a:t>discussion room</a:t>
            </a:r>
          </a:p>
        </p:txBody>
      </p:sp>
    </p:spTree>
    <p:extLst>
      <p:ext uri="{BB962C8B-B14F-4D97-AF65-F5344CB8AC3E}">
        <p14:creationId xmlns:p14="http://schemas.microsoft.com/office/powerpoint/2010/main" val="11621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D312E8-7C5B-4D7E-9C0C-D9BCBD5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915000" cy="1143000"/>
          </a:xfrm>
        </p:spPr>
        <p:txBody>
          <a:bodyPr/>
          <a:lstStyle/>
          <a:p>
            <a:r>
              <a:rPr lang="el-GR" dirty="0" smtClean="0"/>
              <a:t>Συζήτηση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2C3A75-4E17-455E-95A7-15086C7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7920880" cy="5366799"/>
          </a:xfrm>
        </p:spPr>
        <p:txBody>
          <a:bodyPr>
            <a:normAutofit/>
          </a:bodyPr>
          <a:lstStyle/>
          <a:p>
            <a:r>
              <a:rPr lang="el-GR" dirty="0" smtClean="0"/>
              <a:t>Βρήκατε δύσκολο</a:t>
            </a:r>
            <a:r>
              <a:rPr lang="en-US" dirty="0" smtClean="0"/>
              <a:t>/</a:t>
            </a:r>
            <a:r>
              <a:rPr lang="el-GR" dirty="0" smtClean="0"/>
              <a:t> αδύνατο να τοποθετήσετε  κάποιες από τις κάρτες;</a:t>
            </a:r>
            <a:endParaRPr lang="en-GB" dirty="0" smtClean="0"/>
          </a:p>
          <a:p>
            <a:pPr lvl="1"/>
            <a:r>
              <a:rPr lang="el-GR" dirty="0" smtClean="0"/>
              <a:t>Ποιες κάρτες;</a:t>
            </a:r>
            <a:endParaRPr lang="en-GB" dirty="0" smtClean="0"/>
          </a:p>
          <a:p>
            <a:pPr lvl="1"/>
            <a:r>
              <a:rPr lang="el-GR" dirty="0" smtClean="0"/>
              <a:t>Γιατί;</a:t>
            </a:r>
            <a:endParaRPr lang="en-GB" dirty="0"/>
          </a:p>
          <a:p>
            <a:r>
              <a:rPr lang="el-GR" dirty="0" smtClean="0"/>
              <a:t>Κοιτάξετε ξανά τις κάρτες που βάλατε στην κατηγορία νομικά.</a:t>
            </a:r>
            <a:endParaRPr lang="en-GB" dirty="0"/>
          </a:p>
          <a:p>
            <a:pPr lvl="1"/>
            <a:r>
              <a:rPr lang="el-GR" dirty="0" smtClean="0"/>
              <a:t>Ποια δικαιώματα απορρέουν από τα αντικείμενα αυτά;</a:t>
            </a:r>
          </a:p>
          <a:p>
            <a:pPr lvl="1"/>
            <a:r>
              <a:rPr lang="el-GR" dirty="0" smtClean="0"/>
              <a:t>Ποια είναι τα καθήκοντα σου ως αποτέλεσμα των αντικειμένων αυτών;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D312E8-7C5B-4D7E-9C0C-D9BCBD5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915000" cy="1143000"/>
          </a:xfrm>
        </p:spPr>
        <p:txBody>
          <a:bodyPr/>
          <a:lstStyle/>
          <a:p>
            <a:r>
              <a:rPr lang="el-GR" dirty="0" smtClean="0"/>
              <a:t>Συζήτηση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2C3A75-4E17-455E-95A7-15086C7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36679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Τώρα κοιτάξετε τα αντικείμενα που βάλατε στην κατηγορία</a:t>
            </a:r>
            <a:r>
              <a:rPr lang="en-GB" dirty="0" smtClean="0"/>
              <a:t> ‘</a:t>
            </a:r>
            <a:r>
              <a:rPr lang="el-GR" dirty="0" smtClean="0"/>
              <a:t>εθνικά</a:t>
            </a:r>
            <a:r>
              <a:rPr lang="en-GB" dirty="0" smtClean="0"/>
              <a:t>’ </a:t>
            </a:r>
            <a:r>
              <a:rPr lang="el-GR" dirty="0" smtClean="0"/>
              <a:t>και </a:t>
            </a:r>
            <a:r>
              <a:rPr lang="en-GB" dirty="0" smtClean="0"/>
              <a:t>‘</a:t>
            </a:r>
            <a:r>
              <a:rPr lang="el-GR" dirty="0" smtClean="0"/>
              <a:t>ατομικά</a:t>
            </a:r>
            <a:r>
              <a:rPr lang="en-GB" dirty="0" smtClean="0"/>
              <a:t>’. </a:t>
            </a:r>
            <a:endParaRPr lang="en-GB" dirty="0"/>
          </a:p>
          <a:p>
            <a:r>
              <a:rPr lang="el-GR" dirty="0" smtClean="0"/>
              <a:t>Μήπως κάποια από τα αντικείμενα έχουν τις ίδιες απαιτήσεις ή μας δείχνουν παρόμοια δικαιώματα όπως αυτά στην κατηγορία</a:t>
            </a:r>
            <a:r>
              <a:rPr lang="en-GB" dirty="0" smtClean="0"/>
              <a:t> ‘</a:t>
            </a:r>
            <a:r>
              <a:rPr lang="el-GR" dirty="0" smtClean="0"/>
              <a:t>νομικά</a:t>
            </a:r>
            <a:r>
              <a:rPr lang="en-GB" dirty="0" smtClean="0"/>
              <a:t>’</a:t>
            </a:r>
            <a:r>
              <a:rPr lang="el-GR" dirty="0" smtClean="0"/>
              <a:t>;</a:t>
            </a:r>
            <a:endParaRPr lang="en-GB" dirty="0"/>
          </a:p>
          <a:p>
            <a:r>
              <a:rPr lang="el-GR" dirty="0" smtClean="0"/>
              <a:t>Πόσο εύκολο είναι για τους ανθρώπους να περιγράψουν την ταυτότητα ενός ατόμου κοιτάζοντας τα αντικείμενα στην κατηγορία </a:t>
            </a:r>
            <a:r>
              <a:rPr lang="en-GB" dirty="0" smtClean="0"/>
              <a:t>‘</a:t>
            </a:r>
            <a:r>
              <a:rPr lang="el-GR" dirty="0" smtClean="0"/>
              <a:t>νομικά</a:t>
            </a:r>
            <a:r>
              <a:rPr lang="en-GB" dirty="0" smtClean="0"/>
              <a:t>’</a:t>
            </a:r>
            <a:r>
              <a:rPr lang="el-GR" dirty="0" smtClean="0"/>
              <a:t>;</a:t>
            </a:r>
            <a:endParaRPr lang="en-GB" dirty="0"/>
          </a:p>
          <a:p>
            <a:r>
              <a:rPr lang="el-GR" dirty="0" smtClean="0"/>
              <a:t>Τι γίνεται με τα αντικείμενα στην κατηγορία</a:t>
            </a:r>
            <a:r>
              <a:rPr lang="en-GB" dirty="0" smtClean="0"/>
              <a:t> ‘</a:t>
            </a:r>
            <a:r>
              <a:rPr lang="el-GR" dirty="0" smtClean="0"/>
              <a:t>εθνικά</a:t>
            </a:r>
            <a:r>
              <a:rPr lang="en-GB" dirty="0" smtClean="0"/>
              <a:t>’ </a:t>
            </a:r>
            <a:r>
              <a:rPr lang="el-GR" dirty="0" smtClean="0"/>
              <a:t>και </a:t>
            </a:r>
            <a:r>
              <a:rPr lang="en-GB" dirty="0" smtClean="0"/>
              <a:t>‘</a:t>
            </a:r>
            <a:r>
              <a:rPr lang="el-GR" dirty="0" smtClean="0"/>
              <a:t>ατομικά</a:t>
            </a:r>
            <a:r>
              <a:rPr lang="en-GB" dirty="0" smtClean="0"/>
              <a:t>’</a:t>
            </a:r>
            <a:r>
              <a:rPr lang="el-GR" dirty="0" smtClean="0"/>
              <a:t>;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2008</Words>
  <Application>Microsoft Office PowerPoint</Application>
  <PresentationFormat>On-screen Show (4:3)</PresentationFormat>
  <Paragraphs>246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Θέμα του Office</vt:lpstr>
      <vt:lpstr>Ενότητα  1  Ανάπτυξη της διαπολιτισμικής ικανότητας μέσω της πολιτιστικής γνώσης  και της αποτελεσματικής διαπολιτισμικής επικοινωνίας</vt:lpstr>
      <vt:lpstr>Ενότητα 1  Υποενότητα 2</vt:lpstr>
      <vt:lpstr>Περιεχόμενα υποενότητας</vt:lpstr>
      <vt:lpstr>ΩΡΑ ΓΙΑ ΔΡΑΣΤΗΡΙΟΤΗΤΑ</vt:lpstr>
      <vt:lpstr>Ανάπτυξη πολιτιστικής γνώσης</vt:lpstr>
      <vt:lpstr>Ώρα για δραστηριότητα</vt:lpstr>
      <vt:lpstr>Τι διαμορφώνει την ταυτότητα μου;</vt:lpstr>
      <vt:lpstr>Συζήτηση</vt:lpstr>
      <vt:lpstr>Συζήτηση</vt:lpstr>
      <vt:lpstr>Βασικά μηνύματα</vt:lpstr>
      <vt:lpstr>Πολλαπλές ταυτότητες</vt:lpstr>
      <vt:lpstr>Η πολλαπλή μου ταυτότητα</vt:lpstr>
      <vt:lpstr>Βασική ερώτηση 1</vt:lpstr>
      <vt:lpstr>ΩΡΑ ΓΙΑ ΔΡΑΣΤΗΡΙΟΤΗΤΑ</vt:lpstr>
      <vt:lpstr>To μοντέλο Παγόβουνου του Πολιτισμού</vt:lpstr>
      <vt:lpstr>Το μοντέλο Παγόβουνου (Iceberg model ) του πολιτισμού</vt:lpstr>
      <vt:lpstr>Δημιουργία κειμένου</vt:lpstr>
      <vt:lpstr>Βασική ερώτηση 2</vt:lpstr>
      <vt:lpstr>Bασικά μηνύματα</vt:lpstr>
      <vt:lpstr>ΩΡΑ ΓΙΑ ΔΡΑΣΤΗΡΙΟΤΗΤΑ</vt:lpstr>
      <vt:lpstr>Προσωπικές ταυτότητες και Πολιτισμός</vt:lpstr>
      <vt:lpstr>PowerPoint Presentation</vt:lpstr>
      <vt:lpstr>Προσωπικές ταυτότητες και πολιτισμός</vt:lpstr>
      <vt:lpstr>Τι υποθέσεις κάνουμε για τον πολιτισμό;‘</vt:lpstr>
      <vt:lpstr>Πολιτιστικές συμπεριφορές(Cultural behaviours)</vt:lpstr>
      <vt:lpstr>Πολλαπλές ταυτότητες, συμπεριφορές και πολιτισμός</vt:lpstr>
      <vt:lpstr>Βασικά μηνύματα</vt:lpstr>
      <vt:lpstr>Βασική Ερώτηση 3</vt:lpstr>
      <vt:lpstr>ΩΡΑ ΓΙΑ ΔΡΑΣΤΗΡΙΟΤΗΤΑ</vt:lpstr>
      <vt:lpstr>Μοντέλα πολιτισμού</vt:lpstr>
      <vt:lpstr>Η ουσιαστική όψη (essentialist view) του πολιτισμού</vt:lpstr>
      <vt:lpstr>H μη ουσιαστική όψη (non-essentialist view) του πολιτισμού</vt:lpstr>
      <vt:lpstr>Εφαρμογή των μοντέλων essentialist and non-essentialist</vt:lpstr>
      <vt:lpstr>Βασικά μηνύματα</vt:lpstr>
      <vt:lpstr>ΩΡΑ ΓΙΑ ΔΡΑΣΤΗΡΙΟΤΗΤΑ</vt:lpstr>
      <vt:lpstr>Μελέτες περιπτώσεων</vt:lpstr>
      <vt:lpstr>Μελέτες περιπτώσεων</vt:lpstr>
      <vt:lpstr>Επιπρόσθετη μελέτη</vt:lpstr>
      <vt:lpstr>Και κάτι για το τέλος…</vt:lpstr>
      <vt:lpstr>ΩΡΑ ΓΙΑ ΔΡΑΣΤΗΡΙΟΤΗΤΑ</vt:lpstr>
      <vt:lpstr>Αντανάκλαση στις  Βασικές Ερωτήσεις</vt:lpstr>
      <vt:lpstr>Συγχαρητήρια!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Athena Knais</cp:lastModifiedBy>
  <cp:revision>122</cp:revision>
  <cp:lastPrinted>2018-03-29T17:20:38Z</cp:lastPrinted>
  <dcterms:created xsi:type="dcterms:W3CDTF">2017-10-16T06:30:11Z</dcterms:created>
  <dcterms:modified xsi:type="dcterms:W3CDTF">2018-07-31T23:56:02Z</dcterms:modified>
</cp:coreProperties>
</file>