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91" r:id="rId5"/>
    <p:sldId id="258" r:id="rId6"/>
    <p:sldId id="261" r:id="rId7"/>
    <p:sldId id="283" r:id="rId8"/>
    <p:sldId id="272" r:id="rId9"/>
    <p:sldId id="292" r:id="rId10"/>
    <p:sldId id="280" r:id="rId11"/>
    <p:sldId id="273" r:id="rId12"/>
    <p:sldId id="281" r:id="rId13"/>
    <p:sldId id="265" r:id="rId14"/>
    <p:sldId id="282" r:id="rId15"/>
    <p:sldId id="267" r:id="rId16"/>
    <p:sldId id="275" r:id="rId17"/>
    <p:sldId id="269" r:id="rId18"/>
    <p:sldId id="276" r:id="rId19"/>
    <p:sldId id="279" r:id="rId20"/>
    <p:sldId id="278" r:id="rId21"/>
    <p:sldId id="284" r:id="rId22"/>
    <p:sldId id="293" r:id="rId23"/>
    <p:sldId id="270" r:id="rId24"/>
    <p:sldId id="285" r:id="rId25"/>
    <p:sldId id="288" r:id="rId26"/>
    <p:sldId id="286" r:id="rId27"/>
    <p:sldId id="260" r:id="rId28"/>
    <p:sldId id="294" r:id="rId29"/>
    <p:sldId id="262" r:id="rId30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21" autoAdjust="0"/>
    <p:restoredTop sz="94280" autoAdjust="0"/>
  </p:normalViewPr>
  <p:slideViewPr>
    <p:cSldViewPr>
      <p:cViewPr>
        <p:scale>
          <a:sx n="81" d="100"/>
          <a:sy n="81" d="100"/>
        </p:scale>
        <p:origin x="-82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10182F8F-5088-4031-82CD-039490420B5C}" type="slidenum">
              <a:rPr lang="el-GR" sz="1900" kern="0">
                <a:solidFill>
                  <a:sysClr val="windowText" lastClr="000000"/>
                </a:solidFill>
              </a:rPr>
              <a:pPr defTabSz="966155">
                <a:defRPr/>
              </a:pPr>
              <a:t>3</a:t>
            </a:fld>
            <a:endParaRPr lang="el-GR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small_cup_of_coffe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lesupport.co.uk/ealacademy/login/index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cfa.org/images/pdfs/National%20Occupational%20Standards/Languages%20and%20Intercultural%20Working/2008/Intercultural%20Working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Modulo 1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Sviluppare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competenze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interculturali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attraverso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la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consapevolezza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culturale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un'efficace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comunicazione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tx1">
                    <a:lumMod val="75000"/>
                  </a:schemeClr>
                </a:solidFill>
              </a:rPr>
              <a:t>interculturale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l-GR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640" y="4149080"/>
            <a:ext cx="6080720" cy="154644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1</a:t>
            </a:r>
          </a:p>
          <a:p>
            <a:r>
              <a:rPr lang="it-IT" dirty="0"/>
              <a:t>Comprendere l'interculturalità nel contesto dell'IFP professionale</a:t>
            </a:r>
            <a:r>
              <a:rPr lang="it-IT" sz="2400" dirty="0"/>
              <a:t> </a:t>
            </a:r>
            <a:endParaRPr lang="el-GR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1.1.2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Talk stations</a:t>
            </a:r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en-GB" sz="2400" b="1" dirty="0"/>
              <a:t>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186283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1417638"/>
          </a:xfrm>
        </p:spPr>
        <p:txBody>
          <a:bodyPr>
            <a:normAutofit/>
          </a:bodyPr>
          <a:lstStyle/>
          <a:p>
            <a:r>
              <a:rPr lang="en-US" dirty="0"/>
              <a:t>Talk stations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7776864" cy="532859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Stare in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postazioni</a:t>
            </a:r>
            <a:r>
              <a:rPr lang="en-GB" sz="2800" dirty="0"/>
              <a:t> di conversazione </a:t>
            </a:r>
            <a:r>
              <a:rPr lang="en-GB" sz="2800" dirty="0" err="1"/>
              <a:t>intorno</a:t>
            </a:r>
            <a:r>
              <a:rPr lang="en-GB" sz="2800" dirty="0"/>
              <a:t> </a:t>
            </a:r>
            <a:r>
              <a:rPr lang="en-GB" sz="2800" dirty="0" err="1"/>
              <a:t>alla</a:t>
            </a:r>
            <a:r>
              <a:rPr lang="en-GB" sz="2800" dirty="0"/>
              <a:t> stanza e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formatore</a:t>
            </a:r>
            <a:r>
              <a:rPr lang="en-GB" sz="2800" dirty="0"/>
              <a:t> </a:t>
            </a:r>
            <a:r>
              <a:rPr lang="en-GB" sz="2800" dirty="0" err="1"/>
              <a:t>assegnerà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lettera</a:t>
            </a:r>
            <a:r>
              <a:rPr lang="en-GB" sz="2800" dirty="0"/>
              <a:t>, A o B, a </a:t>
            </a:r>
            <a:r>
              <a:rPr lang="en-GB" sz="2800" dirty="0" err="1"/>
              <a:t>ciascuno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Quando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formatore</a:t>
            </a:r>
            <a:r>
              <a:rPr lang="en-GB" sz="2800" dirty="0"/>
              <a:t> lo </a:t>
            </a:r>
            <a:r>
              <a:rPr lang="en-GB" sz="2800" dirty="0" err="1"/>
              <a:t>richiede</a:t>
            </a:r>
            <a:r>
              <a:rPr lang="en-GB" sz="2800" dirty="0"/>
              <a:t>, </a:t>
            </a:r>
            <a:r>
              <a:rPr lang="en-GB" sz="2800" dirty="0" err="1"/>
              <a:t>ognuno</a:t>
            </a:r>
            <a:r>
              <a:rPr lang="en-GB" sz="2800" dirty="0"/>
              <a:t> </a:t>
            </a:r>
            <a:r>
              <a:rPr lang="en-GB" sz="2800" dirty="0" err="1"/>
              <a:t>discute</a:t>
            </a:r>
            <a:r>
              <a:rPr lang="en-GB" sz="2800" dirty="0"/>
              <a:t> la </a:t>
            </a:r>
            <a:r>
              <a:rPr lang="en-GB" sz="2800" dirty="0" err="1"/>
              <a:t>parola</a:t>
            </a:r>
            <a:r>
              <a:rPr lang="en-GB" sz="2800" dirty="0"/>
              <a:t> </a:t>
            </a:r>
            <a:r>
              <a:rPr lang="en-GB" sz="2800" dirty="0" err="1"/>
              <a:t>sulla</a:t>
            </a:r>
            <a:r>
              <a:rPr lang="en-GB" sz="2800" dirty="0"/>
              <a:t> </a:t>
            </a:r>
            <a:r>
              <a:rPr lang="en-GB" sz="2800" dirty="0" err="1"/>
              <a:t>scheda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talk station. Si </a:t>
            </a:r>
            <a:r>
              <a:rPr lang="en-GB" sz="2800" dirty="0" err="1"/>
              <a:t>può</a:t>
            </a:r>
            <a:r>
              <a:rPr lang="en-GB" sz="2800" dirty="0"/>
              <a:t> </a:t>
            </a:r>
            <a:r>
              <a:rPr lang="en-GB" sz="2800" dirty="0" err="1"/>
              <a:t>scrivere</a:t>
            </a:r>
            <a:r>
              <a:rPr lang="en-GB" sz="2800" dirty="0"/>
              <a:t> </a:t>
            </a:r>
            <a:r>
              <a:rPr lang="en-GB" sz="2800" dirty="0" err="1"/>
              <a:t>sulla</a:t>
            </a:r>
            <a:r>
              <a:rPr lang="en-GB" sz="2800" dirty="0"/>
              <a:t> carta se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vuole</a:t>
            </a:r>
            <a:r>
              <a:rPr lang="en-GB" sz="2800" dirty="0"/>
              <a:t>. </a:t>
            </a:r>
          </a:p>
          <a:p>
            <a:r>
              <a:rPr lang="en-GB" sz="2800" dirty="0"/>
              <a:t>Il </a:t>
            </a:r>
            <a:r>
              <a:rPr lang="en-GB" sz="2800" dirty="0" err="1"/>
              <a:t>formatore</a:t>
            </a:r>
            <a:r>
              <a:rPr lang="en-GB" sz="2800" dirty="0"/>
              <a:t> </a:t>
            </a:r>
            <a:r>
              <a:rPr lang="en-GB" sz="2800" dirty="0" err="1"/>
              <a:t>chiederà</a:t>
            </a:r>
            <a:r>
              <a:rPr lang="en-GB" sz="2800" dirty="0"/>
              <a:t> </a:t>
            </a:r>
            <a:r>
              <a:rPr lang="en-GB" sz="2800" dirty="0" err="1"/>
              <a:t>alla</a:t>
            </a:r>
            <a:r>
              <a:rPr lang="en-GB" sz="2800" dirty="0"/>
              <a:t> persona A di </a:t>
            </a:r>
            <a:r>
              <a:rPr lang="en-GB" sz="2800" dirty="0" err="1"/>
              <a:t>spostarsi</a:t>
            </a:r>
            <a:r>
              <a:rPr lang="en-GB" sz="2800" dirty="0"/>
              <a:t> in </a:t>
            </a:r>
            <a:r>
              <a:rPr lang="en-GB" sz="2800" dirty="0" err="1"/>
              <a:t>senso</a:t>
            </a:r>
            <a:r>
              <a:rPr lang="en-GB" sz="2800" dirty="0"/>
              <a:t> </a:t>
            </a:r>
            <a:r>
              <a:rPr lang="en-GB" sz="2800" dirty="0" err="1"/>
              <a:t>antiorario</a:t>
            </a:r>
            <a:r>
              <a:rPr lang="en-GB" sz="2800" dirty="0"/>
              <a:t> </a:t>
            </a:r>
            <a:r>
              <a:rPr lang="en-GB" sz="2800" dirty="0" err="1"/>
              <a:t>nella</a:t>
            </a:r>
            <a:r>
              <a:rPr lang="en-GB" sz="2800" dirty="0"/>
              <a:t> </a:t>
            </a:r>
            <a:r>
              <a:rPr lang="en-GB" sz="2800" dirty="0" err="1"/>
              <a:t>stazione</a:t>
            </a:r>
            <a:r>
              <a:rPr lang="en-GB" sz="2800" dirty="0"/>
              <a:t> </a:t>
            </a:r>
            <a:r>
              <a:rPr lang="en-GB" sz="2800" dirty="0" err="1"/>
              <a:t>accanto</a:t>
            </a:r>
            <a:r>
              <a:rPr lang="en-GB" sz="2800" dirty="0"/>
              <a:t> e la persona B in </a:t>
            </a:r>
            <a:r>
              <a:rPr lang="en-GB" sz="2800" dirty="0" err="1"/>
              <a:t>senso</a:t>
            </a:r>
            <a:r>
              <a:rPr lang="en-GB" sz="2800" dirty="0"/>
              <a:t> </a:t>
            </a:r>
            <a:r>
              <a:rPr lang="en-GB" sz="2800" dirty="0" err="1"/>
              <a:t>orario</a:t>
            </a:r>
            <a:r>
              <a:rPr lang="en-GB" sz="2800" dirty="0"/>
              <a:t> </a:t>
            </a:r>
            <a:r>
              <a:rPr lang="en-GB" sz="2800" dirty="0" err="1"/>
              <a:t>nell'altra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Quando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formatore</a:t>
            </a:r>
            <a:r>
              <a:rPr lang="en-GB" sz="2800" dirty="0"/>
              <a:t> lo </a:t>
            </a:r>
            <a:r>
              <a:rPr lang="en-GB" sz="2800" dirty="0" err="1"/>
              <a:t>richiede</a:t>
            </a:r>
            <a:r>
              <a:rPr lang="en-GB" sz="2800" dirty="0"/>
              <a:t>, </a:t>
            </a:r>
            <a:r>
              <a:rPr lang="en-GB" sz="2800" dirty="0" err="1"/>
              <a:t>ognuno</a:t>
            </a:r>
            <a:r>
              <a:rPr lang="en-GB" sz="2800" dirty="0"/>
              <a:t> </a:t>
            </a:r>
            <a:r>
              <a:rPr lang="en-GB" sz="2800" dirty="0" err="1"/>
              <a:t>discute</a:t>
            </a:r>
            <a:r>
              <a:rPr lang="en-GB" sz="2800" dirty="0"/>
              <a:t> la </a:t>
            </a:r>
            <a:r>
              <a:rPr lang="en-GB" sz="2800" dirty="0" err="1"/>
              <a:t>parola</a:t>
            </a:r>
            <a:r>
              <a:rPr lang="en-GB" sz="2800" dirty="0"/>
              <a:t> </a:t>
            </a:r>
            <a:r>
              <a:rPr lang="en-GB" sz="2800" dirty="0" err="1"/>
              <a:t>sulla</a:t>
            </a:r>
            <a:r>
              <a:rPr lang="en-GB" sz="2800" dirty="0"/>
              <a:t> carta </a:t>
            </a:r>
            <a:r>
              <a:rPr lang="en-GB" sz="2800" dirty="0" err="1"/>
              <a:t>nella</a:t>
            </a:r>
            <a:r>
              <a:rPr lang="en-GB" sz="2800" dirty="0"/>
              <a:t> </a:t>
            </a:r>
            <a:r>
              <a:rPr lang="en-GB" sz="2800" dirty="0" err="1"/>
              <a:t>sua</a:t>
            </a:r>
            <a:r>
              <a:rPr lang="en-GB" sz="2800" dirty="0"/>
              <a:t> </a:t>
            </a:r>
            <a:r>
              <a:rPr lang="en-GB" sz="2800" dirty="0" err="1"/>
              <a:t>nuova</a:t>
            </a:r>
            <a:r>
              <a:rPr lang="en-GB" sz="2800" dirty="0"/>
              <a:t> talk station. Di </a:t>
            </a:r>
            <a:r>
              <a:rPr lang="en-GB" sz="2800" dirty="0" err="1"/>
              <a:t>nuovo</a:t>
            </a:r>
            <a:r>
              <a:rPr lang="en-GB" sz="2800" dirty="0"/>
              <a:t>,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può</a:t>
            </a:r>
            <a:r>
              <a:rPr lang="en-GB" sz="2800" dirty="0"/>
              <a:t> </a:t>
            </a:r>
            <a:r>
              <a:rPr lang="en-GB" sz="2800" dirty="0" err="1"/>
              <a:t>scrivere</a:t>
            </a:r>
            <a:r>
              <a:rPr lang="en-GB" sz="2800" dirty="0"/>
              <a:t> </a:t>
            </a:r>
            <a:r>
              <a:rPr lang="en-GB" sz="2800" dirty="0" err="1"/>
              <a:t>sulla</a:t>
            </a:r>
            <a:r>
              <a:rPr lang="en-GB" sz="2800" dirty="0"/>
              <a:t> carta se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vuole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Alla</a:t>
            </a:r>
            <a:r>
              <a:rPr lang="en-GB" sz="2800" dirty="0"/>
              <a:t> fine,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formatore</a:t>
            </a:r>
            <a:r>
              <a:rPr lang="en-GB" sz="2800" dirty="0"/>
              <a:t> </a:t>
            </a:r>
            <a:r>
              <a:rPr lang="en-GB" sz="2800" dirty="0" err="1"/>
              <a:t>prenderà</a:t>
            </a:r>
            <a:r>
              <a:rPr lang="en-GB" sz="2800" dirty="0"/>
              <a:t> feedback </a:t>
            </a:r>
            <a:r>
              <a:rPr lang="en-GB" sz="2800" dirty="0" err="1"/>
              <a:t>sulle</a:t>
            </a:r>
            <a:r>
              <a:rPr lang="en-GB" sz="2800" dirty="0"/>
              <a:t> </a:t>
            </a:r>
            <a:r>
              <a:rPr lang="en-GB" sz="2800" dirty="0" err="1"/>
              <a:t>tue</a:t>
            </a:r>
            <a:r>
              <a:rPr lang="en-GB" sz="2800" dirty="0"/>
              <a:t> </a:t>
            </a:r>
            <a:r>
              <a:rPr lang="en-GB" sz="2800" dirty="0" err="1"/>
              <a:t>discussioni</a:t>
            </a:r>
            <a:r>
              <a:rPr lang="en-GB" sz="2800" dirty="0"/>
              <a:t> e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qualsiasi</a:t>
            </a:r>
            <a:r>
              <a:rPr lang="en-GB" sz="2800" dirty="0"/>
              <a:t> </a:t>
            </a:r>
            <a:r>
              <a:rPr lang="en-GB" sz="2800" dirty="0" err="1"/>
              <a:t>appunto</a:t>
            </a:r>
            <a:r>
              <a:rPr lang="en-GB" sz="2800" dirty="0"/>
              <a:t> </a:t>
            </a:r>
            <a:r>
              <a:rPr lang="en-GB" sz="2800" dirty="0" err="1"/>
              <a:t>scritto</a:t>
            </a:r>
            <a:r>
              <a:rPr lang="en-GB" sz="2800" dirty="0"/>
              <a:t> </a:t>
            </a:r>
            <a:r>
              <a:rPr lang="en-GB" sz="2800" dirty="0" err="1"/>
              <a:t>sulle</a:t>
            </a:r>
            <a:r>
              <a:rPr lang="en-GB" sz="2800" dirty="0"/>
              <a:t> carte.</a:t>
            </a: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5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1.1.3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Definizioni</a:t>
            </a:r>
            <a:r>
              <a:rPr lang="en-GB" sz="2400" b="1" dirty="0"/>
              <a:t> </a:t>
            </a:r>
            <a:r>
              <a:rPr lang="en-GB" sz="2400" b="1" dirty="0" err="1"/>
              <a:t>chiave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15</a:t>
            </a:r>
            <a:r>
              <a:rPr lang="en-GB" sz="2400" b="1" dirty="0"/>
              <a:t>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6616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/>
              <a:t>Definizioni</a:t>
            </a:r>
            <a:r>
              <a:rPr lang="en-US" dirty="0"/>
              <a:t> </a:t>
            </a:r>
            <a:r>
              <a:rPr lang="en-US" dirty="0" err="1"/>
              <a:t>chiave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Vengono</a:t>
            </a:r>
            <a:r>
              <a:rPr lang="en-US" dirty="0"/>
              <a:t> date </a:t>
            </a:r>
            <a:r>
              <a:rPr lang="en-US" dirty="0" err="1"/>
              <a:t>otto</a:t>
            </a:r>
            <a:r>
              <a:rPr lang="en-US" dirty="0"/>
              <a:t> </a:t>
            </a:r>
            <a:r>
              <a:rPr lang="en-US" dirty="0" err="1"/>
              <a:t>definizioni</a:t>
            </a:r>
            <a:r>
              <a:rPr lang="en-US" dirty="0"/>
              <a:t> ma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formatore</a:t>
            </a:r>
            <a:r>
              <a:rPr lang="en-US" dirty="0"/>
              <a:t> non </a:t>
            </a:r>
            <a:r>
              <a:rPr lang="en-US" dirty="0" err="1"/>
              <a:t>comunica</a:t>
            </a:r>
            <a:r>
              <a:rPr lang="en-US" dirty="0"/>
              <a:t> al 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definito</a:t>
            </a:r>
            <a:r>
              <a:rPr lang="en-US" dirty="0"/>
              <a:t>.</a:t>
            </a:r>
          </a:p>
          <a:p>
            <a:r>
              <a:rPr lang="en-US" dirty="0" err="1"/>
              <a:t>Lavorare</a:t>
            </a:r>
            <a:r>
              <a:rPr lang="en-US" dirty="0"/>
              <a:t> in </a:t>
            </a:r>
            <a:r>
              <a:rPr lang="en-US" dirty="0" err="1"/>
              <a:t>coppia</a:t>
            </a:r>
            <a:r>
              <a:rPr lang="en-US" dirty="0"/>
              <a:t> per </a:t>
            </a:r>
            <a:r>
              <a:rPr lang="en-US" dirty="0" err="1"/>
              <a:t>scrivere</a:t>
            </a:r>
            <a:r>
              <a:rPr lang="en-US" dirty="0"/>
              <a:t> le </a:t>
            </a:r>
            <a:r>
              <a:rPr lang="en-US" dirty="0" err="1"/>
              <a:t>ipotesi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definito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casella</a:t>
            </a:r>
            <a:r>
              <a:rPr lang="en-US" dirty="0"/>
              <a:t> del </a:t>
            </a:r>
            <a:r>
              <a:rPr lang="en-US" dirty="0" err="1"/>
              <a:t>punto</a:t>
            </a:r>
            <a:r>
              <a:rPr lang="en-US" dirty="0"/>
              <a:t> </a:t>
            </a:r>
            <a:r>
              <a:rPr lang="en-US" dirty="0" err="1"/>
              <a:t>interrogativo</a:t>
            </a:r>
            <a:r>
              <a:rPr lang="en-US" dirty="0"/>
              <a:t> (?).</a:t>
            </a:r>
          </a:p>
          <a:p>
            <a:r>
              <a:rPr lang="en-US" dirty="0" err="1"/>
              <a:t>Alla</a:t>
            </a:r>
            <a:r>
              <a:rPr lang="en-US" dirty="0"/>
              <a:t> fine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formatore</a:t>
            </a:r>
            <a:r>
              <a:rPr lang="en-US" dirty="0"/>
              <a:t> </a:t>
            </a:r>
            <a:r>
              <a:rPr lang="en-US" dirty="0" err="1"/>
              <a:t>discuterà</a:t>
            </a:r>
            <a:r>
              <a:rPr lang="en-US" dirty="0"/>
              <a:t> le </a:t>
            </a:r>
            <a:r>
              <a:rPr lang="en-US" dirty="0" err="1"/>
              <a:t>singole</a:t>
            </a:r>
            <a:r>
              <a:rPr lang="en-US" dirty="0"/>
              <a:t> </a:t>
            </a:r>
            <a:r>
              <a:rPr lang="en-US" dirty="0" err="1"/>
              <a:t>risposte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partecipanti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52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1.1.4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Standard </a:t>
            </a:r>
            <a:r>
              <a:rPr lang="en-GB" sz="2400" b="1" dirty="0" err="1"/>
              <a:t>chiave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en-GB" sz="2400" b="1" dirty="0"/>
              <a:t>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325780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52" y="447576"/>
            <a:ext cx="6192688" cy="1143000"/>
          </a:xfrm>
        </p:spPr>
        <p:txBody>
          <a:bodyPr>
            <a:normAutofit/>
          </a:bodyPr>
          <a:lstStyle/>
          <a:p>
            <a:r>
              <a:rPr lang="en-GB" dirty="0"/>
              <a:t>Standard </a:t>
            </a:r>
            <a:r>
              <a:rPr lang="en-GB" dirty="0" err="1"/>
              <a:t>chiave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53136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standard </a:t>
            </a:r>
            <a:r>
              <a:rPr lang="en-GB" dirty="0" err="1"/>
              <a:t>chiave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operatori</a:t>
            </a:r>
            <a:r>
              <a:rPr lang="en-GB" dirty="0"/>
              <a:t> di IFP </a:t>
            </a:r>
            <a:r>
              <a:rPr lang="en-GB" dirty="0" err="1"/>
              <a:t>interculturali</a:t>
            </a:r>
            <a:r>
              <a:rPr lang="en-GB" dirty="0"/>
              <a:t>?</a:t>
            </a:r>
          </a:p>
          <a:p>
            <a:r>
              <a:rPr lang="en-GB" dirty="0"/>
              <a:t>La nostra </a:t>
            </a:r>
            <a:r>
              <a:rPr lang="en-GB" dirty="0" err="1"/>
              <a:t>ricerca</a:t>
            </a:r>
            <a:r>
              <a:rPr lang="en-GB" dirty="0"/>
              <a:t> di </a:t>
            </a:r>
            <a:r>
              <a:rPr lang="en-GB" dirty="0" err="1"/>
              <a:t>progetto</a:t>
            </a:r>
            <a:r>
              <a:rPr lang="en-GB" dirty="0"/>
              <a:t> (IO1) </a:t>
            </a:r>
            <a:r>
              <a:rPr lang="en-GB" dirty="0" err="1"/>
              <a:t>suggerisce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standard </a:t>
            </a:r>
            <a:r>
              <a:rPr lang="en-GB" dirty="0" err="1"/>
              <a:t>formali</a:t>
            </a:r>
            <a:r>
              <a:rPr lang="en-GB" dirty="0"/>
              <a:t> e le </a:t>
            </a:r>
            <a:r>
              <a:rPr lang="en-GB" dirty="0" err="1"/>
              <a:t>qualifiche</a:t>
            </a:r>
            <a:r>
              <a:rPr lang="en-GB" dirty="0"/>
              <a:t> per </a:t>
            </a:r>
            <a:r>
              <a:rPr lang="en-GB" dirty="0" err="1"/>
              <a:t>un'efficace</a:t>
            </a:r>
            <a:r>
              <a:rPr lang="en-GB" dirty="0"/>
              <a:t> </a:t>
            </a:r>
            <a:r>
              <a:rPr lang="en-GB" dirty="0" err="1"/>
              <a:t>offerta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</a:t>
            </a:r>
            <a:r>
              <a:rPr lang="en-GB" dirty="0" err="1"/>
              <a:t>variano</a:t>
            </a:r>
            <a:r>
              <a:rPr lang="en-GB" dirty="0"/>
              <a:t> </a:t>
            </a:r>
            <a:r>
              <a:rPr lang="en-GB" dirty="0" err="1"/>
              <a:t>considerevolmente</a:t>
            </a:r>
            <a:r>
              <a:rPr lang="en-GB" dirty="0"/>
              <a:t> da un </a:t>
            </a:r>
            <a:r>
              <a:rPr lang="en-GB" dirty="0" err="1"/>
              <a:t>paese</a:t>
            </a:r>
            <a:r>
              <a:rPr lang="en-GB" dirty="0"/>
              <a:t> </a:t>
            </a:r>
            <a:r>
              <a:rPr lang="en-GB" dirty="0" err="1"/>
              <a:t>all'altro</a:t>
            </a:r>
            <a:endParaRPr lang="en-GB" dirty="0"/>
          </a:p>
          <a:p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l'estratto</a:t>
            </a:r>
            <a:r>
              <a:rPr lang="en-GB" dirty="0"/>
              <a:t> di The Cultural Competence Framework per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dirty="0" err="1"/>
              <a:t>un'idea</a:t>
            </a:r>
            <a:r>
              <a:rPr lang="en-GB" dirty="0"/>
              <a:t> del </a:t>
            </a:r>
            <a:r>
              <a:rPr lang="en-GB" dirty="0" err="1"/>
              <a:t>pensiero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programma</a:t>
            </a:r>
            <a:r>
              <a:rPr lang="en-GB" dirty="0"/>
              <a:t> di </a:t>
            </a:r>
            <a:r>
              <a:rPr lang="en-GB" dirty="0" err="1"/>
              <a:t>formazione</a:t>
            </a:r>
            <a:r>
              <a:rPr lang="en-GB" dirty="0"/>
              <a:t>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/>
              <a:t>Pausa</a:t>
            </a:r>
            <a:r>
              <a:rPr lang="en-US" dirty="0"/>
              <a:t> </a:t>
            </a:r>
            <a:r>
              <a:rPr lang="en-US" dirty="0" err="1"/>
              <a:t>caffè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103056-E059-4ACC-BE5F-F3EE342A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-1041"/>
          <a:stretch/>
        </p:blipFill>
        <p:spPr>
          <a:xfrm>
            <a:off x="1403648" y="1628801"/>
            <a:ext cx="5011358" cy="3797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49C28E-DA69-4FE7-A515-B23897D3DAED}"/>
              </a:ext>
            </a:extLst>
          </p:cNvPr>
          <p:cNvSpPr txBox="1"/>
          <p:nvPr/>
        </p:nvSpPr>
        <p:spPr>
          <a:xfrm>
            <a:off x="1403648" y="5426459"/>
            <a:ext cx="5011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A_small_cup_of_coffee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0867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it-IT" dirty="0"/>
              <a:t>Standard chiave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nostra </a:t>
            </a:r>
            <a:r>
              <a:rPr lang="en-US" dirty="0" err="1"/>
              <a:t>ricerca</a:t>
            </a:r>
            <a:r>
              <a:rPr lang="en-US" dirty="0"/>
              <a:t> di </a:t>
            </a:r>
            <a:r>
              <a:rPr lang="en-US" dirty="0" err="1"/>
              <a:t>progetto</a:t>
            </a:r>
            <a:r>
              <a:rPr lang="en-US" dirty="0"/>
              <a:t> </a:t>
            </a:r>
            <a:r>
              <a:rPr lang="en-US" dirty="0" err="1"/>
              <a:t>suggerisce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standard </a:t>
            </a:r>
            <a:r>
              <a:rPr lang="en-US" dirty="0" err="1"/>
              <a:t>formali</a:t>
            </a:r>
            <a:r>
              <a:rPr lang="en-US" dirty="0"/>
              <a:t> e le </a:t>
            </a:r>
            <a:r>
              <a:rPr lang="en-US" dirty="0" err="1"/>
              <a:t>qualifiche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pratiche</a:t>
            </a:r>
            <a:r>
              <a:rPr lang="en-US" dirty="0"/>
              <a:t> </a:t>
            </a:r>
            <a:r>
              <a:rPr lang="en-US" dirty="0" err="1"/>
              <a:t>interculturali</a:t>
            </a:r>
            <a:r>
              <a:rPr lang="en-US" dirty="0"/>
              <a:t> </a:t>
            </a:r>
            <a:r>
              <a:rPr lang="en-US" dirty="0" err="1"/>
              <a:t>efficaci</a:t>
            </a:r>
            <a:r>
              <a:rPr lang="en-US" dirty="0"/>
              <a:t> </a:t>
            </a:r>
            <a:r>
              <a:rPr lang="en-US" dirty="0" err="1"/>
              <a:t>variano</a:t>
            </a:r>
            <a:r>
              <a:rPr lang="en-US" dirty="0"/>
              <a:t> </a:t>
            </a:r>
            <a:r>
              <a:rPr lang="en-US" dirty="0" err="1"/>
              <a:t>considerevolmente</a:t>
            </a:r>
            <a:r>
              <a:rPr lang="en-US" dirty="0"/>
              <a:t> da un </a:t>
            </a:r>
            <a:r>
              <a:rPr lang="en-US" dirty="0" err="1"/>
              <a:t>paese</a:t>
            </a:r>
            <a:r>
              <a:rPr lang="en-US" dirty="0"/>
              <a:t> </a:t>
            </a:r>
            <a:r>
              <a:rPr lang="en-US" dirty="0" err="1"/>
              <a:t>all'altro</a:t>
            </a:r>
            <a:r>
              <a:rPr lang="en-US" dirty="0"/>
              <a:t>.</a:t>
            </a:r>
          </a:p>
          <a:p>
            <a:r>
              <a:rPr lang="en-US" dirty="0" err="1"/>
              <a:t>Nel</a:t>
            </a:r>
            <a:r>
              <a:rPr lang="en-US" dirty="0"/>
              <a:t> Regno </a:t>
            </a:r>
            <a:r>
              <a:rPr lang="en-US" dirty="0" err="1"/>
              <a:t>Unito</a:t>
            </a:r>
            <a:r>
              <a:rPr lang="en-US" dirty="0"/>
              <a:t> e in Italia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qualifiche</a:t>
            </a:r>
            <a:r>
              <a:rPr lang="en-US" dirty="0"/>
              <a:t> </a:t>
            </a:r>
            <a:r>
              <a:rPr lang="en-US" dirty="0" err="1"/>
              <a:t>professionali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di master.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6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err="1"/>
              <a:t>chiave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Nel</a:t>
            </a:r>
            <a:r>
              <a:rPr lang="en-GB" dirty="0"/>
              <a:t> Regno </a:t>
            </a:r>
            <a:r>
              <a:rPr lang="en-GB" dirty="0" err="1"/>
              <a:t>Unito</a:t>
            </a:r>
            <a:r>
              <a:rPr lang="en-GB" dirty="0"/>
              <a:t>, </a:t>
            </a:r>
            <a:r>
              <a:rPr lang="en-GB" dirty="0" err="1"/>
              <a:t>gli</a:t>
            </a:r>
            <a:r>
              <a:rPr lang="en-GB" dirty="0"/>
              <a:t> standard </a:t>
            </a:r>
            <a:r>
              <a:rPr lang="en-GB" dirty="0" err="1"/>
              <a:t>occupazionali</a:t>
            </a:r>
            <a:r>
              <a:rPr lang="en-GB" dirty="0"/>
              <a:t> </a:t>
            </a:r>
            <a:r>
              <a:rPr lang="en-GB" dirty="0" err="1"/>
              <a:t>nazionali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supervisionati</a:t>
            </a:r>
            <a:r>
              <a:rPr lang="en-GB" dirty="0"/>
              <a:t> da </a:t>
            </a:r>
            <a:r>
              <a:rPr lang="en-GB" dirty="0" err="1"/>
              <a:t>un'organizzazione</a:t>
            </a:r>
            <a:r>
              <a:rPr lang="en-GB" dirty="0"/>
              <a:t> </a:t>
            </a:r>
            <a:r>
              <a:rPr lang="en-GB" dirty="0" err="1"/>
              <a:t>chiamata</a:t>
            </a:r>
            <a:r>
              <a:rPr lang="en-GB" dirty="0"/>
              <a:t> Skills CFA.</a:t>
            </a:r>
          </a:p>
          <a:p>
            <a:r>
              <a:rPr lang="en-GB" dirty="0"/>
              <a:t>Skills CFA non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ente</a:t>
            </a:r>
            <a:r>
              <a:rPr lang="en-GB" dirty="0"/>
              <a:t> </a:t>
            </a:r>
            <a:r>
              <a:rPr lang="en-GB" dirty="0" err="1"/>
              <a:t>governativo</a:t>
            </a:r>
            <a:r>
              <a:rPr lang="en-GB" dirty="0"/>
              <a:t>.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un'organizzazione</a:t>
            </a:r>
            <a:r>
              <a:rPr lang="en-GB" dirty="0"/>
              <a:t> di </a:t>
            </a:r>
            <a:r>
              <a:rPr lang="en-GB" dirty="0" err="1"/>
              <a:t>terzo</a:t>
            </a:r>
            <a:r>
              <a:rPr lang="en-GB" dirty="0"/>
              <a:t> </a:t>
            </a:r>
            <a:r>
              <a:rPr lang="en-GB" dirty="0" err="1"/>
              <a:t>settore</a:t>
            </a:r>
            <a:r>
              <a:rPr lang="en-GB" dirty="0"/>
              <a:t>.</a:t>
            </a:r>
          </a:p>
          <a:p>
            <a:r>
              <a:rPr lang="en-GB" dirty="0"/>
              <a:t>Skills CFA ha </a:t>
            </a:r>
            <a:r>
              <a:rPr lang="en-GB" dirty="0" err="1"/>
              <a:t>pubblicato</a:t>
            </a:r>
            <a:r>
              <a:rPr lang="en-GB" dirty="0"/>
              <a:t> </a:t>
            </a:r>
            <a:r>
              <a:rPr lang="en-GB" dirty="0" err="1"/>
              <a:t>norme</a:t>
            </a:r>
            <a:r>
              <a:rPr lang="en-GB" dirty="0"/>
              <a:t> </a:t>
            </a:r>
            <a:r>
              <a:rPr lang="en-GB" dirty="0" err="1"/>
              <a:t>professionali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includono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sezione</a:t>
            </a:r>
            <a:r>
              <a:rPr lang="en-GB" dirty="0"/>
              <a:t> </a:t>
            </a:r>
            <a:r>
              <a:rPr lang="en-GB" dirty="0" err="1"/>
              <a:t>specifica</a:t>
            </a:r>
            <a:r>
              <a:rPr lang="en-GB" dirty="0"/>
              <a:t> </a:t>
            </a:r>
            <a:r>
              <a:rPr lang="en-GB" dirty="0" err="1"/>
              <a:t>chiamata</a:t>
            </a:r>
            <a:r>
              <a:rPr lang="en-GB" dirty="0"/>
              <a:t> "</a:t>
            </a:r>
            <a:r>
              <a:rPr lang="en-GB" dirty="0" err="1"/>
              <a:t>Lavoro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".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59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</a:t>
            </a:r>
            <a:r>
              <a:rPr lang="en-US" dirty="0" err="1"/>
              <a:t>chiave</a:t>
            </a:r>
            <a:r>
              <a:rPr lang="en-US" dirty="0"/>
              <a:t> Skills CFA</a:t>
            </a:r>
            <a:r>
              <a:rPr lang="en-GB" dirty="0"/>
              <a:t>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Ecco</a:t>
            </a:r>
            <a:r>
              <a:rPr lang="en-GB" dirty="0"/>
              <a:t> un </a:t>
            </a:r>
            <a:r>
              <a:rPr lang="en-GB" dirty="0" err="1"/>
              <a:t>esempio</a:t>
            </a:r>
            <a:r>
              <a:rPr lang="en-GB" dirty="0"/>
              <a:t> di un </a:t>
            </a:r>
            <a:r>
              <a:rPr lang="en-GB" dirty="0" err="1"/>
              <a:t>criterio</a:t>
            </a:r>
            <a:r>
              <a:rPr lang="en-GB" dirty="0"/>
              <a:t> di performance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:</a:t>
            </a:r>
          </a:p>
          <a:p>
            <a:pPr marL="720725" lvl="1" indent="0">
              <a:buNone/>
            </a:pP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Sviluppa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le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tue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competenze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per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lavorare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modo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efficace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persone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da di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versi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6">
                    <a:lumMod val="75000"/>
                  </a:schemeClr>
                </a:solidFill>
              </a:rPr>
              <a:t>Paesi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 o da diverse culture</a:t>
            </a:r>
          </a:p>
          <a:p>
            <a:r>
              <a:rPr lang="en-GB" dirty="0"/>
              <a:t>Il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consegnerà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due </a:t>
            </a:r>
            <a:r>
              <a:rPr lang="en-GB" dirty="0" err="1"/>
              <a:t>criteri</a:t>
            </a:r>
            <a:r>
              <a:rPr lang="en-GB" dirty="0"/>
              <a:t> da </a:t>
            </a:r>
            <a:r>
              <a:rPr lang="en-GB" dirty="0" err="1"/>
              <a:t>osservare</a:t>
            </a:r>
            <a:r>
              <a:rPr lang="en-GB" dirty="0"/>
              <a:t>.</a:t>
            </a:r>
          </a:p>
          <a:p>
            <a:r>
              <a:rPr lang="en-GB" dirty="0" err="1"/>
              <a:t>Lavorare</a:t>
            </a:r>
            <a:r>
              <a:rPr lang="en-GB" dirty="0"/>
              <a:t> in </a:t>
            </a:r>
            <a:r>
              <a:rPr lang="en-GB" dirty="0" err="1"/>
              <a:t>coppia</a:t>
            </a:r>
            <a:r>
              <a:rPr lang="en-GB" dirty="0"/>
              <a:t> per </a:t>
            </a:r>
            <a:r>
              <a:rPr lang="en-GB" dirty="0" err="1"/>
              <a:t>completare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foglio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criteri</a:t>
            </a:r>
            <a:r>
              <a:rPr lang="en-GB" dirty="0"/>
              <a:t> di performance e </a:t>
            </a:r>
            <a:r>
              <a:rPr lang="en-GB" dirty="0" err="1"/>
              <a:t>riportarlo</a:t>
            </a:r>
            <a:r>
              <a:rPr lang="en-GB" dirty="0"/>
              <a:t> al resto del </a:t>
            </a:r>
            <a:r>
              <a:rPr lang="en-GB" dirty="0" err="1"/>
              <a:t>gruppo</a:t>
            </a:r>
            <a:r>
              <a:rPr lang="en-GB" dirty="0"/>
              <a:t>.</a:t>
            </a:r>
          </a:p>
          <a:p>
            <a:endParaRPr lang="en-GB" sz="28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4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Introduzione</a:t>
            </a:r>
            <a:r>
              <a:rPr lang="en-GB" dirty="0"/>
              <a:t> e </a:t>
            </a:r>
            <a:r>
              <a:rPr lang="en-GB" dirty="0" err="1"/>
              <a:t>panoramica</a:t>
            </a:r>
            <a:r>
              <a:rPr lang="en-GB" dirty="0"/>
              <a:t> del Modulo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64319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err="1"/>
              <a:t>Benvenuti</a:t>
            </a:r>
            <a:r>
              <a:rPr lang="en-GB" sz="2800" dirty="0"/>
              <a:t> </a:t>
            </a:r>
            <a:r>
              <a:rPr lang="en-GB" sz="2800" dirty="0" err="1"/>
              <a:t>nel</a:t>
            </a:r>
            <a:r>
              <a:rPr lang="en-GB" sz="2800" dirty="0"/>
              <a:t> Modulo 1 di </a:t>
            </a:r>
            <a:r>
              <a:rPr lang="en-GB" sz="2800" dirty="0" err="1"/>
              <a:t>questo</a:t>
            </a:r>
            <a:r>
              <a:rPr lang="en-GB" sz="2800" dirty="0"/>
              <a:t> </a:t>
            </a:r>
            <a:r>
              <a:rPr lang="en-GB" sz="2800" dirty="0" err="1"/>
              <a:t>programma</a:t>
            </a:r>
            <a:r>
              <a:rPr lang="en-GB" sz="2800" dirty="0"/>
              <a:t> formative per </a:t>
            </a:r>
            <a:r>
              <a:rPr lang="en-GB" sz="2800" dirty="0" err="1"/>
              <a:t>aziende</a:t>
            </a:r>
            <a:r>
              <a:rPr lang="en-GB" sz="2800" dirty="0"/>
              <a:t> e </a:t>
            </a:r>
            <a:r>
              <a:rPr lang="en-GB" sz="2800" dirty="0" err="1"/>
              <a:t>fornitori</a:t>
            </a:r>
            <a:r>
              <a:rPr lang="en-GB" sz="2800" dirty="0"/>
              <a:t> di </a:t>
            </a:r>
            <a:r>
              <a:rPr lang="en-GB" sz="2800" dirty="0" err="1"/>
              <a:t>servizi</a:t>
            </a:r>
            <a:r>
              <a:rPr lang="en-GB" sz="2800" dirty="0"/>
              <a:t> IFP.</a:t>
            </a:r>
          </a:p>
          <a:p>
            <a:pPr marL="0" indent="0">
              <a:buNone/>
            </a:pPr>
            <a:r>
              <a:rPr lang="en-GB" sz="2800" dirty="0"/>
              <a:t>Il modulo 1 </a:t>
            </a:r>
            <a:r>
              <a:rPr lang="en-GB" sz="2800" dirty="0" err="1"/>
              <a:t>mira</a:t>
            </a:r>
            <a:r>
              <a:rPr lang="en-GB" sz="2800" dirty="0"/>
              <a:t> a </a:t>
            </a:r>
            <a:r>
              <a:rPr lang="en-GB" sz="2800" dirty="0" err="1"/>
              <a:t>sviluppare</a:t>
            </a:r>
            <a:r>
              <a:rPr lang="en-GB" sz="2800" dirty="0"/>
              <a:t> e </a:t>
            </a:r>
            <a:r>
              <a:rPr lang="en-GB" sz="2800" dirty="0" err="1"/>
              <a:t>migliorare</a:t>
            </a:r>
            <a:r>
              <a:rPr lang="en-GB" sz="2800" dirty="0"/>
              <a:t> le </a:t>
            </a:r>
            <a:r>
              <a:rPr lang="en-GB" sz="2800" dirty="0" err="1"/>
              <a:t>competenze</a:t>
            </a:r>
            <a:r>
              <a:rPr lang="en-GB" sz="2800" dirty="0"/>
              <a:t> </a:t>
            </a:r>
            <a:r>
              <a:rPr lang="en-GB" sz="2800" dirty="0" err="1"/>
              <a:t>interculturali</a:t>
            </a:r>
            <a:r>
              <a:rPr lang="en-GB" sz="2800" dirty="0"/>
              <a:t>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professionisti</a:t>
            </a:r>
            <a:r>
              <a:rPr lang="en-GB" sz="2800" dirty="0"/>
              <a:t> </a:t>
            </a:r>
            <a:r>
              <a:rPr lang="en-GB" sz="2800" dirty="0" err="1"/>
              <a:t>dell'IFP</a:t>
            </a:r>
            <a:r>
              <a:rPr lang="en-GB" sz="2800" dirty="0"/>
              <a:t> </a:t>
            </a:r>
            <a:r>
              <a:rPr lang="en-GB" sz="2800" dirty="0" err="1"/>
              <a:t>impegnati</a:t>
            </a:r>
            <a:r>
              <a:rPr lang="en-GB" sz="2800" dirty="0"/>
              <a:t> in </a:t>
            </a:r>
            <a:r>
              <a:rPr lang="en-GB" sz="2800" dirty="0" err="1"/>
              <a:t>programmi</a:t>
            </a:r>
            <a:r>
              <a:rPr lang="en-GB" sz="2800" dirty="0"/>
              <a:t> </a:t>
            </a:r>
            <a:r>
              <a:rPr lang="en-GB" sz="2800" dirty="0" err="1"/>
              <a:t>ed</a:t>
            </a:r>
            <a:r>
              <a:rPr lang="en-GB" sz="2800" dirty="0"/>
              <a:t> </a:t>
            </a:r>
            <a:r>
              <a:rPr lang="en-GB" sz="2800" dirty="0" err="1"/>
              <a:t>esperienze</a:t>
            </a:r>
            <a:r>
              <a:rPr lang="en-GB" sz="2800" dirty="0"/>
              <a:t> di </a:t>
            </a:r>
            <a:r>
              <a:rPr lang="en-GB" sz="2800" dirty="0" err="1"/>
              <a:t>mobilità</a:t>
            </a:r>
            <a:r>
              <a:rPr lang="en-GB" sz="2800" dirty="0"/>
              <a:t> </a:t>
            </a:r>
            <a:r>
              <a:rPr lang="en-GB" sz="2800" dirty="0" err="1"/>
              <a:t>interculturale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 err="1"/>
              <a:t>Riflettendoci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e </a:t>
            </a:r>
            <a:r>
              <a:rPr lang="en-GB" sz="2800" dirty="0" err="1"/>
              <a:t>sviluppando</a:t>
            </a:r>
            <a:r>
              <a:rPr lang="en-GB" sz="2800" dirty="0"/>
              <a:t> le </a:t>
            </a:r>
            <a:r>
              <a:rPr lang="en-GB" sz="2800" dirty="0" err="1"/>
              <a:t>proprie</a:t>
            </a:r>
            <a:r>
              <a:rPr lang="en-GB" sz="2800" dirty="0"/>
              <a:t> </a:t>
            </a:r>
            <a:r>
              <a:rPr lang="en-GB" sz="2800" dirty="0" err="1"/>
              <a:t>competenze</a:t>
            </a:r>
            <a:r>
              <a:rPr lang="en-GB" sz="2800" dirty="0"/>
              <a:t> </a:t>
            </a:r>
            <a:r>
              <a:rPr lang="en-GB" sz="2800" dirty="0" err="1"/>
              <a:t>interculturali</a:t>
            </a:r>
            <a:r>
              <a:rPr lang="en-GB" sz="2800" dirty="0"/>
              <a:t>, </a:t>
            </a:r>
            <a:r>
              <a:rPr lang="en-GB" sz="2800" dirty="0" err="1"/>
              <a:t>organizzazioni</a:t>
            </a:r>
            <a:r>
              <a:rPr lang="en-GB" sz="2800" dirty="0"/>
              <a:t> e </a:t>
            </a:r>
            <a:r>
              <a:rPr lang="en-GB" sz="2800" dirty="0" err="1"/>
              <a:t>professionisti</a:t>
            </a:r>
            <a:r>
              <a:rPr lang="en-GB" sz="2800" dirty="0"/>
              <a:t> </a:t>
            </a:r>
            <a:r>
              <a:rPr lang="en-GB" sz="2800" dirty="0" err="1"/>
              <a:t>saranno</a:t>
            </a:r>
            <a:r>
              <a:rPr lang="en-GB" sz="2800" dirty="0"/>
              <a:t> in </a:t>
            </a:r>
            <a:r>
              <a:rPr lang="en-GB" sz="2800" dirty="0" err="1"/>
              <a:t>grado</a:t>
            </a:r>
            <a:r>
              <a:rPr lang="en-GB" sz="2800" dirty="0"/>
              <a:t> di </a:t>
            </a:r>
            <a:r>
              <a:rPr lang="en-GB" sz="2800" dirty="0" err="1"/>
              <a:t>lavorare</a:t>
            </a:r>
            <a:r>
              <a:rPr lang="en-GB" sz="2800" dirty="0"/>
              <a:t> in </a:t>
            </a:r>
            <a:r>
              <a:rPr lang="en-GB" sz="2800" dirty="0" err="1"/>
              <a:t>modo</a:t>
            </a:r>
            <a:r>
              <a:rPr lang="en-GB" sz="2800" dirty="0"/>
              <a:t> </a:t>
            </a:r>
            <a:r>
              <a:rPr lang="en-GB" sz="2800" dirty="0" err="1"/>
              <a:t>più</a:t>
            </a:r>
            <a:r>
              <a:rPr lang="en-GB" sz="2800" dirty="0"/>
              <a:t> </a:t>
            </a:r>
            <a:r>
              <a:rPr lang="en-GB" sz="2800" dirty="0" err="1"/>
              <a:t>efficace</a:t>
            </a:r>
            <a:r>
              <a:rPr lang="en-GB" sz="2800" dirty="0"/>
              <a:t> con </a:t>
            </a:r>
            <a:r>
              <a:rPr lang="en-GB" sz="2800" dirty="0" err="1"/>
              <a:t>discenti</a:t>
            </a:r>
            <a:r>
              <a:rPr lang="en-GB" sz="2800" dirty="0"/>
              <a:t> e </a:t>
            </a:r>
            <a:r>
              <a:rPr lang="en-GB" sz="2800" dirty="0" err="1"/>
              <a:t>partecipanti</a:t>
            </a:r>
            <a:r>
              <a:rPr lang="en-GB" sz="2800" dirty="0"/>
              <a:t> a </a:t>
            </a:r>
            <a:r>
              <a:rPr lang="en-GB" sz="2800" dirty="0" err="1"/>
              <a:t>contesti</a:t>
            </a:r>
            <a:r>
              <a:rPr lang="en-GB" sz="2800" dirty="0"/>
              <a:t> </a:t>
            </a:r>
            <a:r>
              <a:rPr lang="en-GB" sz="2800" dirty="0" err="1"/>
              <a:t>interculturali</a:t>
            </a:r>
            <a:r>
              <a:rPr lang="en-GB" sz="2800" dirty="0"/>
              <a:t> di </a:t>
            </a:r>
            <a:r>
              <a:rPr lang="en-GB" sz="2800" dirty="0" err="1"/>
              <a:t>formazione</a:t>
            </a:r>
            <a:r>
              <a:rPr lang="en-GB" sz="2800" dirty="0"/>
              <a:t> </a:t>
            </a:r>
            <a:r>
              <a:rPr lang="en-GB" sz="2800" dirty="0" err="1"/>
              <a:t>professionale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90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it-IT" dirty="0"/>
              <a:t>Standard chiave </a:t>
            </a:r>
            <a:r>
              <a:rPr lang="en-US" dirty="0"/>
              <a:t>Skills CFA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Sviluppare</a:t>
            </a:r>
            <a:r>
              <a:rPr lang="en-GB" dirty="0"/>
              <a:t> le </a:t>
            </a:r>
            <a:r>
              <a:rPr lang="en-GB" dirty="0" err="1"/>
              <a:t>proprie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per </a:t>
            </a:r>
            <a:r>
              <a:rPr lang="en-GB" dirty="0" err="1"/>
              <a:t>lavorare</a:t>
            </a:r>
            <a:r>
              <a:rPr lang="en-GB" dirty="0"/>
              <a:t> </a:t>
            </a:r>
            <a:r>
              <a:rPr lang="en-GB" dirty="0" err="1"/>
              <a:t>efficacemente</a:t>
            </a:r>
            <a:r>
              <a:rPr lang="en-GB" dirty="0"/>
              <a:t> con </a:t>
            </a:r>
            <a:r>
              <a:rPr lang="en-GB" dirty="0" err="1"/>
              <a:t>persone</a:t>
            </a:r>
            <a:r>
              <a:rPr lang="en-GB" dirty="0"/>
              <a:t> di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o culture diverse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Costruire</a:t>
            </a:r>
            <a:r>
              <a:rPr lang="en-GB" dirty="0"/>
              <a:t> </a:t>
            </a:r>
            <a:r>
              <a:rPr lang="en-GB" dirty="0" err="1"/>
              <a:t>relazioni</a:t>
            </a:r>
            <a:r>
              <a:rPr lang="en-GB" dirty="0"/>
              <a:t> di </a:t>
            </a:r>
            <a:r>
              <a:rPr lang="en-GB" dirty="0" err="1"/>
              <a:t>lavoro</a:t>
            </a:r>
            <a:r>
              <a:rPr lang="en-GB" dirty="0"/>
              <a:t> con </a:t>
            </a:r>
            <a:r>
              <a:rPr lang="en-GB" dirty="0" err="1"/>
              <a:t>persone</a:t>
            </a:r>
            <a:r>
              <a:rPr lang="en-GB" dirty="0"/>
              <a:t> di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o culture diverse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Assumere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provenienti</a:t>
            </a:r>
            <a:r>
              <a:rPr lang="en-GB" dirty="0"/>
              <a:t> da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o culture diverse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Gestire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squadra</a:t>
            </a:r>
            <a:r>
              <a:rPr lang="en-GB" dirty="0"/>
              <a:t> </a:t>
            </a:r>
            <a:r>
              <a:rPr lang="en-GB" dirty="0" err="1"/>
              <a:t>multiculturale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Gestire</a:t>
            </a:r>
            <a:r>
              <a:rPr lang="en-GB" dirty="0"/>
              <a:t> </a:t>
            </a:r>
            <a:r>
              <a:rPr lang="en-GB" dirty="0" err="1"/>
              <a:t>l’erogazione</a:t>
            </a:r>
            <a:r>
              <a:rPr lang="en-GB" dirty="0"/>
              <a:t> di un </a:t>
            </a:r>
            <a:r>
              <a:rPr lang="en-GB" dirty="0" err="1"/>
              <a:t>servizio</a:t>
            </a:r>
            <a:r>
              <a:rPr lang="en-GB" dirty="0"/>
              <a:t> a </a:t>
            </a:r>
            <a:r>
              <a:rPr lang="en-GB" dirty="0" err="1"/>
              <a:t>persone</a:t>
            </a:r>
            <a:r>
              <a:rPr lang="en-GB" dirty="0"/>
              <a:t> di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o culture diverse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Sviluppare</a:t>
            </a:r>
            <a:r>
              <a:rPr lang="en-GB" dirty="0"/>
              <a:t> </a:t>
            </a:r>
            <a:r>
              <a:rPr lang="en-GB" dirty="0" err="1"/>
              <a:t>nuovi</a:t>
            </a:r>
            <a:r>
              <a:rPr lang="en-GB" dirty="0"/>
              <a:t> </a:t>
            </a:r>
            <a:r>
              <a:rPr lang="en-GB" dirty="0" err="1"/>
              <a:t>mercati</a:t>
            </a:r>
            <a:r>
              <a:rPr lang="en-GB" dirty="0"/>
              <a:t> con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o culture diverse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Lavorare</a:t>
            </a:r>
            <a:r>
              <a:rPr lang="en-GB" dirty="0"/>
              <a:t> con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provenienti</a:t>
            </a:r>
            <a:r>
              <a:rPr lang="en-GB" dirty="0"/>
              <a:t> da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o culture diverse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98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1.1.5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La </a:t>
            </a:r>
            <a:r>
              <a:rPr lang="en-GB" sz="2400" b="1" dirty="0" err="1"/>
              <a:t>piattaforma</a:t>
            </a:r>
            <a:r>
              <a:rPr lang="en-GB" sz="2400" b="1" dirty="0"/>
              <a:t> online</a:t>
            </a:r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15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384849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Utilizzare</a:t>
            </a:r>
            <a:r>
              <a:rPr lang="en-GB" dirty="0"/>
              <a:t> la </a:t>
            </a:r>
            <a:r>
              <a:rPr lang="en-GB" dirty="0" err="1"/>
              <a:t>piattaforma</a:t>
            </a:r>
            <a:r>
              <a:rPr lang="en-GB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La </a:t>
            </a:r>
            <a:r>
              <a:rPr lang="en-GB" dirty="0" err="1"/>
              <a:t>piattaforma</a:t>
            </a:r>
            <a:r>
              <a:rPr lang="en-GB" dirty="0"/>
              <a:t> online </a:t>
            </a:r>
            <a:r>
              <a:rPr lang="en-GB" dirty="0" err="1"/>
              <a:t>contiene</a:t>
            </a:r>
            <a:r>
              <a:rPr lang="en-GB" dirty="0"/>
              <a:t> un </a:t>
            </a:r>
            <a:r>
              <a:rPr lang="en-GB" dirty="0" err="1"/>
              <a:t>certo</a:t>
            </a:r>
            <a:r>
              <a:rPr lang="en-GB" dirty="0"/>
              <a:t>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attività</a:t>
            </a:r>
            <a:r>
              <a:rPr lang="en-GB" dirty="0"/>
              <a:t> e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aggiuntive</a:t>
            </a:r>
            <a:r>
              <a:rPr lang="en-GB" dirty="0"/>
              <a:t> relative a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formativo</a:t>
            </a:r>
            <a:r>
              <a:rPr lang="en-GB" dirty="0"/>
              <a:t>.</a:t>
            </a:r>
          </a:p>
          <a:p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effettuare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login per </a:t>
            </a:r>
            <a:r>
              <a:rPr lang="en-GB" dirty="0" err="1"/>
              <a:t>ottenere</a:t>
            </a:r>
            <a:r>
              <a:rPr lang="en-GB" dirty="0"/>
              <a:t> </a:t>
            </a:r>
            <a:r>
              <a:rPr lang="en-GB" dirty="0" err="1"/>
              <a:t>l’accesso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materiali</a:t>
            </a:r>
            <a:r>
              <a:rPr lang="en-GB" dirty="0"/>
              <a:t> e </a:t>
            </a:r>
            <a:r>
              <a:rPr lang="en-GB" dirty="0" err="1"/>
              <a:t>postare</a:t>
            </a:r>
            <a:r>
              <a:rPr lang="en-GB" dirty="0"/>
              <a:t> le </a:t>
            </a:r>
            <a:r>
              <a:rPr lang="en-GB" dirty="0" err="1"/>
              <a:t>proprie</a:t>
            </a:r>
            <a:r>
              <a:rPr lang="en-GB" dirty="0"/>
              <a:t> </a:t>
            </a:r>
            <a:r>
              <a:rPr lang="en-GB" dirty="0" err="1"/>
              <a:t>risposte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compiti</a:t>
            </a:r>
            <a:r>
              <a:rPr lang="en-GB" dirty="0"/>
              <a:t> online.</a:t>
            </a:r>
          </a:p>
          <a:p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necessario</a:t>
            </a:r>
            <a:r>
              <a:rPr lang="en-GB" dirty="0"/>
              <a:t> </a:t>
            </a:r>
            <a:r>
              <a:rPr lang="en-GB" dirty="0" err="1"/>
              <a:t>postare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completate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sessioni</a:t>
            </a:r>
            <a:r>
              <a:rPr lang="en-GB" dirty="0"/>
              <a:t> facia a facia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piattaforma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48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Attività</a:t>
            </a:r>
            <a:r>
              <a:rPr lang="en-US" dirty="0"/>
              <a:t> online per </a:t>
            </a:r>
            <a:r>
              <a:rPr lang="en-US" dirty="0" err="1"/>
              <a:t>il</a:t>
            </a:r>
            <a:r>
              <a:rPr lang="en-US" dirty="0"/>
              <a:t> Modulo 1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6" y="124262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Visitare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http://vlesupport.co.uk/ealacademy/login/index.php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fare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login con le </a:t>
            </a:r>
            <a:r>
              <a:rPr lang="en-GB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‘Username’ e ‘Password’</a:t>
            </a:r>
            <a:endParaRPr lang="en-GB" sz="2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r="3281" b="4177"/>
          <a:stretch/>
        </p:blipFill>
        <p:spPr bwMode="auto">
          <a:xfrm>
            <a:off x="971600" y="2996952"/>
            <a:ext cx="6146925" cy="326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Right 3"/>
          <p:cNvSpPr/>
          <p:nvPr/>
        </p:nvSpPr>
        <p:spPr>
          <a:xfrm>
            <a:off x="683568" y="3861048"/>
            <a:ext cx="2736304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9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Si </a:t>
            </a:r>
            <a:r>
              <a:rPr lang="en-GB" sz="2800" dirty="0" err="1"/>
              <a:t>dovrebbe</a:t>
            </a:r>
            <a:r>
              <a:rPr lang="en-GB" sz="2800" dirty="0"/>
              <a:t> </a:t>
            </a:r>
            <a:r>
              <a:rPr lang="en-GB" sz="2800" dirty="0" err="1"/>
              <a:t>raggiungere</a:t>
            </a:r>
            <a:r>
              <a:rPr lang="en-GB" sz="2800" dirty="0"/>
              <a:t> </a:t>
            </a:r>
            <a:r>
              <a:rPr lang="en-GB" sz="2800" dirty="0" err="1"/>
              <a:t>questa</a:t>
            </a:r>
            <a:r>
              <a:rPr lang="en-GB" sz="2800" dirty="0"/>
              <a:t> </a:t>
            </a:r>
            <a:r>
              <a:rPr lang="en-GB" sz="2800" dirty="0" err="1"/>
              <a:t>pagina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r>
              <a:rPr lang="en-GB" sz="2800" dirty="0"/>
              <a:t>‘Click’ </a:t>
            </a:r>
            <a:r>
              <a:rPr lang="en-GB" sz="2800" dirty="0" err="1"/>
              <a:t>su</a:t>
            </a:r>
            <a:r>
              <a:rPr lang="en-GB" sz="2800" dirty="0"/>
              <a:t> Erasmus forum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r="691" b="5213"/>
          <a:stretch/>
        </p:blipFill>
        <p:spPr bwMode="auto">
          <a:xfrm>
            <a:off x="467544" y="1935737"/>
            <a:ext cx="7452320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7396453">
            <a:off x="1888379" y="1435698"/>
            <a:ext cx="152624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0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D0CBE4-409D-41B9-8715-6285C5C44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00" r="-1186" b="9400"/>
          <a:stretch/>
        </p:blipFill>
        <p:spPr>
          <a:xfrm>
            <a:off x="467544" y="1844824"/>
            <a:ext cx="7344816" cy="368670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5616" y="692696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Questi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compiti</a:t>
            </a:r>
            <a:r>
              <a:rPr lang="en-GB" sz="2800" dirty="0"/>
              <a:t> per </a:t>
            </a:r>
            <a:r>
              <a:rPr lang="en-GB" sz="2800" dirty="0" err="1"/>
              <a:t>il</a:t>
            </a:r>
            <a:r>
              <a:rPr lang="en-GB" sz="2800" dirty="0"/>
              <a:t> Modulo 1</a:t>
            </a:r>
          </a:p>
        </p:txBody>
      </p:sp>
      <p:sp>
        <p:nvSpPr>
          <p:cNvPr id="6" name="Arrow: Right 5"/>
          <p:cNvSpPr/>
          <p:nvPr/>
        </p:nvSpPr>
        <p:spPr>
          <a:xfrm rot="6217330">
            <a:off x="1841047" y="2240783"/>
            <a:ext cx="2683697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2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9580"/>
            <a:ext cx="8839200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Si </a:t>
            </a:r>
            <a:r>
              <a:rPr lang="en-GB" sz="2800" dirty="0" err="1"/>
              <a:t>può</a:t>
            </a:r>
            <a:r>
              <a:rPr lang="en-GB" sz="2800" dirty="0"/>
              <a:t> </a:t>
            </a:r>
            <a:r>
              <a:rPr lang="en-GB" sz="2800" dirty="0" err="1"/>
              <a:t>partecipare</a:t>
            </a:r>
            <a:r>
              <a:rPr lang="en-GB" sz="2800" dirty="0"/>
              <a:t> a </a:t>
            </a:r>
            <a:r>
              <a:rPr lang="en-GB" sz="2800" dirty="0" err="1"/>
              <a:t>una</a:t>
            </a:r>
            <a:r>
              <a:rPr lang="en-GB" sz="2800" dirty="0"/>
              <a:t> discussion </a:t>
            </a:r>
            <a:r>
              <a:rPr lang="en-GB" sz="2800" dirty="0" err="1"/>
              <a:t>già</a:t>
            </a:r>
            <a:r>
              <a:rPr lang="en-GB" sz="2800" dirty="0"/>
              <a:t> </a:t>
            </a:r>
            <a:r>
              <a:rPr lang="en-GB" sz="2800" dirty="0" err="1"/>
              <a:t>esistente</a:t>
            </a:r>
            <a:r>
              <a:rPr lang="en-GB" sz="2800" dirty="0"/>
              <a:t> o </a:t>
            </a:r>
            <a:r>
              <a:rPr lang="en-GB" sz="2800" dirty="0" err="1"/>
              <a:t>avviarne</a:t>
            </a:r>
            <a:r>
              <a:rPr lang="en-GB" sz="2800" dirty="0"/>
              <a:t>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nuova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10852" r="530" b="8915"/>
          <a:stretch/>
        </p:blipFill>
        <p:spPr bwMode="auto">
          <a:xfrm>
            <a:off x="467544" y="2204865"/>
            <a:ext cx="792088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5400000">
            <a:off x="790955" y="2828360"/>
            <a:ext cx="2437469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/>
          <p:cNvSpPr/>
          <p:nvPr/>
        </p:nvSpPr>
        <p:spPr>
          <a:xfrm rot="7104149">
            <a:off x="4416344" y="2700403"/>
            <a:ext cx="246845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Building Cross-Cultural Competence (2008),  Hampden-Turner &amp; </a:t>
            </a:r>
            <a:r>
              <a:rPr lang="en-GB" dirty="0" err="1"/>
              <a:t>Trompenaars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Exploring and Assessing Intercultural Competence (2006), </a:t>
            </a:r>
            <a:r>
              <a:rPr lang="en-GB" dirty="0" err="1"/>
              <a:t>Fantini</a:t>
            </a:r>
            <a:r>
              <a:rPr lang="en-GB" dirty="0"/>
              <a:t> &amp; </a:t>
            </a:r>
            <a:r>
              <a:rPr lang="en-GB" dirty="0" err="1"/>
              <a:t>Tirmizi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2"/>
              </a:rPr>
              <a:t>Intercultural Working (2008), Skills CFA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Autovalutazione</a:t>
            </a:r>
            <a:r>
              <a:rPr lang="en-GB" dirty="0"/>
              <a:t> e </a:t>
            </a:r>
            <a:r>
              <a:rPr lang="en-GB" dirty="0" err="1"/>
              <a:t>riflessione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93662"/>
            <a:ext cx="6203032" cy="459710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600" dirty="0" err="1"/>
              <a:t>Quali</a:t>
            </a:r>
            <a:r>
              <a:rPr lang="en-GB" sz="2600" dirty="0"/>
              <a:t> </a:t>
            </a:r>
            <a:r>
              <a:rPr lang="en-GB" sz="2600" dirty="0" err="1"/>
              <a:t>sono</a:t>
            </a:r>
            <a:r>
              <a:rPr lang="en-GB" sz="2600" dirty="0"/>
              <a:t> </a:t>
            </a:r>
            <a:r>
              <a:rPr lang="en-GB" sz="2600" dirty="0" err="1"/>
              <a:t>gli</a:t>
            </a:r>
            <a:r>
              <a:rPr lang="en-GB" sz="2600" dirty="0"/>
              <a:t> </a:t>
            </a:r>
            <a:r>
              <a:rPr lang="en-GB" sz="2600" dirty="0" err="1"/>
              <a:t>aspetti</a:t>
            </a:r>
            <a:r>
              <a:rPr lang="en-GB" sz="2600" dirty="0"/>
              <a:t> </a:t>
            </a:r>
            <a:r>
              <a:rPr lang="en-GB" sz="2600" dirty="0" err="1"/>
              <a:t>della</a:t>
            </a:r>
            <a:r>
              <a:rPr lang="en-GB" sz="2600" dirty="0"/>
              <a:t> </a:t>
            </a:r>
            <a:r>
              <a:rPr lang="en-GB" sz="2600" dirty="0" err="1"/>
              <a:t>comunicazione</a:t>
            </a:r>
            <a:r>
              <a:rPr lang="en-GB" sz="2600" dirty="0"/>
              <a:t> </a:t>
            </a:r>
            <a:r>
              <a:rPr lang="en-GB" sz="2600" dirty="0" err="1"/>
              <a:t>interculturale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ritieni</a:t>
            </a:r>
            <a:r>
              <a:rPr lang="en-GB" sz="2600" dirty="0"/>
              <a:t> </a:t>
            </a:r>
            <a:r>
              <a:rPr lang="en-GB" sz="2600" dirty="0" err="1"/>
              <a:t>più</a:t>
            </a:r>
            <a:r>
              <a:rPr lang="en-GB" sz="2600" dirty="0"/>
              <a:t> </a:t>
            </a:r>
            <a:r>
              <a:rPr lang="en-GB" sz="2600" dirty="0" err="1"/>
              <a:t>rilevanti</a:t>
            </a:r>
            <a:r>
              <a:rPr lang="en-GB" sz="2600" dirty="0"/>
              <a:t> per </a:t>
            </a:r>
            <a:r>
              <a:rPr lang="en-GB" sz="2600" dirty="0" err="1"/>
              <a:t>il</a:t>
            </a:r>
            <a:r>
              <a:rPr lang="en-GB" sz="2600" dirty="0"/>
              <a:t> </a:t>
            </a:r>
            <a:r>
              <a:rPr lang="en-GB" sz="2600" dirty="0" err="1"/>
              <a:t>tuo</a:t>
            </a:r>
            <a:r>
              <a:rPr lang="en-GB" sz="2600" dirty="0"/>
              <a:t> </a:t>
            </a:r>
            <a:r>
              <a:rPr lang="en-GB" sz="2600" dirty="0" err="1"/>
              <a:t>contesto</a:t>
            </a:r>
            <a:r>
              <a:rPr lang="en-GB" sz="2600" dirty="0"/>
              <a:t> </a:t>
            </a:r>
            <a:r>
              <a:rPr lang="en-GB" sz="2600" dirty="0" err="1"/>
              <a:t>professionale</a:t>
            </a:r>
            <a:r>
              <a:rPr lang="en-GB" sz="26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In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modo</a:t>
            </a:r>
            <a:r>
              <a:rPr lang="en-GB" sz="2600" dirty="0"/>
              <a:t> la </a:t>
            </a:r>
            <a:r>
              <a:rPr lang="en-GB" sz="2600" dirty="0" err="1"/>
              <a:t>tua</a:t>
            </a:r>
            <a:r>
              <a:rPr lang="en-GB" sz="2600" dirty="0"/>
              <a:t> </a:t>
            </a:r>
            <a:r>
              <a:rPr lang="en-GB" sz="2600" dirty="0" err="1"/>
              <a:t>azienda</a:t>
            </a:r>
            <a:r>
              <a:rPr lang="en-GB" sz="2600" dirty="0"/>
              <a:t> </a:t>
            </a:r>
            <a:r>
              <a:rPr lang="en-GB" sz="2600" dirty="0" err="1"/>
              <a:t>può</a:t>
            </a:r>
            <a:r>
              <a:rPr lang="en-GB" sz="2600" dirty="0"/>
              <a:t> </a:t>
            </a:r>
            <a:r>
              <a:rPr lang="en-GB" sz="2600" dirty="0" err="1"/>
              <a:t>aiutarti</a:t>
            </a:r>
            <a:r>
              <a:rPr lang="en-GB" sz="2600" dirty="0"/>
              <a:t> a </a:t>
            </a:r>
            <a:r>
              <a:rPr lang="en-GB" sz="2600" dirty="0" err="1"/>
              <a:t>sviluppare</a:t>
            </a:r>
            <a:r>
              <a:rPr lang="en-GB" sz="2600" dirty="0"/>
              <a:t> le </a:t>
            </a:r>
            <a:r>
              <a:rPr lang="en-GB" sz="2600" dirty="0" err="1"/>
              <a:t>tue</a:t>
            </a:r>
            <a:r>
              <a:rPr lang="en-GB" sz="2600" dirty="0"/>
              <a:t> </a:t>
            </a:r>
            <a:r>
              <a:rPr lang="en-GB" sz="2600" dirty="0" err="1"/>
              <a:t>conoscenze</a:t>
            </a:r>
            <a:r>
              <a:rPr lang="en-GB" sz="2600" dirty="0"/>
              <a:t>, </a:t>
            </a:r>
            <a:r>
              <a:rPr lang="en-GB" sz="2600" dirty="0" err="1"/>
              <a:t>abilità</a:t>
            </a:r>
            <a:r>
              <a:rPr lang="en-GB" sz="2600" dirty="0"/>
              <a:t> e </a:t>
            </a:r>
            <a:r>
              <a:rPr lang="en-GB" sz="2600" dirty="0" err="1"/>
              <a:t>competenze</a:t>
            </a:r>
            <a:r>
              <a:rPr lang="en-GB" sz="2600" dirty="0"/>
              <a:t> in </a:t>
            </a:r>
            <a:r>
              <a:rPr lang="en-GB" sz="2600" dirty="0" err="1"/>
              <a:t>relazione</a:t>
            </a:r>
            <a:r>
              <a:rPr lang="en-GB" sz="2600" dirty="0"/>
              <a:t> </a:t>
            </a:r>
            <a:r>
              <a:rPr lang="en-GB" sz="2600" dirty="0" err="1"/>
              <a:t>alla</a:t>
            </a:r>
            <a:r>
              <a:rPr lang="en-GB" sz="2600" dirty="0"/>
              <a:t> </a:t>
            </a:r>
            <a:r>
              <a:rPr lang="en-GB" sz="2600" dirty="0" err="1"/>
              <a:t>comunicazione</a:t>
            </a:r>
            <a:r>
              <a:rPr lang="en-GB" sz="2600" dirty="0"/>
              <a:t> </a:t>
            </a:r>
            <a:r>
              <a:rPr lang="en-GB" sz="2600" dirty="0" err="1"/>
              <a:t>interculturale</a:t>
            </a:r>
            <a:r>
              <a:rPr lang="en-GB" sz="2600" dirty="0"/>
              <a:t>?</a:t>
            </a:r>
          </a:p>
          <a:p>
            <a:pPr marL="0" indent="0">
              <a:buNone/>
            </a:pPr>
            <a:r>
              <a:rPr lang="en-GB" sz="2600" i="1" dirty="0"/>
              <a:t>Se </a:t>
            </a:r>
            <a:r>
              <a:rPr lang="en-GB" sz="2600" i="1" dirty="0" err="1"/>
              <a:t>vuoi</a:t>
            </a:r>
            <a:r>
              <a:rPr lang="en-GB" sz="2600" i="1" dirty="0"/>
              <a:t> </a:t>
            </a:r>
            <a:r>
              <a:rPr lang="en-GB" sz="2600" i="1" dirty="0" err="1"/>
              <a:t>puoi</a:t>
            </a:r>
            <a:r>
              <a:rPr lang="en-GB" sz="2600" i="1" dirty="0"/>
              <a:t> </a:t>
            </a:r>
            <a:r>
              <a:rPr lang="en-GB" sz="2600" i="1" dirty="0" err="1"/>
              <a:t>postare</a:t>
            </a:r>
            <a:r>
              <a:rPr lang="en-GB" sz="2600" i="1" dirty="0"/>
              <a:t> le </a:t>
            </a:r>
            <a:r>
              <a:rPr lang="en-GB" sz="2600" i="1" dirty="0" err="1"/>
              <a:t>tue</a:t>
            </a:r>
            <a:r>
              <a:rPr lang="en-GB" sz="2600" i="1" dirty="0"/>
              <a:t> </a:t>
            </a:r>
            <a:r>
              <a:rPr lang="en-GB" sz="2600" i="1" dirty="0" err="1"/>
              <a:t>risposte</a:t>
            </a:r>
            <a:r>
              <a:rPr lang="en-GB" sz="2600" i="1" dirty="0"/>
              <a:t> a </a:t>
            </a:r>
            <a:r>
              <a:rPr lang="en-GB" sz="2600" i="1" dirty="0" err="1"/>
              <a:t>queste</a:t>
            </a:r>
            <a:r>
              <a:rPr lang="en-GB" sz="2600" i="1" dirty="0"/>
              <a:t> </a:t>
            </a:r>
            <a:r>
              <a:rPr lang="en-GB" sz="2600" i="1" dirty="0" err="1"/>
              <a:t>domande</a:t>
            </a:r>
            <a:r>
              <a:rPr lang="en-GB" sz="2600" i="1" dirty="0"/>
              <a:t> </a:t>
            </a:r>
            <a:r>
              <a:rPr lang="en-GB" sz="2600" i="1" dirty="0" err="1"/>
              <a:t>sulla</a:t>
            </a:r>
            <a:r>
              <a:rPr lang="en-GB" sz="2600" i="1" dirty="0"/>
              <a:t> </a:t>
            </a:r>
            <a:r>
              <a:rPr lang="en-GB" sz="2600" i="1" dirty="0" err="1"/>
              <a:t>piattaforma</a:t>
            </a:r>
            <a:r>
              <a:rPr lang="en-GB" sz="2600" i="1" dirty="0"/>
              <a:t> </a:t>
            </a:r>
            <a:r>
              <a:rPr lang="en-GB" sz="2600" i="1" dirty="0" err="1"/>
              <a:t>onlne</a:t>
            </a:r>
            <a:r>
              <a:rPr lang="en-GB" sz="2600" i="1" dirty="0"/>
              <a:t>, ma non </a:t>
            </a:r>
            <a:r>
              <a:rPr lang="en-GB" sz="2600" i="1" dirty="0" err="1"/>
              <a:t>è</a:t>
            </a:r>
            <a:r>
              <a:rPr lang="en-GB" sz="2600" i="1" dirty="0"/>
              <a:t> </a:t>
            </a:r>
            <a:r>
              <a:rPr lang="en-GB" sz="2600" i="1" dirty="0" err="1"/>
              <a:t>obbligatorio</a:t>
            </a:r>
            <a:r>
              <a:rPr lang="en-GB" sz="2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39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Panoramica</a:t>
            </a:r>
            <a:r>
              <a:rPr lang="en-GB" dirty="0"/>
              <a:t> del Modulo 1</a:t>
            </a:r>
            <a:endParaRPr lang="el-G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CCED806-7691-4768-8774-66369231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019"/>
              </p:ext>
            </p:extLst>
          </p:nvPr>
        </p:nvGraphicFramePr>
        <p:xfrm>
          <a:off x="1073670" y="1556792"/>
          <a:ext cx="6666682" cy="3600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0599">
                  <a:extLst>
                    <a:ext uri="{9D8B030D-6E8A-4147-A177-3AD203B41FA5}">
                      <a16:colId xmlns:a16="http://schemas.microsoft.com/office/drawing/2014/main" xmlns="" val="2997840386"/>
                    </a:ext>
                  </a:extLst>
                </a:gridCol>
                <a:gridCol w="5176083">
                  <a:extLst>
                    <a:ext uri="{9D8B030D-6E8A-4147-A177-3AD203B41FA5}">
                      <a16:colId xmlns:a16="http://schemas.microsoft.com/office/drawing/2014/main" xmlns="" val="41790206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Unità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Focus </a:t>
                      </a:r>
                      <a:r>
                        <a:rPr lang="en-GB" sz="2000" dirty="0" err="1">
                          <a:effectLst/>
                        </a:rPr>
                        <a:t>della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sessione</a:t>
                      </a:r>
                      <a:endParaRPr lang="en-GB" sz="20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39241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Unità</a:t>
                      </a:r>
                      <a:r>
                        <a:rPr lang="en-GB" sz="2800" dirty="0">
                          <a:effectLst/>
                        </a:rPr>
                        <a:t> 1.1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>
                          <a:effectLst/>
                        </a:rPr>
                        <a:t>Comprendere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l'interculturalità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nel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contesto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dell'IFP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243565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Unità</a:t>
                      </a:r>
                      <a:r>
                        <a:rPr lang="en-GB" sz="2800" dirty="0">
                          <a:effectLst/>
                        </a:rPr>
                        <a:t> 1.2 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>
                          <a:effectLst/>
                        </a:rPr>
                        <a:t>Sviluppare</a:t>
                      </a:r>
                      <a:r>
                        <a:rPr lang="en-GB" sz="2800" dirty="0">
                          <a:effectLst/>
                        </a:rPr>
                        <a:t> la </a:t>
                      </a:r>
                      <a:r>
                        <a:rPr lang="en-GB" sz="2800" dirty="0" err="1">
                          <a:effectLst/>
                        </a:rPr>
                        <a:t>consapevolezza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culturale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400324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</a:rPr>
                        <a:t>Unità</a:t>
                      </a:r>
                      <a:r>
                        <a:rPr lang="en-GB" sz="2800" dirty="0">
                          <a:effectLst/>
                        </a:rPr>
                        <a:t> 1.3</a:t>
                      </a:r>
                      <a:endParaRPr lang="en-GB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>
                          <a:effectLst/>
                        </a:rPr>
                        <a:t>Sviluppare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abilità</a:t>
                      </a:r>
                      <a:r>
                        <a:rPr lang="en-GB" sz="2800" dirty="0">
                          <a:effectLst/>
                        </a:rPr>
                        <a:t> communicative </a:t>
                      </a:r>
                      <a:r>
                        <a:rPr lang="en-GB" sz="2800" dirty="0" err="1">
                          <a:effectLst/>
                        </a:rPr>
                        <a:t>interculturali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219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55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Valutazione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00807"/>
            <a:ext cx="620303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La </a:t>
            </a:r>
            <a:r>
              <a:rPr lang="en-GB" sz="3200" dirty="0" err="1"/>
              <a:t>valutazione</a:t>
            </a:r>
            <a:r>
              <a:rPr lang="en-GB" sz="3200" dirty="0"/>
              <a:t> per </a:t>
            </a:r>
            <a:r>
              <a:rPr lang="en-GB" sz="3200" dirty="0" err="1"/>
              <a:t>questo</a:t>
            </a:r>
            <a:r>
              <a:rPr lang="en-GB" sz="3200" dirty="0"/>
              <a:t> Modulo </a:t>
            </a:r>
            <a:r>
              <a:rPr lang="en-GB" sz="3200" dirty="0" err="1"/>
              <a:t>sarà</a:t>
            </a:r>
            <a:r>
              <a:rPr lang="en-GB" sz="3200" dirty="0"/>
              <a:t> </a:t>
            </a:r>
            <a:r>
              <a:rPr lang="en-GB" sz="3200" dirty="0" err="1"/>
              <a:t>ampiamente</a:t>
            </a:r>
            <a:r>
              <a:rPr lang="en-GB" sz="3200" dirty="0"/>
              <a:t> </a:t>
            </a:r>
            <a:r>
              <a:rPr lang="en-GB" sz="3200" dirty="0" err="1"/>
              <a:t>informale</a:t>
            </a:r>
            <a:r>
              <a:rPr lang="en-GB" sz="3200" dirty="0"/>
              <a:t> e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svolgerà</a:t>
            </a:r>
            <a:r>
              <a:rPr lang="en-GB" sz="3200" dirty="0"/>
              <a:t> </a:t>
            </a:r>
            <a:r>
              <a:rPr lang="en-GB" sz="3200" dirty="0" err="1"/>
              <a:t>attraverso</a:t>
            </a:r>
            <a:r>
              <a:rPr lang="en-GB" sz="3200" dirty="0"/>
              <a:t>:</a:t>
            </a:r>
          </a:p>
          <a:p>
            <a:r>
              <a:rPr lang="en-GB" sz="3200" dirty="0" err="1"/>
              <a:t>Autovalutazione</a:t>
            </a:r>
            <a:endParaRPr lang="en-GB" sz="3200" dirty="0"/>
          </a:p>
          <a:p>
            <a:r>
              <a:rPr lang="en-GB" sz="3200" dirty="0" err="1"/>
              <a:t>Osservazione</a:t>
            </a:r>
            <a:r>
              <a:rPr lang="en-GB" sz="3200" dirty="0"/>
              <a:t> del </a:t>
            </a:r>
            <a:r>
              <a:rPr lang="en-GB" sz="3200" dirty="0" err="1"/>
              <a:t>formatore</a:t>
            </a:r>
            <a:r>
              <a:rPr lang="en-GB" sz="3200" dirty="0"/>
              <a:t> </a:t>
            </a:r>
            <a:r>
              <a:rPr lang="en-GB" sz="3200" dirty="0" err="1"/>
              <a:t>dei</a:t>
            </a:r>
            <a:r>
              <a:rPr lang="en-GB" sz="3200" dirty="0"/>
              <a:t> </a:t>
            </a:r>
            <a:r>
              <a:rPr lang="en-GB" sz="3200" dirty="0" err="1"/>
              <a:t>contributi</a:t>
            </a:r>
            <a:r>
              <a:rPr lang="en-GB" sz="3200" dirty="0"/>
              <a:t> </a:t>
            </a:r>
            <a:r>
              <a:rPr lang="en-GB" sz="3200" dirty="0" err="1"/>
              <a:t>alla</a:t>
            </a:r>
            <a:r>
              <a:rPr lang="en-GB" sz="3200" dirty="0"/>
              <a:t> </a:t>
            </a:r>
            <a:r>
              <a:rPr lang="en-GB" sz="3200" dirty="0" err="1"/>
              <a:t>discussione</a:t>
            </a:r>
            <a:endParaRPr lang="en-GB" sz="3200" dirty="0"/>
          </a:p>
          <a:p>
            <a:r>
              <a:rPr lang="en-GB" sz="3200" dirty="0" err="1"/>
              <a:t>Contributi</a:t>
            </a:r>
            <a:r>
              <a:rPr lang="en-GB" sz="3200" dirty="0"/>
              <a:t> </a:t>
            </a:r>
            <a:r>
              <a:rPr lang="en-GB" sz="3200" dirty="0" err="1"/>
              <a:t>alla</a:t>
            </a:r>
            <a:r>
              <a:rPr lang="en-GB" sz="3200" dirty="0"/>
              <a:t> </a:t>
            </a:r>
            <a:r>
              <a:rPr lang="en-GB" sz="3200" dirty="0" err="1"/>
              <a:t>discussione</a:t>
            </a:r>
            <a:r>
              <a:rPr lang="en-GB" sz="3200" dirty="0"/>
              <a:t> online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7758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78621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Modulo 1 </a:t>
            </a:r>
            <a:br>
              <a:rPr lang="en-US" dirty="0"/>
            </a:br>
            <a:r>
              <a:rPr lang="en-US" dirty="0" err="1"/>
              <a:t>Unità</a:t>
            </a:r>
            <a:r>
              <a:rPr lang="en-US" dirty="0"/>
              <a:t> 1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29280"/>
              </p:ext>
            </p:extLst>
          </p:nvPr>
        </p:nvGraphicFramePr>
        <p:xfrm>
          <a:off x="323528" y="1772816"/>
          <a:ext cx="7632848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Modulo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competenze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interculturali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attraverso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consapevolezza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culturale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un'efficace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comunicazione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interculturale</a:t>
                      </a:r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dell’unità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l'interculturalità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contesto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dell'IFP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professionale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Obiettivi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formativi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Esplorare il ruolo e il valore per l'individuo, dello sviluppo personale e professionale, attraverso programmi ed esperienze interculturali di formazione professionale.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Riflettere sui ruoli professionali dell’IFP interculturale e rivedere le abilità, le conoscenze e le competenze esistenti, sia personali che organizzative.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Ore di </a:t>
                      </a:r>
                      <a:r>
                        <a:rPr lang="en-US" sz="2000" dirty="0" err="1"/>
                        <a:t>formazione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CONTENUTO UNITA’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Esplorare</a:t>
            </a:r>
            <a:r>
              <a:rPr lang="en-GB" sz="2400" b="1" dirty="0"/>
              <a:t> I </a:t>
            </a:r>
            <a:r>
              <a:rPr lang="en-GB" sz="2400" b="1" dirty="0" err="1"/>
              <a:t>concetti</a:t>
            </a:r>
            <a:r>
              <a:rPr lang="en-GB" sz="2400" b="1" dirty="0"/>
              <a:t> </a:t>
            </a:r>
            <a:r>
              <a:rPr lang="en-GB" sz="2400" b="1" dirty="0" err="1"/>
              <a:t>chiave</a:t>
            </a:r>
            <a:r>
              <a:rPr lang="en-GB" sz="2400" b="1" dirty="0"/>
              <a:t> </a:t>
            </a:r>
            <a:r>
              <a:rPr lang="en-GB" sz="2400" b="1" dirty="0" err="1"/>
              <a:t>nelle</a:t>
            </a:r>
            <a:r>
              <a:rPr lang="en-GB" sz="2400" b="1" dirty="0"/>
              <a:t> </a:t>
            </a:r>
            <a:r>
              <a:rPr lang="en-GB" sz="2400" b="1" dirty="0" err="1"/>
              <a:t>esperienze</a:t>
            </a:r>
            <a:r>
              <a:rPr lang="en-GB" sz="2400" b="1" dirty="0"/>
              <a:t> di IFP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Introduzione</a:t>
            </a:r>
            <a:r>
              <a:rPr lang="en-GB" sz="2400" b="1"/>
              <a:t> agli</a:t>
            </a:r>
            <a:r>
              <a:rPr lang="en-GB" sz="2400" b="1" dirty="0"/>
              <a:t> standard </a:t>
            </a:r>
            <a:r>
              <a:rPr lang="en-GB" sz="2400" b="1" dirty="0" err="1"/>
              <a:t>chiave</a:t>
            </a:r>
            <a:r>
              <a:rPr lang="en-GB" sz="2400" b="1" dirty="0"/>
              <a:t> (</a:t>
            </a:r>
            <a:r>
              <a:rPr lang="en-GB" sz="2400" b="1" dirty="0" err="1"/>
              <a:t>legati</a:t>
            </a:r>
            <a:r>
              <a:rPr lang="en-GB" sz="2400" b="1" dirty="0"/>
              <a:t> </a:t>
            </a:r>
            <a:r>
              <a:rPr lang="en-GB" sz="2400" b="1" dirty="0" err="1"/>
              <a:t>alle</a:t>
            </a:r>
            <a:r>
              <a:rPr lang="en-GB" sz="2400" b="1" dirty="0"/>
              <a:t> </a:t>
            </a:r>
            <a:r>
              <a:rPr lang="en-GB" sz="2400" b="1" dirty="0" err="1"/>
              <a:t>competenze</a:t>
            </a:r>
            <a:r>
              <a:rPr lang="en-GB" sz="2400" b="1" dirty="0"/>
              <a:t> </a:t>
            </a:r>
            <a:r>
              <a:rPr lang="en-GB" sz="2400" b="1" dirty="0" err="1"/>
              <a:t>chiave</a:t>
            </a:r>
            <a:r>
              <a:rPr lang="en-GB" sz="2400" b="1" dirty="0"/>
              <a:t>) per I </a:t>
            </a:r>
            <a:r>
              <a:rPr lang="en-GB" sz="2400" b="1" dirty="0" err="1"/>
              <a:t>professionisti</a:t>
            </a:r>
            <a:r>
              <a:rPr lang="en-GB" sz="2400" b="1" dirty="0"/>
              <a:t> e I </a:t>
            </a:r>
            <a:r>
              <a:rPr lang="en-GB" sz="2400" b="1" dirty="0" err="1"/>
              <a:t>fornitori</a:t>
            </a:r>
            <a:r>
              <a:rPr lang="en-GB" sz="2400" b="1" dirty="0"/>
              <a:t>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servizi</a:t>
            </a:r>
            <a:r>
              <a:rPr lang="en-GB" sz="2400" b="1" dirty="0"/>
              <a:t> IFP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Considerare</a:t>
            </a:r>
            <a:r>
              <a:rPr lang="en-GB" sz="2400" b="1" dirty="0"/>
              <a:t> lo </a:t>
            </a:r>
            <a:r>
              <a:rPr lang="en-GB" sz="2400" b="1" dirty="0" err="1"/>
              <a:t>sviluppo</a:t>
            </a:r>
            <a:r>
              <a:rPr lang="en-GB" sz="2400" b="1" dirty="0"/>
              <a:t> </a:t>
            </a:r>
            <a:r>
              <a:rPr lang="en-GB" sz="2400" b="1" dirty="0" err="1"/>
              <a:t>professionale</a:t>
            </a:r>
            <a:r>
              <a:rPr lang="en-GB" sz="2400" b="1" dirty="0"/>
              <a:t> </a:t>
            </a:r>
            <a:r>
              <a:rPr lang="en-GB" sz="2400" b="1" dirty="0" err="1"/>
              <a:t>nel</a:t>
            </a:r>
            <a:r>
              <a:rPr lang="en-GB" sz="2400" b="1" dirty="0"/>
              <a:t> contest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comunicazione</a:t>
            </a:r>
            <a:r>
              <a:rPr lang="en-GB" sz="2400" b="1" dirty="0"/>
              <a:t> </a:t>
            </a:r>
            <a:r>
              <a:rPr lang="en-GB" sz="2400" b="1" dirty="0" err="1"/>
              <a:t>interculturale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ATTIVITA’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1.1.1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Introduzioni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15</a:t>
            </a:r>
            <a:r>
              <a:rPr lang="en-GB" sz="2400" b="1" dirty="0"/>
              <a:t>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7746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Introduzioni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Parla</a:t>
            </a:r>
            <a:r>
              <a:rPr lang="en-GB" dirty="0"/>
              <a:t> con la persona </a:t>
            </a:r>
            <a:r>
              <a:rPr lang="en-GB" dirty="0" err="1"/>
              <a:t>accanto</a:t>
            </a:r>
            <a:r>
              <a:rPr lang="en-GB" dirty="0"/>
              <a:t> a </a:t>
            </a:r>
            <a:r>
              <a:rPr lang="en-GB" dirty="0" err="1"/>
              <a:t>te</a:t>
            </a:r>
            <a:endParaRPr lang="en-GB" dirty="0"/>
          </a:p>
          <a:p>
            <a:r>
              <a:rPr lang="en-GB" dirty="0"/>
              <a:t>Devi </a:t>
            </a:r>
            <a:r>
              <a:rPr lang="en-GB" dirty="0" err="1"/>
              <a:t>scoprire</a:t>
            </a:r>
            <a:endParaRPr lang="en-GB" dirty="0"/>
          </a:p>
          <a:p>
            <a:pPr lvl="1"/>
            <a:r>
              <a:rPr lang="en-GB" dirty="0"/>
              <a:t>Il </a:t>
            </a:r>
            <a:r>
              <a:rPr lang="en-GB" dirty="0" err="1"/>
              <a:t>suo</a:t>
            </a:r>
            <a:r>
              <a:rPr lang="en-GB" dirty="0"/>
              <a:t> </a:t>
            </a:r>
            <a:r>
              <a:rPr lang="en-GB" dirty="0" err="1"/>
              <a:t>nome</a:t>
            </a:r>
            <a:endParaRPr lang="en-GB" dirty="0"/>
          </a:p>
          <a:p>
            <a:pPr lvl="1"/>
            <a:r>
              <a:rPr lang="en-GB" dirty="0"/>
              <a:t>Il </a:t>
            </a:r>
            <a:r>
              <a:rPr lang="en-GB" dirty="0" err="1"/>
              <a:t>suo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 o </a:t>
            </a:r>
            <a:r>
              <a:rPr lang="en-GB" dirty="0" err="1"/>
              <a:t>quello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intende</a:t>
            </a:r>
            <a:r>
              <a:rPr lang="en-GB" dirty="0"/>
              <a:t> fare</a:t>
            </a:r>
          </a:p>
          <a:p>
            <a:pPr lvl="1"/>
            <a:r>
              <a:rPr lang="en-GB" dirty="0" err="1"/>
              <a:t>Qualcosa</a:t>
            </a:r>
            <a:r>
              <a:rPr lang="en-GB" dirty="0"/>
              <a:t> di </a:t>
            </a:r>
            <a:r>
              <a:rPr lang="en-GB" dirty="0" err="1"/>
              <a:t>speciale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piace</a:t>
            </a:r>
            <a:r>
              <a:rPr lang="en-GB" dirty="0"/>
              <a:t> al di </a:t>
            </a:r>
            <a:r>
              <a:rPr lang="en-GB" dirty="0" err="1"/>
              <a:t>là</a:t>
            </a:r>
            <a:r>
              <a:rPr lang="en-GB" dirty="0"/>
              <a:t> del </a:t>
            </a:r>
            <a:r>
              <a:rPr lang="en-GB" dirty="0" err="1"/>
              <a:t>lavoro</a:t>
            </a:r>
            <a:r>
              <a:rPr lang="en-GB" dirty="0"/>
              <a:t> e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formazione</a:t>
            </a:r>
            <a:endParaRPr lang="en-GB" dirty="0"/>
          </a:p>
          <a:p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formatore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lo </a:t>
            </a:r>
            <a:r>
              <a:rPr lang="en-GB" dirty="0" err="1"/>
              <a:t>chiede</a:t>
            </a:r>
            <a:r>
              <a:rPr lang="en-GB" dirty="0"/>
              <a:t>, </a:t>
            </a:r>
            <a:r>
              <a:rPr lang="en-GB" dirty="0" err="1"/>
              <a:t>presenta</a:t>
            </a:r>
            <a:r>
              <a:rPr lang="en-GB" dirty="0"/>
              <a:t> la persona </a:t>
            </a:r>
            <a:r>
              <a:rPr lang="en-GB" dirty="0" err="1"/>
              <a:t>accanto</a:t>
            </a:r>
            <a:r>
              <a:rPr lang="en-GB" dirty="0"/>
              <a:t> a </a:t>
            </a:r>
            <a:r>
              <a:rPr lang="en-GB" dirty="0" err="1"/>
              <a:t>te</a:t>
            </a:r>
            <a:r>
              <a:rPr lang="en-GB" dirty="0"/>
              <a:t> a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gruppo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Messaggio</a:t>
            </a:r>
            <a:r>
              <a:rPr lang="en-GB" dirty="0"/>
              <a:t> </a:t>
            </a:r>
            <a:r>
              <a:rPr lang="en-GB" dirty="0" err="1"/>
              <a:t>chiave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Nella </a:t>
            </a:r>
            <a:r>
              <a:rPr lang="en-GB" dirty="0" err="1"/>
              <a:t>comunicazione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di </a:t>
            </a:r>
            <a:r>
              <a:rPr lang="en-GB" dirty="0" err="1"/>
              <a:t>importanza</a:t>
            </a:r>
            <a:r>
              <a:rPr lang="en-GB" dirty="0"/>
              <a:t> </a:t>
            </a:r>
            <a:r>
              <a:rPr lang="en-GB" dirty="0" err="1"/>
              <a:t>vitale</a:t>
            </a:r>
            <a:r>
              <a:rPr lang="en-GB" dirty="0"/>
              <a:t> </a:t>
            </a:r>
            <a:r>
              <a:rPr lang="en-GB" dirty="0" err="1"/>
              <a:t>ascoltare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comunicato</a:t>
            </a:r>
            <a:r>
              <a:rPr lang="en-GB" dirty="0"/>
              <a:t>.</a:t>
            </a:r>
          </a:p>
          <a:p>
            <a:r>
              <a:rPr lang="en-GB" dirty="0" err="1"/>
              <a:t>Siamo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preoccupati</a:t>
            </a:r>
            <a:r>
              <a:rPr lang="en-GB" dirty="0"/>
              <a:t> da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vogliamo</a:t>
            </a:r>
            <a:r>
              <a:rPr lang="en-GB" dirty="0"/>
              <a:t> dire. E’ </a:t>
            </a:r>
            <a:r>
              <a:rPr lang="en-GB" dirty="0" err="1"/>
              <a:t>un’abilità</a:t>
            </a:r>
            <a:r>
              <a:rPr lang="en-GB" dirty="0"/>
              <a:t> </a:t>
            </a:r>
            <a:r>
              <a:rPr lang="en-GB" dirty="0" err="1"/>
              <a:t>quella</a:t>
            </a:r>
            <a:r>
              <a:rPr lang="en-GB" dirty="0"/>
              <a:t> di </a:t>
            </a:r>
            <a:r>
              <a:rPr lang="en-GB" dirty="0" err="1"/>
              <a:t>essere</a:t>
            </a:r>
            <a:r>
              <a:rPr lang="en-GB" dirty="0"/>
              <a:t> in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ascoltar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, </a:t>
            </a:r>
            <a:r>
              <a:rPr lang="en-GB" dirty="0" err="1"/>
              <a:t>comprendere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comunicano</a:t>
            </a:r>
            <a:r>
              <a:rPr lang="en-GB" dirty="0"/>
              <a:t> e </a:t>
            </a:r>
            <a:r>
              <a:rPr lang="en-GB" dirty="0" err="1"/>
              <a:t>trasmetterlo</a:t>
            </a:r>
            <a:r>
              <a:rPr lang="en-GB" dirty="0"/>
              <a:t> ad </a:t>
            </a:r>
            <a:r>
              <a:rPr lang="en-GB" dirty="0" err="1"/>
              <a:t>altri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4196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1158</Words>
  <Application>Microsoft Office PowerPoint</Application>
  <PresentationFormat>Presentazione su schermo (4:3)</PresentationFormat>
  <Paragraphs>144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Θέμα του Office</vt:lpstr>
      <vt:lpstr>Modulo 1  Sviluppare competenze interculturali attraverso la consapevolezza culturale e un'efficace comunicazione interculturale </vt:lpstr>
      <vt:lpstr>Introduzione e panoramica del Modulo 1</vt:lpstr>
      <vt:lpstr>Panoramica del Modulo 1</vt:lpstr>
      <vt:lpstr>Valutazione</vt:lpstr>
      <vt:lpstr>Modulo 1  Unità 1 </vt:lpstr>
      <vt:lpstr>CONTENUTO UNITA’</vt:lpstr>
      <vt:lpstr>IL MOMENTO DELLE ATTIVITA’</vt:lpstr>
      <vt:lpstr>Introduzioni</vt:lpstr>
      <vt:lpstr>Messaggio chiave</vt:lpstr>
      <vt:lpstr>IL MOMENTO DELLE ATTIVITà</vt:lpstr>
      <vt:lpstr>Talk stations</vt:lpstr>
      <vt:lpstr>IL MOMENTO DELLE ATTIVITà</vt:lpstr>
      <vt:lpstr>Definizioni chiave</vt:lpstr>
      <vt:lpstr>IL MOMENTO DELLE ATTIVITà</vt:lpstr>
      <vt:lpstr>Standard chiave</vt:lpstr>
      <vt:lpstr>Pausa caffè</vt:lpstr>
      <vt:lpstr>Standard chiave</vt:lpstr>
      <vt:lpstr>Standard chiave</vt:lpstr>
      <vt:lpstr>Standard chiave Skills CFA1</vt:lpstr>
      <vt:lpstr>Gli Standard chiave Skills CFA</vt:lpstr>
      <vt:lpstr>IL MOMENTO DELLE ATTIVITà</vt:lpstr>
      <vt:lpstr>Utilizzare la piattaforma online</vt:lpstr>
      <vt:lpstr>Attività online per il Modulo 1</vt:lpstr>
      <vt:lpstr>Presentazione standard di PowerPoint</vt:lpstr>
      <vt:lpstr>Presentazione standard di PowerPoint</vt:lpstr>
      <vt:lpstr>Presentazione standard di PowerPoint</vt:lpstr>
      <vt:lpstr>Ulteriori letture</vt:lpstr>
      <vt:lpstr>Autovalutazione e riflessione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96</cp:revision>
  <cp:lastPrinted>2018-03-29T13:56:38Z</cp:lastPrinted>
  <dcterms:created xsi:type="dcterms:W3CDTF">2017-10-16T06:30:11Z</dcterms:created>
  <dcterms:modified xsi:type="dcterms:W3CDTF">2018-08-29T14:16:58Z</dcterms:modified>
</cp:coreProperties>
</file>