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9" r:id="rId3"/>
    <p:sldId id="290" r:id="rId4"/>
    <p:sldId id="291" r:id="rId5"/>
    <p:sldId id="258" r:id="rId6"/>
    <p:sldId id="261" r:id="rId7"/>
    <p:sldId id="283" r:id="rId8"/>
    <p:sldId id="272" r:id="rId9"/>
    <p:sldId id="292" r:id="rId10"/>
    <p:sldId id="280" r:id="rId11"/>
    <p:sldId id="273" r:id="rId12"/>
    <p:sldId id="281" r:id="rId13"/>
    <p:sldId id="265" r:id="rId14"/>
    <p:sldId id="282" r:id="rId15"/>
    <p:sldId id="267" r:id="rId16"/>
    <p:sldId id="275" r:id="rId17"/>
    <p:sldId id="269" r:id="rId18"/>
    <p:sldId id="276" r:id="rId19"/>
    <p:sldId id="279" r:id="rId20"/>
    <p:sldId id="278" r:id="rId21"/>
    <p:sldId id="284" r:id="rId22"/>
    <p:sldId id="293" r:id="rId23"/>
    <p:sldId id="270" r:id="rId24"/>
    <p:sldId id="285" r:id="rId25"/>
    <p:sldId id="288" r:id="rId26"/>
    <p:sldId id="286" r:id="rId27"/>
    <p:sldId id="260" r:id="rId28"/>
    <p:sldId id="294" r:id="rId29"/>
    <p:sldId id="262" r:id="rId30"/>
  </p:sldIdLst>
  <p:sldSz cx="9144000" cy="6858000" type="screen4x3"/>
  <p:notesSz cx="6888163" cy="100203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e" initials="H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59" autoAdjust="0"/>
    <p:restoredTop sz="94280" autoAdjust="0"/>
  </p:normalViewPr>
  <p:slideViewPr>
    <p:cSldViewPr>
      <p:cViewPr varScale="1">
        <p:scale>
          <a:sx n="113" d="100"/>
          <a:sy n="113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0936" y="1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71180B0-6ED1-4799-979B-18C19D0C474D}" type="datetimeFigureOut">
              <a:rPr lang="fr-FR" smtClean="0"/>
              <a:t>23/07/2018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518398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0936" y="9518398"/>
            <a:ext cx="2985621" cy="5019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1266266-5E11-4B68-948D-A8BF29E063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984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1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2F00858-131F-45C9-96B9-4A2311E834ED}" type="datetimeFigureOut">
              <a:rPr lang="el-GR" smtClean="0"/>
              <a:t>23/7/2018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8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0182F8F-5088-4031-82CD-039490420B5C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207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155">
              <a:defRPr/>
            </a:pPr>
            <a:fld id="{10182F8F-5088-4031-82CD-039490420B5C}" type="slidenum">
              <a:rPr lang="el-GR" sz="1900" kern="0">
                <a:solidFill>
                  <a:sysClr val="windowText" lastClr="000000"/>
                </a:solidFill>
              </a:rPr>
              <a:pPr defTabSz="966155">
                <a:defRPr/>
              </a:pPr>
              <a:t>3</a:t>
            </a:fld>
            <a:endParaRPr lang="el-GR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0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87624" y="4124672"/>
            <a:ext cx="6080720" cy="1546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3744416" cy="206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eu2\OneDrive - EDITC LTD\EU_Projects\2016 InterculturalMobility-Eurocircle_FR\4. Implementation\Dissemination\Logos\ErasmusLogo\EU flag-Erasmus+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40" y="6021288"/>
            <a:ext cx="307367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3131840" y="6018673"/>
            <a:ext cx="4104456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100" dirty="0">
                <a:solidFill>
                  <a:srgbClr val="002060"/>
                </a:solidFill>
              </a:rPr>
              <a:t>This project has been funded with support from the European Union. This [project] reflects the views only of the author, and the Commission cannot be held responsible for any use which may be made of the information contained therein</a:t>
            </a:r>
          </a:p>
          <a:p>
            <a:pPr eaLnBrk="1" hangingPunct="1">
              <a:defRPr/>
            </a:pPr>
            <a:r>
              <a:rPr lang="en-GB" sz="1100" dirty="0">
                <a:solidFill>
                  <a:srgbClr val="002060"/>
                </a:solidFill>
              </a:rPr>
              <a:t>.</a:t>
            </a:r>
            <a:endParaRPr lang="el-GR" sz="11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644008" y="1886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3224" y="274638"/>
            <a:ext cx="59150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271663" cy="125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- Τίτλος"/>
          <p:cNvSpPr>
            <a:spLocks noGrp="1"/>
          </p:cNvSpPr>
          <p:nvPr>
            <p:ph type="title" hasCustomPrompt="1"/>
          </p:nvPr>
        </p:nvSpPr>
        <p:spPr>
          <a:xfrm>
            <a:off x="673224" y="274638"/>
            <a:ext cx="5915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Further reading/resources</a:t>
            </a:r>
            <a:endParaRPr lang="el-GR"/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44" y="2708920"/>
            <a:ext cx="2060848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Revision questions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529061"/>
            <a:ext cx="6203032" cy="45971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 rot="993780">
            <a:off x="6660273" y="1688727"/>
            <a:ext cx="1604927" cy="37702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39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2" name="Rectangle 11"/>
          <p:cNvSpPr/>
          <p:nvPr userDrawn="1"/>
        </p:nvSpPr>
        <p:spPr>
          <a:xfrm rot="21258874">
            <a:off x="7431914" y="4254642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707401" y="4824698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Activity slide</a:t>
            </a:r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1529061"/>
            <a:ext cx="5486400" cy="319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/>
          <p:cNvSpPr/>
          <p:nvPr userDrawn="1"/>
        </p:nvSpPr>
        <p:spPr>
          <a:xfrm flipH="1">
            <a:off x="7812359" y="2204864"/>
            <a:ext cx="1350405" cy="4653137"/>
          </a:xfrm>
          <a:prstGeom prst="rtTriangle">
            <a:avLst/>
          </a:prstGeom>
          <a:solidFill>
            <a:srgbClr val="99FF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755576" y="274638"/>
            <a:ext cx="6203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431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8" name="Εικόνα 1" descr="C:\Users\doloudi.LARISSA\Desktop\eu_flag_co_funded_pos_[rgb]_right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54112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1331640" y="6186959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l-GR" sz="1200" b="1" dirty="0">
                <a:solidFill>
                  <a:srgbClr val="6B6BCF"/>
                </a:solidFill>
              </a:rPr>
              <a:t>Co-funded by the Erasmus+ </a:t>
            </a:r>
            <a:r>
              <a:rPr lang="en-US" altLang="el-GR" sz="1200" b="1" dirty="0" err="1">
                <a:solidFill>
                  <a:srgbClr val="6B6BCF"/>
                </a:solidFill>
              </a:rPr>
              <a:t>Programme</a:t>
            </a:r>
            <a:r>
              <a:rPr lang="en-US" altLang="el-GR" sz="1200" b="1" dirty="0">
                <a:solidFill>
                  <a:srgbClr val="6B6BCF"/>
                </a:solidFill>
              </a:rPr>
              <a:t> of the European Union</a:t>
            </a:r>
            <a:endParaRPr lang="el-GR" altLang="el-GR" sz="1200" b="1" dirty="0">
              <a:solidFill>
                <a:srgbClr val="6B6BCF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5301208"/>
            <a:ext cx="467544" cy="1556792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Triangle 14"/>
          <p:cNvSpPr/>
          <p:nvPr userDrawn="1"/>
        </p:nvSpPr>
        <p:spPr>
          <a:xfrm rot="10800000" flipH="1">
            <a:off x="0" y="-6063"/>
            <a:ext cx="900584" cy="271498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Straight Connector 18"/>
          <p:cNvCxnSpPr>
            <a:stCxn id="17" idx="3"/>
          </p:cNvCxnSpPr>
          <p:nvPr userDrawn="1"/>
        </p:nvCxnSpPr>
        <p:spPr>
          <a:xfrm flipV="1">
            <a:off x="8190148" y="1916832"/>
            <a:ext cx="315162" cy="4941168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4" idx="4"/>
          </p:cNvCxnSpPr>
          <p:nvPr userDrawn="1"/>
        </p:nvCxnSpPr>
        <p:spPr>
          <a:xfrm flipH="1" flipV="1">
            <a:off x="7812359" y="-6065"/>
            <a:ext cx="1008113" cy="6603419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Right Triangle 13"/>
          <p:cNvSpPr/>
          <p:nvPr userDrawn="1"/>
        </p:nvSpPr>
        <p:spPr>
          <a:xfrm flipH="1" flipV="1">
            <a:off x="7812359" y="-6065"/>
            <a:ext cx="1326069" cy="5307271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ight Triangle 16"/>
          <p:cNvSpPr/>
          <p:nvPr userDrawn="1"/>
        </p:nvSpPr>
        <p:spPr>
          <a:xfrm rot="10800000" flipV="1">
            <a:off x="7236296" y="5353635"/>
            <a:ext cx="1907704" cy="1504365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_small_cup_of_coffee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vlesupport.co.uk/ealacademy/login/index.ph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illscfa.org/images/pdfs/National%20Occupational%20Standards/Languages%20and%20Intercultural%20Working/2008/Intercultural%20Working.pdf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75805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Module 1 </a:t>
            </a:r>
            <a:br>
              <a:rPr lang="en-US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fr-FR" sz="2400" dirty="0">
                <a:solidFill>
                  <a:schemeClr val="tx1">
                    <a:lumMod val="75000"/>
                  </a:schemeClr>
                </a:solidFill>
              </a:rPr>
              <a:t>Développement</a:t>
            </a:r>
            <a:r>
              <a:rPr lang="fr-FR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fr-FR" sz="2400" dirty="0">
                <a:solidFill>
                  <a:schemeClr val="tx1">
                    <a:lumMod val="75000"/>
                  </a:schemeClr>
                </a:solidFill>
              </a:rPr>
              <a:t>des compétences interculturelles à travers la sensibilisation culturelle et une communication interculturelle efficace</a:t>
            </a:r>
            <a:endParaRPr lang="el-GR" sz="2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640" y="4149080"/>
            <a:ext cx="6080720" cy="154644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Unité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fr-FR" sz="2200" dirty="0">
                <a:solidFill>
                  <a:schemeClr val="accent3">
                    <a:lumMod val="75000"/>
                  </a:schemeClr>
                </a:solidFill>
              </a:rPr>
              <a:t>Comprendre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</a:rPr>
              <a:t> l’</a:t>
            </a:r>
            <a:r>
              <a:rPr lang="en-GB" sz="2200" dirty="0" err="1">
                <a:solidFill>
                  <a:schemeClr val="accent3">
                    <a:lumMod val="75000"/>
                  </a:schemeClr>
                </a:solidFill>
              </a:rPr>
              <a:t>interculturalité</a:t>
            </a:r>
            <a:r>
              <a:rPr lang="en-GB" sz="2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accent3">
                    <a:lumMod val="75000"/>
                  </a:schemeClr>
                </a:solidFill>
              </a:rPr>
              <a:t>dans</a:t>
            </a:r>
            <a:r>
              <a:rPr lang="en-GB" sz="2200" dirty="0">
                <a:solidFill>
                  <a:schemeClr val="accent3">
                    <a:lumMod val="75000"/>
                  </a:schemeClr>
                </a:solidFill>
              </a:rPr>
              <a:t> le </a:t>
            </a:r>
            <a:r>
              <a:rPr lang="en-GB" sz="2200" dirty="0" err="1">
                <a:solidFill>
                  <a:schemeClr val="accent3">
                    <a:lumMod val="75000"/>
                  </a:schemeClr>
                </a:solidFill>
              </a:rPr>
              <a:t>contexte</a:t>
            </a:r>
            <a:r>
              <a:rPr lang="en-GB" sz="2200" dirty="0">
                <a:solidFill>
                  <a:schemeClr val="accent3">
                    <a:lumMod val="75000"/>
                  </a:schemeClr>
                </a:solidFill>
              </a:rPr>
              <a:t> de </a:t>
            </a:r>
            <a:r>
              <a:rPr lang="en-GB" sz="2200" dirty="0" err="1">
                <a:solidFill>
                  <a:schemeClr val="accent3">
                    <a:lumMod val="75000"/>
                  </a:schemeClr>
                </a:solidFill>
              </a:rPr>
              <a:t>l’EFP</a:t>
            </a:r>
            <a:endParaRPr lang="en-GB" sz="2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2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Passons</a:t>
            </a:r>
            <a:r>
              <a:rPr lang="en-US" dirty="0" smtClean="0"/>
              <a:t> à </a:t>
            </a:r>
            <a:r>
              <a:rPr lang="en-US" dirty="0" err="1" smtClean="0"/>
              <a:t>l’activité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30832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ACTIVITE NUMERO: </a:t>
            </a:r>
            <a:r>
              <a:rPr lang="en-GB" sz="2400" b="1" dirty="0"/>
              <a:t>1.1.2</a:t>
            </a:r>
          </a:p>
          <a:p>
            <a:endParaRPr lang="en-GB" sz="2400" b="1" dirty="0"/>
          </a:p>
          <a:p>
            <a:r>
              <a:rPr lang="en-GB" sz="2400" b="1" dirty="0" smtClean="0"/>
              <a:t>TITRE ACTIVITE : </a:t>
            </a:r>
            <a:r>
              <a:rPr lang="en-GB" sz="2400" b="1" dirty="0"/>
              <a:t>Talk stations</a:t>
            </a:r>
          </a:p>
          <a:p>
            <a:endParaRPr lang="en-GB" sz="2400" b="1" dirty="0"/>
          </a:p>
          <a:p>
            <a:r>
              <a:rPr lang="en-GB" sz="2400" b="1" dirty="0" smtClean="0"/>
              <a:t>DUREE:</a:t>
            </a:r>
            <a:r>
              <a:rPr lang="en-GB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en-GB" sz="2400" b="1" dirty="0"/>
              <a:t> minutes</a:t>
            </a: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862839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52320" cy="1417638"/>
          </a:xfrm>
        </p:spPr>
        <p:txBody>
          <a:bodyPr>
            <a:normAutofit/>
          </a:bodyPr>
          <a:lstStyle/>
          <a:p>
            <a:r>
              <a:rPr lang="en-US" dirty="0"/>
              <a:t>Talk stations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00433A-4D4A-4D97-B049-897F2823A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7776864" cy="5328592"/>
          </a:xfrm>
        </p:spPr>
        <p:txBody>
          <a:bodyPr>
            <a:normAutofit fontScale="92500"/>
          </a:bodyPr>
          <a:lstStyle/>
          <a:p>
            <a:r>
              <a:rPr lang="fr-FR" sz="2800" dirty="0"/>
              <a:t>Positionnez-vous sur une des talk stations dans la sale et le formateur vous donnera une lettre, A ou B. </a:t>
            </a:r>
          </a:p>
          <a:p>
            <a:r>
              <a:rPr lang="fr-FR" sz="2800" dirty="0"/>
              <a:t>Quand le formateur le demande, discutez le mot sur les cartes de la talk station. Si vous voulez, vous pouvez écrire sur les cartes.</a:t>
            </a:r>
          </a:p>
          <a:p>
            <a:r>
              <a:rPr lang="fr-FR" sz="2800" dirty="0"/>
              <a:t>Le formateur demandera à la personne A de bouger vers l’autre talk station dans le sens antihoraire e à la personne B de bouger vers l’autre talk station dans le sens horaire</a:t>
            </a:r>
            <a:r>
              <a:rPr lang="en-GB" sz="2800" dirty="0"/>
              <a:t>.</a:t>
            </a:r>
          </a:p>
          <a:p>
            <a:r>
              <a:rPr lang="fr-FR" sz="2800" dirty="0"/>
              <a:t>Quand le formateur vous le demande, discutez du mot de la nouvelle talk station. Encore une fois, vous pouvez écrire sur les cartes si vous le souhaitez</a:t>
            </a:r>
            <a:r>
              <a:rPr lang="en-GB" sz="2800" dirty="0"/>
              <a:t>. </a:t>
            </a:r>
          </a:p>
          <a:p>
            <a:pPr marL="0" indent="0">
              <a:buNone/>
            </a:pPr>
            <a:endParaRPr lang="en-GB" sz="2400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955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Passons</a:t>
            </a:r>
            <a:r>
              <a:rPr lang="en-US" dirty="0" smtClean="0"/>
              <a:t> à </a:t>
            </a:r>
            <a:r>
              <a:rPr lang="en-US" dirty="0" err="1" smtClean="0"/>
              <a:t>l’activité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30832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ACTIVITE NUMERO : </a:t>
            </a:r>
            <a:r>
              <a:rPr lang="en-GB" sz="2400" b="1" dirty="0"/>
              <a:t>1.1.3</a:t>
            </a:r>
          </a:p>
          <a:p>
            <a:endParaRPr lang="en-GB" sz="2400" b="1" dirty="0"/>
          </a:p>
          <a:p>
            <a:r>
              <a:rPr lang="en-GB" sz="2400" b="1" dirty="0" smtClean="0"/>
              <a:t>TITRE ACTIVITE : </a:t>
            </a:r>
            <a:r>
              <a:rPr lang="en-GB" sz="2400" b="1" dirty="0" err="1" smtClean="0"/>
              <a:t>Définitions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clé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 smtClean="0"/>
              <a:t>DUREE:</a:t>
            </a:r>
            <a:r>
              <a:rPr lang="en-GB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15</a:t>
            </a:r>
            <a:r>
              <a:rPr lang="en-GB" sz="2400" b="1" dirty="0"/>
              <a:t> minutes</a:t>
            </a: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661664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Définitions</a:t>
            </a:r>
            <a:r>
              <a:rPr lang="en-US" dirty="0" smtClean="0"/>
              <a:t> </a:t>
            </a:r>
            <a:r>
              <a:rPr lang="en-US" dirty="0" err="1" smtClean="0"/>
              <a:t>clé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 smtClean="0"/>
              <a:t>recevrez</a:t>
            </a:r>
            <a:r>
              <a:rPr lang="en-US" dirty="0" smtClean="0"/>
              <a:t> </a:t>
            </a:r>
            <a:r>
              <a:rPr lang="en-US" dirty="0" err="1"/>
              <a:t>huit</a:t>
            </a:r>
            <a:r>
              <a:rPr lang="en-US" dirty="0"/>
              <a:t> definitions </a:t>
            </a:r>
            <a:r>
              <a:rPr lang="en-US" dirty="0" err="1"/>
              <a:t>mais</a:t>
            </a:r>
            <a:r>
              <a:rPr lang="en-US" dirty="0"/>
              <a:t> sans </a:t>
            </a:r>
            <a:r>
              <a:rPr lang="en-US" dirty="0" err="1"/>
              <a:t>vous</a:t>
            </a:r>
            <a:r>
              <a:rPr lang="en-US" dirty="0"/>
              <a:t> dire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qu’elles</a:t>
            </a:r>
            <a:r>
              <a:rPr lang="en-US" dirty="0"/>
              <a:t> </a:t>
            </a:r>
            <a:r>
              <a:rPr lang="en-US" dirty="0" err="1"/>
              <a:t>décrivent</a:t>
            </a:r>
            <a:r>
              <a:rPr lang="en-US" dirty="0"/>
              <a:t>. </a:t>
            </a:r>
          </a:p>
          <a:p>
            <a:r>
              <a:rPr lang="en-US" dirty="0" err="1"/>
              <a:t>Travaillez</a:t>
            </a:r>
            <a:r>
              <a:rPr lang="en-US" dirty="0"/>
              <a:t> à </a:t>
            </a:r>
            <a:r>
              <a:rPr lang="en-US" dirty="0" err="1"/>
              <a:t>deux</a:t>
            </a:r>
            <a:r>
              <a:rPr lang="en-US" dirty="0"/>
              <a:t> et </a:t>
            </a:r>
            <a:r>
              <a:rPr lang="en-US" dirty="0" err="1"/>
              <a:t>écrivez</a:t>
            </a:r>
            <a:r>
              <a:rPr lang="en-US" dirty="0"/>
              <a:t>, </a:t>
            </a:r>
            <a:r>
              <a:rPr lang="en-US" dirty="0" err="1"/>
              <a:t>selon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,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décrit</a:t>
            </a:r>
            <a:r>
              <a:rPr lang="en-US" dirty="0"/>
              <a:t>.</a:t>
            </a:r>
          </a:p>
          <a:p>
            <a:r>
              <a:rPr lang="en-US" dirty="0"/>
              <a:t>Le </a:t>
            </a:r>
            <a:r>
              <a:rPr lang="en-US" dirty="0" err="1"/>
              <a:t>formateur</a:t>
            </a:r>
            <a:r>
              <a:rPr lang="en-US" dirty="0"/>
              <a:t> </a:t>
            </a:r>
            <a:r>
              <a:rPr lang="en-US" dirty="0" err="1"/>
              <a:t>discutera</a:t>
            </a:r>
            <a:r>
              <a:rPr lang="en-US" dirty="0"/>
              <a:t> avec </a:t>
            </a:r>
            <a:r>
              <a:rPr lang="en-US" dirty="0" err="1"/>
              <a:t>vous</a:t>
            </a:r>
            <a:r>
              <a:rPr lang="en-US" dirty="0"/>
              <a:t> de la </a:t>
            </a:r>
            <a:r>
              <a:rPr lang="en-US" dirty="0" err="1"/>
              <a:t>réponse</a:t>
            </a:r>
            <a:r>
              <a:rPr lang="en-US" dirty="0"/>
              <a:t> à la fin.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0526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Passons</a:t>
            </a:r>
            <a:r>
              <a:rPr lang="en-US" dirty="0" smtClean="0"/>
              <a:t> à </a:t>
            </a:r>
            <a:r>
              <a:rPr lang="en-US" dirty="0" err="1" smtClean="0"/>
              <a:t>l’activité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30832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ACTIVITE NUMERO: </a:t>
            </a:r>
            <a:r>
              <a:rPr lang="en-GB" sz="2400" b="1" dirty="0"/>
              <a:t>1.1.4</a:t>
            </a:r>
          </a:p>
          <a:p>
            <a:endParaRPr lang="en-GB" sz="2400" b="1" dirty="0"/>
          </a:p>
          <a:p>
            <a:r>
              <a:rPr lang="en-GB" sz="2400" b="1" dirty="0" smtClean="0"/>
              <a:t>TITRE ACTIVITE : </a:t>
            </a:r>
            <a:r>
              <a:rPr lang="en-GB" sz="2400" b="1" dirty="0"/>
              <a:t>Key standards</a:t>
            </a:r>
          </a:p>
          <a:p>
            <a:endParaRPr lang="en-GB" sz="2400" b="1" dirty="0"/>
          </a:p>
          <a:p>
            <a:r>
              <a:rPr lang="en-GB" sz="2400" b="1" dirty="0" smtClean="0"/>
              <a:t>DUREE:</a:t>
            </a:r>
            <a:r>
              <a:rPr lang="en-GB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en-GB" sz="2400" b="1" dirty="0"/>
              <a:t> minutes</a:t>
            </a: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257801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452" y="447576"/>
            <a:ext cx="6192688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Normes clé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853136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Discussion et </a:t>
            </a:r>
            <a:r>
              <a:rPr lang="fr-FR" dirty="0"/>
              <a:t>réflexion</a:t>
            </a:r>
            <a:r>
              <a:rPr lang="en-GB" dirty="0"/>
              <a:t> en </a:t>
            </a:r>
            <a:r>
              <a:rPr lang="fr-FR" dirty="0"/>
              <a:t>petits</a:t>
            </a:r>
            <a:r>
              <a:rPr lang="en-GB" dirty="0"/>
              <a:t> groups</a:t>
            </a:r>
          </a:p>
          <a:p>
            <a:pPr marL="0" indent="0">
              <a:buNone/>
            </a:pPr>
            <a:r>
              <a:rPr lang="en-GB" dirty="0"/>
              <a:t>- </a:t>
            </a:r>
            <a:r>
              <a:rPr lang="fr-FR" dirty="0"/>
              <a:t>Quels sont les normes clés pour les professionnels de l’EFP?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fr-FR" dirty="0"/>
              <a:t>Notre recherche suggère que les niveaux et les qualifications formels pour une efficace prestation interculturelle change largement de pays en pays</a:t>
            </a:r>
          </a:p>
          <a:p>
            <a:pPr marL="0" indent="0">
              <a:buNone/>
            </a:pPr>
            <a:r>
              <a:rPr lang="en-GB" dirty="0"/>
              <a:t>-</a:t>
            </a:r>
            <a:r>
              <a:rPr lang="fr-FR" dirty="0"/>
              <a:t>Lisez l’extrait Le dispositif de compétence culturelle pour avoir un aperçu sur les prospective de ce programme de formation et discutez en groupes : vous êtes d’accord? Quels niveaux clés vous ajouteriez? Vous en enlèveriez quelques uns?</a:t>
            </a:r>
          </a:p>
        </p:txBody>
      </p:sp>
    </p:spTree>
    <p:extLst>
      <p:ext uri="{BB962C8B-B14F-4D97-AF65-F5344CB8AC3E}">
        <p14:creationId xmlns:p14="http://schemas.microsoft.com/office/powerpoint/2010/main" val="1337825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Pause</a:t>
            </a:r>
            <a:endParaRPr lang="el-G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7103056-E059-4ACC-BE5F-F3EE342A5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b="-1041"/>
          <a:stretch/>
        </p:blipFill>
        <p:spPr>
          <a:xfrm>
            <a:off x="1403648" y="1628801"/>
            <a:ext cx="5011358" cy="37976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49C28E-DA69-4FE7-A515-B23897D3DAED}"/>
              </a:ext>
            </a:extLst>
          </p:cNvPr>
          <p:cNvSpPr txBox="1"/>
          <p:nvPr/>
        </p:nvSpPr>
        <p:spPr>
          <a:xfrm>
            <a:off x="1403648" y="5426459"/>
            <a:ext cx="50113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commons.wikimedia.org/wiki/File:A_small_cup_of_coffee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908670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Normes</a:t>
            </a:r>
            <a:r>
              <a:rPr lang="en-US" dirty="0" smtClean="0"/>
              <a:t> </a:t>
            </a:r>
            <a:r>
              <a:rPr lang="en-US" dirty="0" err="1" smtClean="0"/>
              <a:t>clé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Notre recherche de projet suggère que les normes formelles et les qualifications dans une pratique interculturelle efficace varient considérablement d'un pays à l'autre.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360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Normes</a:t>
            </a:r>
            <a:r>
              <a:rPr lang="en-US" dirty="0" smtClean="0"/>
              <a:t> </a:t>
            </a:r>
            <a:r>
              <a:rPr lang="en-US" dirty="0" err="1" smtClean="0"/>
              <a:t>clé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Au </a:t>
            </a:r>
            <a:r>
              <a:rPr lang="en-GB" dirty="0" err="1"/>
              <a:t>Royaume</a:t>
            </a:r>
            <a:r>
              <a:rPr lang="en-GB" dirty="0"/>
              <a:t> </a:t>
            </a:r>
            <a:r>
              <a:rPr lang="en-GB" dirty="0" err="1"/>
              <a:t>Uni</a:t>
            </a:r>
            <a:r>
              <a:rPr lang="en-GB" dirty="0"/>
              <a:t>, Les norms </a:t>
            </a:r>
            <a:r>
              <a:rPr lang="en-GB" dirty="0" err="1"/>
              <a:t>professionnelles</a:t>
            </a:r>
            <a:r>
              <a:rPr lang="en-GB" dirty="0"/>
              <a:t> </a:t>
            </a:r>
            <a:r>
              <a:rPr lang="en-GB" dirty="0" err="1"/>
              <a:t>nationale</a:t>
            </a:r>
            <a:r>
              <a:rPr lang="en-GB" dirty="0"/>
              <a:t> </a:t>
            </a:r>
            <a:r>
              <a:rPr lang="en-GB" dirty="0" err="1"/>
              <a:t>sont</a:t>
            </a:r>
            <a:r>
              <a:rPr lang="en-GB" dirty="0"/>
              <a:t> </a:t>
            </a:r>
            <a:r>
              <a:rPr lang="en-GB" dirty="0" err="1"/>
              <a:t>controlées</a:t>
            </a:r>
            <a:r>
              <a:rPr lang="en-GB" dirty="0"/>
              <a:t> par </a:t>
            </a:r>
            <a:r>
              <a:rPr lang="en-GB" dirty="0" err="1"/>
              <a:t>une</a:t>
            </a:r>
            <a:r>
              <a:rPr lang="en-GB" dirty="0"/>
              <a:t> organisations  </a:t>
            </a:r>
            <a:r>
              <a:rPr lang="en-GB" dirty="0" err="1"/>
              <a:t>appelée</a:t>
            </a:r>
            <a:r>
              <a:rPr lang="en-GB" dirty="0"/>
              <a:t> Skills CFA.</a:t>
            </a:r>
          </a:p>
          <a:p>
            <a:r>
              <a:rPr lang="fr-FR" dirty="0" err="1"/>
              <a:t>Skills</a:t>
            </a:r>
            <a:r>
              <a:rPr lang="fr-FR" dirty="0"/>
              <a:t> CFA n’est pas un corps gouvernemental. C’est une organisation du secteur tertiaire.</a:t>
            </a:r>
          </a:p>
          <a:p>
            <a:r>
              <a:rPr lang="fr-FR" dirty="0"/>
              <a:t> </a:t>
            </a:r>
            <a:r>
              <a:rPr lang="fr-FR" dirty="0" err="1"/>
              <a:t>Skills</a:t>
            </a:r>
            <a:r>
              <a:rPr lang="fr-FR" dirty="0"/>
              <a:t> CFA a publié les normes occupationnelles qui incluent une section spécifique appelée « </a:t>
            </a:r>
            <a:r>
              <a:rPr lang="en-GB" dirty="0"/>
              <a:t>Intercultural Working</a:t>
            </a:r>
            <a:r>
              <a:rPr lang="fr-FR" dirty="0"/>
              <a:t> »</a:t>
            </a:r>
            <a:r>
              <a:rPr lang="en-GB" dirty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2597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/>
          </a:bodyPr>
          <a:lstStyle/>
          <a:p>
            <a:r>
              <a:rPr lang="en-US" dirty="0"/>
              <a:t>Skills CFA </a:t>
            </a:r>
            <a:r>
              <a:rPr lang="fr-FR" dirty="0" smtClean="0"/>
              <a:t>norme clé </a:t>
            </a:r>
            <a:r>
              <a:rPr lang="en-GB" dirty="0" smtClean="0"/>
              <a:t>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Here is an example of one performance criterion for Intercultural Working:</a:t>
            </a:r>
          </a:p>
          <a:p>
            <a:pPr marL="720725" lvl="1" indent="0">
              <a:buNone/>
            </a:pP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Develop your skills to work effectively with people from different countries or diverse cultures </a:t>
            </a:r>
          </a:p>
          <a:p>
            <a:r>
              <a:rPr lang="en-GB" dirty="0"/>
              <a:t>The trainer will give you two performance criteria to look at.</a:t>
            </a:r>
          </a:p>
          <a:p>
            <a:r>
              <a:rPr lang="en-GB" dirty="0"/>
              <a:t>Work in a pair to complete the performance criteria sheet and report back to the rest of the group.</a:t>
            </a:r>
          </a:p>
          <a:p>
            <a:endParaRPr lang="en-GB" sz="2800" dirty="0"/>
          </a:p>
          <a:p>
            <a:pPr lvl="2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646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Introduction </a:t>
            </a:r>
            <a:r>
              <a:rPr lang="en-GB" dirty="0" smtClean="0"/>
              <a:t>au Module </a:t>
            </a:r>
            <a:r>
              <a:rPr lang="en-GB" dirty="0"/>
              <a:t>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dirty="0" err="1" smtClean="0"/>
              <a:t>Bienvenue</a:t>
            </a:r>
            <a:r>
              <a:rPr lang="en-GB" sz="2800" dirty="0" smtClean="0"/>
              <a:t> </a:t>
            </a:r>
            <a:r>
              <a:rPr lang="en-GB" sz="2800" dirty="0" err="1" smtClean="0"/>
              <a:t>dans</a:t>
            </a:r>
            <a:r>
              <a:rPr lang="en-GB" sz="2800" dirty="0" smtClean="0"/>
              <a:t> le Module </a:t>
            </a:r>
            <a:r>
              <a:rPr lang="en-GB" sz="2800" dirty="0"/>
              <a:t>1 de </a:t>
            </a:r>
            <a:r>
              <a:rPr lang="en-GB" sz="2800" dirty="0" err="1"/>
              <a:t>cette</a:t>
            </a:r>
            <a:r>
              <a:rPr lang="en-GB" sz="2800" dirty="0"/>
              <a:t> formation </a:t>
            </a:r>
            <a:r>
              <a:rPr lang="en-GB" sz="2800" dirty="0" err="1"/>
              <a:t>dédiée</a:t>
            </a:r>
            <a:r>
              <a:rPr lang="en-GB" sz="2800" dirty="0"/>
              <a:t> au </a:t>
            </a:r>
            <a:r>
              <a:rPr lang="en-GB" sz="2800" dirty="0" err="1"/>
              <a:t>professionnels</a:t>
            </a:r>
            <a:r>
              <a:rPr lang="en-GB" sz="2800" dirty="0"/>
              <a:t> et organisations </a:t>
            </a:r>
            <a:r>
              <a:rPr lang="en-GB" sz="2800" dirty="0" smtClean="0"/>
              <a:t>EFP (</a:t>
            </a:r>
            <a:r>
              <a:rPr lang="en-GB" sz="2800" dirty="0" err="1" smtClean="0"/>
              <a:t>Enseignement</a:t>
            </a:r>
            <a:r>
              <a:rPr lang="en-GB" sz="2800" dirty="0" smtClean="0"/>
              <a:t> et Formation </a:t>
            </a:r>
            <a:r>
              <a:rPr lang="en-GB" sz="2800" dirty="0" err="1" smtClean="0"/>
              <a:t>Professionnels</a:t>
            </a:r>
            <a:r>
              <a:rPr lang="en-GB" sz="2800" dirty="0"/>
              <a:t>)</a:t>
            </a:r>
            <a:r>
              <a:rPr lang="en-GB" sz="2800" dirty="0" smtClean="0"/>
              <a:t>.</a:t>
            </a:r>
            <a:endParaRPr lang="en-GB" sz="2800" dirty="0"/>
          </a:p>
          <a:p>
            <a:pPr marL="0" indent="0">
              <a:buNone/>
            </a:pPr>
            <a:r>
              <a:rPr lang="fr-FR" sz="2800" dirty="0"/>
              <a:t>Le but du Module 1 est de développer et améliorer les compétences interculturelles des </a:t>
            </a:r>
            <a:r>
              <a:rPr lang="fr-FR" sz="2800" dirty="0" smtClean="0"/>
              <a:t>professionnels EFP </a:t>
            </a:r>
            <a:r>
              <a:rPr lang="fr-FR" sz="2800" dirty="0"/>
              <a:t>engagés dans les programmes et expériences de mobilité interculturelle. 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dirty="0" smtClean="0"/>
              <a:t>En </a:t>
            </a:r>
            <a:r>
              <a:rPr lang="fr-FR" sz="2800" dirty="0"/>
              <a:t>réfléchissant sur cela et en développant leurs compétences interculturelles, les organisations et les professionnels seront capables de travailler plus efficacement avec les apprenants et participants des contextes interculturels EFP.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53903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Skills CFA </a:t>
            </a:r>
            <a:r>
              <a:rPr lang="x-none"/>
              <a:t>key </a:t>
            </a:r>
            <a:r>
              <a:rPr lang="x-none" smtClean="0"/>
              <a:t>standards</a:t>
            </a:r>
            <a:r>
              <a:rPr lang="fr-FR" dirty="0" smtClean="0"/>
              <a:t> 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dirty="0" err="1"/>
              <a:t>Développer</a:t>
            </a:r>
            <a:r>
              <a:rPr lang="en-GB" dirty="0"/>
              <a:t> des </a:t>
            </a:r>
            <a:r>
              <a:rPr lang="en-GB" dirty="0" err="1"/>
              <a:t>compétences</a:t>
            </a:r>
            <a:r>
              <a:rPr lang="en-GB" dirty="0"/>
              <a:t> pour </a:t>
            </a:r>
            <a:r>
              <a:rPr lang="en-GB" dirty="0" err="1"/>
              <a:t>travailler</a:t>
            </a:r>
            <a:r>
              <a:rPr lang="en-GB" dirty="0"/>
              <a:t> </a:t>
            </a:r>
            <a:r>
              <a:rPr lang="en-GB" dirty="0" err="1"/>
              <a:t>efficacement</a:t>
            </a:r>
            <a:r>
              <a:rPr lang="en-GB" dirty="0"/>
              <a:t> avec des gens de </a:t>
            </a:r>
            <a:r>
              <a:rPr lang="en-GB" dirty="0" err="1"/>
              <a:t>différentes</a:t>
            </a:r>
            <a:r>
              <a:rPr lang="en-GB" dirty="0"/>
              <a:t> cultures </a:t>
            </a:r>
            <a:endParaRPr lang="en-GB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 err="1"/>
              <a:t>Créer</a:t>
            </a:r>
            <a:r>
              <a:rPr lang="en-GB" dirty="0"/>
              <a:t> des relations de travail avec des gens de </a:t>
            </a:r>
            <a:r>
              <a:rPr lang="en-GB" dirty="0" err="1"/>
              <a:t>différentes</a:t>
            </a:r>
            <a:r>
              <a:rPr lang="en-GB" dirty="0"/>
              <a:t> cultures </a:t>
            </a:r>
            <a:endParaRPr lang="en-GB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 err="1"/>
              <a:t>Choisir</a:t>
            </a:r>
            <a:r>
              <a:rPr lang="en-GB" dirty="0"/>
              <a:t> des gens de </a:t>
            </a:r>
            <a:r>
              <a:rPr lang="en-GB" dirty="0" err="1"/>
              <a:t>différentes</a:t>
            </a:r>
            <a:r>
              <a:rPr lang="en-GB" dirty="0"/>
              <a:t> cultures </a:t>
            </a:r>
            <a:endParaRPr lang="en-GB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 err="1"/>
              <a:t>Gérer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équipe</a:t>
            </a:r>
            <a:r>
              <a:rPr lang="en-GB" dirty="0"/>
              <a:t> </a:t>
            </a:r>
            <a:r>
              <a:rPr lang="en-GB" dirty="0" err="1"/>
              <a:t>multiculturelle</a:t>
            </a:r>
            <a:r>
              <a:rPr lang="en-GB" dirty="0"/>
              <a:t> </a:t>
            </a:r>
            <a:endParaRPr lang="en-GB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 err="1"/>
              <a:t>Gérer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prestation</a:t>
            </a:r>
            <a:r>
              <a:rPr lang="en-GB" dirty="0"/>
              <a:t> de service aux gens de </a:t>
            </a:r>
            <a:r>
              <a:rPr lang="en-GB" dirty="0" err="1"/>
              <a:t>différentes</a:t>
            </a:r>
            <a:r>
              <a:rPr lang="en-GB" dirty="0"/>
              <a:t> cultures </a:t>
            </a:r>
            <a:endParaRPr lang="en-GB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 err="1"/>
              <a:t>Développer</a:t>
            </a:r>
            <a:r>
              <a:rPr lang="en-GB" dirty="0"/>
              <a:t> de nouveaux marches avec des gens de </a:t>
            </a:r>
            <a:r>
              <a:rPr lang="en-GB" dirty="0" err="1"/>
              <a:t>différentes</a:t>
            </a:r>
            <a:r>
              <a:rPr lang="en-GB" dirty="0"/>
              <a:t> cultures </a:t>
            </a:r>
            <a:endParaRPr lang="en-GB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 err="1"/>
              <a:t>Travaillez</a:t>
            </a:r>
            <a:r>
              <a:rPr lang="en-GB" dirty="0"/>
              <a:t> avec des gens de </a:t>
            </a:r>
            <a:r>
              <a:rPr lang="en-GB" dirty="0" err="1"/>
              <a:t>différents</a:t>
            </a:r>
            <a:r>
              <a:rPr lang="en-GB" dirty="0"/>
              <a:t> pays </a:t>
            </a:r>
            <a:r>
              <a:rPr lang="en-GB" dirty="0" err="1"/>
              <a:t>ou</a:t>
            </a:r>
            <a:r>
              <a:rPr lang="en-GB" dirty="0"/>
              <a:t> cultures </a:t>
            </a:r>
            <a:endParaRPr lang="en-GB" sz="2800" dirty="0"/>
          </a:p>
          <a:p>
            <a:pPr marL="914400" lvl="2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2989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Passons</a:t>
            </a:r>
            <a:r>
              <a:rPr lang="en-US" dirty="0" smtClean="0"/>
              <a:t> à </a:t>
            </a:r>
            <a:r>
              <a:rPr lang="en-US" dirty="0" err="1" smtClean="0"/>
              <a:t>l’activité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30832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ACTIVITE NUMERO: </a:t>
            </a:r>
            <a:r>
              <a:rPr lang="en-GB" sz="2400" b="1" dirty="0"/>
              <a:t>1.1.5</a:t>
            </a:r>
          </a:p>
          <a:p>
            <a:endParaRPr lang="en-GB" sz="2400" b="1" dirty="0"/>
          </a:p>
          <a:p>
            <a:r>
              <a:rPr lang="en-GB" sz="2400" b="1" dirty="0" smtClean="0"/>
              <a:t>TITRE ACTIVITE  </a:t>
            </a:r>
            <a:r>
              <a:rPr lang="en-GB" sz="2400" b="1" dirty="0" err="1" smtClean="0"/>
              <a:t>Plateforme</a:t>
            </a:r>
            <a:r>
              <a:rPr lang="en-GB" sz="2400" b="1" dirty="0" smtClean="0"/>
              <a:t> en </a:t>
            </a:r>
            <a:r>
              <a:rPr lang="en-GB" sz="2400" b="1" dirty="0" err="1" smtClean="0"/>
              <a:t>ligne</a:t>
            </a:r>
            <a:r>
              <a:rPr lang="en-GB" sz="2400" b="1" dirty="0" smtClean="0"/>
              <a:t> 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 smtClean="0"/>
              <a:t>DUREE:</a:t>
            </a:r>
            <a:r>
              <a:rPr lang="en-GB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15 </a:t>
            </a:r>
            <a:r>
              <a:rPr lang="en-GB" sz="2400" b="1" dirty="0"/>
              <a:t>minutes</a:t>
            </a: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848495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408712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Utiliser</a:t>
            </a:r>
            <a:r>
              <a:rPr lang="en-GB" dirty="0" smtClean="0"/>
              <a:t> la </a:t>
            </a:r>
            <a:r>
              <a:rPr lang="en-GB" dirty="0" err="1" smtClean="0"/>
              <a:t>plateforme</a:t>
            </a:r>
            <a:r>
              <a:rPr lang="en-GB" dirty="0" smtClean="0"/>
              <a:t> </a:t>
            </a:r>
            <a:r>
              <a:rPr lang="en-GB" dirty="0" err="1" smtClean="0"/>
              <a:t>enligne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La plateforme  en ligne présente plusieurs activités et des informations supplémentaires à ce programme de formation.</a:t>
            </a:r>
          </a:p>
          <a:p>
            <a:r>
              <a:rPr lang="fr-FR" dirty="0"/>
              <a:t>Tout le monde peut y accéder pour avoir accès aux matériaux et publier des réponses aux taches en ligne.</a:t>
            </a:r>
          </a:p>
          <a:p>
            <a:r>
              <a:rPr lang="en-GB" dirty="0"/>
              <a:t>Il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faudra</a:t>
            </a:r>
            <a:r>
              <a:rPr lang="en-GB" dirty="0"/>
              <a:t> </a:t>
            </a:r>
            <a:r>
              <a:rPr lang="en-GB" dirty="0" err="1"/>
              <a:t>aussi</a:t>
            </a:r>
            <a:r>
              <a:rPr lang="en-GB" dirty="0"/>
              <a:t> </a:t>
            </a:r>
            <a:r>
              <a:rPr lang="en-GB" dirty="0" err="1"/>
              <a:t>publier</a:t>
            </a:r>
            <a:r>
              <a:rPr lang="en-GB" dirty="0"/>
              <a:t> les </a:t>
            </a:r>
            <a:r>
              <a:rPr lang="en-GB" dirty="0" err="1"/>
              <a:t>résultats</a:t>
            </a:r>
            <a:r>
              <a:rPr lang="en-GB" dirty="0"/>
              <a:t> des </a:t>
            </a:r>
            <a:r>
              <a:rPr lang="en-GB" dirty="0" err="1"/>
              <a:t>activités</a:t>
            </a:r>
            <a:r>
              <a:rPr lang="en-GB" dirty="0"/>
              <a:t> </a:t>
            </a:r>
            <a:r>
              <a:rPr lang="fr-FR" dirty="0"/>
              <a:t>complétées</a:t>
            </a:r>
            <a:r>
              <a:rPr lang="en-GB" dirty="0"/>
              <a:t> pendant les séances de la </a:t>
            </a:r>
            <a:r>
              <a:rPr lang="en-GB" dirty="0" err="1"/>
              <a:t>plateforme</a:t>
            </a:r>
            <a:r>
              <a:rPr lang="en-GB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487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Activités</a:t>
            </a:r>
            <a:r>
              <a:rPr lang="en-US" dirty="0" smtClean="0"/>
              <a:t> en </a:t>
            </a:r>
            <a:r>
              <a:rPr lang="en-US" dirty="0" err="1" smtClean="0"/>
              <a:t>ligne</a:t>
            </a:r>
            <a:r>
              <a:rPr lang="en-US" dirty="0" smtClean="0"/>
              <a:t> Module </a:t>
            </a:r>
            <a:r>
              <a:rPr lang="en-US" dirty="0"/>
              <a:t>1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395535" y="1431891"/>
            <a:ext cx="75608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Allez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line: 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http://vlesupport.co.uk/ealacademy/login/index.php</a:t>
            </a:r>
            <a:r>
              <a:rPr lang="en-GB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2400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Entrez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avec </a:t>
            </a:r>
            <a:r>
              <a:rPr lang="en-GB" sz="2400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votre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Nom </a:t>
            </a:r>
            <a:r>
              <a:rPr lang="en-GB" sz="2400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d’utilisateur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n-GB" sz="2400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votre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mot de </a:t>
            </a:r>
            <a:r>
              <a:rPr lang="en-GB" sz="2400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passe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3" r="3281" b="4177"/>
          <a:stretch/>
        </p:blipFill>
        <p:spPr bwMode="auto">
          <a:xfrm>
            <a:off x="827584" y="2732748"/>
            <a:ext cx="6146925" cy="3264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Arrow: Right 3"/>
          <p:cNvSpPr/>
          <p:nvPr/>
        </p:nvSpPr>
        <p:spPr>
          <a:xfrm>
            <a:off x="683568" y="3861048"/>
            <a:ext cx="2736304" cy="50405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397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56166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err="1"/>
              <a:t>Vous</a:t>
            </a:r>
            <a:r>
              <a:rPr lang="en-GB" sz="2800" dirty="0"/>
              <a:t> </a:t>
            </a:r>
            <a:r>
              <a:rPr lang="en-GB" sz="2800" dirty="0" err="1"/>
              <a:t>arriverez</a:t>
            </a:r>
            <a:r>
              <a:rPr lang="en-GB" sz="2800" dirty="0"/>
              <a:t> à </a:t>
            </a:r>
            <a:r>
              <a:rPr lang="en-GB" sz="2800" dirty="0" err="1"/>
              <a:t>cette</a:t>
            </a:r>
            <a:r>
              <a:rPr lang="en-GB" sz="2800" dirty="0"/>
              <a:t> page. </a:t>
            </a:r>
          </a:p>
          <a:p>
            <a:pPr marL="0" indent="0">
              <a:buNone/>
            </a:pPr>
            <a:r>
              <a:rPr lang="en-GB" sz="2800" dirty="0" err="1"/>
              <a:t>Cliquez</a:t>
            </a:r>
            <a:r>
              <a:rPr lang="en-GB" sz="2800" dirty="0"/>
              <a:t> </a:t>
            </a:r>
            <a:r>
              <a:rPr lang="en-GB" sz="2800" dirty="0" err="1"/>
              <a:t>sur</a:t>
            </a:r>
            <a:r>
              <a:rPr lang="en-GB" sz="2800" dirty="0"/>
              <a:t> Erasmus forum</a:t>
            </a:r>
            <a:endParaRPr lang="en-GB" sz="28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2" r="691" b="5213"/>
          <a:stretch/>
        </p:blipFill>
        <p:spPr bwMode="auto">
          <a:xfrm>
            <a:off x="467544" y="1844851"/>
            <a:ext cx="7452320" cy="4206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rrow: Right 5"/>
          <p:cNvSpPr/>
          <p:nvPr/>
        </p:nvSpPr>
        <p:spPr>
          <a:xfrm rot="7396453">
            <a:off x="1984961" y="1939755"/>
            <a:ext cx="1526244" cy="49200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905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BD0CBE4-409D-41B9-8715-6285C5C44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400" r="-1186" b="9400"/>
          <a:stretch/>
        </p:blipFill>
        <p:spPr>
          <a:xfrm>
            <a:off x="467544" y="1844824"/>
            <a:ext cx="7344816" cy="3686708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15616" y="692696"/>
            <a:ext cx="56166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err="1"/>
              <a:t>Vous</a:t>
            </a:r>
            <a:r>
              <a:rPr lang="en-GB" sz="2800" dirty="0"/>
              <a:t> </a:t>
            </a:r>
            <a:r>
              <a:rPr lang="en-GB" sz="2800" dirty="0" err="1"/>
              <a:t>trouvez</a:t>
            </a:r>
            <a:r>
              <a:rPr lang="en-GB" sz="2800" dirty="0"/>
              <a:t> </a:t>
            </a:r>
            <a:r>
              <a:rPr lang="en-GB" sz="2800" dirty="0" err="1"/>
              <a:t>ici</a:t>
            </a:r>
            <a:r>
              <a:rPr lang="en-GB" sz="2800" dirty="0"/>
              <a:t> les </a:t>
            </a:r>
            <a:r>
              <a:rPr lang="en-GB" sz="2800" dirty="0" err="1" smtClean="0"/>
              <a:t>activités</a:t>
            </a:r>
            <a:r>
              <a:rPr lang="en-GB" sz="2800" dirty="0" smtClean="0"/>
              <a:t> pour </a:t>
            </a:r>
            <a:r>
              <a:rPr lang="en-GB" sz="2800" dirty="0"/>
              <a:t>le Module 1</a:t>
            </a:r>
            <a:endParaRPr lang="en-GB" sz="2800" dirty="0"/>
          </a:p>
        </p:txBody>
      </p:sp>
      <p:sp>
        <p:nvSpPr>
          <p:cNvPr id="6" name="Arrow: Right 5"/>
          <p:cNvSpPr/>
          <p:nvPr/>
        </p:nvSpPr>
        <p:spPr>
          <a:xfrm rot="6217330">
            <a:off x="1841047" y="2240783"/>
            <a:ext cx="2683697" cy="49200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024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09580"/>
            <a:ext cx="8839200" cy="8640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800" dirty="0" err="1"/>
              <a:t>Vous</a:t>
            </a:r>
            <a:r>
              <a:rPr lang="en-GB" sz="2800" dirty="0"/>
              <a:t> </a:t>
            </a:r>
            <a:r>
              <a:rPr lang="en-GB" sz="2800" dirty="0" err="1"/>
              <a:t>pouvez</a:t>
            </a:r>
            <a:r>
              <a:rPr lang="en-GB" sz="2800" dirty="0"/>
              <a:t> </a:t>
            </a:r>
            <a:r>
              <a:rPr lang="en-GB" sz="2800" dirty="0" err="1"/>
              <a:t>participer</a:t>
            </a:r>
            <a:r>
              <a:rPr lang="en-GB" sz="2800" dirty="0"/>
              <a:t> à </a:t>
            </a:r>
            <a:r>
              <a:rPr lang="en-GB" sz="2800" dirty="0" err="1"/>
              <a:t>une</a:t>
            </a:r>
            <a:r>
              <a:rPr lang="en-GB" sz="2800" dirty="0"/>
              <a:t> discussion </a:t>
            </a:r>
            <a:r>
              <a:rPr lang="en-GB" sz="2800" dirty="0" err="1"/>
              <a:t>ou</a:t>
            </a:r>
            <a:r>
              <a:rPr lang="en-GB" sz="2800" dirty="0"/>
              <a:t> en </a:t>
            </a:r>
            <a:r>
              <a:rPr lang="en-GB" sz="2800" dirty="0" err="1"/>
              <a:t>créer</a:t>
            </a:r>
            <a:r>
              <a:rPr lang="en-GB" sz="2800" dirty="0"/>
              <a:t> </a:t>
            </a:r>
            <a:r>
              <a:rPr lang="en-GB" sz="2800" dirty="0" err="1"/>
              <a:t>une</a:t>
            </a:r>
            <a:r>
              <a:rPr lang="en-GB" sz="2800" dirty="0"/>
              <a:t> nouvelle!</a:t>
            </a:r>
            <a:endParaRPr lang="en-GB" sz="28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t="10852" r="530" b="8915"/>
          <a:stretch/>
        </p:blipFill>
        <p:spPr bwMode="auto">
          <a:xfrm>
            <a:off x="467544" y="2204865"/>
            <a:ext cx="7920880" cy="4000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rrow: Right 5"/>
          <p:cNvSpPr/>
          <p:nvPr/>
        </p:nvSpPr>
        <p:spPr>
          <a:xfrm rot="5400000">
            <a:off x="790955" y="2828360"/>
            <a:ext cx="2437469" cy="49200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/>
          <p:cNvSpPr/>
          <p:nvPr/>
        </p:nvSpPr>
        <p:spPr>
          <a:xfrm rot="7104149">
            <a:off x="4416344" y="2700403"/>
            <a:ext cx="2468454" cy="49200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184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Lectures </a:t>
            </a:r>
            <a:r>
              <a:rPr lang="en-US" dirty="0" err="1" smtClean="0"/>
              <a:t>supplémentaires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Building Cross-Cultural Competence (2008),  Hampden-Turner &amp; </a:t>
            </a:r>
            <a:r>
              <a:rPr lang="en-GB" dirty="0" err="1"/>
              <a:t>Trompenaars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Exploring and Assessing Intercultural Competence (2006), </a:t>
            </a:r>
            <a:r>
              <a:rPr lang="en-GB" dirty="0" err="1"/>
              <a:t>Fantini</a:t>
            </a:r>
            <a:r>
              <a:rPr lang="en-GB" dirty="0"/>
              <a:t> &amp; </a:t>
            </a:r>
            <a:r>
              <a:rPr lang="en-GB" dirty="0" err="1"/>
              <a:t>Tirmizi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hlinkClick r:id="rId2"/>
              </a:rPr>
              <a:t>Intercultural Working (2008), Skills CFA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4503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</a:t>
            </a:r>
            <a:r>
              <a:rPr lang="en-GB" dirty="0" smtClean="0"/>
              <a:t>uto-</a:t>
            </a:r>
            <a:r>
              <a:rPr lang="en-GB" dirty="0" err="1" smtClean="0"/>
              <a:t>évaluation</a:t>
            </a:r>
            <a:r>
              <a:rPr lang="en-GB" dirty="0" smtClean="0"/>
              <a:t> et </a:t>
            </a:r>
            <a:r>
              <a:rPr lang="en-GB" dirty="0" err="1" smtClean="0"/>
              <a:t>réflexion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/>
              <a:t>Selon </a:t>
            </a:r>
            <a:r>
              <a:rPr lang="fr-FR" dirty="0"/>
              <a:t>vous, quels aspects de la communication interculturelle sont les plus pertinents dans votre contexte professionnel? </a:t>
            </a: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Comment </a:t>
            </a:r>
            <a:r>
              <a:rPr lang="fr-FR" dirty="0"/>
              <a:t>votre organisation peut-elle vous aider à développer vos connaissances, aptitudes et compétences en matière de communication interculturelle? </a:t>
            </a: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Vous </a:t>
            </a:r>
            <a:r>
              <a:rPr lang="fr-FR" dirty="0"/>
              <a:t>pouvez publier vos réponses à ces questions sur la plateforme en ligne, mais ce n'est pas obligatoire.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3705390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Félicitations</a:t>
            </a:r>
            <a:r>
              <a:rPr lang="en-US" dirty="0" smtClean="0"/>
              <a:t>!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Vous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avez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terminé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cette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unité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!</a:t>
            </a:r>
            <a:endParaRPr lang="el-GR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2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/>
          </a:bodyPr>
          <a:lstStyle/>
          <a:p>
            <a:r>
              <a:rPr lang="en-GB" dirty="0" err="1" smtClean="0"/>
              <a:t>Contenu</a:t>
            </a:r>
            <a:r>
              <a:rPr lang="en-GB" dirty="0" smtClean="0"/>
              <a:t> du Module </a:t>
            </a:r>
            <a:r>
              <a:rPr lang="en-GB" dirty="0"/>
              <a:t>1</a:t>
            </a:r>
            <a:endParaRPr lang="el-GR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="" xmlns:a16="http://schemas.microsoft.com/office/drawing/2014/main" id="{9CCED806-7691-4768-8774-663692311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906779"/>
              </p:ext>
            </p:extLst>
          </p:nvPr>
        </p:nvGraphicFramePr>
        <p:xfrm>
          <a:off x="1073670" y="1556792"/>
          <a:ext cx="6738690" cy="424404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06699">
                  <a:extLst>
                    <a:ext uri="{9D8B030D-6E8A-4147-A177-3AD203B41FA5}">
                      <a16:colId xmlns="" xmlns:a16="http://schemas.microsoft.com/office/drawing/2014/main" val="2997840386"/>
                    </a:ext>
                  </a:extLst>
                </a:gridCol>
                <a:gridCol w="5231991">
                  <a:extLst>
                    <a:ext uri="{9D8B030D-6E8A-4147-A177-3AD203B41FA5}">
                      <a16:colId xmlns="" xmlns:a16="http://schemas.microsoft.com/office/drawing/2014/main" val="417902064"/>
                    </a:ext>
                  </a:extLst>
                </a:gridCol>
              </a:tblGrid>
              <a:tr h="278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Unité</a:t>
                      </a:r>
                      <a:endParaRPr lang="en-GB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Objectifs</a:t>
                      </a:r>
                      <a:r>
                        <a:rPr lang="en-GB" sz="2000" dirty="0" smtClean="0">
                          <a:effectLst/>
                        </a:rPr>
                        <a:t> des sessions </a:t>
                      </a:r>
                      <a:endParaRPr lang="en-GB" sz="20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7392413"/>
                  </a:ext>
                </a:extLst>
              </a:tr>
              <a:tr h="11086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 err="1" smtClean="0">
                          <a:effectLst/>
                        </a:rPr>
                        <a:t>Unité</a:t>
                      </a:r>
                      <a:r>
                        <a:rPr lang="en-GB" sz="2800" dirty="0" smtClean="0">
                          <a:effectLst/>
                        </a:rPr>
                        <a:t> </a:t>
                      </a:r>
                      <a:r>
                        <a:rPr lang="en-GB" sz="2800" dirty="0">
                          <a:effectLst/>
                        </a:rPr>
                        <a:t>1.1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fr-FR" sz="2800" dirty="0" smtClean="0">
                          <a:solidFill>
                            <a:schemeClr val="tx1"/>
                          </a:solidFill>
                        </a:rPr>
                        <a:t>     Comprendre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l’</a:t>
                      </a:r>
                      <a:r>
                        <a:rPr lang="en-GB" sz="2800" dirty="0" err="1" smtClean="0">
                          <a:solidFill>
                            <a:schemeClr val="tx1"/>
                          </a:solidFill>
                        </a:rPr>
                        <a:t>interculturalité</a:t>
                      </a:r>
                      <a:endParaRPr lang="en-GB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en-GB" sz="2800" dirty="0" err="1" smtClean="0">
                          <a:solidFill>
                            <a:schemeClr val="tx1"/>
                          </a:solidFill>
                        </a:rPr>
                        <a:t>dans</a:t>
                      </a:r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 le </a:t>
                      </a:r>
                      <a:r>
                        <a:rPr lang="en-GB" sz="2800" dirty="0" err="1" smtClean="0">
                          <a:solidFill>
                            <a:schemeClr val="tx1"/>
                          </a:solidFill>
                        </a:rPr>
                        <a:t>contexte</a:t>
                      </a:r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GB" sz="2800" dirty="0" err="1" smtClean="0">
                          <a:solidFill>
                            <a:schemeClr val="tx1"/>
                          </a:solidFill>
                        </a:rPr>
                        <a:t>l’EFP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62435651"/>
                  </a:ext>
                </a:extLst>
              </a:tr>
              <a:tr h="7793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 err="1" smtClean="0">
                          <a:effectLst/>
                        </a:rPr>
                        <a:t>Unité</a:t>
                      </a:r>
                      <a:r>
                        <a:rPr lang="en-GB" sz="2800" dirty="0" smtClean="0">
                          <a:effectLst/>
                        </a:rPr>
                        <a:t> </a:t>
                      </a:r>
                      <a:r>
                        <a:rPr lang="en-GB" sz="2800" dirty="0">
                          <a:effectLst/>
                        </a:rPr>
                        <a:t>1.2 </a:t>
                      </a:r>
                      <a:endParaRPr lang="en-GB" sz="28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err="1" smtClean="0">
                          <a:effectLst/>
                        </a:rPr>
                        <a:t>Développer</a:t>
                      </a:r>
                      <a:r>
                        <a:rPr lang="en-GB" sz="2800" dirty="0" smtClean="0">
                          <a:effectLst/>
                        </a:rPr>
                        <a:t> </a:t>
                      </a:r>
                      <a:r>
                        <a:rPr lang="en-GB" sz="2800" dirty="0" err="1" smtClean="0">
                          <a:effectLst/>
                        </a:rPr>
                        <a:t>une</a:t>
                      </a:r>
                      <a:r>
                        <a:rPr lang="en-GB" sz="2800" dirty="0" smtClean="0">
                          <a:effectLst/>
                        </a:rPr>
                        <a:t> conscience </a:t>
                      </a:r>
                      <a:r>
                        <a:rPr lang="en-GB" sz="2800" dirty="0" err="1" smtClean="0">
                          <a:effectLst/>
                        </a:rPr>
                        <a:t>culturelle</a:t>
                      </a:r>
                      <a:r>
                        <a:rPr lang="en-GB" sz="2800" dirty="0" smtClean="0">
                          <a:effectLst/>
                        </a:rPr>
                        <a:t>  </a:t>
                      </a:r>
                      <a:endParaRPr lang="en-GB" sz="28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14003240"/>
                  </a:ext>
                </a:extLst>
              </a:tr>
              <a:tr h="1169073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GB" sz="2800" dirty="0" err="1" smtClean="0">
                          <a:effectLst/>
                        </a:rPr>
                        <a:t>Unité</a:t>
                      </a:r>
                      <a:r>
                        <a:rPr lang="en-GB" sz="2800" dirty="0" smtClean="0">
                          <a:effectLst/>
                        </a:rPr>
                        <a:t> </a:t>
                      </a:r>
                      <a:r>
                        <a:rPr lang="en-GB" sz="2800" dirty="0">
                          <a:effectLst/>
                        </a:rPr>
                        <a:t>1.3</a:t>
                      </a:r>
                      <a:endParaRPr lang="en-GB" sz="2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err="1" smtClean="0">
                          <a:effectLst/>
                        </a:rPr>
                        <a:t>Développer</a:t>
                      </a:r>
                      <a:r>
                        <a:rPr lang="en-GB" sz="2800" baseline="0" dirty="0" smtClean="0">
                          <a:effectLst/>
                        </a:rPr>
                        <a:t> des </a:t>
                      </a:r>
                      <a:r>
                        <a:rPr lang="en-GB" sz="2800" baseline="0" dirty="0" err="1" smtClean="0">
                          <a:effectLst/>
                        </a:rPr>
                        <a:t>compétences</a:t>
                      </a:r>
                      <a:r>
                        <a:rPr lang="en-GB" sz="2800" baseline="0" dirty="0" smtClean="0">
                          <a:effectLst/>
                        </a:rPr>
                        <a:t> de communication </a:t>
                      </a:r>
                      <a:r>
                        <a:rPr lang="en-GB" sz="2800" baseline="0" dirty="0" err="1" smtClean="0">
                          <a:effectLst/>
                        </a:rPr>
                        <a:t>interculturelle</a:t>
                      </a:r>
                      <a:endParaRPr lang="en-GB" sz="28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522192359"/>
                  </a:ext>
                </a:extLst>
              </a:tr>
              <a:tr h="696994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55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00807"/>
            <a:ext cx="6203032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err="1"/>
              <a:t>L’évaluation</a:t>
            </a:r>
            <a:r>
              <a:rPr lang="en-GB" sz="3200" dirty="0"/>
              <a:t> de </a:t>
            </a:r>
            <a:r>
              <a:rPr lang="en-GB" sz="3200" dirty="0" err="1"/>
              <a:t>ce</a:t>
            </a:r>
            <a:r>
              <a:rPr lang="en-GB" sz="3200" dirty="0"/>
              <a:t> module </a:t>
            </a:r>
            <a:r>
              <a:rPr lang="en-GB" sz="3200" dirty="0" err="1"/>
              <a:t>est</a:t>
            </a:r>
            <a:r>
              <a:rPr lang="en-GB" sz="3200" dirty="0"/>
              <a:t> </a:t>
            </a:r>
            <a:r>
              <a:rPr lang="en-GB" sz="3200" dirty="0" err="1"/>
              <a:t>assez</a:t>
            </a:r>
            <a:r>
              <a:rPr lang="en-GB" sz="3200" dirty="0"/>
              <a:t> </a:t>
            </a:r>
            <a:r>
              <a:rPr lang="en-GB" sz="3200" dirty="0" err="1"/>
              <a:t>informelle</a:t>
            </a:r>
            <a:r>
              <a:rPr lang="en-GB" sz="3200" dirty="0"/>
              <a:t> et se fait à travers:</a:t>
            </a:r>
          </a:p>
          <a:p>
            <a:r>
              <a:rPr lang="en-GB" sz="3200" dirty="0"/>
              <a:t>Auto-</a:t>
            </a:r>
            <a:r>
              <a:rPr lang="en-GB" sz="3200" dirty="0" err="1"/>
              <a:t>évaluation</a:t>
            </a:r>
            <a:endParaRPr lang="en-GB" sz="3200" dirty="0"/>
          </a:p>
          <a:p>
            <a:r>
              <a:rPr lang="en-GB" sz="3200" dirty="0"/>
              <a:t>Observations du </a:t>
            </a:r>
            <a:r>
              <a:rPr lang="en-GB" sz="3200" dirty="0" err="1"/>
              <a:t>formateur</a:t>
            </a:r>
            <a:r>
              <a:rPr lang="en-GB" sz="3200" dirty="0"/>
              <a:t> et contributions à la discussion</a:t>
            </a:r>
          </a:p>
          <a:p>
            <a:r>
              <a:rPr lang="en-GB" sz="3200" dirty="0"/>
              <a:t>Contributions aux discussions en </a:t>
            </a:r>
            <a:r>
              <a:rPr lang="en-GB" sz="3200" dirty="0" err="1"/>
              <a:t>ligne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07758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4" y="274638"/>
            <a:ext cx="5915000" cy="1786210"/>
          </a:xfrm>
        </p:spPr>
        <p:txBody>
          <a:bodyPr>
            <a:normAutofit fontScale="90000"/>
          </a:bodyPr>
          <a:lstStyle/>
          <a:p>
            <a:r>
              <a:rPr lang="en-US" dirty="0"/>
              <a:t>MODULE 1 </a:t>
            </a:r>
            <a:br>
              <a:rPr lang="en-US" dirty="0"/>
            </a:br>
            <a:r>
              <a:rPr lang="en-US" dirty="0" smtClean="0"/>
              <a:t>UNITE </a:t>
            </a:r>
            <a:r>
              <a:rPr lang="en-US" dirty="0"/>
              <a:t>1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851454"/>
              </p:ext>
            </p:extLst>
          </p:nvPr>
        </p:nvGraphicFramePr>
        <p:xfrm>
          <a:off x="395536" y="1700808"/>
          <a:ext cx="7632848" cy="4084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Titre</a:t>
                      </a:r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m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odule</a:t>
                      </a:r>
                      <a:endParaRPr lang="el-G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Développement</a:t>
                      </a:r>
                      <a:r>
                        <a:rPr lang="fr-FR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des compétences interculturelles à travers la sensibilisation culturelle et une communication interculturelle efficace</a:t>
                      </a:r>
                      <a:endParaRPr lang="el-GR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Titre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20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l’u</a:t>
                      </a:r>
                      <a:r>
                        <a:rPr lang="en-GB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nité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Comprendre</a:t>
                      </a:r>
                      <a:r>
                        <a:rPr lang="en-US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l’</a:t>
                      </a:r>
                      <a:r>
                        <a:rPr lang="en-GB" sz="20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interculturalité</a:t>
                      </a:r>
                      <a:r>
                        <a:rPr lang="en-GB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dans</a:t>
                      </a:r>
                      <a:r>
                        <a:rPr lang="en-GB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le </a:t>
                      </a:r>
                      <a:r>
                        <a:rPr lang="en-GB" sz="20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contexte</a:t>
                      </a:r>
                      <a:r>
                        <a:rPr lang="en-GB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de </a:t>
                      </a:r>
                      <a:r>
                        <a:rPr lang="en-GB" sz="20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l’EFP</a:t>
                      </a:r>
                      <a:endParaRPr lang="en-GB" sz="20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Learning objectives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Explorer le rôle et la valeur du développement individuel, personnel et professionnel à</a:t>
                      </a:r>
                      <a:r>
                        <a:rPr lang="fr-FR" sz="20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travers les expériences et programmes interculturels de l’EFP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Réfléchir sur les rôles professionnels de l’EFP</a:t>
                      </a:r>
                      <a:r>
                        <a:rPr lang="fr-FR" sz="20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sur réviser les compétences et connaissances personnelles et organisationnelles</a:t>
                      </a:r>
                      <a:r>
                        <a:rPr lang="fr-FR" sz="20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FR" sz="20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Durée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n-GB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heures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(plus les </a:t>
                      </a:r>
                      <a:r>
                        <a:rPr lang="en-GB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activités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</a:t>
                      </a:r>
                      <a:r>
                        <a:rPr lang="en-GB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ligne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78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CONTENU DE L’UNITE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341632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Explorer les concepts </a:t>
            </a:r>
            <a:r>
              <a:rPr lang="en-GB" sz="2400" b="1" dirty="0" err="1"/>
              <a:t>clés</a:t>
            </a:r>
            <a:r>
              <a:rPr lang="en-GB" sz="2400" b="1" dirty="0"/>
              <a:t> des </a:t>
            </a:r>
            <a:r>
              <a:rPr lang="en-GB" sz="2400" b="1" dirty="0" err="1"/>
              <a:t>expériences</a:t>
            </a:r>
            <a:r>
              <a:rPr lang="en-GB" sz="2400" b="1" dirty="0"/>
              <a:t> </a:t>
            </a:r>
            <a:r>
              <a:rPr lang="en-GB" sz="2400" b="1" dirty="0" err="1"/>
              <a:t>interculturelles</a:t>
            </a:r>
            <a:r>
              <a:rPr lang="en-GB" sz="2400" b="1" dirty="0"/>
              <a:t> de </a:t>
            </a:r>
            <a:r>
              <a:rPr lang="en-GB" sz="2400" b="1" dirty="0" err="1" smtClean="0"/>
              <a:t>l’EFP</a:t>
            </a:r>
            <a:endParaRPr lang="en-GB" sz="2400" b="1" dirty="0" smtClean="0"/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Introduction aux </a:t>
            </a:r>
            <a:r>
              <a:rPr lang="en-GB" sz="2400" b="1" dirty="0" err="1"/>
              <a:t>normes</a:t>
            </a:r>
            <a:r>
              <a:rPr lang="en-GB" sz="2400" b="1" dirty="0"/>
              <a:t> </a:t>
            </a:r>
            <a:r>
              <a:rPr lang="en-GB" sz="2400" b="1" dirty="0" err="1"/>
              <a:t>clés</a:t>
            </a:r>
            <a:r>
              <a:rPr lang="en-GB" sz="2400" b="1" dirty="0"/>
              <a:t> (</a:t>
            </a:r>
            <a:r>
              <a:rPr lang="en-GB" sz="2400" b="1" dirty="0" err="1"/>
              <a:t>liés</a:t>
            </a:r>
            <a:r>
              <a:rPr lang="en-GB" sz="2400" b="1" dirty="0"/>
              <a:t> aux </a:t>
            </a:r>
            <a:r>
              <a:rPr lang="en-GB" sz="2400" b="1" dirty="0" err="1"/>
              <a:t>compétences</a:t>
            </a:r>
            <a:r>
              <a:rPr lang="en-GB" sz="2400" b="1" dirty="0"/>
              <a:t> </a:t>
            </a:r>
            <a:r>
              <a:rPr lang="en-GB" sz="2400" b="1" dirty="0" err="1"/>
              <a:t>clés</a:t>
            </a:r>
            <a:r>
              <a:rPr lang="en-GB" sz="2400" b="1" dirty="0"/>
              <a:t>) pour les </a:t>
            </a:r>
            <a:r>
              <a:rPr lang="en-GB" sz="2400" b="1" dirty="0" err="1"/>
              <a:t>professionnels</a:t>
            </a:r>
            <a:r>
              <a:rPr lang="en-GB" sz="2400" b="1" dirty="0"/>
              <a:t> de </a:t>
            </a:r>
            <a:r>
              <a:rPr lang="en-GB" sz="2400" b="1" dirty="0" err="1" smtClean="0"/>
              <a:t>l’EFP</a:t>
            </a:r>
            <a:endParaRPr lang="en-GB" sz="2400" b="1" dirty="0" smtClean="0"/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/>
              <a:t>Contextualiser</a:t>
            </a:r>
            <a:r>
              <a:rPr lang="en-GB" sz="2400" b="1" dirty="0"/>
              <a:t> le </a:t>
            </a:r>
            <a:r>
              <a:rPr lang="en-GB" sz="2400" b="1" dirty="0" err="1"/>
              <a:t>développement</a:t>
            </a:r>
            <a:r>
              <a:rPr lang="en-GB" sz="2400" b="1" dirty="0"/>
              <a:t> </a:t>
            </a:r>
            <a:r>
              <a:rPr lang="en-GB" sz="2400" b="1" dirty="0" err="1"/>
              <a:t>professionnel</a:t>
            </a:r>
            <a:r>
              <a:rPr lang="en-GB" sz="2400" b="1" dirty="0"/>
              <a:t> </a:t>
            </a:r>
            <a:r>
              <a:rPr lang="en-GB" sz="2400" b="1" dirty="0" err="1"/>
              <a:t>dans</a:t>
            </a:r>
            <a:r>
              <a:rPr lang="en-GB" sz="2400" b="1" dirty="0"/>
              <a:t> le </a:t>
            </a:r>
            <a:r>
              <a:rPr lang="en-GB" sz="2400" b="1" dirty="0" err="1"/>
              <a:t>domaine</a:t>
            </a:r>
            <a:r>
              <a:rPr lang="en-GB" sz="2400" b="1" dirty="0"/>
              <a:t> de la communication </a:t>
            </a:r>
            <a:r>
              <a:rPr lang="en-GB" sz="2400" b="1" dirty="0" err="1"/>
              <a:t>interculturelle</a:t>
            </a:r>
            <a:endParaRPr lang="en-GB" sz="2400" b="1" dirty="0"/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18850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Passons</a:t>
            </a:r>
            <a:r>
              <a:rPr lang="en-US" dirty="0" smtClean="0"/>
              <a:t> à </a:t>
            </a:r>
            <a:r>
              <a:rPr lang="en-US" dirty="0" err="1" smtClean="0"/>
              <a:t>l’activité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30832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ACTIVITE NUMERO : </a:t>
            </a:r>
            <a:r>
              <a:rPr lang="en-GB" sz="2400" b="1" dirty="0"/>
              <a:t>1.1.1</a:t>
            </a:r>
          </a:p>
          <a:p>
            <a:endParaRPr lang="en-GB" sz="2400" b="1" dirty="0"/>
          </a:p>
          <a:p>
            <a:r>
              <a:rPr lang="en-GB" sz="2400" b="1" dirty="0" smtClean="0"/>
              <a:t>TITRE ACTIVITE </a:t>
            </a:r>
            <a:r>
              <a:rPr lang="en-GB" sz="2400" b="1" dirty="0" smtClean="0"/>
              <a:t>: </a:t>
            </a:r>
            <a:r>
              <a:rPr lang="en-GB" sz="2400" b="1" dirty="0"/>
              <a:t>Introductions</a:t>
            </a:r>
          </a:p>
          <a:p>
            <a:endParaRPr lang="en-GB" sz="2400" b="1" dirty="0"/>
          </a:p>
          <a:p>
            <a:r>
              <a:rPr lang="en-GB" sz="2400" b="1" dirty="0" smtClean="0"/>
              <a:t>DUREE :</a:t>
            </a:r>
            <a:r>
              <a:rPr lang="en-GB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15</a:t>
            </a:r>
            <a:r>
              <a:rPr lang="en-GB" sz="2400" b="1" dirty="0"/>
              <a:t> minutes</a:t>
            </a: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774654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Introductions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00433A-4D4A-4D97-B049-897F2823A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Parlez à la personne à côté de vous</a:t>
            </a:r>
          </a:p>
          <a:p>
            <a:r>
              <a:rPr lang="fr-FR" dirty="0"/>
              <a:t>Vous devez découvrir </a:t>
            </a:r>
          </a:p>
          <a:p>
            <a:pPr lvl="1"/>
            <a:r>
              <a:rPr lang="fr-FR" dirty="0"/>
              <a:t>Son prénom</a:t>
            </a:r>
          </a:p>
          <a:p>
            <a:pPr lvl="1"/>
            <a:r>
              <a:rPr lang="fr-FR" dirty="0"/>
              <a:t>Son travail ou ses prospectives de travail</a:t>
            </a:r>
          </a:p>
          <a:p>
            <a:pPr lvl="1"/>
            <a:r>
              <a:rPr lang="fr-FR" dirty="0"/>
              <a:t>Quelque chose de </a:t>
            </a:r>
            <a:r>
              <a:rPr lang="fr-FR" dirty="0" smtClean="0"/>
              <a:t>spécial </a:t>
            </a:r>
            <a:r>
              <a:rPr lang="fr-FR" dirty="0"/>
              <a:t>que cette personne fait en dehors des heures de travail</a:t>
            </a:r>
          </a:p>
          <a:p>
            <a:r>
              <a:rPr lang="fr-FR" dirty="0"/>
              <a:t>Quand le formateur vous le demande, présentez la personne au reste du groupe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1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Message </a:t>
            </a:r>
            <a:r>
              <a:rPr lang="en-GB" dirty="0" err="1" smtClean="0"/>
              <a:t>clé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Pendant la communication interculturelle, il est fondamental que vous </a:t>
            </a:r>
            <a:r>
              <a:rPr lang="fr-FR" dirty="0" err="1"/>
              <a:t>écoutie</a:t>
            </a:r>
            <a:r>
              <a:rPr lang="en-GB" dirty="0"/>
              <a:t>z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qu’il</a:t>
            </a:r>
            <a:r>
              <a:rPr lang="en-GB" dirty="0"/>
              <a:t> </a:t>
            </a:r>
            <a:r>
              <a:rPr lang="fr-FR" dirty="0"/>
              <a:t>vous est </a:t>
            </a:r>
            <a:r>
              <a:rPr lang="en-GB" dirty="0"/>
              <a:t>communiqué.</a:t>
            </a:r>
          </a:p>
          <a:p>
            <a:r>
              <a:rPr lang="fr-FR" dirty="0"/>
              <a:t>Nous sommes souvent inquiétés de dire ce que nous pensons. Etre capable d’écouter les autres, élaborer ce qu’ils communiquent et le transmettre aux autre est une </a:t>
            </a:r>
            <a:r>
              <a:rPr lang="fr-FR" dirty="0" err="1"/>
              <a:t>competence</a:t>
            </a:r>
            <a:r>
              <a:rPr lang="fr-FR" dirty="0"/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741966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Custom 7">
      <a:dk1>
        <a:srgbClr val="49711E"/>
      </a:dk1>
      <a:lt1>
        <a:sysClr val="window" lastClr="FFFFFF"/>
      </a:lt1>
      <a:dk2>
        <a:srgbClr val="333333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4838</TotalTime>
  <Words>1121</Words>
  <Application>Microsoft Office PowerPoint</Application>
  <PresentationFormat>Affichage à l'écran (4:3)</PresentationFormat>
  <Paragraphs>137</Paragraphs>
  <Slides>29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Θέμα του Office</vt:lpstr>
      <vt:lpstr>Module 1  Développement des compétences interculturelles à travers la sensibilisation culturelle et une communication interculturelle efficace</vt:lpstr>
      <vt:lpstr>Introduction au Module 1</vt:lpstr>
      <vt:lpstr>Contenu du Module 1</vt:lpstr>
      <vt:lpstr>Evaluation </vt:lpstr>
      <vt:lpstr>MODULE 1  UNITE 1 </vt:lpstr>
      <vt:lpstr>CONTENU DE L’UNITE</vt:lpstr>
      <vt:lpstr>Passons à l’activité</vt:lpstr>
      <vt:lpstr>Introductions</vt:lpstr>
      <vt:lpstr>Message clé </vt:lpstr>
      <vt:lpstr>Passons à l’activité</vt:lpstr>
      <vt:lpstr>Talk stations</vt:lpstr>
      <vt:lpstr>Passons à l’activité</vt:lpstr>
      <vt:lpstr>Définitions clé </vt:lpstr>
      <vt:lpstr>Passons à l’activité</vt:lpstr>
      <vt:lpstr>Normes clé </vt:lpstr>
      <vt:lpstr>Pause</vt:lpstr>
      <vt:lpstr>Normes clé </vt:lpstr>
      <vt:lpstr>Normes clé </vt:lpstr>
      <vt:lpstr>Skills CFA norme clé 1</vt:lpstr>
      <vt:lpstr>The Skills CFA key standards 2</vt:lpstr>
      <vt:lpstr>Passons à l’activité </vt:lpstr>
      <vt:lpstr>Utiliser la plateforme enligne </vt:lpstr>
      <vt:lpstr>Activités en ligne Module 1</vt:lpstr>
      <vt:lpstr>Présentation PowerPoint</vt:lpstr>
      <vt:lpstr>Présentation PowerPoint</vt:lpstr>
      <vt:lpstr>Présentation PowerPoint</vt:lpstr>
      <vt:lpstr>Lectures supplémentaires</vt:lpstr>
      <vt:lpstr>Auto-évaluation et réflexion </vt:lpstr>
      <vt:lpstr>Félicitations!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Project Coordinator</dc:creator>
  <cp:lastModifiedBy>Utilisateur Windows</cp:lastModifiedBy>
  <cp:revision>88</cp:revision>
  <cp:lastPrinted>2018-03-29T13:56:38Z</cp:lastPrinted>
  <dcterms:created xsi:type="dcterms:W3CDTF">2017-10-16T06:30:11Z</dcterms:created>
  <dcterms:modified xsi:type="dcterms:W3CDTF">2018-07-23T12:42:05Z</dcterms:modified>
</cp:coreProperties>
</file>