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90" r:id="rId4"/>
    <p:sldId id="291" r:id="rId5"/>
    <p:sldId id="258" r:id="rId6"/>
    <p:sldId id="261" r:id="rId7"/>
    <p:sldId id="283" r:id="rId8"/>
    <p:sldId id="272" r:id="rId9"/>
    <p:sldId id="292" r:id="rId10"/>
    <p:sldId id="280" r:id="rId11"/>
    <p:sldId id="273" r:id="rId12"/>
    <p:sldId id="281" r:id="rId13"/>
    <p:sldId id="265" r:id="rId14"/>
    <p:sldId id="282" r:id="rId15"/>
    <p:sldId id="267" r:id="rId16"/>
    <p:sldId id="275" r:id="rId17"/>
    <p:sldId id="269" r:id="rId18"/>
    <p:sldId id="276" r:id="rId19"/>
    <p:sldId id="279" r:id="rId20"/>
    <p:sldId id="278" r:id="rId21"/>
    <p:sldId id="284" r:id="rId22"/>
    <p:sldId id="293" r:id="rId23"/>
    <p:sldId id="270" r:id="rId24"/>
    <p:sldId id="285" r:id="rId25"/>
    <p:sldId id="288" r:id="rId26"/>
    <p:sldId id="286" r:id="rId27"/>
    <p:sldId id="260" r:id="rId28"/>
    <p:sldId id="294" r:id="rId29"/>
    <p:sldId id="262" r:id="rId30"/>
  </p:sldIdLst>
  <p:sldSz cx="9144000" cy="6858000" type="screen4x3"/>
  <p:notesSz cx="6888163" cy="10020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59" autoAdjust="0"/>
    <p:restoredTop sz="94280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6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1180B0-6ED1-4799-979B-18C19D0C474D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6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1266266-5E11-4B68-948D-A8BF29E063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F00858-131F-45C9-96B9-4A2311E834ED}" type="datetimeFigureOut">
              <a:rPr lang="el-GR" smtClean="0"/>
              <a:t>31/7/2018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0182F8F-5088-4031-82CD-039490420B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10182F8F-5088-4031-82CD-039490420B5C}" type="slidenum">
              <a:rPr lang="el-GR" sz="1900" kern="0">
                <a:solidFill>
                  <a:sysClr val="windowText" lastClr="000000"/>
                </a:solidFill>
              </a:rPr>
              <a:pPr defTabSz="966155">
                <a:defRPr/>
              </a:pPr>
              <a:t>3</a:t>
            </a:fld>
            <a:endParaRPr lang="el-GR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0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US" altLang="el-GR" sz="1200" b="1" dirty="0" err="1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_small_cup_of_coffe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lesupport.co.uk/ealacademy/login/index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llscfa.org/images/pdfs/National%20Occupational%20Standards/Languages%20and%20Intercultural%20Working/2008/Intercultural%20Working.pdf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Ενότητα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1 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l-GR" sz="2000" dirty="0">
                <a:solidFill>
                  <a:schemeClr val="accent3">
                    <a:lumMod val="75000"/>
                  </a:schemeClr>
                </a:solidFill>
              </a:rPr>
              <a:t>Ανάπτυξη της διαπολιτισμικής ικανότητας μέσω της πολιτιστικής γνώσης  και της αποτελεσματικής διαπολιτισμικής επικοινωνίας</a:t>
            </a:r>
            <a:endParaRPr lang="el-GR" sz="2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640" y="4149080"/>
            <a:ext cx="6080720" cy="154644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Υποενότητα 1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l-GR" sz="2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Κατανόηση της </a:t>
            </a:r>
            <a:r>
              <a:rPr lang="el-GR" sz="22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διαπολιτισμικότητας</a:t>
            </a:r>
            <a:r>
              <a:rPr lang="el-GR" sz="2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στο </a:t>
            </a:r>
            <a:r>
              <a:rPr lang="el-GR" sz="22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πλαίσΙο</a:t>
            </a:r>
            <a:r>
              <a:rPr lang="el-GR" sz="2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της ΕΕΚ</a:t>
            </a:r>
            <a:endParaRPr lang="el-GR" sz="2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200800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1.1.2</a:t>
            </a:r>
          </a:p>
          <a:p>
            <a:endParaRPr lang="en-GB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GB" sz="2400" b="1" dirty="0" smtClean="0"/>
              <a:t>: </a:t>
            </a:r>
            <a:r>
              <a:rPr lang="el-GR" sz="2400" b="1" dirty="0" smtClean="0"/>
              <a:t>Σταθμοί Ομιλίας</a:t>
            </a:r>
            <a:r>
              <a:rPr lang="en-US" sz="2400" b="1" dirty="0" smtClean="0"/>
              <a:t>(</a:t>
            </a:r>
            <a:r>
              <a:rPr lang="en-GB" sz="2400" b="1" dirty="0" smtClean="0"/>
              <a:t>Talk stations)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GB" sz="2400" b="1" dirty="0" smtClean="0"/>
              <a:t>: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GB" sz="2400" b="1" dirty="0"/>
              <a:t> </a:t>
            </a:r>
            <a:r>
              <a:rPr lang="el-GR" sz="2400" b="1" dirty="0" smtClean="0"/>
              <a:t>λεπτά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Σχόλια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6283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1417638"/>
          </a:xfrm>
        </p:spPr>
        <p:txBody>
          <a:bodyPr>
            <a:normAutofit/>
          </a:bodyPr>
          <a:lstStyle/>
          <a:p>
            <a:r>
              <a:rPr lang="el-GR" dirty="0" smtClean="0"/>
              <a:t>Σταθμοί Ομιλίας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0433A-4D4A-4D97-B049-897F2823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638"/>
            <a:ext cx="7776864" cy="4963690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Σταθείτε </a:t>
            </a:r>
            <a:r>
              <a:rPr lang="el-GR" sz="2800" dirty="0"/>
              <a:t>σε έναν σταθμό ομιλίας γύρω από το δωμάτιο και ο εκπαιδευτής θα σας παραχωρήσει ένα γράμμα, Α ή </a:t>
            </a:r>
            <a:r>
              <a:rPr lang="el-GR" sz="2800" dirty="0" smtClean="0"/>
              <a:t>Β.</a:t>
            </a:r>
            <a:endParaRPr lang="en-US" sz="2800" dirty="0" smtClean="0"/>
          </a:p>
          <a:p>
            <a:r>
              <a:rPr lang="el-GR" sz="2800" dirty="0" smtClean="0"/>
              <a:t>Όταν </a:t>
            </a:r>
            <a:r>
              <a:rPr lang="el-GR" sz="2800" dirty="0"/>
              <a:t>σας ζητήσει ο εκπαιδευτής, συζητήστε τη λέξη στην κάρτα σταθμού ομιλίας. Μπορείτε να γράψετε στην </a:t>
            </a:r>
            <a:r>
              <a:rPr lang="el-GR" sz="2800" dirty="0" smtClean="0"/>
              <a:t>κάρτα.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Ο εκπαιδευτής θα ζητήσει από το άτομο Α να </a:t>
            </a:r>
            <a:r>
              <a:rPr lang="el-GR" sz="2800" dirty="0" smtClean="0"/>
              <a:t>μετεκινήθη αριστερόστροφα σε  </a:t>
            </a:r>
            <a:r>
              <a:rPr lang="el-GR" sz="2800" dirty="0"/>
              <a:t>ένα σταθμό και πρόσωπο Β δεξιόστροφα </a:t>
            </a:r>
            <a:r>
              <a:rPr lang="el-GR" sz="2800" dirty="0" smtClean="0"/>
              <a:t> σε έναν σταθμό.</a:t>
            </a:r>
          </a:p>
          <a:p>
            <a:r>
              <a:rPr lang="el-GR" sz="2800" dirty="0" smtClean="0"/>
              <a:t>Όταν </a:t>
            </a:r>
            <a:r>
              <a:rPr lang="el-GR" sz="2800" dirty="0"/>
              <a:t>σας ζητήσει ο εκπαιδευτής, συζητήστε τη λέξη στην κάρτα στο νέο σταθμό ομιλίας σας. Και πάλι, μπορείτε να γράψετε στην κάρτα, αν θέλετε.</a:t>
            </a:r>
            <a:endParaRPr lang="en-GB" sz="2800" dirty="0"/>
          </a:p>
          <a:p>
            <a:pPr marL="0" indent="0">
              <a:buNone/>
            </a:pPr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95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1.1.3</a:t>
            </a:r>
          </a:p>
          <a:p>
            <a:endParaRPr lang="en-GB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GB" sz="2400" b="1" dirty="0" smtClean="0"/>
              <a:t>: </a:t>
            </a:r>
            <a:r>
              <a:rPr lang="el-GR" sz="2400" b="1" dirty="0" smtClean="0"/>
              <a:t>Βασικοί Ορισμοί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GB" sz="2400" b="1" dirty="0" smtClean="0"/>
              <a:t>: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15</a:t>
            </a:r>
            <a:r>
              <a:rPr lang="en-GB" sz="2400" b="1" dirty="0"/>
              <a:t> </a:t>
            </a:r>
            <a:r>
              <a:rPr lang="el-GR" sz="2400" b="1" dirty="0" smtClean="0"/>
              <a:t>λεπτά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ΣΧΟΛΙΑ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6166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Βασικοί Ορισμοί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Θα σας δοθούν οκτώ βασικοί ορισμοί αλλά δεν θα σας λένε τι ορίζουν</a:t>
            </a:r>
          </a:p>
          <a:p>
            <a:r>
              <a:rPr lang="el-GR" dirty="0" smtClean="0"/>
              <a:t>Εργαστείτε σε ζευγάρια και γράψετε τι νομίζεται ότι ορίζουν στο κουτί με το ερωτηματικό.</a:t>
            </a:r>
          </a:p>
          <a:p>
            <a:r>
              <a:rPr lang="el-GR" dirty="0" smtClean="0"/>
              <a:t>Ο εκπαιδευτής θα συζητήσεις τις απαντήσεις μαζί σας στο τέλος.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052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23921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1.1.4</a:t>
            </a:r>
          </a:p>
          <a:p>
            <a:endParaRPr lang="en-GB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GB" sz="2400" b="1" dirty="0" smtClean="0"/>
              <a:t>: </a:t>
            </a:r>
            <a:r>
              <a:rPr lang="el-GR" sz="2400" b="1" dirty="0" smtClean="0"/>
              <a:t>Βασικά Πρότυπα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GB" sz="2400" b="1" dirty="0" smtClean="0"/>
              <a:t>: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GB" sz="2400" b="1" dirty="0"/>
              <a:t> </a:t>
            </a:r>
            <a:r>
              <a:rPr lang="el-GR" sz="2400" b="1" dirty="0" smtClean="0"/>
              <a:t>λεπτά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ΣΧΟΛΙΑ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5780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452" y="447576"/>
            <a:ext cx="6192688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Βασικά πρότυπα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853136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Ποια </a:t>
            </a:r>
            <a:r>
              <a:rPr lang="el-GR" dirty="0"/>
              <a:t>είναι τα βασικά πρότυπα για τους διαπολιτισμικούς </a:t>
            </a:r>
            <a:r>
              <a:rPr lang="el-GR" dirty="0" err="1"/>
              <a:t>παρόχους</a:t>
            </a:r>
            <a:r>
              <a:rPr lang="el-GR" dirty="0"/>
              <a:t> </a:t>
            </a:r>
            <a:r>
              <a:rPr lang="el-GR" dirty="0" smtClean="0"/>
              <a:t> ΕΕΚ και </a:t>
            </a:r>
            <a:r>
              <a:rPr lang="el-GR" dirty="0"/>
              <a:t>τους επαγγελματίες της </a:t>
            </a:r>
            <a:r>
              <a:rPr lang="el-GR" dirty="0" smtClean="0"/>
              <a:t>ΕΕΚ;</a:t>
            </a:r>
          </a:p>
          <a:p>
            <a:r>
              <a:rPr lang="el-GR" dirty="0" smtClean="0"/>
              <a:t>Η </a:t>
            </a:r>
            <a:r>
              <a:rPr lang="el-GR" dirty="0"/>
              <a:t>έρευνα του έργου μας υποδηλώνει ότι τα τυπικά πρότυπα και προσόντα για αποτελεσματική διαπολιτισμική παροχή ποικίλλουν σημαντικά από χώρα σε </a:t>
            </a:r>
            <a:r>
              <a:rPr lang="el-GR" dirty="0" smtClean="0"/>
              <a:t>χώρα</a:t>
            </a:r>
          </a:p>
          <a:p>
            <a:r>
              <a:rPr lang="el-GR" dirty="0" smtClean="0"/>
              <a:t>Διαβάστε </a:t>
            </a:r>
            <a:r>
              <a:rPr lang="el-GR" dirty="0"/>
              <a:t>το απόσπασμα από το Πλαίσιο </a:t>
            </a:r>
            <a:r>
              <a:rPr lang="el-GR" dirty="0" smtClean="0"/>
              <a:t>Πολιτιστικής </a:t>
            </a:r>
            <a:r>
              <a:rPr lang="el-GR" dirty="0" err="1" smtClean="0"/>
              <a:t>Ικανοτήτας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n-GB" dirty="0" smtClean="0"/>
              <a:t>The </a:t>
            </a:r>
            <a:r>
              <a:rPr lang="en-GB" dirty="0"/>
              <a:t>Cultural Competence Framework </a:t>
            </a:r>
            <a:r>
              <a:rPr lang="en-US" dirty="0" smtClean="0"/>
              <a:t>)</a:t>
            </a:r>
            <a:r>
              <a:rPr lang="el-GR" dirty="0" smtClean="0"/>
              <a:t>για </a:t>
            </a:r>
            <a:r>
              <a:rPr lang="el-GR" dirty="0"/>
              <a:t>να αποκτήσετε μια εικόνα για τη σκέψη πίσω από αυτή την εκπαίδευση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2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Διάλειμμα για καφέ</a:t>
            </a:r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7103056-E059-4ACC-BE5F-F3EE342A5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-1041"/>
          <a:stretch/>
        </p:blipFill>
        <p:spPr>
          <a:xfrm>
            <a:off x="1403648" y="1628801"/>
            <a:ext cx="5011358" cy="37976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49C28E-DA69-4FE7-A515-B23897D3DAED}"/>
              </a:ext>
            </a:extLst>
          </p:cNvPr>
          <p:cNvSpPr txBox="1"/>
          <p:nvPr/>
        </p:nvSpPr>
        <p:spPr>
          <a:xfrm>
            <a:off x="1403648" y="5426459"/>
            <a:ext cx="5011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commons.wikimedia.org/wiki/File:A_small_cup_of_coffee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90867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Βασικά Πρότυπα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</a:t>
            </a:r>
            <a:r>
              <a:rPr lang="el-GR" dirty="0"/>
              <a:t>έρευνα του έργου μας δείχνει ότι τα τυπικά πρότυπα και προσόντα σε αποτελεσματικές διαπολιτισμικές πρακτικές διαφέρουν σημαντικά από χώρα σε </a:t>
            </a:r>
            <a:r>
              <a:rPr lang="el-GR" dirty="0" smtClean="0"/>
              <a:t>χώρα.</a:t>
            </a:r>
          </a:p>
          <a:p>
            <a:r>
              <a:rPr lang="el-GR" dirty="0" smtClean="0"/>
              <a:t>Στο </a:t>
            </a:r>
            <a:r>
              <a:rPr lang="el-GR" dirty="0"/>
              <a:t>Ηνωμένο Βασίλειο και στην Ιταλία υπάρχουν επαγγελματικά προσόντα, συμπεριλαμβανομένου του επιπέδου </a:t>
            </a:r>
            <a:r>
              <a:rPr lang="el-GR" dirty="0" smtClean="0"/>
              <a:t>μεταπτυχιακού.</a:t>
            </a:r>
            <a:endParaRPr lang="en-US" dirty="0"/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36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Βασικά πρότυπα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Στο </a:t>
            </a:r>
            <a:r>
              <a:rPr lang="el-GR" dirty="0"/>
              <a:t>Ηνωμένο Βασίλειο, τα εθνικά επαγγελματικά πρότυπα εποπτεύονται από έναν οργανισμό που </a:t>
            </a:r>
            <a:r>
              <a:rPr lang="el-GR" dirty="0" smtClean="0"/>
              <a:t>ονομάζεται  </a:t>
            </a:r>
            <a:r>
              <a:rPr lang="el-GR" dirty="0" err="1"/>
              <a:t>Skills</a:t>
            </a:r>
            <a:r>
              <a:rPr lang="el-GR" dirty="0"/>
              <a:t> </a:t>
            </a:r>
            <a:r>
              <a:rPr lang="el-GR" dirty="0" smtClean="0"/>
              <a:t>CFA.</a:t>
            </a:r>
          </a:p>
          <a:p>
            <a:r>
              <a:rPr lang="el-GR" dirty="0" smtClean="0"/>
              <a:t>Η </a:t>
            </a:r>
            <a:r>
              <a:rPr lang="en-US" dirty="0" smtClean="0"/>
              <a:t> Skills</a:t>
            </a:r>
            <a:r>
              <a:rPr lang="el-GR" dirty="0" smtClean="0"/>
              <a:t> CFA </a:t>
            </a:r>
            <a:r>
              <a:rPr lang="el-GR" dirty="0"/>
              <a:t>δεν είναι κυβερνητική οργάνωση. Πρόκειται για μια οργάνωση τρίτου </a:t>
            </a:r>
            <a:r>
              <a:rPr lang="el-GR" dirty="0" smtClean="0"/>
              <a:t>τομέα.</a:t>
            </a:r>
          </a:p>
          <a:p>
            <a:r>
              <a:rPr lang="el-GR" dirty="0" smtClean="0"/>
              <a:t>Η </a:t>
            </a:r>
            <a:r>
              <a:rPr lang="en-US" dirty="0" smtClean="0"/>
              <a:t>Skills </a:t>
            </a:r>
            <a:r>
              <a:rPr lang="el-GR" dirty="0" smtClean="0"/>
              <a:t> </a:t>
            </a:r>
            <a:r>
              <a:rPr lang="el-GR" dirty="0"/>
              <a:t>Η CFA δημοσίευσε </a:t>
            </a:r>
            <a:r>
              <a:rPr lang="en-US" dirty="0" smtClean="0"/>
              <a:t> </a:t>
            </a:r>
            <a:r>
              <a:rPr lang="el-GR" dirty="0" smtClean="0"/>
              <a:t>τα επαγγελματικά </a:t>
            </a:r>
            <a:r>
              <a:rPr lang="el-GR" dirty="0"/>
              <a:t>πρότυπα που περιλαμβάνουν ένα ειδικό τμήμα με τίτλο «Διαπολιτισμική Εργασία».</a:t>
            </a:r>
            <a:endParaRPr lang="en-GB" dirty="0"/>
          </a:p>
          <a:p>
            <a:pPr marL="914400" lvl="2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259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Skills CFA </a:t>
            </a:r>
            <a:r>
              <a:rPr lang="el-GR" dirty="0" smtClean="0"/>
              <a:t>βασικό πρότυπο </a:t>
            </a:r>
            <a:r>
              <a:rPr lang="en-GB" dirty="0" smtClean="0"/>
              <a:t>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</a:t>
            </a:r>
            <a:r>
              <a:rPr lang="el-GR" dirty="0" err="1" smtClean="0"/>
              <a:t>δώ</a:t>
            </a:r>
            <a:r>
              <a:rPr lang="el-GR" dirty="0" smtClean="0"/>
              <a:t>  είναι ένα παράδειγμα ενός κριτηρίου απόδοσης για μια  διαπολιτισμική εργασία</a:t>
            </a:r>
            <a:r>
              <a:rPr lang="en-GB" dirty="0" smtClean="0"/>
              <a:t>:</a:t>
            </a:r>
            <a:endParaRPr lang="en-GB" dirty="0"/>
          </a:p>
          <a:p>
            <a:pPr marL="720725" lvl="1" indent="0">
              <a:buNone/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Αναπτύξετε τις δεξιότητες σας για να εργάζεστε αποτελεσματικά με άτομα από διαφορετικές χώρες ή διαφορετικές κουλτούρες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l-GR" dirty="0" smtClean="0"/>
              <a:t>Ο εκπαιδευτής θα σας δώσει δυο κριτήρια απόδοσης για να μελετήσετε. </a:t>
            </a:r>
          </a:p>
          <a:p>
            <a:r>
              <a:rPr lang="el-GR" dirty="0" smtClean="0"/>
              <a:t>Εργαστείτε σε ζευγάρια για να συμπληρώσετε το φύλλο κριτήρια απόδοσης και να το συζητήσετε με την υπόλοιπη ομάδα.</a:t>
            </a:r>
          </a:p>
          <a:p>
            <a:endParaRPr lang="en-GB" sz="2800" dirty="0"/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46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Εισαγωγή και περίληψη της Ενότητας </a:t>
            </a:r>
            <a:r>
              <a:rPr lang="en-GB" dirty="0" smtClean="0"/>
              <a:t>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dirty="0" smtClean="0"/>
              <a:t>Καλώς </a:t>
            </a:r>
            <a:r>
              <a:rPr lang="el-GR" sz="2800" dirty="0"/>
              <a:t>ήρθατε στην Ενότητα 1 αυτού του προγράμματος κατάρτισης για </a:t>
            </a:r>
            <a:r>
              <a:rPr lang="el-GR" sz="2800" dirty="0" err="1"/>
              <a:t>παρόχους</a:t>
            </a:r>
            <a:r>
              <a:rPr lang="el-GR" sz="2800" dirty="0"/>
              <a:t> και οργανισμούς ΕΕΚ.</a:t>
            </a:r>
            <a:br>
              <a:rPr lang="el-GR" sz="2800" dirty="0"/>
            </a:br>
            <a:r>
              <a:rPr lang="el-GR" sz="2800" dirty="0"/>
              <a:t>Αυτή η πρώτη ενότητα </a:t>
            </a:r>
            <a:r>
              <a:rPr lang="el-GR" sz="2800" dirty="0" smtClean="0"/>
              <a:t>έχει σκοπό </a:t>
            </a:r>
            <a:r>
              <a:rPr lang="el-GR" sz="2800" dirty="0"/>
              <a:t> </a:t>
            </a:r>
            <a:r>
              <a:rPr lang="el-GR" sz="2800" dirty="0" err="1" smtClean="0"/>
              <a:t>τηγν</a:t>
            </a:r>
            <a:r>
              <a:rPr lang="el-GR" sz="2800" dirty="0" smtClean="0"/>
              <a:t> ανάπτυξη </a:t>
            </a:r>
            <a:r>
              <a:rPr lang="el-GR" sz="2800" dirty="0"/>
              <a:t>και ενίσχυση των διαπολιτισμικών ικανοτήτων των </a:t>
            </a:r>
            <a:r>
              <a:rPr lang="el-GR" sz="2800" dirty="0" smtClean="0"/>
              <a:t>επαγγελματιών </a:t>
            </a:r>
            <a:r>
              <a:rPr lang="el-GR" sz="2800" dirty="0"/>
              <a:t>ΕΕΚ που συμμετέχουν σε προγράμματα και εμπειρίες διαπολιτισμικής κινητικότητας.</a:t>
            </a:r>
            <a:br>
              <a:rPr lang="el-GR" sz="2800" dirty="0"/>
            </a:br>
            <a:r>
              <a:rPr lang="el-GR" sz="2800" dirty="0"/>
              <a:t>Αν αναλογιστούν και αναπτύξουν τις δικές τους διαπολιτισμικές ικανότητες, οι </a:t>
            </a:r>
            <a:r>
              <a:rPr lang="el-GR" sz="2800" dirty="0" smtClean="0"/>
              <a:t>οργανισμοί και </a:t>
            </a:r>
            <a:r>
              <a:rPr lang="el-GR" sz="2800" dirty="0"/>
              <a:t>οι επαγγελματίες θα είναι σε θέση να εργαστούν πιο αποτελεσματικά με τους </a:t>
            </a:r>
            <a:r>
              <a:rPr lang="el-GR" sz="2800" dirty="0" smtClean="0"/>
              <a:t>εκπαιδευόμενους  </a:t>
            </a:r>
            <a:r>
              <a:rPr lang="el-GR" sz="2800" dirty="0"/>
              <a:t>και τους συμμετέχοντες σε περιβάλλον διαπολιτισμικής ΕΕΚ.</a:t>
            </a:r>
          </a:p>
        </p:txBody>
      </p:sp>
    </p:spTree>
    <p:extLst>
      <p:ext uri="{BB962C8B-B14F-4D97-AF65-F5344CB8AC3E}">
        <p14:creationId xmlns:p14="http://schemas.microsoft.com/office/powerpoint/2010/main" val="75390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βασικά πρότυπα του </a:t>
            </a:r>
            <a:r>
              <a:rPr lang="en-US" dirty="0" smtClean="0"/>
              <a:t>The </a:t>
            </a:r>
            <a:r>
              <a:rPr lang="en-US" dirty="0"/>
              <a:t>Skills </a:t>
            </a:r>
            <a:r>
              <a:rPr lang="en-US" dirty="0" smtClean="0"/>
              <a:t>CFA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l-GR" sz="2400" dirty="0" smtClean="0"/>
              <a:t>Αναπτύξτε </a:t>
            </a:r>
            <a:r>
              <a:rPr lang="el-GR" sz="2400" dirty="0"/>
              <a:t>τις δεξιότητές σας για να εργαστείτε αποτελεσματικά με ανθρώπους από διαφορετικές χώρες ή διαφορετικούς </a:t>
            </a:r>
            <a:r>
              <a:rPr lang="el-GR" sz="2400" dirty="0" smtClean="0"/>
              <a:t>πολιτισμούς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sz="2400" dirty="0" smtClean="0"/>
              <a:t>Δημιουργήστε </a:t>
            </a:r>
            <a:r>
              <a:rPr lang="el-GR" sz="2400" dirty="0"/>
              <a:t>σχέσεις εργασίας με ανθρώπους από διαφορετικές χώρες ή διαφορετικούς </a:t>
            </a:r>
            <a:r>
              <a:rPr lang="el-GR" sz="2400" dirty="0" smtClean="0"/>
              <a:t>πολιτισμούς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sz="2400" dirty="0" smtClean="0"/>
              <a:t>Διορίστε </a:t>
            </a:r>
            <a:r>
              <a:rPr lang="el-GR" sz="2400" dirty="0"/>
              <a:t>άτομα από διαφορετικές χώρες ή διαφορετικούς </a:t>
            </a:r>
            <a:r>
              <a:rPr lang="el-GR" sz="2400" dirty="0" smtClean="0"/>
              <a:t>πολιτισμούς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sz="2400" dirty="0" smtClean="0"/>
              <a:t>Διαχειριστείτε </a:t>
            </a:r>
            <a:r>
              <a:rPr lang="el-GR" sz="2400" dirty="0"/>
              <a:t>μια πολυπολιτισμική </a:t>
            </a:r>
            <a:r>
              <a:rPr lang="el-GR" sz="2400" dirty="0" smtClean="0"/>
              <a:t>ομάδα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sz="2400" dirty="0" smtClean="0"/>
              <a:t>Διαχειριστείτε </a:t>
            </a:r>
            <a:r>
              <a:rPr lang="el-GR" sz="2400" dirty="0"/>
              <a:t>την παροχή μιας υπηρεσίας σε άτομα από διαφορετικές χώρες ή διαφορετικούς </a:t>
            </a:r>
            <a:r>
              <a:rPr lang="el-GR" sz="2400" dirty="0" smtClean="0"/>
              <a:t>πολιτισμούς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sz="2400" dirty="0" smtClean="0"/>
              <a:t>Αναπτύξετε  νέες αγορές με </a:t>
            </a:r>
            <a:r>
              <a:rPr lang="el-GR" sz="2400" dirty="0"/>
              <a:t>διαφορετικές χώρες ή διαφορετικούς </a:t>
            </a:r>
            <a:r>
              <a:rPr lang="el-GR" sz="2400" dirty="0" smtClean="0"/>
              <a:t>πολιτισμούς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sz="2400" dirty="0" smtClean="0"/>
              <a:t>Εργαστείτε  </a:t>
            </a:r>
            <a:r>
              <a:rPr lang="el-GR" sz="2400" dirty="0"/>
              <a:t>με ανθρώπους από διαφορετικές χώρες ή διαφορετικούς πολιτισμούς</a:t>
            </a:r>
            <a:endParaRPr lang="en-GB" sz="2800" dirty="0"/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298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673262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1.1.5</a:t>
            </a:r>
          </a:p>
          <a:p>
            <a:endParaRPr lang="en-GB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GB" sz="2400" b="1" dirty="0" smtClean="0"/>
              <a:t>: </a:t>
            </a:r>
            <a:r>
              <a:rPr lang="el-GR" sz="2400" b="1" dirty="0" smtClean="0"/>
              <a:t>Η διαδικτυακή πλατφόρμα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GB" sz="2400" b="1" dirty="0" smtClean="0"/>
              <a:t>: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15 </a:t>
            </a:r>
            <a:r>
              <a:rPr lang="el-GR" sz="2400" b="1" dirty="0" smtClean="0"/>
              <a:t>λεπτά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ΣΧΟΛΙΑ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4849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Χρήση της διαδικτυακής πλατφόρμας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Η διαδικτυακή πλατφόρμα </a:t>
            </a:r>
            <a:r>
              <a:rPr lang="el-GR" dirty="0"/>
              <a:t>διαθέτει διάφορες δραστηριότητες και πρόσθετες πληροφορίες σχετικά με αυτό το εκπαιδευτικό </a:t>
            </a:r>
            <a:r>
              <a:rPr lang="el-GR" dirty="0" smtClean="0"/>
              <a:t>πρόγραμμα.</a:t>
            </a:r>
            <a:endParaRPr lang="en-US" dirty="0" smtClean="0"/>
          </a:p>
          <a:p>
            <a:r>
              <a:rPr lang="el-GR" dirty="0" smtClean="0"/>
              <a:t>Ο </a:t>
            </a:r>
            <a:r>
              <a:rPr lang="el-GR" dirty="0"/>
              <a:t>καθένας πρέπει να συνδεθεί για να αποκτήσει πρόσβαση στα υλικά και να δημοσιεύσει τις απαντήσεις </a:t>
            </a:r>
            <a:r>
              <a:rPr lang="el-GR" dirty="0" smtClean="0"/>
              <a:t>του στις εργασίες τους </a:t>
            </a:r>
            <a:r>
              <a:rPr lang="en-US" dirty="0" smtClean="0"/>
              <a:t>online.</a:t>
            </a:r>
          </a:p>
          <a:p>
            <a:r>
              <a:rPr lang="en-US" dirty="0" smtClean="0"/>
              <a:t>M</a:t>
            </a:r>
            <a:r>
              <a:rPr lang="el-GR" dirty="0" err="1" smtClean="0"/>
              <a:t>πορεί</a:t>
            </a:r>
            <a:r>
              <a:rPr lang="el-GR" dirty="0" smtClean="0"/>
              <a:t> επίσης </a:t>
            </a:r>
            <a:r>
              <a:rPr lang="el-GR" dirty="0"/>
              <a:t>να χρειαστεί να καταχωρίσετε τα αποτελέσματα των δραστηριοτήτων που </a:t>
            </a:r>
            <a:r>
              <a:rPr lang="el-GR" dirty="0" smtClean="0"/>
              <a:t>ολοκληρώσατε στη στην πρόσωπο </a:t>
            </a:r>
            <a:r>
              <a:rPr lang="el-GR" dirty="0"/>
              <a:t>με </a:t>
            </a:r>
            <a:r>
              <a:rPr lang="el-GR" dirty="0" smtClean="0"/>
              <a:t>πρόσωπο συνάντηση που είχατε  </a:t>
            </a:r>
            <a:r>
              <a:rPr lang="el-GR" dirty="0"/>
              <a:t>σε αυτήν την πλατφόρμα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48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552728" cy="1656184"/>
          </a:xfrm>
        </p:spPr>
        <p:txBody>
          <a:bodyPr>
            <a:noAutofit/>
          </a:bodyPr>
          <a:lstStyle/>
          <a:p>
            <a:r>
              <a:rPr lang="el-GR" sz="3200" dirty="0" smtClean="0"/>
              <a:t>Διαδικτυακές δραστηριότητες για Ενότητα 1</a:t>
            </a:r>
            <a:endParaRPr lang="el-GR" sz="3200" dirty="0"/>
          </a:p>
        </p:txBody>
      </p:sp>
      <p:sp>
        <p:nvSpPr>
          <p:cNvPr id="3" name="Rectangle 2"/>
          <p:cNvSpPr/>
          <p:nvPr/>
        </p:nvSpPr>
        <p:spPr>
          <a:xfrm>
            <a:off x="395535" y="1431891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Πηγαίνετε στην ιστοσελίδα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http://vlesupport.co.uk/ealacademy/login/index.php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συνδεθείτε   γράφοντας το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‘Username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‘Password’</a:t>
            </a:r>
            <a:endParaRPr lang="en-GB" sz="28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3" r="3281" b="4177"/>
          <a:stretch/>
        </p:blipFill>
        <p:spPr bwMode="auto">
          <a:xfrm>
            <a:off x="1115615" y="3182392"/>
            <a:ext cx="6146925" cy="3264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rrow: Right 3"/>
          <p:cNvSpPr/>
          <p:nvPr/>
        </p:nvSpPr>
        <p:spPr>
          <a:xfrm>
            <a:off x="683568" y="3861048"/>
            <a:ext cx="2736304" cy="5040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9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5616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Πρέπει να φτάσετε στην σελίδα αυτή. Κτυπήστε στο </a:t>
            </a:r>
            <a:r>
              <a:rPr lang="en-GB" sz="2800" dirty="0" smtClean="0"/>
              <a:t>Erasmus </a:t>
            </a:r>
            <a:r>
              <a:rPr lang="en-GB" sz="2800" dirty="0"/>
              <a:t>forum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2" r="691" b="5213"/>
          <a:stretch/>
        </p:blipFill>
        <p:spPr bwMode="auto">
          <a:xfrm>
            <a:off x="467544" y="1844851"/>
            <a:ext cx="7452320" cy="4206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/>
          <p:cNvSpPr/>
          <p:nvPr/>
        </p:nvSpPr>
        <p:spPr>
          <a:xfrm rot="7396453">
            <a:off x="1984961" y="1939755"/>
            <a:ext cx="1526244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05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D0CBE4-409D-41B9-8715-6285C5C44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400" r="-1186" b="9400"/>
          <a:stretch/>
        </p:blipFill>
        <p:spPr>
          <a:xfrm>
            <a:off x="467544" y="1844824"/>
            <a:ext cx="7344816" cy="3686708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15616" y="692696"/>
            <a:ext cx="5616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Αυτές είναι οι εργασίες σας για την Ενότητα </a:t>
            </a:r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6" name="Arrow: Right 5"/>
          <p:cNvSpPr/>
          <p:nvPr/>
        </p:nvSpPr>
        <p:spPr>
          <a:xfrm rot="6217330">
            <a:off x="1841047" y="2240783"/>
            <a:ext cx="2683697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24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09580"/>
            <a:ext cx="8839200" cy="864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 smtClean="0"/>
              <a:t>Μπορείτε τώρα να συμμετέχετε στην υφιστάμενη συζήτηση ή να ξεκινήσετε μια νέα συζήτηση</a:t>
            </a:r>
            <a:endParaRPr lang="en-GB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10852" r="530" b="8915"/>
          <a:stretch/>
        </p:blipFill>
        <p:spPr bwMode="auto">
          <a:xfrm>
            <a:off x="467544" y="2204865"/>
            <a:ext cx="7920880" cy="40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/>
          <p:cNvSpPr/>
          <p:nvPr/>
        </p:nvSpPr>
        <p:spPr>
          <a:xfrm rot="5400000">
            <a:off x="790955" y="2828360"/>
            <a:ext cx="2437469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/>
          <p:cNvSpPr/>
          <p:nvPr/>
        </p:nvSpPr>
        <p:spPr>
          <a:xfrm rot="7104149">
            <a:off x="4416344" y="2700403"/>
            <a:ext cx="2468454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84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Επιπλέον διάβασμα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Building Cross-Cultural Competence (2008),  Hampden-Turner &amp; </a:t>
            </a:r>
            <a:r>
              <a:rPr lang="en-GB" dirty="0" err="1"/>
              <a:t>Trompenaars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Exploring and Assessing Intercultural Competence (2006), </a:t>
            </a:r>
            <a:r>
              <a:rPr lang="en-GB" dirty="0" err="1"/>
              <a:t>Fantini</a:t>
            </a:r>
            <a:r>
              <a:rPr lang="en-GB" dirty="0"/>
              <a:t> &amp; </a:t>
            </a:r>
            <a:r>
              <a:rPr lang="en-GB" dirty="0" err="1"/>
              <a:t>Tirmizi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linkClick r:id="rId2"/>
              </a:rPr>
              <a:t>Intercultural Working (2008), Skills CFA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4503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Αυτοαξιολόγηση</a:t>
            </a:r>
            <a:r>
              <a:rPr lang="el-GR" dirty="0" smtClean="0"/>
              <a:t> και αντανάκλαση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Ποιες </a:t>
            </a:r>
            <a:r>
              <a:rPr lang="el-GR" sz="2800" dirty="0"/>
              <a:t>πτυχές της διαπολιτισμικής επικοινωνίας νομίζετε ότι είναι πιο συναφείς με το επαγγελματικό σας </a:t>
            </a:r>
            <a:r>
              <a:rPr lang="el-GR" sz="2800" dirty="0" smtClean="0"/>
              <a:t>πλαίσιο;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Πώς </a:t>
            </a:r>
            <a:r>
              <a:rPr lang="el-GR" sz="2800" dirty="0"/>
              <a:t>μπορεί </a:t>
            </a:r>
            <a:r>
              <a:rPr lang="el-GR" sz="2800" dirty="0" smtClean="0"/>
              <a:t>ο </a:t>
            </a:r>
            <a:r>
              <a:rPr lang="el-GR" sz="2800" dirty="0"/>
              <a:t>οργανισμός σας να σας </a:t>
            </a:r>
            <a:r>
              <a:rPr lang="el-GR" sz="2800" dirty="0" smtClean="0"/>
              <a:t> υποστηρίξει  για να αναπτύξετε τις  </a:t>
            </a:r>
            <a:r>
              <a:rPr lang="el-GR" sz="2800" dirty="0"/>
              <a:t>γνώσεις, δεξιότητες και ικανότητες σε σχέση με τη διαπολιτισμική επικοινωνία;</a:t>
            </a:r>
            <a:br>
              <a:rPr lang="el-GR" sz="2800" dirty="0"/>
            </a:br>
            <a:r>
              <a:rPr lang="el-GR" sz="1600" i="1" dirty="0"/>
              <a:t>Μπορεί να θέλετε να δημοσιεύσετε τις απαντήσεις σας σε αυτές τις ερωτήσεις στην </a:t>
            </a:r>
            <a:r>
              <a:rPr lang="el-GR" sz="1600" i="1" dirty="0" smtClean="0"/>
              <a:t>διαδικτυακή </a:t>
            </a:r>
            <a:r>
              <a:rPr lang="el-GR" sz="1600" i="1" dirty="0"/>
              <a:t>πλατφόρμα, αλλά αυτό δεν είναι υποχρεωτικό.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5390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Συγχαρητήρια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Έχετε ολοκληρώσει την υποενότητα αυτή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Περίληψη Ενότητας </a:t>
            </a:r>
            <a:r>
              <a:rPr lang="en-GB" dirty="0" smtClean="0"/>
              <a:t>1</a:t>
            </a:r>
            <a:endParaRPr lang="el-G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CCED806-7691-4768-8774-663692311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651365"/>
              </p:ext>
            </p:extLst>
          </p:nvPr>
        </p:nvGraphicFramePr>
        <p:xfrm>
          <a:off x="1073670" y="1556792"/>
          <a:ext cx="6666682" cy="38004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90599">
                  <a:extLst>
                    <a:ext uri="{9D8B030D-6E8A-4147-A177-3AD203B41FA5}">
                      <a16:colId xmlns:a16="http://schemas.microsoft.com/office/drawing/2014/main" xmlns="" val="2997840386"/>
                    </a:ext>
                  </a:extLst>
                </a:gridCol>
                <a:gridCol w="5176083">
                  <a:extLst>
                    <a:ext uri="{9D8B030D-6E8A-4147-A177-3AD203B41FA5}">
                      <a16:colId xmlns:a16="http://schemas.microsoft.com/office/drawing/2014/main" xmlns="" val="41790206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Υποενότητα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Επικέντρωση</a:t>
                      </a:r>
                      <a:r>
                        <a:rPr lang="el-GR" sz="2000" baseline="0" dirty="0" smtClean="0">
                          <a:effectLst/>
                        </a:rPr>
                        <a:t> υποενότητας</a:t>
                      </a:r>
                      <a:endParaRPr lang="en-GB" sz="20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39241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effectLst/>
                        </a:rPr>
                        <a:t>Υποενότητα </a:t>
                      </a:r>
                      <a:r>
                        <a:rPr lang="en-GB" sz="2800" dirty="0" smtClean="0">
                          <a:effectLst/>
                        </a:rPr>
                        <a:t> </a:t>
                      </a:r>
                      <a:r>
                        <a:rPr lang="en-GB" sz="2800" dirty="0">
                          <a:effectLst/>
                        </a:rPr>
                        <a:t>1.1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effectLst/>
                        </a:rPr>
                        <a:t>Κατανόηση της </a:t>
                      </a:r>
                      <a:r>
                        <a:rPr lang="el-GR" sz="2800" dirty="0" err="1" smtClean="0">
                          <a:effectLst/>
                        </a:rPr>
                        <a:t>διαπολιτισμικότητας</a:t>
                      </a:r>
                      <a:r>
                        <a:rPr lang="el-GR" sz="2800" dirty="0" smtClean="0">
                          <a:effectLst/>
                        </a:rPr>
                        <a:t> στο πλαίσιο</a:t>
                      </a:r>
                      <a:r>
                        <a:rPr lang="el-GR" sz="2800" baseline="0" dirty="0" smtClean="0">
                          <a:effectLst/>
                        </a:rPr>
                        <a:t> της ΕΕΚ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243565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effectLst/>
                        </a:rPr>
                        <a:t>Υποενότητα </a:t>
                      </a:r>
                      <a:r>
                        <a:rPr lang="en-GB" sz="2800" dirty="0" smtClean="0">
                          <a:effectLst/>
                        </a:rPr>
                        <a:t>1.2</a:t>
                      </a: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smtClean="0">
                          <a:effectLst/>
                        </a:rPr>
                        <a:t>Ανάπτυξη</a:t>
                      </a:r>
                      <a:r>
                        <a:rPr lang="el-GR" sz="2800" baseline="0" smtClean="0">
                          <a:effectLst/>
                        </a:rPr>
                        <a:t> πολιτιστικής γνώσης</a:t>
                      </a: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1400324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effectLst/>
                        </a:rPr>
                        <a:t>Υποενότητα</a:t>
                      </a:r>
                      <a:r>
                        <a:rPr lang="el-GR" sz="2800" baseline="0" dirty="0" smtClean="0">
                          <a:effectLst/>
                        </a:rPr>
                        <a:t> </a:t>
                      </a:r>
                      <a:r>
                        <a:rPr lang="en-GB" sz="2800" dirty="0" smtClean="0">
                          <a:effectLst/>
                        </a:rPr>
                        <a:t> </a:t>
                      </a:r>
                      <a:r>
                        <a:rPr lang="en-GB" sz="2800" dirty="0">
                          <a:effectLst/>
                        </a:rPr>
                        <a:t>1.3</a:t>
                      </a:r>
                      <a:endParaRPr lang="en-GB" sz="2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effectLst/>
                        </a:rPr>
                        <a:t>Ανάπτυξη δεξιοτήτων</a:t>
                      </a:r>
                      <a:r>
                        <a:rPr lang="el-GR" sz="2800" baseline="0" dirty="0" smtClean="0">
                          <a:effectLst/>
                        </a:rPr>
                        <a:t> διαπολιτισμικής επικοινωνίας</a:t>
                      </a: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2219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55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00807"/>
            <a:ext cx="6203032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200" dirty="0" smtClean="0"/>
              <a:t>Η </a:t>
            </a:r>
            <a:r>
              <a:rPr lang="el-GR" sz="3200" dirty="0"/>
              <a:t>αξιολόγηση αυτής της ενότητας είναι σε μεγάλο βαθμό ανεπίσημη και </a:t>
            </a:r>
            <a:r>
              <a:rPr lang="el-GR" sz="3200" dirty="0" smtClean="0"/>
              <a:t>μέσω:</a:t>
            </a:r>
          </a:p>
          <a:p>
            <a:r>
              <a:rPr lang="el-GR" sz="3200" dirty="0" err="1" smtClean="0"/>
              <a:t>Αυτοαξιολόγηση</a:t>
            </a:r>
            <a:endParaRPr lang="el-GR" sz="3200" dirty="0" smtClean="0"/>
          </a:p>
          <a:p>
            <a:r>
              <a:rPr lang="el-GR" sz="3200" dirty="0" err="1" smtClean="0"/>
              <a:t>Παρατηρησεις</a:t>
            </a:r>
            <a:r>
              <a:rPr lang="el-GR" sz="3200" dirty="0" smtClean="0"/>
              <a:t> του εκπαιδευτή για τις συνεισφορές στις συζητήσεις</a:t>
            </a:r>
          </a:p>
          <a:p>
            <a:r>
              <a:rPr lang="el-GR" sz="3200" dirty="0" smtClean="0"/>
              <a:t>Συνεισφορές </a:t>
            </a:r>
            <a:r>
              <a:rPr lang="el-GR" sz="3200" dirty="0"/>
              <a:t>στην ηλεκτρονική συζήτηση</a:t>
            </a:r>
          </a:p>
        </p:txBody>
      </p:sp>
    </p:spTree>
    <p:extLst>
      <p:ext uri="{BB962C8B-B14F-4D97-AF65-F5344CB8AC3E}">
        <p14:creationId xmlns:p14="http://schemas.microsoft.com/office/powerpoint/2010/main" val="407758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78621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ΕΝΟΤΗΤΑ </a:t>
            </a:r>
            <a:r>
              <a:rPr lang="en-US" dirty="0" smtClean="0"/>
              <a:t> </a:t>
            </a:r>
            <a:r>
              <a:rPr lang="en-US" dirty="0"/>
              <a:t>1 </a:t>
            </a:r>
            <a:br>
              <a:rPr lang="en-US" dirty="0"/>
            </a:br>
            <a:r>
              <a:rPr lang="el-GR" dirty="0" smtClean="0"/>
              <a:t>ΥΠΟΕΝΟΤΗΤΑ </a:t>
            </a:r>
            <a:r>
              <a:rPr lang="en-US" dirty="0" smtClean="0"/>
              <a:t> </a:t>
            </a:r>
            <a:r>
              <a:rPr lang="en-US" dirty="0"/>
              <a:t>1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890706"/>
              </p:ext>
            </p:extLst>
          </p:nvPr>
        </p:nvGraphicFramePr>
        <p:xfrm>
          <a:off x="323528" y="1772816"/>
          <a:ext cx="7632848" cy="472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l-GR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ίτλος</a:t>
                      </a:r>
                      <a:r>
                        <a:rPr lang="el-GR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ενότητας</a:t>
                      </a:r>
                      <a:endParaRPr lang="el-G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Ανάπτυξη της διαπολιτισμικής ικανότητας μέσω της πολιτιστικής γνώσης  και της αποτελεσματικής διαπολιτισμικής επικοινωνίας</a:t>
                      </a:r>
                      <a:endParaRPr lang="el-G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Τίτλος υποενότητας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Κατανόηση της </a:t>
                      </a:r>
                      <a:r>
                        <a:rPr lang="el-GR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διαπολιτισμικότητας</a:t>
                      </a:r>
                      <a:r>
                        <a:rPr lang="el-G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στο πλαίσιο της ΕΕΚ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Μαθησιακοί στόχοι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 smtClean="0"/>
                        <a:t>Να διερευνήσει το ρόλο και την αξία της προσωπικής και επαγγελματικής ανάπτυξης μέσω προγραμμάτων και εμπειριών διαπολιτισμικής ΕΕΚ για ένα άτομο.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 smtClean="0"/>
                        <a:t>Να προβληματιστούν σχετικά με τους επαγγελματικούς ρόλους της διαπολιτισμικής ΕΕΚ και να αναθεωρήσουν τις υπάρχουσες δεξιότητες, γνώσεις και ικανότητες, τόσο προσωπικές όσο και οργανωτικές.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Ώρες</a:t>
                      </a:r>
                      <a:r>
                        <a:rPr lang="el-GR" sz="2000" baseline="0" dirty="0" smtClean="0"/>
                        <a:t> εκπαίδευσης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ώρες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συν δραστηριότητες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line 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για όλη την ενότητα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ΠΕΡΙΕΧΟΜΕΝΟ ΥΠΟΕΝΟΤΗΤΑΣ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Εξερευνώντας </a:t>
            </a:r>
            <a:r>
              <a:rPr lang="el-GR" sz="2400" b="1" dirty="0"/>
              <a:t>βασικές έννοιες στις εμπειρίες διαπολιτισμικής </a:t>
            </a:r>
            <a:r>
              <a:rPr lang="el-GR" sz="2400" b="1" dirty="0" smtClean="0"/>
              <a:t>ΕΕΚ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Εισαγωγή </a:t>
            </a:r>
            <a:r>
              <a:rPr lang="el-GR" sz="2400" b="1" dirty="0"/>
              <a:t>στα βασικά πρότυπα (που συνδέονται με βασικές ικανότητες) για τους διαπολιτισμικούς </a:t>
            </a:r>
            <a:r>
              <a:rPr lang="el-GR" sz="2400" b="1" dirty="0" err="1"/>
              <a:t>παρόχους</a:t>
            </a:r>
            <a:r>
              <a:rPr lang="el-GR" sz="2400" b="1" dirty="0"/>
              <a:t> </a:t>
            </a:r>
            <a:r>
              <a:rPr lang="el-GR" sz="2400" b="1" dirty="0" smtClean="0"/>
              <a:t> ΕΕΚ και </a:t>
            </a:r>
            <a:r>
              <a:rPr lang="el-GR" sz="2400" b="1" dirty="0"/>
              <a:t>τους επαγγελματίες της </a:t>
            </a:r>
            <a:r>
              <a:rPr lang="el-GR" sz="2400" b="1" dirty="0" smtClean="0"/>
              <a:t>ΕΕΚ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Λαμβάνοντας </a:t>
            </a:r>
            <a:r>
              <a:rPr lang="el-GR" sz="2400" b="1" dirty="0"/>
              <a:t>υπόψη την επαγγελματική εξέλιξη στο πλαίσιο της διαπολιτισμικής επικοινωνίας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1.1.1</a:t>
            </a:r>
          </a:p>
          <a:p>
            <a:endParaRPr lang="en-GB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GB" sz="2400" b="1" dirty="0" smtClean="0"/>
              <a:t>: </a:t>
            </a:r>
            <a:r>
              <a:rPr lang="el-GR" sz="2400" b="1" dirty="0" smtClean="0"/>
              <a:t>Συστάσεις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GB" sz="2400" b="1" dirty="0" smtClean="0"/>
              <a:t>: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15</a:t>
            </a:r>
            <a:r>
              <a:rPr lang="en-GB" sz="2400" b="1" dirty="0"/>
              <a:t> </a:t>
            </a:r>
            <a:r>
              <a:rPr lang="el-GR" sz="2400" b="1" dirty="0" smtClean="0"/>
              <a:t>λεπτά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ΣΧΟΛΙΑ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7465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Συστάσεις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0433A-4D4A-4D97-B049-897F2823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Μιλήστε με το άτομο  που βρίσκεται δίπλα σας</a:t>
            </a:r>
            <a:endParaRPr lang="en-GB" dirty="0"/>
          </a:p>
          <a:p>
            <a:r>
              <a:rPr lang="el-GR" dirty="0" smtClean="0"/>
              <a:t>Πρέπει να μάθετε</a:t>
            </a:r>
            <a:endParaRPr lang="en-GB" dirty="0"/>
          </a:p>
          <a:p>
            <a:pPr lvl="1"/>
            <a:r>
              <a:rPr lang="el-GR" dirty="0" smtClean="0"/>
              <a:t>Το όνομα του </a:t>
            </a:r>
            <a:r>
              <a:rPr lang="en-US" dirty="0" smtClean="0"/>
              <a:t>/</a:t>
            </a:r>
            <a:r>
              <a:rPr lang="el-GR" dirty="0" smtClean="0"/>
              <a:t>της</a:t>
            </a:r>
            <a:endParaRPr lang="en-GB" dirty="0"/>
          </a:p>
          <a:p>
            <a:pPr lvl="1"/>
            <a:r>
              <a:rPr lang="el-GR" dirty="0" smtClean="0"/>
              <a:t> την δουλεία του </a:t>
            </a:r>
            <a:r>
              <a:rPr lang="en-US" dirty="0"/>
              <a:t>/</a:t>
            </a:r>
            <a:r>
              <a:rPr lang="el-GR" dirty="0" smtClean="0"/>
              <a:t>της ή την δουλειά που θα έχει σύντομα</a:t>
            </a:r>
          </a:p>
          <a:p>
            <a:pPr lvl="1"/>
            <a:r>
              <a:rPr lang="el-GR" dirty="0" smtClean="0"/>
              <a:t>Κάτι ξεχωριστό που κάνει εκτός από την εργασία του</a:t>
            </a:r>
            <a:r>
              <a:rPr lang="en-US" dirty="0" smtClean="0"/>
              <a:t>/</a:t>
            </a:r>
            <a:r>
              <a:rPr lang="el-GR" dirty="0" smtClean="0"/>
              <a:t> της και την εκπαίδευση</a:t>
            </a:r>
          </a:p>
          <a:p>
            <a:r>
              <a:rPr lang="el-GR" dirty="0" smtClean="0"/>
              <a:t>Όταν σας ρωτήσει ο εκπαιδευτής, παρουσιάστε το άτομο που είναι δίπλα σας σε όλη την ομάδα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1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Βασικό μήνυμα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 </a:t>
            </a:r>
            <a:r>
              <a:rPr lang="el-GR" dirty="0"/>
              <a:t>διαπολιτισμική επικοινωνία είναι ζωτικής σημασίας να ακούτε αυτό που </a:t>
            </a:r>
            <a:r>
              <a:rPr lang="el-GR" dirty="0" smtClean="0"/>
              <a:t>μεταδίδεται.</a:t>
            </a:r>
          </a:p>
          <a:p>
            <a:r>
              <a:rPr lang="el-GR" dirty="0" smtClean="0"/>
              <a:t>Συχνά </a:t>
            </a:r>
            <a:r>
              <a:rPr lang="el-GR" dirty="0"/>
              <a:t>μας απασχολεί αυτό που θέλουμε να πούμε. Είναι μια ικανότητα να ακούτε τους άλλους, να επεξεργάζεστε αυτό που επικοινωνούν και να το αναμεταδίδετε σε άλλους.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4196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4944</TotalTime>
  <Words>1022</Words>
  <Application>Microsoft Office PowerPoint</Application>
  <PresentationFormat>On-screen Show (4:3)</PresentationFormat>
  <Paragraphs>139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Θέμα του Office</vt:lpstr>
      <vt:lpstr>Ενότητα  1  Ανάπτυξη της διαπολιτισμικής ικανότητας μέσω της πολιτιστικής γνώσης  και της αποτελεσματικής διαπολιτισμικής επικοινωνίας</vt:lpstr>
      <vt:lpstr>Εισαγωγή και περίληψη της Ενότητας 1</vt:lpstr>
      <vt:lpstr>Περίληψη Ενότητας 1</vt:lpstr>
      <vt:lpstr>Αξιολόγηση</vt:lpstr>
      <vt:lpstr>ΕΝΟΤΗΤΑ  1  ΥΠΟΕΝΟΤΗΤΑ  1 </vt:lpstr>
      <vt:lpstr>ΠΕΡΙΕΧΟΜΕΝΟ ΥΠΟΕΝΟΤΗΤΑΣ</vt:lpstr>
      <vt:lpstr>ΩΡΑ ΓΙΑ ΔΡΑΣΤΗΡΙΟΤΗΤΑ</vt:lpstr>
      <vt:lpstr>Συστάσεις</vt:lpstr>
      <vt:lpstr>Βασικό μήνυμα</vt:lpstr>
      <vt:lpstr>ΩΡΑ ΓΙΑ ΔΡΑΣΤΗΡΙΟΤΗΤΑ</vt:lpstr>
      <vt:lpstr>Σταθμοί Ομιλίας</vt:lpstr>
      <vt:lpstr>ΩΡΑ ΓΙΑ ΔΡΑΣΤΗΡΙΟΤΗΤΑ</vt:lpstr>
      <vt:lpstr>Βασικοί Ορισμοί</vt:lpstr>
      <vt:lpstr>ΩΡΑ ΓΙΑ ΔΡΑΣΤΗΡΙΟΤΗΤΑ</vt:lpstr>
      <vt:lpstr>Βασικά πρότυπα</vt:lpstr>
      <vt:lpstr>Διάλειμμα για καφέ</vt:lpstr>
      <vt:lpstr>Βασικά Πρότυπα</vt:lpstr>
      <vt:lpstr>Βασικά πρότυπα</vt:lpstr>
      <vt:lpstr>Skills CFA βασικό πρότυπο 1</vt:lpstr>
      <vt:lpstr>Τα βασικά πρότυπα του The Skills CFA</vt:lpstr>
      <vt:lpstr>ΩΡΑ ΓΙΑ ΔΡΑΣΤΗΡΙΟΤΗΤΑ</vt:lpstr>
      <vt:lpstr>Χρήση της διαδικτυακής πλατφόρμας</vt:lpstr>
      <vt:lpstr>Διαδικτυακές δραστηριότητες για Ενότητα 1</vt:lpstr>
      <vt:lpstr>PowerPoint Presentation</vt:lpstr>
      <vt:lpstr>PowerPoint Presentation</vt:lpstr>
      <vt:lpstr>PowerPoint Presentation</vt:lpstr>
      <vt:lpstr>Επιπλέον διάβασμα</vt:lpstr>
      <vt:lpstr>Αυτοαξιολόγηση και αντανάκλαση</vt:lpstr>
      <vt:lpstr>Συγχαρητήρια!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Athena Knais</cp:lastModifiedBy>
  <cp:revision>104</cp:revision>
  <cp:lastPrinted>2018-03-29T13:56:38Z</cp:lastPrinted>
  <dcterms:created xsi:type="dcterms:W3CDTF">2017-10-16T06:30:11Z</dcterms:created>
  <dcterms:modified xsi:type="dcterms:W3CDTF">2018-07-31T13:24:31Z</dcterms:modified>
</cp:coreProperties>
</file>