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6" r:id="rId2"/>
    <p:sldId id="258" r:id="rId3"/>
    <p:sldId id="261" r:id="rId4"/>
    <p:sldId id="291" r:id="rId5"/>
    <p:sldId id="271" r:id="rId6"/>
    <p:sldId id="257" r:id="rId7"/>
    <p:sldId id="289" r:id="rId8"/>
    <p:sldId id="272" r:id="rId9"/>
    <p:sldId id="267" r:id="rId10"/>
    <p:sldId id="273" r:id="rId11"/>
    <p:sldId id="275" r:id="rId12"/>
    <p:sldId id="276" r:id="rId13"/>
    <p:sldId id="277" r:id="rId14"/>
    <p:sldId id="279" r:id="rId15"/>
    <p:sldId id="278" r:id="rId16"/>
    <p:sldId id="268" r:id="rId17"/>
    <p:sldId id="284" r:id="rId18"/>
    <p:sldId id="274" r:id="rId19"/>
    <p:sldId id="280" r:id="rId20"/>
    <p:sldId id="292" r:id="rId21"/>
    <p:sldId id="293" r:id="rId22"/>
    <p:sldId id="281" r:id="rId23"/>
    <p:sldId id="283" r:id="rId24"/>
    <p:sldId id="285" r:id="rId25"/>
    <p:sldId id="282" r:id="rId26"/>
    <p:sldId id="296" r:id="rId27"/>
    <p:sldId id="297" r:id="rId28"/>
    <p:sldId id="298" r:id="rId29"/>
    <p:sldId id="270" r:id="rId30"/>
    <p:sldId id="286" r:id="rId31"/>
    <p:sldId id="287" r:id="rId32"/>
    <p:sldId id="295" r:id="rId33"/>
    <p:sldId id="260" r:id="rId34"/>
    <p:sldId id="294" r:id="rId35"/>
    <p:sldId id="262"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e" initials="H"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55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72547" cy="45801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3853" y="1"/>
            <a:ext cx="2972547" cy="458010"/>
          </a:xfrm>
          <a:prstGeom prst="rect">
            <a:avLst/>
          </a:prstGeom>
        </p:spPr>
        <p:txBody>
          <a:bodyPr vert="horz" lIns="91440" tIns="45720" rIns="91440" bIns="45720" rtlCol="0"/>
          <a:lstStyle>
            <a:lvl1pPr algn="r">
              <a:defRPr sz="1200"/>
            </a:lvl1pPr>
          </a:lstStyle>
          <a:p>
            <a:fld id="{C71180B0-6ED1-4799-979B-18C19D0C474D}" type="datetimeFigureOut">
              <a:rPr lang="fr-FR" smtClean="0"/>
              <a:t>12/07/2018</a:t>
            </a:fld>
            <a:endParaRPr lang="fr-FR"/>
          </a:p>
        </p:txBody>
      </p:sp>
      <p:sp>
        <p:nvSpPr>
          <p:cNvPr id="4" name="Espace réservé du pied de page 3"/>
          <p:cNvSpPr>
            <a:spLocks noGrp="1"/>
          </p:cNvSpPr>
          <p:nvPr>
            <p:ph type="ftr" sz="quarter" idx="2"/>
          </p:nvPr>
        </p:nvSpPr>
        <p:spPr>
          <a:xfrm>
            <a:off x="1" y="8685991"/>
            <a:ext cx="2972547" cy="45801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3853" y="8685991"/>
            <a:ext cx="2972547" cy="458010"/>
          </a:xfrm>
          <a:prstGeom prst="rect">
            <a:avLst/>
          </a:prstGeom>
        </p:spPr>
        <p:txBody>
          <a:bodyPr vert="horz" lIns="91440" tIns="45720" rIns="91440" bIns="45720" rtlCol="0" anchor="b"/>
          <a:lstStyle>
            <a:lvl1pPr algn="r">
              <a:defRPr sz="1200"/>
            </a:lvl1pPr>
          </a:lstStyle>
          <a:p>
            <a:fld id="{E1266266-5E11-4B68-948D-A8BF29E06398}" type="slidenum">
              <a:rPr lang="fr-FR" smtClean="0"/>
              <a:t>‹#›</a:t>
            </a:fld>
            <a:endParaRPr lang="fr-FR"/>
          </a:p>
        </p:txBody>
      </p:sp>
    </p:spTree>
    <p:extLst>
      <p:ext uri="{BB962C8B-B14F-4D97-AF65-F5344CB8AC3E}">
        <p14:creationId xmlns:p14="http://schemas.microsoft.com/office/powerpoint/2010/main" val="4045984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5" y="1"/>
            <a:ext cx="2971800" cy="457200"/>
          </a:xfrm>
          <a:prstGeom prst="rect">
            <a:avLst/>
          </a:prstGeom>
        </p:spPr>
        <p:txBody>
          <a:bodyPr vert="horz" lIns="91440" tIns="45720" rIns="91440" bIns="45720" rtlCol="0"/>
          <a:lstStyle>
            <a:lvl1pPr algn="r">
              <a:defRPr sz="1200"/>
            </a:lvl1pPr>
          </a:lstStyle>
          <a:p>
            <a:fld id="{B2F00858-131F-45C9-96B9-4A2311E834ED}" type="datetimeFigureOut">
              <a:rPr lang="el-GR" smtClean="0"/>
              <a:t>12/7/2018</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1"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1" y="8685214"/>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5" y="8685214"/>
            <a:ext cx="2971800" cy="457200"/>
          </a:xfrm>
          <a:prstGeom prst="rect">
            <a:avLst/>
          </a:prstGeom>
        </p:spPr>
        <p:txBody>
          <a:bodyPr vert="horz" lIns="91440" tIns="45720" rIns="91440" bIns="45720" rtlCol="0" anchor="b"/>
          <a:lstStyle>
            <a:lvl1pPr algn="r">
              <a:defRPr sz="1200"/>
            </a:lvl1pPr>
          </a:lstStyle>
          <a:p>
            <a:fld id="{10182F8F-5088-4031-82CD-039490420B5C}" type="slidenum">
              <a:rPr lang="el-GR" smtClean="0"/>
              <a:t>‹#›</a:t>
            </a:fld>
            <a:endParaRPr lang="el-GR"/>
          </a:p>
        </p:txBody>
      </p:sp>
    </p:spTree>
    <p:extLst>
      <p:ext uri="{BB962C8B-B14F-4D97-AF65-F5344CB8AC3E}">
        <p14:creationId xmlns:p14="http://schemas.microsoft.com/office/powerpoint/2010/main" val="411207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182F8F-5088-4031-82CD-039490420B5C}" type="slidenum">
              <a:rPr lang="el-GR" smtClean="0"/>
              <a:t>29</a:t>
            </a:fld>
            <a:endParaRPr lang="el-GR"/>
          </a:p>
        </p:txBody>
      </p:sp>
    </p:spTree>
    <p:extLst>
      <p:ext uri="{BB962C8B-B14F-4D97-AF65-F5344CB8AC3E}">
        <p14:creationId xmlns:p14="http://schemas.microsoft.com/office/powerpoint/2010/main" val="727420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31901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587624" y="4124672"/>
            <a:ext cx="6080720" cy="1546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9792" y="188640"/>
            <a:ext cx="3744416" cy="206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eu2\OneDrive - EDITC LTD\EU_Projects\2016 InterculturalMobility-Eurocircle_FR\4. Implementation\Dissemination\Logos\ErasmusLogo\EU flag-Erasmu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40" y="6021288"/>
            <a:ext cx="3073672" cy="8367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userDrawn="1"/>
        </p:nvSpPr>
        <p:spPr bwMode="auto">
          <a:xfrm>
            <a:off x="3131840" y="6018673"/>
            <a:ext cx="410445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260475" algn="l"/>
              </a:tabLst>
              <a:defRPr>
                <a:solidFill>
                  <a:schemeClr val="tx1"/>
                </a:solidFill>
                <a:latin typeface="Arial" charset="0"/>
              </a:defRPr>
            </a:lvl1pPr>
            <a:lvl2pPr marL="742950" indent="-285750" eaLnBrk="0" hangingPunct="0">
              <a:tabLst>
                <a:tab pos="1260475" algn="l"/>
              </a:tabLst>
              <a:defRPr>
                <a:solidFill>
                  <a:schemeClr val="tx1"/>
                </a:solidFill>
                <a:latin typeface="Arial" charset="0"/>
              </a:defRPr>
            </a:lvl2pPr>
            <a:lvl3pPr marL="1143000" indent="-228600" eaLnBrk="0" hangingPunct="0">
              <a:tabLst>
                <a:tab pos="1260475" algn="l"/>
              </a:tabLst>
              <a:defRPr>
                <a:solidFill>
                  <a:schemeClr val="tx1"/>
                </a:solidFill>
                <a:latin typeface="Arial" charset="0"/>
              </a:defRPr>
            </a:lvl3pPr>
            <a:lvl4pPr marL="1600200" indent="-228600" eaLnBrk="0" hangingPunct="0">
              <a:tabLst>
                <a:tab pos="1260475" algn="l"/>
              </a:tabLst>
              <a:defRPr>
                <a:solidFill>
                  <a:schemeClr val="tx1"/>
                </a:solidFill>
                <a:latin typeface="Arial" charset="0"/>
              </a:defRPr>
            </a:lvl4pPr>
            <a:lvl5pPr marL="2057400" indent="-228600" eaLnBrk="0" hangingPunct="0">
              <a:tabLst>
                <a:tab pos="1260475" algn="l"/>
              </a:tabLst>
              <a:defRPr>
                <a:solidFill>
                  <a:schemeClr val="tx1"/>
                </a:solidFill>
                <a:latin typeface="Arial" charset="0"/>
              </a:defRPr>
            </a:lvl5pPr>
            <a:lvl6pPr marL="2514600" indent="-228600" eaLnBrk="0" fontAlgn="base" hangingPunct="0">
              <a:spcBef>
                <a:spcPct val="0"/>
              </a:spcBef>
              <a:spcAft>
                <a:spcPct val="0"/>
              </a:spcAft>
              <a:tabLst>
                <a:tab pos="1260475" algn="l"/>
              </a:tabLst>
              <a:defRPr>
                <a:solidFill>
                  <a:schemeClr val="tx1"/>
                </a:solidFill>
                <a:latin typeface="Arial" charset="0"/>
              </a:defRPr>
            </a:lvl6pPr>
            <a:lvl7pPr marL="2971800" indent="-228600" eaLnBrk="0" fontAlgn="base" hangingPunct="0">
              <a:spcBef>
                <a:spcPct val="0"/>
              </a:spcBef>
              <a:spcAft>
                <a:spcPct val="0"/>
              </a:spcAft>
              <a:tabLst>
                <a:tab pos="1260475" algn="l"/>
              </a:tabLst>
              <a:defRPr>
                <a:solidFill>
                  <a:schemeClr val="tx1"/>
                </a:solidFill>
                <a:latin typeface="Arial" charset="0"/>
              </a:defRPr>
            </a:lvl7pPr>
            <a:lvl8pPr marL="3429000" indent="-228600" eaLnBrk="0" fontAlgn="base" hangingPunct="0">
              <a:spcBef>
                <a:spcPct val="0"/>
              </a:spcBef>
              <a:spcAft>
                <a:spcPct val="0"/>
              </a:spcAft>
              <a:tabLst>
                <a:tab pos="1260475" algn="l"/>
              </a:tabLst>
              <a:defRPr>
                <a:solidFill>
                  <a:schemeClr val="tx1"/>
                </a:solidFill>
                <a:latin typeface="Arial" charset="0"/>
              </a:defRPr>
            </a:lvl8pPr>
            <a:lvl9pPr marL="3886200" indent="-228600" eaLnBrk="0" fontAlgn="base" hangingPunct="0">
              <a:spcBef>
                <a:spcPct val="0"/>
              </a:spcBef>
              <a:spcAft>
                <a:spcPct val="0"/>
              </a:spcAft>
              <a:tabLst>
                <a:tab pos="1260475" algn="l"/>
              </a:tabLst>
              <a:defRPr>
                <a:solidFill>
                  <a:schemeClr val="tx1"/>
                </a:solidFill>
                <a:latin typeface="Arial" charset="0"/>
              </a:defRPr>
            </a:lvl9pPr>
          </a:lstStyle>
          <a:p>
            <a:pPr eaLnBrk="1" hangingPunct="1">
              <a:defRPr/>
            </a:pPr>
            <a:r>
              <a:rPr lang="en-GB" sz="1100" dirty="0">
                <a:solidFill>
                  <a:srgbClr val="002060"/>
                </a:solidFill>
              </a:rPr>
              <a:t>This project has been funded with support from the European Union. This [project] reflects the views only of the author, and the Commission cannot be held responsible for any use which may be made of the information contained therein</a:t>
            </a:r>
          </a:p>
          <a:p>
            <a:pPr eaLnBrk="1" hangingPunct="1">
              <a:defRPr/>
            </a:pPr>
            <a:r>
              <a:rPr lang="en-GB" sz="1100" dirty="0">
                <a:solidFill>
                  <a:srgbClr val="002060"/>
                </a:solidFill>
              </a:rPr>
              <a:t>.</a:t>
            </a:r>
            <a:endParaRPr lang="el-GR" sz="1100" dirty="0">
              <a:solidFill>
                <a:srgbClr val="002060"/>
              </a:solidFill>
            </a:endParaRPr>
          </a:p>
        </p:txBody>
      </p:sp>
      <p:sp>
        <p:nvSpPr>
          <p:cNvPr id="7" name="TextBox 6"/>
          <p:cNvSpPr txBox="1"/>
          <p:nvPr userDrawn="1"/>
        </p:nvSpPr>
        <p:spPr>
          <a:xfrm>
            <a:off x="4644008" y="188640"/>
            <a:ext cx="4176464" cy="646331"/>
          </a:xfrm>
          <a:prstGeom prst="rect">
            <a:avLst/>
          </a:prstGeom>
          <a:noFill/>
        </p:spPr>
        <p:txBody>
          <a:bodyPr wrap="square" rtlCol="0">
            <a:spAutoFit/>
          </a:bodyPr>
          <a:lstStyle/>
          <a:p>
            <a:endParaRPr lang="en-US"/>
          </a:p>
          <a:p>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73224" y="274638"/>
            <a:ext cx="5915000" cy="1143000"/>
          </a:xfrm>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2240" y="188640"/>
            <a:ext cx="2271663" cy="125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 Τίτλος"/>
          <p:cNvSpPr>
            <a:spLocks noGrp="1"/>
          </p:cNvSpPr>
          <p:nvPr>
            <p:ph type="title" hasCustomPrompt="1"/>
          </p:nvPr>
        </p:nvSpPr>
        <p:spPr>
          <a:xfrm>
            <a:off x="673224" y="274638"/>
            <a:ext cx="5915000" cy="1143000"/>
          </a:xfrm>
        </p:spPr>
        <p:txBody>
          <a:bodyPr/>
          <a:lstStyle>
            <a:lvl1pPr>
              <a:defRPr/>
            </a:lvl1pPr>
          </a:lstStyle>
          <a:p>
            <a:r>
              <a:rPr lang="en-US"/>
              <a:t>Further reading/resources</a:t>
            </a:r>
            <a:endParaRPr lang="el-GR"/>
          </a:p>
        </p:txBody>
      </p:sp>
      <p:sp>
        <p:nvSpPr>
          <p:cNvPr id="11" name="2 - Θέση περιεχομένου"/>
          <p:cNvSpPr>
            <a:spLocks noGrp="1"/>
          </p:cNvSpPr>
          <p:nvPr>
            <p:ph idx="1"/>
          </p:nvPr>
        </p:nvSpPr>
        <p:spPr>
          <a:xfrm>
            <a:off x="457200" y="1600200"/>
            <a:ext cx="5482952"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4098" name="Picture 2"/>
          <p:cNvPicPr>
            <a:picLocks noChangeAspect="1" noChangeArrowheads="1"/>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9544" y="2708920"/>
            <a:ext cx="2060848"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Revision questions</a:t>
            </a:r>
            <a:endParaRPr lang="el-GR"/>
          </a:p>
        </p:txBody>
      </p:sp>
      <p:sp>
        <p:nvSpPr>
          <p:cNvPr id="4" name="3 - Θέση περιεχομένου"/>
          <p:cNvSpPr>
            <a:spLocks noGrp="1"/>
          </p:cNvSpPr>
          <p:nvPr>
            <p:ph sz="half" idx="2"/>
          </p:nvPr>
        </p:nvSpPr>
        <p:spPr>
          <a:xfrm>
            <a:off x="457200" y="1529061"/>
            <a:ext cx="6203032" cy="45971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rot="993780">
            <a:off x="6660273" y="1688727"/>
            <a:ext cx="1604927" cy="3770263"/>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3900" b="1" cap="none" spc="0">
                <a:ln>
                  <a:solidFill>
                    <a:schemeClr val="tx1">
                      <a:lumMod val="50000"/>
                    </a:schemeClr>
                  </a:solidFill>
                </a:ln>
                <a:solidFill>
                  <a:srgbClr val="99FF66"/>
                </a:solidFill>
                <a:effectLst/>
              </a:rPr>
              <a:t>?</a:t>
            </a:r>
          </a:p>
        </p:txBody>
      </p:sp>
      <p:sp>
        <p:nvSpPr>
          <p:cNvPr id="12" name="Rectangle 11"/>
          <p:cNvSpPr/>
          <p:nvPr userDrawn="1"/>
        </p:nvSpPr>
        <p:spPr>
          <a:xfrm rot="21258874">
            <a:off x="7431914" y="4254642"/>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a:ln>
                  <a:solidFill>
                    <a:schemeClr val="tx1">
                      <a:lumMod val="50000"/>
                    </a:schemeClr>
                  </a:solidFill>
                </a:ln>
                <a:solidFill>
                  <a:srgbClr val="99FF66"/>
                </a:solidFill>
                <a:effectLst/>
              </a:rPr>
              <a:t>?</a:t>
            </a:r>
          </a:p>
        </p:txBody>
      </p:sp>
      <p:sp>
        <p:nvSpPr>
          <p:cNvPr id="13" name="Rectangle 12"/>
          <p:cNvSpPr/>
          <p:nvPr userDrawn="1"/>
        </p:nvSpPr>
        <p:spPr>
          <a:xfrm>
            <a:off x="6707401" y="4824698"/>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a:ln>
                  <a:solidFill>
                    <a:schemeClr val="tx1">
                      <a:lumMod val="50000"/>
                    </a:schemeClr>
                  </a:solidFill>
                </a:ln>
                <a:solidFill>
                  <a:srgbClr val="99FF66"/>
                </a:solidFill>
                <a:effectLst/>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Activity slide</a:t>
            </a:r>
            <a:endParaRPr lang="el-G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1529061"/>
            <a:ext cx="5486400" cy="319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flipH="1">
            <a:off x="7812359" y="2204864"/>
            <a:ext cx="1350405" cy="4653137"/>
          </a:xfrm>
          <a:prstGeom prst="rtTriangle">
            <a:avLst/>
          </a:prstGeom>
          <a:solidFill>
            <a:srgbClr val="99FF66"/>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2" name="1 - Θέση τίτλου"/>
          <p:cNvSpPr>
            <a:spLocks noGrp="1"/>
          </p:cNvSpPr>
          <p:nvPr>
            <p:ph type="title"/>
          </p:nvPr>
        </p:nvSpPr>
        <p:spPr>
          <a:xfrm>
            <a:off x="755576" y="274638"/>
            <a:ext cx="6203032"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7643192"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8" name="Εικόνα 1" descr="C:\Users\doloudi.LARISSA\Desktop\eu_flag_co_funded_pos_[rgb]_right.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23528" y="6093296"/>
            <a:ext cx="11541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userDrawn="1"/>
        </p:nvSpPr>
        <p:spPr bwMode="auto">
          <a:xfrm>
            <a:off x="1331640" y="6186959"/>
            <a:ext cx="1827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l-GR" sz="1200" b="1" dirty="0">
                <a:solidFill>
                  <a:srgbClr val="6B6BCF"/>
                </a:solidFill>
              </a:rPr>
              <a:t>Co-funded by the Erasmus+ </a:t>
            </a:r>
            <a:r>
              <a:rPr lang="en-US" altLang="el-GR" sz="1200" b="1" dirty="0" err="1">
                <a:solidFill>
                  <a:srgbClr val="6B6BCF"/>
                </a:solidFill>
              </a:rPr>
              <a:t>Programme</a:t>
            </a:r>
            <a:r>
              <a:rPr lang="en-US" altLang="el-GR" sz="1200" b="1" dirty="0">
                <a:solidFill>
                  <a:srgbClr val="6B6BCF"/>
                </a:solidFill>
              </a:rPr>
              <a:t> of the European Union</a:t>
            </a:r>
            <a:endParaRPr lang="el-GR" altLang="el-GR" sz="1200" b="1" dirty="0">
              <a:solidFill>
                <a:srgbClr val="6B6BCF"/>
              </a:solidFill>
            </a:endParaRPr>
          </a:p>
        </p:txBody>
      </p:sp>
      <p:sp>
        <p:nvSpPr>
          <p:cNvPr id="11" name="Right Triangle 10"/>
          <p:cNvSpPr/>
          <p:nvPr userDrawn="1"/>
        </p:nvSpPr>
        <p:spPr>
          <a:xfrm>
            <a:off x="0" y="5301208"/>
            <a:ext cx="467544" cy="1556792"/>
          </a:xfrm>
          <a:prstGeom prst="rtTriangle">
            <a:avLst/>
          </a:prstGeom>
          <a:solidFill>
            <a:schemeClr val="tx1">
              <a:lumMod val="40000"/>
              <a:lumOff val="6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l-GR"/>
          </a:p>
        </p:txBody>
      </p:sp>
      <p:sp>
        <p:nvSpPr>
          <p:cNvPr id="15" name="Right Triangle 14"/>
          <p:cNvSpPr/>
          <p:nvPr userDrawn="1"/>
        </p:nvSpPr>
        <p:spPr>
          <a:xfrm rot="10800000" flipH="1">
            <a:off x="0" y="-6063"/>
            <a:ext cx="900584" cy="2714981"/>
          </a:xfrm>
          <a:prstGeom prst="rtTriangle">
            <a:avLst/>
          </a:prstGeom>
          <a:solidFill>
            <a:schemeClr val="accent3">
              <a:lumMod val="60000"/>
              <a:lumOff val="40000"/>
            </a:schemeClr>
          </a:solidFill>
          <a:ln>
            <a:solidFill>
              <a:schemeClr val="accent3">
                <a:lumMod val="40000"/>
                <a:lumOff val="6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l-GR"/>
          </a:p>
        </p:txBody>
      </p:sp>
      <p:cxnSp>
        <p:nvCxnSpPr>
          <p:cNvPr id="19" name="Straight Connector 18"/>
          <p:cNvCxnSpPr>
            <a:stCxn id="17" idx="3"/>
          </p:cNvCxnSpPr>
          <p:nvPr userDrawn="1"/>
        </p:nvCxnSpPr>
        <p:spPr>
          <a:xfrm flipV="1">
            <a:off x="8190148" y="1916832"/>
            <a:ext cx="315162" cy="4941168"/>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2" name="Straight Connector 21"/>
          <p:cNvCxnSpPr>
            <a:endCxn id="14" idx="4"/>
          </p:cNvCxnSpPr>
          <p:nvPr userDrawn="1"/>
        </p:nvCxnSpPr>
        <p:spPr>
          <a:xfrm flipH="1" flipV="1">
            <a:off x="7812359" y="-6065"/>
            <a:ext cx="1008113" cy="6603419"/>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4" name="Right Triangle 13"/>
          <p:cNvSpPr/>
          <p:nvPr userDrawn="1"/>
        </p:nvSpPr>
        <p:spPr>
          <a:xfrm flipH="1" flipV="1">
            <a:off x="7812359" y="-6065"/>
            <a:ext cx="1326069" cy="5307271"/>
          </a:xfrm>
          <a:prstGeom prst="rtTriangle">
            <a:avLst/>
          </a:prstGeom>
          <a:solidFill>
            <a:schemeClr val="tx1">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
        <p:nvSpPr>
          <p:cNvPr id="17" name="Right Triangle 16"/>
          <p:cNvSpPr/>
          <p:nvPr userDrawn="1"/>
        </p:nvSpPr>
        <p:spPr>
          <a:xfrm rot="10800000" flipV="1">
            <a:off x="7236296" y="5353635"/>
            <a:ext cx="1907704" cy="1504365"/>
          </a:xfrm>
          <a:prstGeom prst="rtTriangle">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hf hdr="0" ftr="0" dt="0"/>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iteco.be/ressources/concepts-grilles-d-analyse-exercices-et-jeux-dont-le-jeu-des-chaises/Le-choc-culturel,4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2.warwick.ac.uk/fac/soc/al/globalpad/openhouse/interculturalskill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https://warwick.ac.uk/fac/cross_fac/globalpeople/resourcebank/gppublications/gp_competency_framework.pdf"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19015"/>
            <a:ext cx="7772400" cy="1546440"/>
          </a:xfrm>
        </p:spPr>
        <p:txBody>
          <a:bodyPr>
            <a:normAutofit fontScale="90000"/>
          </a:bodyPr>
          <a:lstStyle/>
          <a:p>
            <a:r>
              <a:rPr lang="en-GB" dirty="0">
                <a:solidFill>
                  <a:schemeClr val="tx1">
                    <a:lumMod val="75000"/>
                  </a:schemeClr>
                </a:solidFill>
              </a:rPr>
              <a:t>Module 2</a:t>
            </a:r>
            <a:br>
              <a:rPr lang="en-GB" dirty="0">
                <a:solidFill>
                  <a:schemeClr val="tx1">
                    <a:lumMod val="75000"/>
                  </a:schemeClr>
                </a:solidFill>
              </a:rPr>
            </a:br>
            <a:r>
              <a:rPr lang="en-GB" sz="3100" dirty="0">
                <a:solidFill>
                  <a:schemeClr val="tx1">
                    <a:lumMod val="75000"/>
                  </a:schemeClr>
                </a:solidFill>
              </a:rPr>
              <a:t>Develop and manage VET intercultural </a:t>
            </a:r>
            <a:br>
              <a:rPr lang="en-GB" sz="3100" dirty="0">
                <a:solidFill>
                  <a:schemeClr val="tx1">
                    <a:lumMod val="75000"/>
                  </a:schemeClr>
                </a:solidFill>
              </a:rPr>
            </a:br>
            <a:r>
              <a:rPr lang="en-GB" sz="3100" dirty="0">
                <a:solidFill>
                  <a:schemeClr val="tx1">
                    <a:lumMod val="75000"/>
                  </a:schemeClr>
                </a:solidFill>
              </a:rPr>
              <a:t>mobility programmes</a:t>
            </a:r>
            <a:endParaRPr lang="en-GB" dirty="0">
              <a:solidFill>
                <a:schemeClr val="tx1">
                  <a:lumMod val="75000"/>
                </a:schemeClr>
              </a:solidFill>
            </a:endParaRPr>
          </a:p>
        </p:txBody>
      </p:sp>
      <p:sp>
        <p:nvSpPr>
          <p:cNvPr id="3" name="Subtitle 2"/>
          <p:cNvSpPr>
            <a:spLocks noGrp="1"/>
          </p:cNvSpPr>
          <p:nvPr>
            <p:ph type="subTitle" idx="1"/>
          </p:nvPr>
        </p:nvSpPr>
        <p:spPr>
          <a:xfrm>
            <a:off x="1587624" y="4124672"/>
            <a:ext cx="6080720" cy="1546440"/>
          </a:xfrm>
        </p:spPr>
        <p:txBody>
          <a:bodyPr>
            <a:normAutofit fontScale="85000" lnSpcReduction="10000"/>
          </a:bodyPr>
          <a:lstStyle/>
          <a:p>
            <a:r>
              <a:rPr lang="en-GB" dirty="0">
                <a:solidFill>
                  <a:schemeClr val="accent3">
                    <a:lumMod val="75000"/>
                  </a:schemeClr>
                </a:solidFill>
              </a:rPr>
              <a:t>Unit 2.3</a:t>
            </a:r>
          </a:p>
          <a:p>
            <a:r>
              <a:rPr lang="en-GB" dirty="0">
                <a:solidFill>
                  <a:schemeClr val="accent3">
                    <a:lumMod val="75000"/>
                  </a:schemeClr>
                </a:solidFill>
              </a:rPr>
              <a:t>Understanding and supporting intercultural VET programme participants</a:t>
            </a:r>
          </a:p>
        </p:txBody>
      </p:sp>
    </p:spTree>
    <p:extLst>
      <p:ext uri="{BB962C8B-B14F-4D97-AF65-F5344CB8AC3E}">
        <p14:creationId xmlns:p14="http://schemas.microsoft.com/office/powerpoint/2010/main" val="1486622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01B3-464A-437E-9358-DF917CFA2A80}"/>
              </a:ext>
            </a:extLst>
          </p:cNvPr>
          <p:cNvSpPr>
            <a:spLocks noGrp="1"/>
          </p:cNvSpPr>
          <p:nvPr>
            <p:ph type="title"/>
          </p:nvPr>
        </p:nvSpPr>
        <p:spPr>
          <a:xfrm>
            <a:off x="673224" y="116632"/>
            <a:ext cx="5915000" cy="1483568"/>
          </a:xfrm>
        </p:spPr>
        <p:txBody>
          <a:bodyPr>
            <a:normAutofit/>
          </a:bodyPr>
          <a:lstStyle/>
          <a:p>
            <a:r>
              <a:rPr lang="en-GB" dirty="0"/>
              <a:t>Preparing for an intercultural mobility</a:t>
            </a:r>
          </a:p>
        </p:txBody>
      </p:sp>
      <p:sp>
        <p:nvSpPr>
          <p:cNvPr id="3" name="Content Placeholder 2">
            <a:extLst>
              <a:ext uri="{FF2B5EF4-FFF2-40B4-BE49-F238E27FC236}">
                <a16:creationId xmlns:a16="http://schemas.microsoft.com/office/drawing/2014/main" id="{882CC452-3ABD-4FE5-B979-95E348EA6FAA}"/>
              </a:ext>
            </a:extLst>
          </p:cNvPr>
          <p:cNvSpPr>
            <a:spLocks noGrp="1"/>
          </p:cNvSpPr>
          <p:nvPr>
            <p:ph idx="1"/>
          </p:nvPr>
        </p:nvSpPr>
        <p:spPr>
          <a:xfrm>
            <a:off x="395536" y="1916832"/>
            <a:ext cx="7643192" cy="3701008"/>
          </a:xfrm>
        </p:spPr>
        <p:txBody>
          <a:bodyPr/>
          <a:lstStyle/>
          <a:p>
            <a:r>
              <a:rPr lang="en-GB" dirty="0"/>
              <a:t>Once a project has been agreed, the preparations must begin. The project is more likely to be successful if it has been well planned. </a:t>
            </a:r>
          </a:p>
          <a:p>
            <a:r>
              <a:rPr lang="en-GB" dirty="0"/>
              <a:t>Every intercultural mobility is different, but a list of things that should be planned for could include the following items:</a:t>
            </a:r>
          </a:p>
          <a:p>
            <a:endParaRPr lang="en-GB" dirty="0"/>
          </a:p>
        </p:txBody>
      </p:sp>
    </p:spTree>
    <p:extLst>
      <p:ext uri="{BB962C8B-B14F-4D97-AF65-F5344CB8AC3E}">
        <p14:creationId xmlns:p14="http://schemas.microsoft.com/office/powerpoint/2010/main" val="3069092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24"/>
            <a:ext cx="6948264" cy="1180728"/>
          </a:xfrm>
        </p:spPr>
        <p:txBody>
          <a:bodyPr>
            <a:normAutofit fontScale="90000"/>
          </a:bodyPr>
          <a:lstStyle/>
          <a:p>
            <a:r>
              <a:rPr lang="en-GB" sz="3200" dirty="0"/>
              <a:t>List of items to plan for when undertaking an intercultural mobility</a:t>
            </a:r>
          </a:p>
        </p:txBody>
      </p:sp>
      <p:sp>
        <p:nvSpPr>
          <p:cNvPr id="3" name="Content Placeholder 2"/>
          <p:cNvSpPr>
            <a:spLocks noGrp="1"/>
          </p:cNvSpPr>
          <p:nvPr>
            <p:ph idx="1"/>
          </p:nvPr>
        </p:nvSpPr>
        <p:spPr>
          <a:xfrm>
            <a:off x="457200" y="1196752"/>
            <a:ext cx="7643192" cy="5256584"/>
          </a:xfrm>
        </p:spPr>
        <p:txBody>
          <a:bodyPr>
            <a:normAutofit fontScale="92500" lnSpcReduction="20000"/>
          </a:bodyPr>
          <a:lstStyle/>
          <a:p>
            <a:pPr lvl="0"/>
            <a:r>
              <a:rPr lang="en-GB" dirty="0"/>
              <a:t>location of the placement</a:t>
            </a:r>
          </a:p>
          <a:p>
            <a:pPr lvl="0"/>
            <a:r>
              <a:rPr lang="en-GB" dirty="0"/>
              <a:t>dates of the placement</a:t>
            </a:r>
          </a:p>
          <a:p>
            <a:pPr lvl="0"/>
            <a:r>
              <a:rPr lang="en-GB" dirty="0"/>
              <a:t>duration of the placement</a:t>
            </a:r>
          </a:p>
          <a:p>
            <a:pPr lvl="0"/>
            <a:r>
              <a:rPr lang="en-GB" dirty="0"/>
              <a:t>accommodation</a:t>
            </a:r>
          </a:p>
          <a:p>
            <a:pPr lvl="0"/>
            <a:r>
              <a:rPr lang="en-GB" dirty="0"/>
              <a:t>partners and organisations involved</a:t>
            </a:r>
          </a:p>
          <a:p>
            <a:pPr lvl="0"/>
            <a:r>
              <a:rPr lang="en-GB" dirty="0"/>
              <a:t>fellow-participants </a:t>
            </a:r>
          </a:p>
          <a:p>
            <a:pPr lvl="0"/>
            <a:r>
              <a:rPr lang="en-GB" dirty="0"/>
              <a:t>learning objectives and outcomes</a:t>
            </a:r>
          </a:p>
          <a:p>
            <a:pPr lvl="0"/>
            <a:r>
              <a:rPr lang="en-GB" dirty="0"/>
              <a:t>learning content</a:t>
            </a:r>
          </a:p>
          <a:p>
            <a:pPr lvl="0"/>
            <a:r>
              <a:rPr lang="en-GB" dirty="0"/>
              <a:t>systems for assessment and evaluation</a:t>
            </a:r>
          </a:p>
          <a:p>
            <a:pPr lvl="0"/>
            <a:r>
              <a:rPr lang="en-GB" dirty="0"/>
              <a:t>systems for reporting back and sharing the learning </a:t>
            </a:r>
          </a:p>
        </p:txBody>
      </p:sp>
    </p:spTree>
    <p:extLst>
      <p:ext uri="{BB962C8B-B14F-4D97-AF65-F5344CB8AC3E}">
        <p14:creationId xmlns:p14="http://schemas.microsoft.com/office/powerpoint/2010/main" val="3977749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4864"/>
            <a:ext cx="7643192" cy="3921299"/>
          </a:xfrm>
        </p:spPr>
        <p:txBody>
          <a:bodyPr/>
          <a:lstStyle/>
          <a:p>
            <a:pPr marL="0" indent="0">
              <a:buNone/>
            </a:pPr>
            <a:r>
              <a:rPr lang="en-GB" dirty="0"/>
              <a:t>In the case of intercultural exchanges, where there may be differences in language, culture, food, daily routines etc., there may be a greater potential for misunderstandings or miscommunications to occur. To avoid this, </a:t>
            </a:r>
            <a:r>
              <a:rPr lang="en-GB" b="1" dirty="0"/>
              <a:t>additional planning</a:t>
            </a:r>
            <a:r>
              <a:rPr lang="en-GB" dirty="0"/>
              <a:t> is required. </a:t>
            </a:r>
          </a:p>
          <a:p>
            <a:endParaRPr lang="en-GB" dirty="0"/>
          </a:p>
        </p:txBody>
      </p:sp>
      <p:sp>
        <p:nvSpPr>
          <p:cNvPr id="4" name="Title 1"/>
          <p:cNvSpPr>
            <a:spLocks noGrp="1"/>
          </p:cNvSpPr>
          <p:nvPr>
            <p:ph type="title"/>
          </p:nvPr>
        </p:nvSpPr>
        <p:spPr>
          <a:xfrm>
            <a:off x="25152" y="476672"/>
            <a:ext cx="6851104" cy="1336025"/>
          </a:xfrm>
        </p:spPr>
        <p:txBody>
          <a:bodyPr>
            <a:normAutofit/>
          </a:bodyPr>
          <a:lstStyle/>
          <a:p>
            <a:r>
              <a:rPr lang="en-GB" sz="4000" dirty="0"/>
              <a:t>Additional planning</a:t>
            </a:r>
          </a:p>
        </p:txBody>
      </p:sp>
    </p:spTree>
    <p:extLst>
      <p:ext uri="{BB962C8B-B14F-4D97-AF65-F5344CB8AC3E}">
        <p14:creationId xmlns:p14="http://schemas.microsoft.com/office/powerpoint/2010/main" val="2292972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7643192" cy="4896544"/>
          </a:xfrm>
        </p:spPr>
        <p:txBody>
          <a:bodyPr>
            <a:normAutofit fontScale="92500"/>
          </a:bodyPr>
          <a:lstStyle/>
          <a:p>
            <a:pPr marL="0" indent="0">
              <a:buNone/>
            </a:pPr>
            <a:r>
              <a:rPr lang="en-GB" b="1" dirty="0"/>
              <a:t>Additional planning </a:t>
            </a:r>
            <a:r>
              <a:rPr lang="en-GB" dirty="0"/>
              <a:t>should address all aspects of participants’ needs, including: </a:t>
            </a:r>
          </a:p>
          <a:p>
            <a:pPr lvl="0"/>
            <a:r>
              <a:rPr lang="en-GB" dirty="0"/>
              <a:t>Personal readiness </a:t>
            </a:r>
          </a:p>
          <a:p>
            <a:pPr lvl="1"/>
            <a:r>
              <a:rPr lang="en-GB" dirty="0"/>
              <a:t>how well have participants prepared themselves?</a:t>
            </a:r>
          </a:p>
          <a:p>
            <a:pPr lvl="0"/>
            <a:r>
              <a:rPr lang="en-GB" dirty="0"/>
              <a:t>Issues that may arise during the placement</a:t>
            </a:r>
          </a:p>
          <a:p>
            <a:pPr lvl="1"/>
            <a:r>
              <a:rPr lang="en-GB" dirty="0"/>
              <a:t>what skills and tools do participants have for dealing with the unexpected?</a:t>
            </a:r>
          </a:p>
          <a:p>
            <a:pPr lvl="0"/>
            <a:r>
              <a:rPr lang="en-GB" dirty="0"/>
              <a:t>Things to do when participants return home</a:t>
            </a:r>
          </a:p>
          <a:p>
            <a:pPr lvl="1"/>
            <a:r>
              <a:rPr lang="en-GB" dirty="0"/>
              <a:t>how to evaluate the success of the intercultural experience?</a:t>
            </a:r>
          </a:p>
        </p:txBody>
      </p:sp>
      <p:sp>
        <p:nvSpPr>
          <p:cNvPr id="5" name="Title 1"/>
          <p:cNvSpPr>
            <a:spLocks noGrp="1"/>
          </p:cNvSpPr>
          <p:nvPr>
            <p:ph type="title"/>
          </p:nvPr>
        </p:nvSpPr>
        <p:spPr>
          <a:xfrm>
            <a:off x="-108520" y="16024"/>
            <a:ext cx="7308304" cy="1396752"/>
          </a:xfrm>
        </p:spPr>
        <p:txBody>
          <a:bodyPr>
            <a:normAutofit/>
          </a:bodyPr>
          <a:lstStyle/>
          <a:p>
            <a:r>
              <a:rPr lang="en-GB" sz="3200" dirty="0"/>
              <a:t>List of items to plan for when undertaking an intercultural mobility</a:t>
            </a:r>
          </a:p>
        </p:txBody>
      </p:sp>
    </p:spTree>
    <p:extLst>
      <p:ext uri="{BB962C8B-B14F-4D97-AF65-F5344CB8AC3E}">
        <p14:creationId xmlns:p14="http://schemas.microsoft.com/office/powerpoint/2010/main" val="626551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7643192" cy="4608512"/>
          </a:xfrm>
        </p:spPr>
        <p:txBody>
          <a:bodyPr>
            <a:normAutofit fontScale="92500" lnSpcReduction="10000"/>
          </a:bodyPr>
          <a:lstStyle/>
          <a:p>
            <a:r>
              <a:rPr lang="en-GB" dirty="0"/>
              <a:t>You will be given a list of twenty criteria that can be used for </a:t>
            </a:r>
            <a:r>
              <a:rPr lang="en-GB" b="1" dirty="0"/>
              <a:t>additional planning </a:t>
            </a:r>
            <a:r>
              <a:rPr lang="en-GB" dirty="0"/>
              <a:t>in preparation for an international mobility.</a:t>
            </a:r>
          </a:p>
          <a:p>
            <a:r>
              <a:rPr lang="en-GB" dirty="0"/>
              <a:t>Work with a partner to identify four criteria that are important to you and determine:</a:t>
            </a:r>
          </a:p>
          <a:p>
            <a:pPr lvl="1"/>
            <a:r>
              <a:rPr lang="en-GB" dirty="0"/>
              <a:t>what types of help and support you can get with each one and </a:t>
            </a:r>
          </a:p>
          <a:p>
            <a:pPr lvl="1"/>
            <a:r>
              <a:rPr lang="en-GB" dirty="0"/>
              <a:t>who might provide the support.</a:t>
            </a:r>
          </a:p>
          <a:p>
            <a:r>
              <a:rPr lang="en-GB" dirty="0"/>
              <a:t>Write the outcome of your discussions in the grid provided.</a:t>
            </a:r>
          </a:p>
        </p:txBody>
      </p:sp>
      <p:sp>
        <p:nvSpPr>
          <p:cNvPr id="5" name="Title 1"/>
          <p:cNvSpPr>
            <a:spLocks noGrp="1"/>
          </p:cNvSpPr>
          <p:nvPr>
            <p:ph type="title"/>
          </p:nvPr>
        </p:nvSpPr>
        <p:spPr>
          <a:xfrm>
            <a:off x="-72008" y="16024"/>
            <a:ext cx="7380312" cy="1684784"/>
          </a:xfrm>
        </p:spPr>
        <p:txBody>
          <a:bodyPr>
            <a:normAutofit/>
          </a:bodyPr>
          <a:lstStyle/>
          <a:p>
            <a:r>
              <a:rPr lang="en-GB" sz="3200" dirty="0"/>
              <a:t>List of items to plan for when undertaking an intercultural mobility</a:t>
            </a:r>
          </a:p>
        </p:txBody>
      </p:sp>
    </p:spTree>
    <p:extLst>
      <p:ext uri="{BB962C8B-B14F-4D97-AF65-F5344CB8AC3E}">
        <p14:creationId xmlns:p14="http://schemas.microsoft.com/office/powerpoint/2010/main" val="3679831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11560" y="1700808"/>
            <a:ext cx="6865937" cy="3853036"/>
          </a:xfrm>
          <a:prstGeom prst="rect">
            <a:avLst/>
          </a:prstGeom>
        </p:spPr>
      </p:pic>
    </p:spTree>
    <p:extLst>
      <p:ext uri="{BB962C8B-B14F-4D97-AF65-F5344CB8AC3E}">
        <p14:creationId xmlns:p14="http://schemas.microsoft.com/office/powerpoint/2010/main" val="1443593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FOR ACTIVITY</a:t>
            </a:r>
            <a:endParaRPr lang="el-GR"/>
          </a:p>
        </p:txBody>
      </p:sp>
      <p:sp>
        <p:nvSpPr>
          <p:cNvPr id="3" name="TextBox 2"/>
          <p:cNvSpPr txBox="1"/>
          <p:nvPr/>
        </p:nvSpPr>
        <p:spPr>
          <a:xfrm>
            <a:off x="739074" y="1663640"/>
            <a:ext cx="7200800" cy="2677656"/>
          </a:xfrm>
          <a:prstGeom prst="rect">
            <a:avLst/>
          </a:prstGeom>
          <a:solidFill>
            <a:schemeClr val="tx1">
              <a:lumMod val="40000"/>
              <a:lumOff val="60000"/>
            </a:schemeClr>
          </a:solidFill>
          <a:ln w="19050">
            <a:solidFill>
              <a:schemeClr val="tx1"/>
            </a:solidFill>
          </a:ln>
        </p:spPr>
        <p:txBody>
          <a:bodyPr wrap="square" rtlCol="0">
            <a:spAutoFit/>
          </a:bodyPr>
          <a:lstStyle/>
          <a:p>
            <a:r>
              <a:rPr lang="en-GB" sz="2400" b="1" dirty="0"/>
              <a:t>ACTIVITY NUMBER: 2.3.3</a:t>
            </a:r>
          </a:p>
          <a:p>
            <a:endParaRPr lang="en-GB" sz="2400" b="1" dirty="0"/>
          </a:p>
          <a:p>
            <a:r>
              <a:rPr lang="en-GB" sz="2400" b="1" dirty="0"/>
              <a:t>ACTIVITY TITLE: When problems arise</a:t>
            </a:r>
          </a:p>
          <a:p>
            <a:endParaRPr lang="en-GB" sz="2400" b="1" dirty="0"/>
          </a:p>
          <a:p>
            <a:r>
              <a:rPr lang="en-GB" sz="2400" b="1" dirty="0"/>
              <a:t>ACTIVITY DURATION: 60 minutes</a:t>
            </a:r>
          </a:p>
          <a:p>
            <a:endParaRPr lang="en-GB" sz="2400" b="1" dirty="0"/>
          </a:p>
          <a:p>
            <a:r>
              <a:rPr lang="en-GB" sz="2400" b="1" dirty="0"/>
              <a:t>COMMENTS:</a:t>
            </a:r>
          </a:p>
        </p:txBody>
      </p:sp>
    </p:spTree>
    <p:extLst>
      <p:ext uri="{BB962C8B-B14F-4D97-AF65-F5344CB8AC3E}">
        <p14:creationId xmlns:p14="http://schemas.microsoft.com/office/powerpoint/2010/main" val="397138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0F07-EA5B-47CC-87C0-B9F53C82A992}"/>
              </a:ext>
            </a:extLst>
          </p:cNvPr>
          <p:cNvSpPr>
            <a:spLocks noGrp="1"/>
          </p:cNvSpPr>
          <p:nvPr>
            <p:ph type="title"/>
          </p:nvPr>
        </p:nvSpPr>
        <p:spPr>
          <a:xfrm>
            <a:off x="251520" y="184694"/>
            <a:ext cx="6336704" cy="864096"/>
          </a:xfrm>
        </p:spPr>
        <p:txBody>
          <a:bodyPr>
            <a:normAutofit fontScale="90000"/>
          </a:bodyPr>
          <a:lstStyle/>
          <a:p>
            <a:r>
              <a:rPr lang="en-GB" dirty="0"/>
              <a:t>What is “culture shock”?</a:t>
            </a:r>
          </a:p>
        </p:txBody>
      </p:sp>
      <p:sp>
        <p:nvSpPr>
          <p:cNvPr id="3" name="Content Placeholder 2">
            <a:extLst>
              <a:ext uri="{FF2B5EF4-FFF2-40B4-BE49-F238E27FC236}">
                <a16:creationId xmlns:a16="http://schemas.microsoft.com/office/drawing/2014/main" id="{20AF2AD6-5570-47CC-B13C-E2398EFC1E5B}"/>
              </a:ext>
            </a:extLst>
          </p:cNvPr>
          <p:cNvSpPr>
            <a:spLocks noGrp="1"/>
          </p:cNvSpPr>
          <p:nvPr>
            <p:ph idx="1"/>
          </p:nvPr>
        </p:nvSpPr>
        <p:spPr>
          <a:xfrm>
            <a:off x="1907704" y="1628800"/>
            <a:ext cx="5256585" cy="3096344"/>
          </a:xfrm>
        </p:spPr>
        <p:txBody>
          <a:bodyPr>
            <a:noAutofit/>
          </a:bodyPr>
          <a:lstStyle/>
          <a:p>
            <a:pPr marL="0" indent="0" algn="ctr">
              <a:buNone/>
            </a:pPr>
            <a:r>
              <a:rPr lang="en-GB" dirty="0"/>
              <a:t>Have you, or anyone you know, ever experienced “culture shock”?</a:t>
            </a:r>
          </a:p>
        </p:txBody>
      </p:sp>
    </p:spTree>
    <p:extLst>
      <p:ext uri="{BB962C8B-B14F-4D97-AF65-F5344CB8AC3E}">
        <p14:creationId xmlns:p14="http://schemas.microsoft.com/office/powerpoint/2010/main" val="2539076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0F07-EA5B-47CC-87C0-B9F53C82A992}"/>
              </a:ext>
            </a:extLst>
          </p:cNvPr>
          <p:cNvSpPr>
            <a:spLocks noGrp="1"/>
          </p:cNvSpPr>
          <p:nvPr>
            <p:ph type="title"/>
          </p:nvPr>
        </p:nvSpPr>
        <p:spPr>
          <a:xfrm>
            <a:off x="251520" y="184694"/>
            <a:ext cx="6336704" cy="864096"/>
          </a:xfrm>
        </p:spPr>
        <p:txBody>
          <a:bodyPr>
            <a:normAutofit fontScale="90000"/>
          </a:bodyPr>
          <a:lstStyle/>
          <a:p>
            <a:r>
              <a:rPr lang="en-GB" dirty="0"/>
              <a:t>What is “culture shock”?</a:t>
            </a:r>
          </a:p>
        </p:txBody>
      </p:sp>
      <p:sp>
        <p:nvSpPr>
          <p:cNvPr id="3" name="Content Placeholder 2">
            <a:extLst>
              <a:ext uri="{FF2B5EF4-FFF2-40B4-BE49-F238E27FC236}">
                <a16:creationId xmlns:a16="http://schemas.microsoft.com/office/drawing/2014/main" id="{20AF2AD6-5570-47CC-B13C-E2398EFC1E5B}"/>
              </a:ext>
            </a:extLst>
          </p:cNvPr>
          <p:cNvSpPr>
            <a:spLocks noGrp="1"/>
          </p:cNvSpPr>
          <p:nvPr>
            <p:ph idx="1"/>
          </p:nvPr>
        </p:nvSpPr>
        <p:spPr>
          <a:xfrm>
            <a:off x="467544" y="1412776"/>
            <a:ext cx="7913067" cy="4752528"/>
          </a:xfrm>
        </p:spPr>
        <p:txBody>
          <a:bodyPr>
            <a:noAutofit/>
          </a:bodyPr>
          <a:lstStyle/>
          <a:p>
            <a:pPr marL="0" indent="0">
              <a:buNone/>
            </a:pPr>
            <a:r>
              <a:rPr lang="en-GB" sz="2400" dirty="0"/>
              <a:t>“Culture shock” is a term that can describe the feelings that arise as a result of moving from a familiar culture to one which is unfamiliar. Anyone can experience it, but it usually describes people who have travelled abroad to work, live or study. </a:t>
            </a:r>
          </a:p>
          <a:p>
            <a:pPr marL="0" indent="0">
              <a:buNone/>
            </a:pPr>
            <a:r>
              <a:rPr lang="en-GB" sz="2400" dirty="0"/>
              <a:t>Sometimes, being in a new environment, meeting lots of new people and learning the ways of a different country can seem overwhelming. If these feelings occur at a moment when an individual also feels separated from the important people in their life – family, friends, colleagues, teachers – people they would normally talk to at times of uncertainty, who give them support and guidance, their feelings of strangeness or unfamiliarity may become very prominent.</a:t>
            </a:r>
          </a:p>
        </p:txBody>
      </p:sp>
    </p:spTree>
    <p:extLst>
      <p:ext uri="{BB962C8B-B14F-4D97-AF65-F5344CB8AC3E}">
        <p14:creationId xmlns:p14="http://schemas.microsoft.com/office/powerpoint/2010/main" val="2844122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0F07-EA5B-47CC-87C0-B9F53C82A992}"/>
              </a:ext>
            </a:extLst>
          </p:cNvPr>
          <p:cNvSpPr>
            <a:spLocks noGrp="1"/>
          </p:cNvSpPr>
          <p:nvPr>
            <p:ph type="title"/>
          </p:nvPr>
        </p:nvSpPr>
        <p:spPr>
          <a:xfrm>
            <a:off x="0" y="274638"/>
            <a:ext cx="6588224" cy="850106"/>
          </a:xfrm>
        </p:spPr>
        <p:txBody>
          <a:bodyPr>
            <a:normAutofit fontScale="90000"/>
          </a:bodyPr>
          <a:lstStyle/>
          <a:p>
            <a:r>
              <a:rPr lang="en-GB" dirty="0"/>
              <a:t>What is “culture shock”?</a:t>
            </a:r>
          </a:p>
        </p:txBody>
      </p:sp>
      <p:sp>
        <p:nvSpPr>
          <p:cNvPr id="3" name="Content Placeholder 2">
            <a:extLst>
              <a:ext uri="{FF2B5EF4-FFF2-40B4-BE49-F238E27FC236}">
                <a16:creationId xmlns:a16="http://schemas.microsoft.com/office/drawing/2014/main" id="{20AF2AD6-5570-47CC-B13C-E2398EFC1E5B}"/>
              </a:ext>
            </a:extLst>
          </p:cNvPr>
          <p:cNvSpPr>
            <a:spLocks noGrp="1"/>
          </p:cNvSpPr>
          <p:nvPr>
            <p:ph idx="1"/>
          </p:nvPr>
        </p:nvSpPr>
        <p:spPr>
          <a:xfrm>
            <a:off x="1331640" y="1362472"/>
            <a:ext cx="5400600" cy="1036712"/>
          </a:xfrm>
        </p:spPr>
        <p:txBody>
          <a:bodyPr>
            <a:normAutofit lnSpcReduction="10000"/>
          </a:bodyPr>
          <a:lstStyle/>
          <a:p>
            <a:pPr marL="0" indent="0">
              <a:buNone/>
            </a:pPr>
            <a:r>
              <a:rPr lang="en-GB" dirty="0">
                <a:solidFill>
                  <a:schemeClr val="tx1"/>
                </a:solidFill>
              </a:rPr>
              <a:t>Should we be worried about experiencing “culture shock”?</a:t>
            </a:r>
          </a:p>
          <a:p>
            <a:endParaRPr lang="en-GB" dirty="0"/>
          </a:p>
        </p:txBody>
      </p:sp>
      <p:sp>
        <p:nvSpPr>
          <p:cNvPr id="4" name="Content Placeholder 2">
            <a:extLst/>
          </p:cNvPr>
          <p:cNvSpPr txBox="1">
            <a:spLocks/>
          </p:cNvSpPr>
          <p:nvPr/>
        </p:nvSpPr>
        <p:spPr>
          <a:xfrm>
            <a:off x="423358" y="2636912"/>
            <a:ext cx="7643192" cy="34563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4400" dirty="0">
                <a:solidFill>
                  <a:schemeClr val="accent6">
                    <a:lumMod val="50000"/>
                  </a:schemeClr>
                </a:solidFill>
              </a:rPr>
              <a:t>No!</a:t>
            </a:r>
          </a:p>
          <a:p>
            <a:pPr marL="0" indent="0">
              <a:buNone/>
            </a:pPr>
            <a:r>
              <a:rPr lang="en-GB" dirty="0">
                <a:solidFill>
                  <a:schemeClr val="tx1">
                    <a:lumMod val="75000"/>
                  </a:schemeClr>
                </a:solidFill>
              </a:rPr>
              <a:t>It is not unusual to feel some level of disorientation if we find ourselves in a new situation. If, in addition, a person is tired, perhaps experiencing jet lag, small things may become upsetting out of all proportion to their real significance. </a:t>
            </a:r>
          </a:p>
          <a:p>
            <a:endParaRPr lang="en-GB" dirty="0"/>
          </a:p>
        </p:txBody>
      </p:sp>
    </p:spTree>
    <p:extLst>
      <p:ext uri="{BB962C8B-B14F-4D97-AF65-F5344CB8AC3E}">
        <p14:creationId xmlns:p14="http://schemas.microsoft.com/office/powerpoint/2010/main" val="66502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2</a:t>
            </a:r>
            <a:br>
              <a:rPr lang="en-US" dirty="0">
                <a:solidFill>
                  <a:srgbClr val="FF0000"/>
                </a:solidFill>
              </a:rPr>
            </a:br>
            <a:r>
              <a:rPr lang="en-US" dirty="0"/>
              <a:t>UNIT 3</a:t>
            </a:r>
            <a:endParaRPr lang="el-GR"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2025353"/>
              </p:ext>
            </p:extLst>
          </p:nvPr>
        </p:nvGraphicFramePr>
        <p:xfrm>
          <a:off x="323528" y="2204864"/>
          <a:ext cx="7632848" cy="2875280"/>
        </p:xfrm>
        <a:graphic>
          <a:graphicData uri="http://schemas.openxmlformats.org/drawingml/2006/table">
            <a:tbl>
              <a:tblPr firstRow="1" bandRow="1">
                <a:tableStyleId>{F5AB1C69-6EDB-4FF4-983F-18BD219EF322}</a:tableStyleId>
              </a:tblPr>
              <a:tblGrid>
                <a:gridCol w="2124607">
                  <a:extLst>
                    <a:ext uri="{9D8B030D-6E8A-4147-A177-3AD203B41FA5}">
                      <a16:colId xmlns:a16="http://schemas.microsoft.com/office/drawing/2014/main" val="20000"/>
                    </a:ext>
                  </a:extLst>
                </a:gridCol>
                <a:gridCol w="5508241">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effectLst/>
                          <a:latin typeface="+mn-lt"/>
                          <a:ea typeface="+mn-ea"/>
                          <a:cs typeface="+mn-cs"/>
                        </a:rPr>
                        <a:t>Module title</a:t>
                      </a:r>
                      <a:endParaRPr lang="el-GR" sz="1600" b="1" kern="1200">
                        <a:solidFill>
                          <a:schemeClr val="lt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effectLst/>
                          <a:latin typeface="+mn-lt"/>
                          <a:ea typeface="+mn-ea"/>
                          <a:cs typeface="+mn-cs"/>
                        </a:rPr>
                        <a:t>Develop and manage VET intercultural mobility programmes</a:t>
                      </a:r>
                      <a:endParaRPr lang="el-GR" sz="1600" b="1" kern="1200" dirty="0">
                        <a:solidFill>
                          <a:schemeClr val="bg1"/>
                        </a:solidFill>
                        <a:effectLst/>
                        <a:latin typeface="+mn-lt"/>
                        <a:ea typeface="+mn-ea"/>
                        <a:cs typeface="+mn-cs"/>
                      </a:endParaRPr>
                    </a:p>
                  </a:txBody>
                  <a:tcPr/>
                </a:tc>
                <a:extLst>
                  <a:ext uri="{0D108BD9-81ED-4DB2-BD59-A6C34878D82A}">
                    <a16:rowId xmlns:a16="http://schemas.microsoft.com/office/drawing/2014/main" val="10000"/>
                  </a:ext>
                </a:extLst>
              </a:tr>
              <a:tr h="370840">
                <a:tc>
                  <a:txBody>
                    <a:bodyPr/>
                    <a:lstStyle/>
                    <a:p>
                      <a:r>
                        <a:rPr lang="en-GB" sz="1600" b="1" kern="1200">
                          <a:solidFill>
                            <a:schemeClr val="dk1"/>
                          </a:solidFill>
                          <a:effectLst/>
                          <a:latin typeface="+mn-lt"/>
                          <a:ea typeface="+mn-ea"/>
                          <a:cs typeface="+mn-cs"/>
                        </a:rPr>
                        <a:t>Unit title</a:t>
                      </a:r>
                      <a:endParaRPr lang="el-GR" sz="1600"/>
                    </a:p>
                  </a:txBody>
                  <a:tcPr/>
                </a:tc>
                <a:tc>
                  <a:txBody>
                    <a:bodyPr/>
                    <a:lstStyle/>
                    <a:p>
                      <a:r>
                        <a:rPr lang="en-GB" sz="1600" b="1" kern="1200" dirty="0">
                          <a:solidFill>
                            <a:schemeClr val="dk1"/>
                          </a:solidFill>
                          <a:effectLst/>
                          <a:latin typeface="+mn-lt"/>
                          <a:ea typeface="+mn-ea"/>
                          <a:cs typeface="+mn-cs"/>
                        </a:rPr>
                        <a:t>Understanding and supporting intercultural VET programme participants</a:t>
                      </a:r>
                      <a:endParaRPr lang="el-GR" sz="1600" dirty="0"/>
                    </a:p>
                  </a:txBody>
                  <a:tcPr/>
                </a:tc>
                <a:extLst>
                  <a:ext uri="{0D108BD9-81ED-4DB2-BD59-A6C34878D82A}">
                    <a16:rowId xmlns:a16="http://schemas.microsoft.com/office/drawing/2014/main" val="10001"/>
                  </a:ext>
                </a:extLst>
              </a:tr>
              <a:tr h="370840">
                <a:tc>
                  <a:txBody>
                    <a:bodyPr/>
                    <a:lstStyle/>
                    <a:p>
                      <a:r>
                        <a:rPr lang="en-US" sz="1600"/>
                        <a:t>Learning objectives</a:t>
                      </a:r>
                      <a:endParaRPr lang="el-GR" sz="1600"/>
                    </a:p>
                  </a:txBody>
                  <a:tcPr/>
                </a:tc>
                <a:tc>
                  <a:txBody>
                    <a:bodyPr/>
                    <a:lstStyle/>
                    <a:p>
                      <a:pPr marL="285750" lvl="0" indent="-285750">
                        <a:buFont typeface="Arial" panose="020B0604020202020204" pitchFamily="34" charset="0"/>
                        <a:buChar char="•"/>
                      </a:pPr>
                      <a:r>
                        <a:rPr lang="x-none" sz="1600" kern="1200" dirty="0">
                          <a:solidFill>
                            <a:schemeClr val="dk1"/>
                          </a:solidFill>
                          <a:effectLst/>
                          <a:latin typeface="+mn-lt"/>
                          <a:ea typeface="+mn-ea"/>
                          <a:cs typeface="+mn-cs"/>
                        </a:rPr>
                        <a:t>To </a:t>
                      </a:r>
                      <a:r>
                        <a:rPr lang="en-GB" sz="1600" kern="1200" dirty="0">
                          <a:solidFill>
                            <a:schemeClr val="dk1"/>
                          </a:solidFill>
                          <a:effectLst/>
                          <a:latin typeface="+mn-lt"/>
                          <a:ea typeface="+mn-ea"/>
                          <a:cs typeface="+mn-cs"/>
                        </a:rPr>
                        <a:t>develop understanding of the diverse backgrounds, needs and aspirations of target groups</a:t>
                      </a:r>
                      <a:r>
                        <a:rPr lang="en-GB" sz="1600" kern="1200" baseline="0" dirty="0">
                          <a:solidFill>
                            <a:schemeClr val="dk1"/>
                          </a:solidFill>
                          <a:effectLst/>
                          <a:latin typeface="+mn-lt"/>
                          <a:ea typeface="+mn-ea"/>
                          <a:cs typeface="+mn-cs"/>
                        </a:rPr>
                        <a:t> of young people involved </a:t>
                      </a:r>
                      <a:r>
                        <a:rPr lang="en-GB" sz="1600" kern="1200" dirty="0">
                          <a:solidFill>
                            <a:schemeClr val="dk1"/>
                          </a:solidFill>
                          <a:effectLst/>
                          <a:latin typeface="+mn-lt"/>
                          <a:ea typeface="+mn-ea"/>
                          <a:cs typeface="+mn-cs"/>
                        </a:rPr>
                        <a:t>in intercultural </a:t>
                      </a:r>
                      <a:r>
                        <a:rPr lang="x-none" sz="1600" kern="1200" dirty="0">
                          <a:solidFill>
                            <a:schemeClr val="dk1"/>
                          </a:solidFill>
                          <a:effectLst/>
                          <a:latin typeface="+mn-lt"/>
                          <a:ea typeface="+mn-ea"/>
                          <a:cs typeface="+mn-cs"/>
                        </a:rPr>
                        <a:t>VET programmes</a:t>
                      </a:r>
                      <a:r>
                        <a:rPr lang="en-GB" sz="1600" kern="1200" dirty="0">
                          <a:solidFill>
                            <a:schemeClr val="dk1"/>
                          </a:solidFill>
                          <a:effectLst/>
                          <a:latin typeface="+mn-lt"/>
                          <a:ea typeface="+mn-ea"/>
                          <a:cs typeface="+mn-cs"/>
                        </a:rPr>
                        <a:t>.</a:t>
                      </a:r>
                      <a:endParaRPr lang="el-GR" sz="1600" kern="1200" dirty="0">
                        <a:solidFill>
                          <a:schemeClr val="dk1"/>
                        </a:solidFill>
                        <a:effectLst/>
                        <a:latin typeface="+mn-lt"/>
                        <a:ea typeface="+mn-ea"/>
                        <a:cs typeface="+mn-cs"/>
                      </a:endParaRPr>
                    </a:p>
                    <a:p>
                      <a:pPr marL="285750" lvl="0" indent="-285750">
                        <a:buFont typeface="Arial" panose="020B0604020202020204" pitchFamily="34" charset="0"/>
                        <a:buChar char="•"/>
                      </a:pPr>
                      <a:r>
                        <a:rPr lang="x-none" sz="1600" strike="noStrike" kern="1200" baseline="0" dirty="0">
                          <a:solidFill>
                            <a:schemeClr val="dk1"/>
                          </a:solidFill>
                          <a:effectLst/>
                          <a:latin typeface="+mn-lt"/>
                          <a:ea typeface="+mn-ea"/>
                          <a:cs typeface="+mn-cs"/>
                        </a:rPr>
                        <a:t>To </a:t>
                      </a:r>
                      <a:r>
                        <a:rPr lang="en-GB" sz="1600" strike="noStrike" kern="1200" baseline="0" dirty="0">
                          <a:solidFill>
                            <a:schemeClr val="dk1"/>
                          </a:solidFill>
                          <a:effectLst/>
                          <a:latin typeface="+mn-lt"/>
                          <a:ea typeface="+mn-ea"/>
                          <a:cs typeface="+mn-cs"/>
                        </a:rPr>
                        <a:t>explore ways that providers can adapt </a:t>
                      </a:r>
                      <a:r>
                        <a:rPr lang="x-none" sz="1600" strike="noStrike" kern="1200" baseline="0" dirty="0">
                          <a:solidFill>
                            <a:schemeClr val="dk1"/>
                          </a:solidFill>
                          <a:effectLst/>
                          <a:latin typeface="+mn-lt"/>
                          <a:ea typeface="+mn-ea"/>
                          <a:cs typeface="+mn-cs"/>
                        </a:rPr>
                        <a:t>programmes</a:t>
                      </a:r>
                      <a:r>
                        <a:rPr lang="en-GB" sz="1600" strike="noStrike" kern="1200" baseline="0" dirty="0">
                          <a:solidFill>
                            <a:schemeClr val="dk1"/>
                          </a:solidFill>
                          <a:effectLst/>
                          <a:latin typeface="+mn-lt"/>
                          <a:ea typeface="+mn-ea"/>
                          <a:cs typeface="+mn-cs"/>
                        </a:rPr>
                        <a:t>, activities and support to meet young people’s different needs and capabilities.</a:t>
                      </a:r>
                    </a:p>
                  </a:txBody>
                  <a:tcPr/>
                </a:tc>
                <a:extLst>
                  <a:ext uri="{0D108BD9-81ED-4DB2-BD59-A6C34878D82A}">
                    <a16:rowId xmlns:a16="http://schemas.microsoft.com/office/drawing/2014/main" val="10002"/>
                  </a:ext>
                </a:extLst>
              </a:tr>
              <a:tr h="370840">
                <a:tc>
                  <a:txBody>
                    <a:bodyPr/>
                    <a:lstStyle/>
                    <a:p>
                      <a:r>
                        <a:rPr lang="en-US" sz="1600"/>
                        <a:t>Training</a:t>
                      </a:r>
                      <a:r>
                        <a:rPr lang="en-US" sz="1600" baseline="0"/>
                        <a:t> h</a:t>
                      </a:r>
                      <a:r>
                        <a:rPr lang="en-US" sz="1600"/>
                        <a:t>ours</a:t>
                      </a:r>
                      <a:endParaRPr lang="el-GR" sz="1600"/>
                    </a:p>
                  </a:txBody>
                  <a:tcPr/>
                </a:tc>
                <a:tc>
                  <a:txBody>
                    <a:bodyPr/>
                    <a:lstStyle/>
                    <a:p>
                      <a:pPr marL="285750" lvl="0" indent="-285750">
                        <a:buFont typeface="Arial" panose="020B0604020202020204" pitchFamily="34" charset="0"/>
                        <a:buChar char="•"/>
                      </a:pPr>
                      <a:r>
                        <a:rPr lang="en-GB" sz="1600" kern="1200" dirty="0">
                          <a:solidFill>
                            <a:schemeClr val="dk1"/>
                          </a:solidFill>
                          <a:effectLst/>
                          <a:latin typeface="+mn-lt"/>
                          <a:ea typeface="+mn-ea"/>
                          <a:cs typeface="+mn-cs"/>
                        </a:rPr>
                        <a:t>3 hours (plus online activities for the whole module)</a:t>
                      </a:r>
                      <a:endParaRPr lang="el-GR" sz="1600" kern="1200" dirty="0">
                        <a:solidFill>
                          <a:schemeClr val="dk1"/>
                        </a:solidFill>
                        <a:effectLst/>
                        <a:latin typeface="+mn-lt"/>
                        <a:ea typeface="+mn-ea"/>
                        <a:cs typeface="+mn-cs"/>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01789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0F07-EA5B-47CC-87C0-B9F53C82A992}"/>
              </a:ext>
            </a:extLst>
          </p:cNvPr>
          <p:cNvSpPr>
            <a:spLocks noGrp="1"/>
          </p:cNvSpPr>
          <p:nvPr>
            <p:ph type="title"/>
          </p:nvPr>
        </p:nvSpPr>
        <p:spPr>
          <a:xfrm>
            <a:off x="251520" y="184694"/>
            <a:ext cx="6336704" cy="864096"/>
          </a:xfrm>
        </p:spPr>
        <p:txBody>
          <a:bodyPr>
            <a:normAutofit fontScale="90000"/>
          </a:bodyPr>
          <a:lstStyle/>
          <a:p>
            <a:r>
              <a:rPr lang="en-GB" dirty="0"/>
              <a:t>What is “culture shock”?</a:t>
            </a:r>
          </a:p>
        </p:txBody>
      </p:sp>
      <p:sp>
        <p:nvSpPr>
          <p:cNvPr id="3" name="Content Placeholder 2">
            <a:extLst>
              <a:ext uri="{FF2B5EF4-FFF2-40B4-BE49-F238E27FC236}">
                <a16:creationId xmlns:a16="http://schemas.microsoft.com/office/drawing/2014/main" id="{20AF2AD6-5570-47CC-B13C-E2398EFC1E5B}"/>
              </a:ext>
            </a:extLst>
          </p:cNvPr>
          <p:cNvSpPr>
            <a:spLocks noGrp="1"/>
          </p:cNvSpPr>
          <p:nvPr>
            <p:ph idx="1"/>
          </p:nvPr>
        </p:nvSpPr>
        <p:spPr>
          <a:xfrm>
            <a:off x="467544" y="1048790"/>
            <a:ext cx="7913067" cy="5116514"/>
          </a:xfrm>
        </p:spPr>
        <p:txBody>
          <a:bodyPr>
            <a:noAutofit/>
          </a:bodyPr>
          <a:lstStyle/>
          <a:p>
            <a:pPr marL="0" indent="0">
              <a:buNone/>
            </a:pPr>
            <a:r>
              <a:rPr lang="en-GB" sz="2800" dirty="0"/>
              <a:t>However! </a:t>
            </a:r>
          </a:p>
          <a:p>
            <a:pPr marL="0" indent="0">
              <a:buNone/>
            </a:pPr>
            <a:r>
              <a:rPr lang="en-GB" sz="2400" dirty="0"/>
              <a:t>Responses to encountering a different culture can be extremely disconcerting for both parties in an intercultural encounter, if one or more of the individuals involved is culturally introverted. Research undertaken by </a:t>
            </a:r>
            <a:r>
              <a:rPr lang="en-GB" sz="2400" dirty="0" err="1"/>
              <a:t>Margalit</a:t>
            </a:r>
            <a:r>
              <a:rPr lang="en-GB" sz="2400" dirty="0"/>
              <a:t> Cohen-</a:t>
            </a:r>
            <a:r>
              <a:rPr lang="en-GB" sz="2400" dirty="0" err="1"/>
              <a:t>Emerique</a:t>
            </a:r>
            <a:r>
              <a:rPr lang="en-GB" sz="2400" dirty="0"/>
              <a:t> points out that: </a:t>
            </a:r>
          </a:p>
          <a:p>
            <a:pPr marL="400050" lvl="1" indent="0">
              <a:buNone/>
            </a:pPr>
            <a:r>
              <a:rPr lang="en-GB" sz="1800" dirty="0"/>
              <a:t>“Selective perceptions, fear of the unknown, prejudices, ethnocentricity, the tendency to actively systematise differences into a schema of devaluation, discrimination and even racism, constructs filters and cognitive and emotional barriers which obstruct an individual from being open to the culture of the ‘other’, and to the recognition and tolerance of differences.”</a:t>
            </a:r>
            <a:endParaRPr lang="en-GB" sz="2000" dirty="0"/>
          </a:p>
          <a:p>
            <a:pPr marL="633413" indent="-633413">
              <a:buNone/>
            </a:pPr>
            <a:r>
              <a:rPr lang="en-GB" sz="2400" dirty="0"/>
              <a:t>See: 	</a:t>
            </a:r>
            <a:r>
              <a:rPr lang="en-GB" sz="1800" dirty="0">
                <a:hlinkClick r:id="rId2"/>
              </a:rPr>
              <a:t>http://www.iteco.be/ressources/concepts-grilles-d-analyse-exercices-et-jeux-dont-le-jeu-des-chaises/Le-choc-culturel,44</a:t>
            </a:r>
            <a:r>
              <a:rPr lang="en-GB" sz="1800" dirty="0"/>
              <a:t> </a:t>
            </a:r>
          </a:p>
        </p:txBody>
      </p:sp>
    </p:spTree>
    <p:extLst>
      <p:ext uri="{BB962C8B-B14F-4D97-AF65-F5344CB8AC3E}">
        <p14:creationId xmlns:p14="http://schemas.microsoft.com/office/powerpoint/2010/main" val="2287462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0F07-EA5B-47CC-87C0-B9F53C82A992}"/>
              </a:ext>
            </a:extLst>
          </p:cNvPr>
          <p:cNvSpPr>
            <a:spLocks noGrp="1"/>
          </p:cNvSpPr>
          <p:nvPr>
            <p:ph type="title"/>
          </p:nvPr>
        </p:nvSpPr>
        <p:spPr>
          <a:xfrm>
            <a:off x="251520" y="184694"/>
            <a:ext cx="6336704" cy="864096"/>
          </a:xfrm>
        </p:spPr>
        <p:txBody>
          <a:bodyPr>
            <a:normAutofit fontScale="90000"/>
          </a:bodyPr>
          <a:lstStyle/>
          <a:p>
            <a:r>
              <a:rPr lang="en-GB" dirty="0"/>
              <a:t>What is “culture shock”?</a:t>
            </a:r>
          </a:p>
        </p:txBody>
      </p:sp>
      <p:sp>
        <p:nvSpPr>
          <p:cNvPr id="3" name="Content Placeholder 2">
            <a:extLst>
              <a:ext uri="{FF2B5EF4-FFF2-40B4-BE49-F238E27FC236}">
                <a16:creationId xmlns:a16="http://schemas.microsoft.com/office/drawing/2014/main" id="{20AF2AD6-5570-47CC-B13C-E2398EFC1E5B}"/>
              </a:ext>
            </a:extLst>
          </p:cNvPr>
          <p:cNvSpPr>
            <a:spLocks noGrp="1"/>
          </p:cNvSpPr>
          <p:nvPr>
            <p:ph idx="1"/>
          </p:nvPr>
        </p:nvSpPr>
        <p:spPr>
          <a:xfrm>
            <a:off x="467544" y="1048790"/>
            <a:ext cx="7913067" cy="5116514"/>
          </a:xfrm>
        </p:spPr>
        <p:txBody>
          <a:bodyPr>
            <a:noAutofit/>
          </a:bodyPr>
          <a:lstStyle/>
          <a:p>
            <a:pPr marL="0" indent="0">
              <a:buNone/>
            </a:pPr>
            <a:r>
              <a:rPr lang="en-GB" sz="2800" dirty="0"/>
              <a:t>To avoid such experiences for the young people who are undertaking intercultural mobilities it is therefore vital that organisations</a:t>
            </a:r>
          </a:p>
          <a:p>
            <a:pPr marL="514350" indent="-514350">
              <a:buFont typeface="+mj-lt"/>
              <a:buAutoNum type="arabicPeriod"/>
            </a:pPr>
            <a:r>
              <a:rPr lang="en-GB" sz="2800" dirty="0"/>
              <a:t>are confident about the openness of the organisations they are partnering with and are assured that there are processes in place to deal with any direct ‘othering’, intolerance, </a:t>
            </a:r>
            <a:r>
              <a:rPr lang="en-GB" sz="2800" dirty="0" err="1"/>
              <a:t>ethincally</a:t>
            </a:r>
            <a:r>
              <a:rPr lang="en-GB" sz="2800" dirty="0"/>
              <a:t>-based prejudice or racism</a:t>
            </a:r>
          </a:p>
          <a:p>
            <a:pPr marL="514350" indent="-514350">
              <a:buFont typeface="+mj-lt"/>
              <a:buAutoNum type="arabicPeriod"/>
            </a:pPr>
            <a:r>
              <a:rPr lang="en-GB" sz="2800" dirty="0"/>
              <a:t>have provided young people with tools to reflect on their experiences, evaluate them and articulate their responses</a:t>
            </a:r>
          </a:p>
        </p:txBody>
      </p:sp>
    </p:spTree>
    <p:extLst>
      <p:ext uri="{BB962C8B-B14F-4D97-AF65-F5344CB8AC3E}">
        <p14:creationId xmlns:p14="http://schemas.microsoft.com/office/powerpoint/2010/main" val="2898931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0F07-EA5B-47CC-87C0-B9F53C82A992}"/>
              </a:ext>
            </a:extLst>
          </p:cNvPr>
          <p:cNvSpPr>
            <a:spLocks noGrp="1"/>
          </p:cNvSpPr>
          <p:nvPr>
            <p:ph type="title"/>
          </p:nvPr>
        </p:nvSpPr>
        <p:spPr>
          <a:xfrm>
            <a:off x="263638" y="66214"/>
            <a:ext cx="6612618" cy="1143000"/>
          </a:xfrm>
        </p:spPr>
        <p:txBody>
          <a:bodyPr>
            <a:normAutofit fontScale="90000"/>
          </a:bodyPr>
          <a:lstStyle/>
          <a:p>
            <a:r>
              <a:rPr lang="en-GB" dirty="0"/>
              <a:t>Speed dating: dealing with unfamiliarity:</a:t>
            </a:r>
          </a:p>
        </p:txBody>
      </p:sp>
      <p:sp>
        <p:nvSpPr>
          <p:cNvPr id="3" name="Content Placeholder 2">
            <a:extLst>
              <a:ext uri="{FF2B5EF4-FFF2-40B4-BE49-F238E27FC236}">
                <a16:creationId xmlns:a16="http://schemas.microsoft.com/office/drawing/2014/main" id="{20AF2AD6-5570-47CC-B13C-E2398EFC1E5B}"/>
              </a:ext>
            </a:extLst>
          </p:cNvPr>
          <p:cNvSpPr>
            <a:spLocks noGrp="1"/>
          </p:cNvSpPr>
          <p:nvPr>
            <p:ph idx="1"/>
          </p:nvPr>
        </p:nvSpPr>
        <p:spPr>
          <a:xfrm>
            <a:off x="592631" y="1459722"/>
            <a:ext cx="7643192" cy="4549877"/>
          </a:xfrm>
        </p:spPr>
        <p:txBody>
          <a:bodyPr>
            <a:normAutofit/>
          </a:bodyPr>
          <a:lstStyle/>
          <a:p>
            <a:pPr marL="0" indent="0">
              <a:buNone/>
            </a:pPr>
            <a:r>
              <a:rPr lang="en-GB" dirty="0"/>
              <a:t>Stand in two rows, facing a partner.</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Talk together for five minutes about any experience you have had of being new somewhere.</a:t>
            </a:r>
          </a:p>
          <a:p>
            <a:pPr marL="0" indent="0">
              <a:buNone/>
            </a:pP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740" y="3140968"/>
            <a:ext cx="1485651" cy="828837"/>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26" y="3140968"/>
            <a:ext cx="1485651" cy="82883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712" y="3140968"/>
            <a:ext cx="1485651" cy="828837"/>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698" y="3140968"/>
            <a:ext cx="1485651" cy="828837"/>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15615" y="2348880"/>
            <a:ext cx="1485651" cy="828837"/>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244601" y="2348880"/>
            <a:ext cx="1485651" cy="828837"/>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673587" y="2348880"/>
            <a:ext cx="1485651" cy="828837"/>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102573" y="2348880"/>
            <a:ext cx="1485651" cy="828837"/>
          </a:xfrm>
          <a:prstGeom prst="rect">
            <a:avLst/>
          </a:prstGeom>
        </p:spPr>
      </p:pic>
    </p:spTree>
    <p:extLst>
      <p:ext uri="{BB962C8B-B14F-4D97-AF65-F5344CB8AC3E}">
        <p14:creationId xmlns:p14="http://schemas.microsoft.com/office/powerpoint/2010/main" val="311254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AF2AD6-5570-47CC-B13C-E2398EFC1E5B}"/>
              </a:ext>
            </a:extLst>
          </p:cNvPr>
          <p:cNvSpPr>
            <a:spLocks noGrp="1"/>
          </p:cNvSpPr>
          <p:nvPr>
            <p:ph idx="1"/>
          </p:nvPr>
        </p:nvSpPr>
        <p:spPr>
          <a:xfrm>
            <a:off x="251520" y="944216"/>
            <a:ext cx="7992888" cy="5913784"/>
          </a:xfrm>
        </p:spPr>
        <p:txBody>
          <a:bodyPr>
            <a:normAutofit/>
          </a:bodyPr>
          <a:lstStyle/>
          <a:p>
            <a:pPr marL="0" indent="0">
              <a:buNone/>
            </a:pPr>
            <a:r>
              <a:rPr lang="en-GB" dirty="0"/>
              <a:t>Everyone in one row move one step to the right so that you are facing a new partner. The person on the end should join the person at the other end of the row without a partner.</a:t>
            </a:r>
          </a:p>
          <a:p>
            <a:pPr marL="0" indent="0">
              <a:buNone/>
            </a:pPr>
            <a:endParaRPr lang="en-GB" dirty="0"/>
          </a:p>
          <a:p>
            <a:pPr marL="0" indent="0">
              <a:buNone/>
            </a:pPr>
            <a:endParaRPr lang="en-GB" dirty="0"/>
          </a:p>
          <a:p>
            <a:pPr marL="0" indent="0">
              <a:buNone/>
            </a:pPr>
            <a:endParaRPr lang="en-GB" dirty="0"/>
          </a:p>
          <a:p>
            <a:pPr marL="0" indent="0">
              <a:buNone/>
            </a:pPr>
            <a:r>
              <a:rPr lang="en-GB" dirty="0"/>
              <a:t>Talk for five minutes about what could have been done to improve any feelings of discomfort you had.</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388" y="4146668"/>
            <a:ext cx="1032566" cy="576063"/>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648" y="4146668"/>
            <a:ext cx="1032566" cy="576063"/>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278" y="4146668"/>
            <a:ext cx="1032566" cy="576063"/>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018" y="4172279"/>
            <a:ext cx="1032566" cy="57606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509643" y="3498597"/>
            <a:ext cx="1032566" cy="576063"/>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438903" y="3498597"/>
            <a:ext cx="1032566" cy="57606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403530" y="3498597"/>
            <a:ext cx="1032566" cy="576063"/>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474273" y="3524207"/>
            <a:ext cx="1032566" cy="576063"/>
          </a:xfrm>
          <a:prstGeom prst="rect">
            <a:avLst/>
          </a:prstGeom>
        </p:spPr>
      </p:pic>
      <p:sp>
        <p:nvSpPr>
          <p:cNvPr id="18" name="Arrow: U-Turn 17"/>
          <p:cNvSpPr/>
          <p:nvPr/>
        </p:nvSpPr>
        <p:spPr>
          <a:xfrm flipH="1">
            <a:off x="1691680" y="3068960"/>
            <a:ext cx="4399482" cy="4320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itle 1">
            <a:extLst>
              <a:ext uri="{FF2B5EF4-FFF2-40B4-BE49-F238E27FC236}">
                <a16:creationId xmlns:a16="http://schemas.microsoft.com/office/drawing/2014/main" id="{42A7B900-E6E7-4A96-9677-2D29D4C448C5}"/>
              </a:ext>
            </a:extLst>
          </p:cNvPr>
          <p:cNvSpPr>
            <a:spLocks noGrp="1"/>
          </p:cNvSpPr>
          <p:nvPr>
            <p:ph type="title"/>
          </p:nvPr>
        </p:nvSpPr>
        <p:spPr>
          <a:xfrm>
            <a:off x="263638" y="-18256"/>
            <a:ext cx="6612618" cy="1143000"/>
          </a:xfrm>
        </p:spPr>
        <p:txBody>
          <a:bodyPr>
            <a:normAutofit fontScale="90000"/>
          </a:bodyPr>
          <a:lstStyle/>
          <a:p>
            <a:r>
              <a:rPr lang="en-GB" dirty="0"/>
              <a:t>Speed dating: dealing with unfamiliarity:</a:t>
            </a:r>
          </a:p>
        </p:txBody>
      </p:sp>
    </p:spTree>
    <p:extLst>
      <p:ext uri="{BB962C8B-B14F-4D97-AF65-F5344CB8AC3E}">
        <p14:creationId xmlns:p14="http://schemas.microsoft.com/office/powerpoint/2010/main" val="325038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8.33333E-7 -3.33333E-6 L 0.10365 0.00371 " pathEditMode="relative" rAng="0" ptsTypes="AA">
                                      <p:cBhvr>
                                        <p:cTn id="6" dur="2000" fill="hold"/>
                                        <p:tgtEl>
                                          <p:spTgt spid="12"/>
                                        </p:tgtEl>
                                        <p:attrNameLst>
                                          <p:attrName>ppt_x</p:attrName>
                                          <p:attrName>ppt_y</p:attrName>
                                        </p:attrNameLst>
                                      </p:cBhvr>
                                      <p:rCtr x="5174" y="185"/>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4.72222E-6 -3.33333E-6 L 0.10555 -3.33333E-6 " pathEditMode="relative" rAng="0" ptsTypes="AA">
                                      <p:cBhvr>
                                        <p:cTn id="9" dur="2000" fill="hold"/>
                                        <p:tgtEl>
                                          <p:spTgt spid="11"/>
                                        </p:tgtEl>
                                        <p:attrNameLst>
                                          <p:attrName>ppt_x</p:attrName>
                                          <p:attrName>ppt_y</p:attrName>
                                        </p:attrNameLst>
                                      </p:cBhvr>
                                      <p:rCtr x="5278" y="0"/>
                                    </p:animMotion>
                                  </p:childTnLst>
                                </p:cTn>
                              </p:par>
                            </p:childTnLst>
                          </p:cTn>
                        </p:par>
                        <p:par>
                          <p:cTn id="10" fill="hold">
                            <p:stCondLst>
                              <p:cond delay="4000"/>
                            </p:stCondLst>
                            <p:childTnLst>
                              <p:par>
                                <p:cTn id="11" presetID="63" presetClass="path" presetSubtype="0" accel="50000" decel="50000" fill="hold" nodeType="afterEffect">
                                  <p:stCondLst>
                                    <p:cond delay="0"/>
                                  </p:stCondLst>
                                  <p:childTnLst>
                                    <p:animMotion origin="layout" path="M -3.33333E-6 2.96296E-6 L 0.10539 -0.00371 " pathEditMode="relative" rAng="0" ptsTypes="AA">
                                      <p:cBhvr>
                                        <p:cTn id="12" dur="2000" fill="hold"/>
                                        <p:tgtEl>
                                          <p:spTgt spid="13"/>
                                        </p:tgtEl>
                                        <p:attrNameLst>
                                          <p:attrName>ppt_x</p:attrName>
                                          <p:attrName>ppt_y</p:attrName>
                                        </p:attrNameLst>
                                      </p:cBhvr>
                                      <p:rCtr x="5260" y="-185"/>
                                    </p:animMotion>
                                  </p:childTnLst>
                                </p:cTn>
                              </p:par>
                            </p:childTnLst>
                          </p:cTn>
                        </p:par>
                        <p:par>
                          <p:cTn id="13" fill="hold">
                            <p:stCondLst>
                              <p:cond delay="6000"/>
                            </p:stCondLst>
                            <p:childTnLst>
                              <p:par>
                                <p:cTn id="14" presetID="63" presetClass="path" presetSubtype="0" accel="50000" decel="50000" fill="hold" nodeType="afterEffect">
                                  <p:stCondLst>
                                    <p:cond delay="0"/>
                                  </p:stCondLst>
                                  <p:childTnLst>
                                    <p:animMotion origin="layout" path="M 2.22222E-6 -3.33333E-6 L 0.10555 0.00371 " pathEditMode="relative" rAng="0" ptsTypes="AA">
                                      <p:cBhvr>
                                        <p:cTn id="15" dur="2000" fill="hold"/>
                                        <p:tgtEl>
                                          <p:spTgt spid="10"/>
                                        </p:tgtEl>
                                        <p:attrNameLst>
                                          <p:attrName>ppt_x</p:attrName>
                                          <p:attrName>ppt_y</p:attrName>
                                        </p:attrNameLst>
                                      </p:cBhvr>
                                      <p:rCtr x="5278" y="185"/>
                                    </p:animMotion>
                                  </p:childTnLst>
                                </p:cTn>
                              </p:par>
                            </p:childTnLst>
                          </p:cTn>
                        </p:par>
                        <p:par>
                          <p:cTn id="16" fill="hold">
                            <p:stCondLst>
                              <p:cond delay="8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childTnLst>
                          </p:cTn>
                        </p:par>
                        <p:par>
                          <p:cTn id="20" fill="hold">
                            <p:stCondLst>
                              <p:cond delay="10000"/>
                            </p:stCondLst>
                            <p:childTnLst>
                              <p:par>
                                <p:cTn id="21" presetID="10" presetClass="exit" presetSubtype="0" fill="hold" nodeType="afterEffect">
                                  <p:stCondLst>
                                    <p:cond delay="0"/>
                                  </p:stCondLst>
                                  <p:childTnLst>
                                    <p:animEffect transition="out" filter="fade">
                                      <p:cBhvr>
                                        <p:cTn id="22" dur="1000"/>
                                        <p:tgtEl>
                                          <p:spTgt spid="12"/>
                                        </p:tgtEl>
                                      </p:cBhvr>
                                    </p:animEffect>
                                    <p:set>
                                      <p:cBhvr>
                                        <p:cTn id="23" dur="1" fill="hold">
                                          <p:stCondLst>
                                            <p:cond delay="999"/>
                                          </p:stCondLst>
                                        </p:cTn>
                                        <p:tgtEl>
                                          <p:spTgt spid="1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11"/>
                                        </p:tgtEl>
                                      </p:cBhvr>
                                    </p:animEffect>
                                    <p:set>
                                      <p:cBhvr>
                                        <p:cTn id="26" dur="1" fill="hold">
                                          <p:stCondLst>
                                            <p:cond delay="999"/>
                                          </p:stCondLst>
                                        </p:cTn>
                                        <p:tgtEl>
                                          <p:spTgt spid="11"/>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13"/>
                                        </p:tgtEl>
                                      </p:cBhvr>
                                    </p:animEffect>
                                    <p:set>
                                      <p:cBhvr>
                                        <p:cTn id="29" dur="1" fill="hold">
                                          <p:stCondLst>
                                            <p:cond delay="999"/>
                                          </p:stCondLst>
                                        </p:cTn>
                                        <p:tgtEl>
                                          <p:spTgt spid="13"/>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10"/>
                                        </p:tgtEl>
                                      </p:cBhvr>
                                    </p:animEffect>
                                    <p:set>
                                      <p:cBhvr>
                                        <p:cTn id="32" dur="1" fill="hold">
                                          <p:stCondLst>
                                            <p:cond delay="999"/>
                                          </p:stCondLst>
                                        </p:cTn>
                                        <p:tgtEl>
                                          <p:spTgt spid="10"/>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1000"/>
                                        <p:tgtEl>
                                          <p:spTgt spid="18"/>
                                        </p:tgtEl>
                                      </p:cBhvr>
                                    </p:animEffect>
                                    <p:set>
                                      <p:cBhvr>
                                        <p:cTn id="35" dur="1" fill="hold">
                                          <p:stCondLst>
                                            <p:cond delay="999"/>
                                          </p:stCondLst>
                                        </p:cTn>
                                        <p:tgtEl>
                                          <p:spTgt spid="1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7"/>
                                        </p:tgtEl>
                                      </p:cBhvr>
                                    </p:animEffect>
                                    <p:set>
                                      <p:cBhvr>
                                        <p:cTn id="38" dur="1" fill="hold">
                                          <p:stCondLst>
                                            <p:cond delay="999"/>
                                          </p:stCondLst>
                                        </p:cTn>
                                        <p:tgtEl>
                                          <p:spTgt spid="7"/>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1000"/>
                                        <p:tgtEl>
                                          <p:spTgt spid="8"/>
                                        </p:tgtEl>
                                      </p:cBhvr>
                                    </p:animEffect>
                                    <p:set>
                                      <p:cBhvr>
                                        <p:cTn id="41" dur="1" fill="hold">
                                          <p:stCondLst>
                                            <p:cond delay="999"/>
                                          </p:stCondLst>
                                        </p:cTn>
                                        <p:tgtEl>
                                          <p:spTgt spid="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1000"/>
                                        <p:tgtEl>
                                          <p:spTgt spid="5"/>
                                        </p:tgtEl>
                                      </p:cBhvr>
                                    </p:animEffect>
                                    <p:set>
                                      <p:cBhvr>
                                        <p:cTn id="44" dur="1" fill="hold">
                                          <p:stCondLst>
                                            <p:cond delay="999"/>
                                          </p:stCondLst>
                                        </p:cTn>
                                        <p:tgtEl>
                                          <p:spTgt spid="5"/>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AF2AD6-5570-47CC-B13C-E2398EFC1E5B}"/>
              </a:ext>
            </a:extLst>
          </p:cNvPr>
          <p:cNvSpPr>
            <a:spLocks noGrp="1"/>
          </p:cNvSpPr>
          <p:nvPr>
            <p:ph idx="1"/>
          </p:nvPr>
        </p:nvSpPr>
        <p:spPr>
          <a:xfrm>
            <a:off x="251520" y="1259632"/>
            <a:ext cx="7992888" cy="5913784"/>
          </a:xfrm>
        </p:spPr>
        <p:txBody>
          <a:bodyPr>
            <a:normAutofit/>
          </a:bodyPr>
          <a:lstStyle/>
          <a:p>
            <a:pPr marL="0" indent="0">
              <a:buNone/>
            </a:pPr>
            <a:r>
              <a:rPr lang="en-GB" dirty="0"/>
              <a:t>Everyone in one row move one step to the right so that you are facing a new partner. The person on the end should join the person at the other end of the row without a partner.</a:t>
            </a:r>
          </a:p>
          <a:p>
            <a:pPr marL="0" indent="0">
              <a:buNone/>
            </a:pPr>
            <a:endParaRPr lang="en-GB" dirty="0"/>
          </a:p>
          <a:p>
            <a:pPr marL="0" indent="0">
              <a:buNone/>
            </a:pPr>
            <a:endParaRPr lang="en-GB" dirty="0"/>
          </a:p>
          <a:p>
            <a:pPr marL="0" indent="0">
              <a:buNone/>
            </a:pPr>
            <a:endParaRPr lang="en-GB" dirty="0"/>
          </a:p>
          <a:p>
            <a:pPr marL="0" indent="0">
              <a:buNone/>
            </a:pPr>
            <a:r>
              <a:rPr lang="en-GB" dirty="0"/>
              <a:t>Talk for five minutes about how you overcame the situation and what you learned from it.</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553" y="4483510"/>
            <a:ext cx="1032566" cy="576063"/>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648" y="4483510"/>
            <a:ext cx="1032566" cy="576063"/>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278" y="4483510"/>
            <a:ext cx="1032566" cy="576063"/>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018" y="4509121"/>
            <a:ext cx="1032566" cy="57606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509643" y="3835439"/>
            <a:ext cx="1032566" cy="576063"/>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438903" y="3835439"/>
            <a:ext cx="1032566" cy="57606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403530" y="3835439"/>
            <a:ext cx="1032566" cy="576063"/>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474273" y="3861049"/>
            <a:ext cx="1032566" cy="576063"/>
          </a:xfrm>
          <a:prstGeom prst="rect">
            <a:avLst/>
          </a:prstGeom>
        </p:spPr>
      </p:pic>
      <p:sp>
        <p:nvSpPr>
          <p:cNvPr id="18" name="Arrow: U-Turn 17"/>
          <p:cNvSpPr/>
          <p:nvPr/>
        </p:nvSpPr>
        <p:spPr>
          <a:xfrm flipH="1">
            <a:off x="1691680" y="3405802"/>
            <a:ext cx="4399482" cy="4320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itle 1">
            <a:extLst>
              <a:ext uri="{FF2B5EF4-FFF2-40B4-BE49-F238E27FC236}">
                <a16:creationId xmlns:a16="http://schemas.microsoft.com/office/drawing/2014/main" id="{FDBD8E38-C4AC-4D8C-B85B-0CB102EC6DBF}"/>
              </a:ext>
            </a:extLst>
          </p:cNvPr>
          <p:cNvSpPr txBox="1">
            <a:spLocks/>
          </p:cNvSpPr>
          <p:nvPr/>
        </p:nvSpPr>
        <p:spPr>
          <a:xfrm>
            <a:off x="263638" y="66214"/>
            <a:ext cx="6612618"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2">
                    <a:lumMod val="50000"/>
                  </a:schemeClr>
                </a:solidFill>
                <a:latin typeface="+mj-lt"/>
                <a:ea typeface="+mj-ea"/>
                <a:cs typeface="+mj-cs"/>
              </a:defRPr>
            </a:lvl1pPr>
          </a:lstStyle>
          <a:p>
            <a:r>
              <a:rPr lang="en-GB" dirty="0"/>
              <a:t>Speed dating: dealing with unfamiliarity</a:t>
            </a:r>
          </a:p>
        </p:txBody>
      </p:sp>
    </p:spTree>
    <p:extLst>
      <p:ext uri="{BB962C8B-B14F-4D97-AF65-F5344CB8AC3E}">
        <p14:creationId xmlns:p14="http://schemas.microsoft.com/office/powerpoint/2010/main" val="166144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8.33333E-7 -3.33333E-6 L 0.10365 0.00371 " pathEditMode="relative" rAng="0" ptsTypes="AA">
                                      <p:cBhvr>
                                        <p:cTn id="6" dur="2000" fill="hold"/>
                                        <p:tgtEl>
                                          <p:spTgt spid="12"/>
                                        </p:tgtEl>
                                        <p:attrNameLst>
                                          <p:attrName>ppt_x</p:attrName>
                                          <p:attrName>ppt_y</p:attrName>
                                        </p:attrNameLst>
                                      </p:cBhvr>
                                      <p:rCtr x="5174" y="185"/>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4.72222E-6 -3.33333E-6 L 0.10555 -3.33333E-6 " pathEditMode="relative" rAng="0" ptsTypes="AA">
                                      <p:cBhvr>
                                        <p:cTn id="9" dur="2000" fill="hold"/>
                                        <p:tgtEl>
                                          <p:spTgt spid="11"/>
                                        </p:tgtEl>
                                        <p:attrNameLst>
                                          <p:attrName>ppt_x</p:attrName>
                                          <p:attrName>ppt_y</p:attrName>
                                        </p:attrNameLst>
                                      </p:cBhvr>
                                      <p:rCtr x="5278" y="0"/>
                                    </p:animMotion>
                                  </p:childTnLst>
                                </p:cTn>
                              </p:par>
                            </p:childTnLst>
                          </p:cTn>
                        </p:par>
                        <p:par>
                          <p:cTn id="10" fill="hold">
                            <p:stCondLst>
                              <p:cond delay="4000"/>
                            </p:stCondLst>
                            <p:childTnLst>
                              <p:par>
                                <p:cTn id="11" presetID="63" presetClass="path" presetSubtype="0" accel="50000" decel="50000" fill="hold" nodeType="afterEffect">
                                  <p:stCondLst>
                                    <p:cond delay="0"/>
                                  </p:stCondLst>
                                  <p:childTnLst>
                                    <p:animMotion origin="layout" path="M -3.33333E-6 2.96296E-6 L 0.10539 -0.00371 " pathEditMode="relative" rAng="0" ptsTypes="AA">
                                      <p:cBhvr>
                                        <p:cTn id="12" dur="2000" fill="hold"/>
                                        <p:tgtEl>
                                          <p:spTgt spid="13"/>
                                        </p:tgtEl>
                                        <p:attrNameLst>
                                          <p:attrName>ppt_x</p:attrName>
                                          <p:attrName>ppt_y</p:attrName>
                                        </p:attrNameLst>
                                      </p:cBhvr>
                                      <p:rCtr x="5260" y="-185"/>
                                    </p:animMotion>
                                  </p:childTnLst>
                                </p:cTn>
                              </p:par>
                            </p:childTnLst>
                          </p:cTn>
                        </p:par>
                        <p:par>
                          <p:cTn id="13" fill="hold">
                            <p:stCondLst>
                              <p:cond delay="6000"/>
                            </p:stCondLst>
                            <p:childTnLst>
                              <p:par>
                                <p:cTn id="14" presetID="63" presetClass="path" presetSubtype="0" accel="50000" decel="50000" fill="hold" nodeType="afterEffect">
                                  <p:stCondLst>
                                    <p:cond delay="0"/>
                                  </p:stCondLst>
                                  <p:childTnLst>
                                    <p:animMotion origin="layout" path="M 2.22222E-6 -3.33333E-6 L 0.10555 0.00371 " pathEditMode="relative" rAng="0" ptsTypes="AA">
                                      <p:cBhvr>
                                        <p:cTn id="15" dur="2000" fill="hold"/>
                                        <p:tgtEl>
                                          <p:spTgt spid="10"/>
                                        </p:tgtEl>
                                        <p:attrNameLst>
                                          <p:attrName>ppt_x</p:attrName>
                                          <p:attrName>ppt_y</p:attrName>
                                        </p:attrNameLst>
                                      </p:cBhvr>
                                      <p:rCtr x="5278" y="185"/>
                                    </p:animMotion>
                                  </p:childTnLst>
                                </p:cTn>
                              </p:par>
                            </p:childTnLst>
                          </p:cTn>
                        </p:par>
                        <p:par>
                          <p:cTn id="16" fill="hold">
                            <p:stCondLst>
                              <p:cond delay="8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childTnLst>
                          </p:cTn>
                        </p:par>
                        <p:par>
                          <p:cTn id="20" fill="hold">
                            <p:stCondLst>
                              <p:cond delay="10000"/>
                            </p:stCondLst>
                            <p:childTnLst>
                              <p:par>
                                <p:cTn id="21" presetID="10" presetClass="exit" presetSubtype="0" fill="hold" nodeType="afterEffect">
                                  <p:stCondLst>
                                    <p:cond delay="0"/>
                                  </p:stCondLst>
                                  <p:childTnLst>
                                    <p:animEffect transition="out" filter="fade">
                                      <p:cBhvr>
                                        <p:cTn id="22" dur="1000"/>
                                        <p:tgtEl>
                                          <p:spTgt spid="12"/>
                                        </p:tgtEl>
                                      </p:cBhvr>
                                    </p:animEffect>
                                    <p:set>
                                      <p:cBhvr>
                                        <p:cTn id="23" dur="1" fill="hold">
                                          <p:stCondLst>
                                            <p:cond delay="999"/>
                                          </p:stCondLst>
                                        </p:cTn>
                                        <p:tgtEl>
                                          <p:spTgt spid="1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11"/>
                                        </p:tgtEl>
                                      </p:cBhvr>
                                    </p:animEffect>
                                    <p:set>
                                      <p:cBhvr>
                                        <p:cTn id="26" dur="1" fill="hold">
                                          <p:stCondLst>
                                            <p:cond delay="999"/>
                                          </p:stCondLst>
                                        </p:cTn>
                                        <p:tgtEl>
                                          <p:spTgt spid="11"/>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13"/>
                                        </p:tgtEl>
                                      </p:cBhvr>
                                    </p:animEffect>
                                    <p:set>
                                      <p:cBhvr>
                                        <p:cTn id="29" dur="1" fill="hold">
                                          <p:stCondLst>
                                            <p:cond delay="999"/>
                                          </p:stCondLst>
                                        </p:cTn>
                                        <p:tgtEl>
                                          <p:spTgt spid="13"/>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10"/>
                                        </p:tgtEl>
                                      </p:cBhvr>
                                    </p:animEffect>
                                    <p:set>
                                      <p:cBhvr>
                                        <p:cTn id="32" dur="1" fill="hold">
                                          <p:stCondLst>
                                            <p:cond delay="999"/>
                                          </p:stCondLst>
                                        </p:cTn>
                                        <p:tgtEl>
                                          <p:spTgt spid="10"/>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1000"/>
                                        <p:tgtEl>
                                          <p:spTgt spid="18"/>
                                        </p:tgtEl>
                                      </p:cBhvr>
                                    </p:animEffect>
                                    <p:set>
                                      <p:cBhvr>
                                        <p:cTn id="35" dur="1" fill="hold">
                                          <p:stCondLst>
                                            <p:cond delay="999"/>
                                          </p:stCondLst>
                                        </p:cTn>
                                        <p:tgtEl>
                                          <p:spTgt spid="1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7"/>
                                        </p:tgtEl>
                                      </p:cBhvr>
                                    </p:animEffect>
                                    <p:set>
                                      <p:cBhvr>
                                        <p:cTn id="38" dur="1" fill="hold">
                                          <p:stCondLst>
                                            <p:cond delay="999"/>
                                          </p:stCondLst>
                                        </p:cTn>
                                        <p:tgtEl>
                                          <p:spTgt spid="7"/>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1000"/>
                                        <p:tgtEl>
                                          <p:spTgt spid="8"/>
                                        </p:tgtEl>
                                      </p:cBhvr>
                                    </p:animEffect>
                                    <p:set>
                                      <p:cBhvr>
                                        <p:cTn id="41" dur="1" fill="hold">
                                          <p:stCondLst>
                                            <p:cond delay="999"/>
                                          </p:stCondLst>
                                        </p:cTn>
                                        <p:tgtEl>
                                          <p:spTgt spid="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1000"/>
                                        <p:tgtEl>
                                          <p:spTgt spid="5"/>
                                        </p:tgtEl>
                                      </p:cBhvr>
                                    </p:animEffect>
                                    <p:set>
                                      <p:cBhvr>
                                        <p:cTn id="44" dur="1" fill="hold">
                                          <p:stCondLst>
                                            <p:cond delay="999"/>
                                          </p:stCondLst>
                                        </p:cTn>
                                        <p:tgtEl>
                                          <p:spTgt spid="5"/>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AF2AD6-5570-47CC-B13C-E2398EFC1E5B}"/>
              </a:ext>
            </a:extLst>
          </p:cNvPr>
          <p:cNvSpPr>
            <a:spLocks noGrp="1"/>
          </p:cNvSpPr>
          <p:nvPr>
            <p:ph idx="1"/>
          </p:nvPr>
        </p:nvSpPr>
        <p:spPr/>
        <p:txBody>
          <a:bodyPr/>
          <a:lstStyle/>
          <a:p>
            <a:pPr marL="0" indent="0">
              <a:buNone/>
            </a:pPr>
            <a:r>
              <a:rPr lang="en-GB" dirty="0"/>
              <a:t>Take your seats</a:t>
            </a:r>
          </a:p>
          <a:p>
            <a:r>
              <a:rPr lang="en-GB" dirty="0"/>
              <a:t>Look at the photographs of your pyramid of twenty-first century skills.</a:t>
            </a:r>
          </a:p>
          <a:p>
            <a:r>
              <a:rPr lang="en-GB" dirty="0"/>
              <a:t>How many of those skills would help you to deal with an unfamiliar or unknown cultural context?</a:t>
            </a:r>
          </a:p>
          <a:p>
            <a:endParaRPr lang="en-GB" dirty="0"/>
          </a:p>
        </p:txBody>
      </p:sp>
      <p:sp>
        <p:nvSpPr>
          <p:cNvPr id="6" name="Title 1">
            <a:extLst>
              <a:ext uri="{FF2B5EF4-FFF2-40B4-BE49-F238E27FC236}">
                <a16:creationId xmlns:a16="http://schemas.microsoft.com/office/drawing/2014/main" id="{AC1F1B6E-12C0-475F-B423-8F8D360A002A}"/>
              </a:ext>
            </a:extLst>
          </p:cNvPr>
          <p:cNvSpPr txBox="1">
            <a:spLocks/>
          </p:cNvSpPr>
          <p:nvPr/>
        </p:nvSpPr>
        <p:spPr>
          <a:xfrm>
            <a:off x="251520" y="160337"/>
            <a:ext cx="6612618"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2">
                    <a:lumMod val="50000"/>
                  </a:schemeClr>
                </a:solidFill>
                <a:latin typeface="+mj-lt"/>
                <a:ea typeface="+mj-ea"/>
                <a:cs typeface="+mj-cs"/>
              </a:defRPr>
            </a:lvl1pPr>
          </a:lstStyle>
          <a:p>
            <a:r>
              <a:rPr lang="en-GB" dirty="0"/>
              <a:t>Speed dating</a:t>
            </a:r>
            <a:r>
              <a:rPr lang="en-GB"/>
              <a:t>: dealing with unfamiliarity</a:t>
            </a:r>
            <a:endParaRPr lang="en-GB" dirty="0"/>
          </a:p>
        </p:txBody>
      </p:sp>
    </p:spTree>
    <p:extLst>
      <p:ext uri="{BB962C8B-B14F-4D97-AF65-F5344CB8AC3E}">
        <p14:creationId xmlns:p14="http://schemas.microsoft.com/office/powerpoint/2010/main" val="2302627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FOR ACTIVITY</a:t>
            </a:r>
            <a:endParaRPr lang="el-GR"/>
          </a:p>
        </p:txBody>
      </p:sp>
      <p:sp>
        <p:nvSpPr>
          <p:cNvPr id="3" name="TextBox 2"/>
          <p:cNvSpPr txBox="1"/>
          <p:nvPr/>
        </p:nvSpPr>
        <p:spPr>
          <a:xfrm>
            <a:off x="739074" y="1663640"/>
            <a:ext cx="7200800" cy="2677656"/>
          </a:xfrm>
          <a:prstGeom prst="rect">
            <a:avLst/>
          </a:prstGeom>
          <a:solidFill>
            <a:schemeClr val="tx1">
              <a:lumMod val="40000"/>
              <a:lumOff val="60000"/>
            </a:schemeClr>
          </a:solidFill>
          <a:ln w="19050">
            <a:solidFill>
              <a:schemeClr val="tx1"/>
            </a:solidFill>
          </a:ln>
        </p:spPr>
        <p:txBody>
          <a:bodyPr wrap="square" rtlCol="0">
            <a:spAutoFit/>
          </a:bodyPr>
          <a:lstStyle/>
          <a:p>
            <a:r>
              <a:rPr lang="en-GB" sz="2400" b="1" dirty="0"/>
              <a:t>ACTIVITY NUMBER: 2.3.4</a:t>
            </a:r>
          </a:p>
          <a:p>
            <a:endParaRPr lang="en-GB" sz="2400" b="1" dirty="0"/>
          </a:p>
          <a:p>
            <a:r>
              <a:rPr lang="en-GB" sz="2400" b="1" dirty="0"/>
              <a:t>ACTIVITY TITLE: Intercultural Casino</a:t>
            </a:r>
          </a:p>
          <a:p>
            <a:endParaRPr lang="en-GB" sz="2400" b="1" dirty="0"/>
          </a:p>
          <a:p>
            <a:r>
              <a:rPr lang="en-GB" sz="2400" b="1" dirty="0"/>
              <a:t>ACTIVITY DURATION: 45 minutes</a:t>
            </a:r>
          </a:p>
          <a:p>
            <a:endParaRPr lang="en-GB" sz="2400" b="1" dirty="0"/>
          </a:p>
          <a:p>
            <a:r>
              <a:rPr lang="en-GB" sz="2400" b="1" dirty="0"/>
              <a:t>COMMENTS:</a:t>
            </a:r>
          </a:p>
        </p:txBody>
      </p:sp>
    </p:spTree>
    <p:extLst>
      <p:ext uri="{BB962C8B-B14F-4D97-AF65-F5344CB8AC3E}">
        <p14:creationId xmlns:p14="http://schemas.microsoft.com/office/powerpoint/2010/main" val="3855755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D931-469D-4234-981E-052CE07AD923}"/>
              </a:ext>
            </a:extLst>
          </p:cNvPr>
          <p:cNvSpPr>
            <a:spLocks noGrp="1"/>
          </p:cNvSpPr>
          <p:nvPr>
            <p:ph type="title"/>
          </p:nvPr>
        </p:nvSpPr>
        <p:spPr/>
        <p:txBody>
          <a:bodyPr/>
          <a:lstStyle/>
          <a:p>
            <a:r>
              <a:rPr lang="en-GB" dirty="0"/>
              <a:t>Intercultural Casino</a:t>
            </a:r>
          </a:p>
        </p:txBody>
      </p:sp>
      <p:sp>
        <p:nvSpPr>
          <p:cNvPr id="3" name="Content Placeholder 2">
            <a:extLst>
              <a:ext uri="{FF2B5EF4-FFF2-40B4-BE49-F238E27FC236}">
                <a16:creationId xmlns:a16="http://schemas.microsoft.com/office/drawing/2014/main" id="{96839C87-540F-4477-9D2C-092BDE68F52B}"/>
              </a:ext>
            </a:extLst>
          </p:cNvPr>
          <p:cNvSpPr>
            <a:spLocks noGrp="1"/>
          </p:cNvSpPr>
          <p:nvPr>
            <p:ph idx="1"/>
          </p:nvPr>
        </p:nvSpPr>
        <p:spPr>
          <a:xfrm>
            <a:off x="457200" y="1268760"/>
            <a:ext cx="7643192" cy="4968552"/>
          </a:xfrm>
        </p:spPr>
        <p:txBody>
          <a:bodyPr>
            <a:normAutofit fontScale="92500"/>
          </a:bodyPr>
          <a:lstStyle/>
          <a:p>
            <a:r>
              <a:rPr lang="en-GB" dirty="0"/>
              <a:t>You are going to play a turn-taking game. </a:t>
            </a:r>
          </a:p>
          <a:p>
            <a:r>
              <a:rPr lang="en-GB" dirty="0"/>
              <a:t>You will be given two dice, a set of rules and a scorecard. Do not discuss the rules with each other.</a:t>
            </a:r>
          </a:p>
          <a:p>
            <a:r>
              <a:rPr lang="en-GB" dirty="0"/>
              <a:t>When the trainer asks you, one person should move to another group and play with their new team mates. This step will be repeated more than once.</a:t>
            </a:r>
          </a:p>
          <a:p>
            <a:r>
              <a:rPr lang="en-GB" dirty="0"/>
              <a:t>At the end of the game you will all share your impressions of how well the game went.</a:t>
            </a:r>
          </a:p>
        </p:txBody>
      </p:sp>
    </p:spTree>
    <p:extLst>
      <p:ext uri="{BB962C8B-B14F-4D97-AF65-F5344CB8AC3E}">
        <p14:creationId xmlns:p14="http://schemas.microsoft.com/office/powerpoint/2010/main" val="675309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D931-469D-4234-981E-052CE07AD923}"/>
              </a:ext>
            </a:extLst>
          </p:cNvPr>
          <p:cNvSpPr>
            <a:spLocks noGrp="1"/>
          </p:cNvSpPr>
          <p:nvPr>
            <p:ph type="title"/>
          </p:nvPr>
        </p:nvSpPr>
        <p:spPr/>
        <p:txBody>
          <a:bodyPr/>
          <a:lstStyle/>
          <a:p>
            <a:r>
              <a:rPr lang="en-GB" dirty="0"/>
              <a:t>Intercultural Casino</a:t>
            </a:r>
          </a:p>
        </p:txBody>
      </p:sp>
      <p:sp>
        <p:nvSpPr>
          <p:cNvPr id="3" name="Content Placeholder 2">
            <a:extLst>
              <a:ext uri="{FF2B5EF4-FFF2-40B4-BE49-F238E27FC236}">
                <a16:creationId xmlns:a16="http://schemas.microsoft.com/office/drawing/2014/main" id="{96839C87-540F-4477-9D2C-092BDE68F52B}"/>
              </a:ext>
            </a:extLst>
          </p:cNvPr>
          <p:cNvSpPr>
            <a:spLocks noGrp="1"/>
          </p:cNvSpPr>
          <p:nvPr>
            <p:ph idx="1"/>
          </p:nvPr>
        </p:nvSpPr>
        <p:spPr>
          <a:xfrm>
            <a:off x="457200" y="1268760"/>
            <a:ext cx="7643192" cy="4968552"/>
          </a:xfrm>
        </p:spPr>
        <p:txBody>
          <a:bodyPr>
            <a:normAutofit fontScale="92500" lnSpcReduction="10000"/>
          </a:bodyPr>
          <a:lstStyle/>
          <a:p>
            <a:r>
              <a:rPr lang="en-GB" dirty="0"/>
              <a:t>How did you feel when you had to leave your group ad join another?</a:t>
            </a:r>
          </a:p>
          <a:p>
            <a:r>
              <a:rPr lang="en-GB" dirty="0"/>
              <a:t>What was your attitude to players who joined your group first?</a:t>
            </a:r>
          </a:p>
          <a:p>
            <a:r>
              <a:rPr lang="en-GB" dirty="0"/>
              <a:t>Did your attitude change with each new person? How and why? </a:t>
            </a:r>
          </a:p>
          <a:p>
            <a:r>
              <a:rPr lang="en-GB" dirty="0"/>
              <a:t>What strategies did you use for everyone to play successfully? </a:t>
            </a:r>
          </a:p>
          <a:p>
            <a:r>
              <a:rPr lang="en-GB" dirty="0"/>
              <a:t>What can you say in general about the rules of the game?</a:t>
            </a:r>
          </a:p>
          <a:p>
            <a:endParaRPr lang="en-GB" dirty="0"/>
          </a:p>
          <a:p>
            <a:endParaRPr lang="en-GB" dirty="0"/>
          </a:p>
        </p:txBody>
      </p:sp>
    </p:spTree>
    <p:extLst>
      <p:ext uri="{BB962C8B-B14F-4D97-AF65-F5344CB8AC3E}">
        <p14:creationId xmlns:p14="http://schemas.microsoft.com/office/powerpoint/2010/main" val="2821032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931A-7685-42BD-97DB-881A265F673F}"/>
              </a:ext>
            </a:extLst>
          </p:cNvPr>
          <p:cNvSpPr>
            <a:spLocks noGrp="1"/>
          </p:cNvSpPr>
          <p:nvPr>
            <p:ph type="title"/>
          </p:nvPr>
        </p:nvSpPr>
        <p:spPr>
          <a:xfrm>
            <a:off x="0" y="274638"/>
            <a:ext cx="6948264" cy="1143000"/>
          </a:xfrm>
        </p:spPr>
        <p:txBody>
          <a:bodyPr>
            <a:normAutofit fontScale="90000"/>
          </a:bodyPr>
          <a:lstStyle/>
          <a:p>
            <a:r>
              <a:rPr lang="en-GB" dirty="0"/>
              <a:t>Managing “culture shock” and other incidents</a:t>
            </a:r>
          </a:p>
        </p:txBody>
      </p:sp>
      <p:sp>
        <p:nvSpPr>
          <p:cNvPr id="3" name="Content Placeholder 2">
            <a:extLst>
              <a:ext uri="{FF2B5EF4-FFF2-40B4-BE49-F238E27FC236}">
                <a16:creationId xmlns:a16="http://schemas.microsoft.com/office/drawing/2014/main" id="{8F1DE272-CB4C-4A92-B5E8-841489A34C3C}"/>
              </a:ext>
            </a:extLst>
          </p:cNvPr>
          <p:cNvSpPr>
            <a:spLocks noGrp="1"/>
          </p:cNvSpPr>
          <p:nvPr>
            <p:ph idx="1"/>
          </p:nvPr>
        </p:nvSpPr>
        <p:spPr/>
        <p:txBody>
          <a:bodyPr/>
          <a:lstStyle/>
          <a:p>
            <a:r>
              <a:rPr lang="en-GB" dirty="0"/>
              <a:t>The trainer will give you a copy of:</a:t>
            </a:r>
          </a:p>
          <a:p>
            <a:pPr marL="0" indent="0" algn="ctr">
              <a:buNone/>
            </a:pPr>
            <a:r>
              <a:rPr lang="en-GB" b="1" dirty="0"/>
              <a:t>The 3R Tool</a:t>
            </a:r>
            <a:r>
              <a:rPr lang="en-GB" baseline="30000" dirty="0"/>
              <a:t>1</a:t>
            </a:r>
          </a:p>
          <a:p>
            <a:r>
              <a:rPr lang="en-GB" dirty="0"/>
              <a:t>This can be used to support you in managing a ‘critical incident’, should  you experience one, whilst on an intercultural mobility.</a:t>
            </a:r>
          </a:p>
        </p:txBody>
      </p:sp>
      <p:sp>
        <p:nvSpPr>
          <p:cNvPr id="4" name="Rectangle 3">
            <a:extLst>
              <a:ext uri="{FF2B5EF4-FFF2-40B4-BE49-F238E27FC236}">
                <a16:creationId xmlns:a16="http://schemas.microsoft.com/office/drawing/2014/main" id="{A6014EB2-5E23-44C9-8871-AB2B428EF6F1}"/>
              </a:ext>
            </a:extLst>
          </p:cNvPr>
          <p:cNvSpPr/>
          <p:nvPr/>
        </p:nvSpPr>
        <p:spPr>
          <a:xfrm>
            <a:off x="384315" y="5387499"/>
            <a:ext cx="6228184" cy="738664"/>
          </a:xfrm>
          <a:prstGeom prst="rect">
            <a:avLst/>
          </a:prstGeom>
        </p:spPr>
        <p:txBody>
          <a:bodyPr wrap="square">
            <a:spAutoFit/>
          </a:bodyPr>
          <a:lstStyle/>
          <a:p>
            <a:r>
              <a:rPr lang="en-GB" sz="1400" dirty="0">
                <a:latin typeface="Calibri" panose="020F0502020204030204" pitchFamily="34" charset="0"/>
              </a:rPr>
              <a:t>1. Spencer-</a:t>
            </a:r>
            <a:r>
              <a:rPr lang="en-GB" sz="1400" dirty="0" err="1">
                <a:latin typeface="Calibri" panose="020F0502020204030204" pitchFamily="34" charset="0"/>
              </a:rPr>
              <a:t>Oatey</a:t>
            </a:r>
            <a:r>
              <a:rPr lang="en-GB" sz="1400" dirty="0">
                <a:latin typeface="Calibri" panose="020F0502020204030204" pitchFamily="34" charset="0"/>
              </a:rPr>
              <a:t>, H. &amp; Davidson, A. (2014). </a:t>
            </a:r>
            <a:r>
              <a:rPr lang="en-GB" sz="1400" i="1" dirty="0">
                <a:latin typeface="Calibri" panose="020F0502020204030204" pitchFamily="34" charset="0"/>
              </a:rPr>
              <a:t>The 3R Tool</a:t>
            </a:r>
            <a:r>
              <a:rPr lang="en-GB" sz="1400" dirty="0">
                <a:latin typeface="Calibri" panose="020F0502020204030204" pitchFamily="34" charset="0"/>
              </a:rPr>
              <a:t>: </a:t>
            </a:r>
            <a:r>
              <a:rPr lang="en-GB" sz="1400" i="1" dirty="0">
                <a:latin typeface="Calibri" panose="020F0502020204030204" pitchFamily="34" charset="0"/>
              </a:rPr>
              <a:t>Developing Evaluation Sensitivity in Intercultural Encounters</a:t>
            </a:r>
            <a:r>
              <a:rPr lang="en-GB" sz="1400" dirty="0">
                <a:latin typeface="Calibri" panose="020F0502020204030204" pitchFamily="34" charset="0"/>
              </a:rPr>
              <a:t>. Available at </a:t>
            </a:r>
            <a:r>
              <a:rPr lang="en-GB" sz="1400" dirty="0" err="1">
                <a:latin typeface="Calibri" panose="020F0502020204030204" pitchFamily="34" charset="0"/>
              </a:rPr>
              <a:t>GlobalPAD</a:t>
            </a:r>
            <a:r>
              <a:rPr lang="en-GB" sz="1400" dirty="0">
                <a:latin typeface="Calibri" panose="020F0502020204030204" pitchFamily="34" charset="0"/>
              </a:rPr>
              <a:t> Open House: </a:t>
            </a:r>
            <a:r>
              <a:rPr lang="en-GB" sz="1400" dirty="0">
                <a:latin typeface="Calibri" panose="020F0502020204030204" pitchFamily="34" charset="0"/>
                <a:hlinkClick r:id="rId3"/>
              </a:rPr>
              <a:t>http://www2.warwick.ac.uk/fac/soc/al/globalpad/openhouse/interculturalskills/</a:t>
            </a:r>
            <a:r>
              <a:rPr lang="en-GB" sz="1400" dirty="0">
                <a:latin typeface="Calibri" panose="020F0502020204030204" pitchFamily="34" charset="0"/>
              </a:rPr>
              <a:t>  </a:t>
            </a:r>
            <a:endParaRPr lang="en-GB" dirty="0"/>
          </a:p>
        </p:txBody>
      </p:sp>
    </p:spTree>
    <p:extLst>
      <p:ext uri="{BB962C8B-B14F-4D97-AF65-F5344CB8AC3E}">
        <p14:creationId xmlns:p14="http://schemas.microsoft.com/office/powerpoint/2010/main" val="145259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CONTENT</a:t>
            </a:r>
            <a:endParaRPr lang="el-GR" dirty="0"/>
          </a:p>
        </p:txBody>
      </p:sp>
      <p:sp>
        <p:nvSpPr>
          <p:cNvPr id="3" name="TextBox 2"/>
          <p:cNvSpPr txBox="1"/>
          <p:nvPr/>
        </p:nvSpPr>
        <p:spPr>
          <a:xfrm>
            <a:off x="739074" y="1663640"/>
            <a:ext cx="7200800" cy="4154984"/>
          </a:xfrm>
          <a:prstGeom prst="rect">
            <a:avLst/>
          </a:prstGeom>
          <a:solidFill>
            <a:schemeClr val="tx1">
              <a:lumMod val="40000"/>
              <a:lumOff val="60000"/>
            </a:schemeClr>
          </a:solidFill>
          <a:ln w="19050">
            <a:solidFill>
              <a:schemeClr val="tx1"/>
            </a:solidFill>
          </a:ln>
        </p:spPr>
        <p:txBody>
          <a:bodyPr wrap="square" rtlCol="0">
            <a:spAutoFit/>
          </a:bodyPr>
          <a:lstStyle/>
          <a:p>
            <a:r>
              <a:rPr lang="en-GB" sz="2400" b="1" dirty="0"/>
              <a:t>Understanding the needs and aspirations of participants in intercultural VET programmes </a:t>
            </a:r>
          </a:p>
          <a:p>
            <a:endParaRPr lang="en-GB" sz="2400" b="1" dirty="0"/>
          </a:p>
          <a:p>
            <a:r>
              <a:rPr lang="en-GB" sz="2400" b="1" dirty="0"/>
              <a:t>21</a:t>
            </a:r>
            <a:r>
              <a:rPr lang="en-GB" sz="2400" b="1" baseline="30000" dirty="0"/>
              <a:t>st</a:t>
            </a:r>
            <a:r>
              <a:rPr lang="en-GB" sz="2400" b="1" dirty="0"/>
              <a:t> century skills</a:t>
            </a:r>
          </a:p>
          <a:p>
            <a:endParaRPr lang="en-GB" sz="2400" b="1" dirty="0"/>
          </a:p>
          <a:p>
            <a:r>
              <a:rPr lang="en-GB" sz="2400" b="1" dirty="0"/>
              <a:t>Managing Culture Shock</a:t>
            </a:r>
          </a:p>
          <a:p>
            <a:endParaRPr lang="en-GB" sz="2400" b="1" dirty="0"/>
          </a:p>
          <a:p>
            <a:r>
              <a:rPr lang="en-GB" sz="2400" b="1" dirty="0"/>
              <a:t>Preparing for an </a:t>
            </a:r>
            <a:r>
              <a:rPr lang="en-GB" sz="2400" b="1"/>
              <a:t>intercultural mobility</a:t>
            </a:r>
          </a:p>
          <a:p>
            <a:endParaRPr lang="en-GB" sz="2400" b="1" dirty="0"/>
          </a:p>
          <a:p>
            <a:r>
              <a:rPr lang="en-GB" sz="2400" b="1" dirty="0"/>
              <a:t>Dealing with problems when they arise</a:t>
            </a:r>
          </a:p>
          <a:p>
            <a:endParaRPr lang="en-GB" sz="2400" b="1" dirty="0"/>
          </a:p>
        </p:txBody>
      </p:sp>
    </p:spTree>
    <p:extLst>
      <p:ext uri="{BB962C8B-B14F-4D97-AF65-F5344CB8AC3E}">
        <p14:creationId xmlns:p14="http://schemas.microsoft.com/office/powerpoint/2010/main" val="3188503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 Tool</a:t>
            </a:r>
          </a:p>
        </p:txBody>
      </p:sp>
      <p:sp>
        <p:nvSpPr>
          <p:cNvPr id="3" name="Content Placeholder 2"/>
          <p:cNvSpPr>
            <a:spLocks noGrp="1"/>
          </p:cNvSpPr>
          <p:nvPr>
            <p:ph idx="1"/>
          </p:nvPr>
        </p:nvSpPr>
        <p:spPr/>
        <p:txBody>
          <a:bodyPr/>
          <a:lstStyle/>
          <a:p>
            <a:r>
              <a:rPr lang="en-GB" dirty="0"/>
              <a:t>Read through the 3R Tool</a:t>
            </a:r>
          </a:p>
          <a:p>
            <a:r>
              <a:rPr lang="en-GB" dirty="0"/>
              <a:t>It is designed to help participants manage their reactions to unexpected intercultural encounters</a:t>
            </a:r>
          </a:p>
          <a:p>
            <a:r>
              <a:rPr lang="en-GB" dirty="0"/>
              <a:t>It requires participants to keep a weekly record of events, reflect on their feelings and re-evaluate their experiences</a:t>
            </a:r>
          </a:p>
        </p:txBody>
      </p:sp>
    </p:spTree>
    <p:extLst>
      <p:ext uri="{BB962C8B-B14F-4D97-AF65-F5344CB8AC3E}">
        <p14:creationId xmlns:p14="http://schemas.microsoft.com/office/powerpoint/2010/main" val="978816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 Tool</a:t>
            </a:r>
          </a:p>
        </p:txBody>
      </p:sp>
      <p:sp>
        <p:nvSpPr>
          <p:cNvPr id="3" name="Content Placeholder 2"/>
          <p:cNvSpPr>
            <a:spLocks noGrp="1"/>
          </p:cNvSpPr>
          <p:nvPr>
            <p:ph idx="1"/>
          </p:nvPr>
        </p:nvSpPr>
        <p:spPr>
          <a:xfrm>
            <a:off x="457200" y="1556792"/>
            <a:ext cx="7283152" cy="4569371"/>
          </a:xfrm>
        </p:spPr>
        <p:txBody>
          <a:bodyPr>
            <a:normAutofit lnSpcReduction="10000"/>
          </a:bodyPr>
          <a:lstStyle/>
          <a:p>
            <a:r>
              <a:rPr lang="en-GB" dirty="0"/>
              <a:t>Each step of the tool (</a:t>
            </a:r>
            <a:r>
              <a:rPr lang="en-GB" sz="3600" dirty="0">
                <a:solidFill>
                  <a:srgbClr val="C00000"/>
                </a:solidFill>
              </a:rPr>
              <a:t>R</a:t>
            </a:r>
            <a:r>
              <a:rPr lang="en-GB" dirty="0"/>
              <a:t>eport, </a:t>
            </a:r>
            <a:r>
              <a:rPr lang="en-GB" sz="3600" dirty="0">
                <a:solidFill>
                  <a:srgbClr val="C00000"/>
                </a:solidFill>
              </a:rPr>
              <a:t>R</a:t>
            </a:r>
            <a:r>
              <a:rPr lang="en-GB" dirty="0"/>
              <a:t>eflect, </a:t>
            </a:r>
            <a:r>
              <a:rPr lang="en-GB" sz="3600" dirty="0">
                <a:solidFill>
                  <a:srgbClr val="C00000"/>
                </a:solidFill>
              </a:rPr>
              <a:t>R</a:t>
            </a:r>
            <a:r>
              <a:rPr lang="en-GB" dirty="0"/>
              <a:t>e-evaluate) has prompts to help the participant complete that step. </a:t>
            </a:r>
          </a:p>
          <a:p>
            <a:r>
              <a:rPr lang="en-GB" dirty="0"/>
              <a:t>Each prompt is further elaborated at the bottom of each page.</a:t>
            </a:r>
          </a:p>
          <a:p>
            <a:r>
              <a:rPr lang="en-GB" dirty="0"/>
              <a:t>Participants should discuss their experiences with a ‘Culture Learning Colleague’ who should be identified before the start of the mobility.</a:t>
            </a:r>
          </a:p>
        </p:txBody>
      </p:sp>
    </p:spTree>
    <p:extLst>
      <p:ext uri="{BB962C8B-B14F-4D97-AF65-F5344CB8AC3E}">
        <p14:creationId xmlns:p14="http://schemas.microsoft.com/office/powerpoint/2010/main" val="2015978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FOR ACTIVITY</a:t>
            </a:r>
            <a:endParaRPr lang="el-GR"/>
          </a:p>
        </p:txBody>
      </p:sp>
      <p:sp>
        <p:nvSpPr>
          <p:cNvPr id="3" name="TextBox 2"/>
          <p:cNvSpPr txBox="1"/>
          <p:nvPr/>
        </p:nvSpPr>
        <p:spPr>
          <a:xfrm>
            <a:off x="739074" y="166364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n-GB" sz="2400" b="1" dirty="0"/>
              <a:t>ACTIVITY NUMBER: 2.3.5</a:t>
            </a:r>
          </a:p>
          <a:p>
            <a:endParaRPr lang="en-GB" sz="2400" b="1" dirty="0"/>
          </a:p>
          <a:p>
            <a:r>
              <a:rPr lang="en-GB" sz="2400" b="1" dirty="0"/>
              <a:t>ACTIVITY TITLE: Further reading, self-evaluation and reflection</a:t>
            </a:r>
          </a:p>
          <a:p>
            <a:endParaRPr lang="en-GB" sz="2400" b="1" dirty="0"/>
          </a:p>
          <a:p>
            <a:r>
              <a:rPr lang="en-GB" sz="2400" b="1" dirty="0"/>
              <a:t>ACTIVITY DURATION: 10 minutes</a:t>
            </a:r>
          </a:p>
          <a:p>
            <a:endParaRPr lang="en-GB" sz="2400" b="1" dirty="0"/>
          </a:p>
          <a:p>
            <a:r>
              <a:rPr lang="en-GB" sz="2400" b="1" dirty="0"/>
              <a:t>COMMENTS:</a:t>
            </a:r>
          </a:p>
        </p:txBody>
      </p:sp>
    </p:spTree>
    <p:extLst>
      <p:ext uri="{BB962C8B-B14F-4D97-AF65-F5344CB8AC3E}">
        <p14:creationId xmlns:p14="http://schemas.microsoft.com/office/powerpoint/2010/main" val="3253605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Further Reading</a:t>
            </a:r>
          </a:p>
        </p:txBody>
      </p:sp>
      <p:sp>
        <p:nvSpPr>
          <p:cNvPr id="3" name="Content Placeholder 2"/>
          <p:cNvSpPr>
            <a:spLocks noGrp="1"/>
          </p:cNvSpPr>
          <p:nvPr>
            <p:ph idx="1"/>
          </p:nvPr>
        </p:nvSpPr>
        <p:spPr>
          <a:xfrm>
            <a:off x="457200" y="1196752"/>
            <a:ext cx="5410944" cy="4929411"/>
          </a:xfrm>
        </p:spPr>
        <p:txBody>
          <a:bodyPr>
            <a:normAutofit/>
          </a:bodyPr>
          <a:lstStyle/>
          <a:p>
            <a:pPr marL="514350" indent="-514350">
              <a:buFont typeface="+mj-lt"/>
              <a:buAutoNum type="arabicPeriod"/>
            </a:pPr>
            <a:r>
              <a:rPr lang="en-GB" sz="2400" dirty="0"/>
              <a:t>Spencer-</a:t>
            </a:r>
            <a:r>
              <a:rPr lang="en-GB" sz="2400" dirty="0" err="1"/>
              <a:t>Oatey</a:t>
            </a:r>
            <a:r>
              <a:rPr lang="en-GB" sz="2400" dirty="0"/>
              <a:t>, H. and </a:t>
            </a:r>
            <a:r>
              <a:rPr lang="en-GB" sz="2400" dirty="0" err="1"/>
              <a:t>Stadler</a:t>
            </a:r>
            <a:r>
              <a:rPr lang="en-GB" sz="2400" dirty="0"/>
              <a:t>, S. (2009) “</a:t>
            </a:r>
            <a:r>
              <a:rPr lang="en-GB" sz="2400" i="1" dirty="0"/>
              <a:t>The Global People Competency Framework: Competencies for Effective Intercultural Interaction</a:t>
            </a:r>
            <a:r>
              <a:rPr lang="en-GB" sz="2400" dirty="0"/>
              <a:t>” Warwick Occasional Papers in Applied Linguistics #3. The Centre for Applied Linguistics, University of Warwick. </a:t>
            </a:r>
          </a:p>
          <a:p>
            <a:pPr marL="530225" indent="0">
              <a:buNone/>
            </a:pPr>
            <a:r>
              <a:rPr lang="en-GB" sz="2400" dirty="0"/>
              <a:t>Available at </a:t>
            </a:r>
            <a:r>
              <a:rPr lang="en-GB" sz="2400" dirty="0">
                <a:hlinkClick r:id="rId2"/>
              </a:rPr>
              <a:t>https://warwick.ac.uk/fac/cross_fac/globalpeople/resourcebank/gppublications/gp_competency_framework.pdf</a:t>
            </a:r>
            <a:endParaRPr lang="en-GB" sz="2400" dirty="0"/>
          </a:p>
        </p:txBody>
      </p:sp>
    </p:spTree>
    <p:extLst>
      <p:ext uri="{BB962C8B-B14F-4D97-AF65-F5344CB8AC3E}">
        <p14:creationId xmlns:p14="http://schemas.microsoft.com/office/powerpoint/2010/main" val="3444503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Self assessment and reflection</a:t>
            </a:r>
            <a:endParaRPr lang="el-GR" dirty="0"/>
          </a:p>
        </p:txBody>
      </p:sp>
      <p:sp>
        <p:nvSpPr>
          <p:cNvPr id="3" name="Content Placeholder 2"/>
          <p:cNvSpPr>
            <a:spLocks noGrp="1"/>
          </p:cNvSpPr>
          <p:nvPr>
            <p:ph sz="half" idx="2"/>
          </p:nvPr>
        </p:nvSpPr>
        <p:spPr>
          <a:xfrm>
            <a:off x="457200" y="1556793"/>
            <a:ext cx="6203032" cy="4569370"/>
          </a:xfrm>
        </p:spPr>
        <p:txBody>
          <a:bodyPr>
            <a:normAutofit/>
          </a:bodyPr>
          <a:lstStyle/>
          <a:p>
            <a:pPr marL="0" indent="0" algn="ctr">
              <a:buNone/>
            </a:pPr>
            <a:endParaRPr lang="en-GB" sz="3200" dirty="0"/>
          </a:p>
          <a:p>
            <a:pPr marL="0" indent="0" algn="ctr">
              <a:buNone/>
            </a:pPr>
            <a:r>
              <a:rPr lang="en-GB" sz="3200" dirty="0"/>
              <a:t>Use the self-evaluation and reflection form to summarise your thoughts on the learning from this session.</a:t>
            </a:r>
            <a:endParaRPr lang="el-GR" sz="3200" dirty="0"/>
          </a:p>
        </p:txBody>
      </p:sp>
    </p:spTree>
    <p:extLst>
      <p:ext uri="{BB962C8B-B14F-4D97-AF65-F5344CB8AC3E}">
        <p14:creationId xmlns:p14="http://schemas.microsoft.com/office/powerpoint/2010/main" val="1227095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Congratulations!</a:t>
            </a:r>
            <a:endParaRPr lang="el-GR" dirty="0"/>
          </a:p>
        </p:txBody>
      </p:sp>
      <p:sp>
        <p:nvSpPr>
          <p:cNvPr id="3" name="Subtitle 2"/>
          <p:cNvSpPr>
            <a:spLocks noGrp="1"/>
          </p:cNvSpPr>
          <p:nvPr>
            <p:ph type="subTitle" idx="1"/>
          </p:nvPr>
        </p:nvSpPr>
        <p:spPr/>
        <p:txBody>
          <a:bodyPr/>
          <a:lstStyle/>
          <a:p>
            <a:r>
              <a:rPr lang="en-US">
                <a:solidFill>
                  <a:schemeClr val="tx1">
                    <a:lumMod val="75000"/>
                  </a:schemeClr>
                </a:solidFill>
              </a:rPr>
              <a:t>You have completed this unit</a:t>
            </a:r>
            <a:endParaRPr lang="el-GR">
              <a:solidFill>
                <a:schemeClr val="tx1">
                  <a:lumMod val="75000"/>
                </a:schemeClr>
              </a:solidFill>
            </a:endParaRPr>
          </a:p>
        </p:txBody>
      </p:sp>
    </p:spTree>
    <p:extLst>
      <p:ext uri="{BB962C8B-B14F-4D97-AF65-F5344CB8AC3E}">
        <p14:creationId xmlns:p14="http://schemas.microsoft.com/office/powerpoint/2010/main" val="667528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FOR ACTIVITY</a:t>
            </a:r>
            <a:endParaRPr lang="el-GR"/>
          </a:p>
        </p:txBody>
      </p:sp>
      <p:sp>
        <p:nvSpPr>
          <p:cNvPr id="3" name="TextBox 2"/>
          <p:cNvSpPr txBox="1"/>
          <p:nvPr/>
        </p:nvSpPr>
        <p:spPr>
          <a:xfrm>
            <a:off x="739074" y="1663640"/>
            <a:ext cx="7200800" cy="3416320"/>
          </a:xfrm>
          <a:prstGeom prst="rect">
            <a:avLst/>
          </a:prstGeom>
          <a:solidFill>
            <a:schemeClr val="tx1">
              <a:lumMod val="40000"/>
              <a:lumOff val="60000"/>
            </a:schemeClr>
          </a:solidFill>
          <a:ln w="19050">
            <a:solidFill>
              <a:schemeClr val="tx1"/>
            </a:solidFill>
          </a:ln>
        </p:spPr>
        <p:txBody>
          <a:bodyPr wrap="square" rtlCol="0">
            <a:spAutoFit/>
          </a:bodyPr>
          <a:lstStyle/>
          <a:p>
            <a:r>
              <a:rPr lang="en-GB" sz="2400" b="1" dirty="0"/>
              <a:t>ACTIVITY NUMBER: 2.3.1</a:t>
            </a:r>
          </a:p>
          <a:p>
            <a:endParaRPr lang="en-GB" sz="2400" b="1" dirty="0"/>
          </a:p>
          <a:p>
            <a:r>
              <a:rPr lang="en-GB" sz="2400" b="1" dirty="0"/>
              <a:t>ACTIVITY TITLE: Understanding the needs and aspirations of participants in intercultural VET programmes</a:t>
            </a:r>
          </a:p>
          <a:p>
            <a:endParaRPr lang="en-GB" sz="2400" b="1" dirty="0"/>
          </a:p>
          <a:p>
            <a:r>
              <a:rPr lang="en-GB" sz="2400" b="1" dirty="0"/>
              <a:t>ACTIVITY DURATION: 60 minutes</a:t>
            </a:r>
          </a:p>
          <a:p>
            <a:endParaRPr lang="en-GB" sz="2400" b="1" dirty="0"/>
          </a:p>
          <a:p>
            <a:r>
              <a:rPr lang="en-GB" sz="2400" b="1" dirty="0"/>
              <a:t>COMMENTS:</a:t>
            </a:r>
          </a:p>
        </p:txBody>
      </p:sp>
    </p:spTree>
    <p:extLst>
      <p:ext uri="{BB962C8B-B14F-4D97-AF65-F5344CB8AC3E}">
        <p14:creationId xmlns:p14="http://schemas.microsoft.com/office/powerpoint/2010/main" val="1844374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67D7D-BB79-493B-8361-F3552549E71E}"/>
              </a:ext>
            </a:extLst>
          </p:cNvPr>
          <p:cNvSpPr>
            <a:spLocks noGrp="1"/>
          </p:cNvSpPr>
          <p:nvPr>
            <p:ph type="title"/>
          </p:nvPr>
        </p:nvSpPr>
        <p:spPr>
          <a:xfrm>
            <a:off x="323528" y="-10005"/>
            <a:ext cx="7271792" cy="2011854"/>
          </a:xfrm>
        </p:spPr>
        <p:txBody>
          <a:bodyPr>
            <a:normAutofit fontScale="90000"/>
          </a:bodyPr>
          <a:lstStyle/>
          <a:p>
            <a:pPr algn="l"/>
            <a:r>
              <a:rPr lang="en-GB" dirty="0"/>
              <a:t>Which of these images do you identify with most?</a:t>
            </a:r>
            <a:br>
              <a:rPr lang="en-GB" dirty="0"/>
            </a:br>
            <a:r>
              <a:rPr lang="en-GB" dirty="0"/>
              <a:t>Why? </a:t>
            </a:r>
          </a:p>
        </p:txBody>
      </p:sp>
      <p:pic>
        <p:nvPicPr>
          <p:cNvPr id="4" name="Picture 3">
            <a:extLst>
              <a:ext uri="{FF2B5EF4-FFF2-40B4-BE49-F238E27FC236}">
                <a16:creationId xmlns:a16="http://schemas.microsoft.com/office/drawing/2014/main" id="{D4BEB0CE-34F8-4DCF-BF1A-CBAA4A9F50B9}"/>
              </a:ext>
            </a:extLst>
          </p:cNvPr>
          <p:cNvPicPr>
            <a:picLocks noChangeAspect="1"/>
          </p:cNvPicPr>
          <p:nvPr/>
        </p:nvPicPr>
        <p:blipFill>
          <a:blip r:embed="rId2"/>
          <a:stretch>
            <a:fillRect/>
          </a:stretch>
        </p:blipFill>
        <p:spPr>
          <a:xfrm>
            <a:off x="179512" y="2027778"/>
            <a:ext cx="2034594" cy="1944000"/>
          </a:xfrm>
          <a:prstGeom prst="rect">
            <a:avLst/>
          </a:prstGeom>
        </p:spPr>
      </p:pic>
      <p:pic>
        <p:nvPicPr>
          <p:cNvPr id="7" name="Picture 6">
            <a:extLst>
              <a:ext uri="{FF2B5EF4-FFF2-40B4-BE49-F238E27FC236}">
                <a16:creationId xmlns:a16="http://schemas.microsoft.com/office/drawing/2014/main" id="{7F7C6E35-83CD-49C7-912A-E6FEAD09930F}"/>
              </a:ext>
            </a:extLst>
          </p:cNvPr>
          <p:cNvPicPr>
            <a:picLocks noChangeAspect="1"/>
          </p:cNvPicPr>
          <p:nvPr/>
        </p:nvPicPr>
        <p:blipFill>
          <a:blip r:embed="rId3"/>
          <a:stretch>
            <a:fillRect/>
          </a:stretch>
        </p:blipFill>
        <p:spPr>
          <a:xfrm>
            <a:off x="5868144" y="4221304"/>
            <a:ext cx="2471016" cy="1944000"/>
          </a:xfrm>
          <a:prstGeom prst="rect">
            <a:avLst/>
          </a:prstGeom>
        </p:spPr>
      </p:pic>
      <p:pic>
        <p:nvPicPr>
          <p:cNvPr id="11" name="Picture 10">
            <a:extLst>
              <a:ext uri="{FF2B5EF4-FFF2-40B4-BE49-F238E27FC236}">
                <a16:creationId xmlns:a16="http://schemas.microsoft.com/office/drawing/2014/main" id="{F769DC67-8C83-4D45-B899-7B55D6031D6E}"/>
              </a:ext>
            </a:extLst>
          </p:cNvPr>
          <p:cNvPicPr>
            <a:picLocks noChangeAspect="1"/>
          </p:cNvPicPr>
          <p:nvPr/>
        </p:nvPicPr>
        <p:blipFill>
          <a:blip r:embed="rId4"/>
          <a:stretch>
            <a:fillRect/>
          </a:stretch>
        </p:blipFill>
        <p:spPr>
          <a:xfrm>
            <a:off x="2402251" y="2027778"/>
            <a:ext cx="2666709" cy="1944000"/>
          </a:xfrm>
          <a:prstGeom prst="rect">
            <a:avLst/>
          </a:prstGeom>
        </p:spPr>
      </p:pic>
      <p:pic>
        <p:nvPicPr>
          <p:cNvPr id="12" name="Picture 11">
            <a:extLst>
              <a:ext uri="{FF2B5EF4-FFF2-40B4-BE49-F238E27FC236}">
                <a16:creationId xmlns:a16="http://schemas.microsoft.com/office/drawing/2014/main" id="{88676682-CE2B-4326-BBAE-DD379AA9C910}"/>
              </a:ext>
            </a:extLst>
          </p:cNvPr>
          <p:cNvPicPr>
            <a:picLocks noChangeAspect="1"/>
          </p:cNvPicPr>
          <p:nvPr/>
        </p:nvPicPr>
        <p:blipFill>
          <a:blip r:embed="rId5"/>
          <a:stretch>
            <a:fillRect/>
          </a:stretch>
        </p:blipFill>
        <p:spPr>
          <a:xfrm>
            <a:off x="2751594" y="4221304"/>
            <a:ext cx="2916001" cy="1944000"/>
          </a:xfrm>
          <a:prstGeom prst="rect">
            <a:avLst/>
          </a:prstGeom>
        </p:spPr>
      </p:pic>
      <p:pic>
        <p:nvPicPr>
          <p:cNvPr id="13" name="Picture 12">
            <a:extLst>
              <a:ext uri="{FF2B5EF4-FFF2-40B4-BE49-F238E27FC236}">
                <a16:creationId xmlns:a16="http://schemas.microsoft.com/office/drawing/2014/main" id="{23EEBFE4-265E-4FA4-A3CC-FC04B9BC4344}"/>
              </a:ext>
            </a:extLst>
          </p:cNvPr>
          <p:cNvPicPr>
            <a:picLocks noChangeAspect="1"/>
          </p:cNvPicPr>
          <p:nvPr/>
        </p:nvPicPr>
        <p:blipFill>
          <a:blip r:embed="rId6"/>
          <a:stretch>
            <a:fillRect/>
          </a:stretch>
        </p:blipFill>
        <p:spPr>
          <a:xfrm>
            <a:off x="179512" y="4221304"/>
            <a:ext cx="2371533" cy="1944000"/>
          </a:xfrm>
          <a:prstGeom prst="rect">
            <a:avLst/>
          </a:prstGeom>
        </p:spPr>
      </p:pic>
      <p:pic>
        <p:nvPicPr>
          <p:cNvPr id="14" name="Picture 13">
            <a:extLst>
              <a:ext uri="{FF2B5EF4-FFF2-40B4-BE49-F238E27FC236}">
                <a16:creationId xmlns:a16="http://schemas.microsoft.com/office/drawing/2014/main" id="{40A4330B-DAFC-4344-9B2A-E23454D33D40}"/>
              </a:ext>
            </a:extLst>
          </p:cNvPr>
          <p:cNvPicPr>
            <a:picLocks noChangeAspect="1"/>
          </p:cNvPicPr>
          <p:nvPr/>
        </p:nvPicPr>
        <p:blipFill>
          <a:blip r:embed="rId7"/>
          <a:stretch>
            <a:fillRect/>
          </a:stretch>
        </p:blipFill>
        <p:spPr>
          <a:xfrm>
            <a:off x="5257105" y="2025561"/>
            <a:ext cx="3029975" cy="2011854"/>
          </a:xfrm>
          <a:prstGeom prst="rect">
            <a:avLst/>
          </a:prstGeom>
        </p:spPr>
      </p:pic>
    </p:spTree>
    <p:extLst>
      <p:ext uri="{BB962C8B-B14F-4D97-AF65-F5344CB8AC3E}">
        <p14:creationId xmlns:p14="http://schemas.microsoft.com/office/powerpoint/2010/main" val="202222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6192688" cy="1143000"/>
          </a:xfrm>
        </p:spPr>
        <p:txBody>
          <a:bodyPr>
            <a:normAutofit fontScale="90000"/>
          </a:bodyPr>
          <a:lstStyle/>
          <a:p>
            <a:r>
              <a:rPr lang="en-GB" dirty="0"/>
              <a:t>What skills do </a:t>
            </a:r>
            <a:r>
              <a:rPr lang="en-GB"/>
              <a:t>young people need?</a:t>
            </a:r>
            <a:endParaRPr lang="en-GB" dirty="0"/>
          </a:p>
        </p:txBody>
      </p:sp>
      <p:sp>
        <p:nvSpPr>
          <p:cNvPr id="3" name="Content Placeholder 2"/>
          <p:cNvSpPr>
            <a:spLocks noGrp="1"/>
          </p:cNvSpPr>
          <p:nvPr>
            <p:ph idx="1"/>
          </p:nvPr>
        </p:nvSpPr>
        <p:spPr>
          <a:xfrm>
            <a:off x="524804" y="1772816"/>
            <a:ext cx="7643192" cy="4243610"/>
          </a:xfrm>
        </p:spPr>
        <p:txBody>
          <a:bodyPr>
            <a:normAutofit/>
          </a:bodyPr>
          <a:lstStyle/>
          <a:p>
            <a:r>
              <a:rPr lang="en-GB" dirty="0"/>
              <a:t>For many years, people have tried to document the skills that will be of most benefit to us in the twenty-first century.</a:t>
            </a:r>
          </a:p>
          <a:p>
            <a:r>
              <a:rPr lang="en-GB" dirty="0"/>
              <a:t>You will be given a set of cards detailing a number of skills. Read through them and identify the top 10 skills that are important for your learners’ development. </a:t>
            </a:r>
          </a:p>
        </p:txBody>
      </p:sp>
    </p:spTree>
    <p:extLst>
      <p:ext uri="{BB962C8B-B14F-4D97-AF65-F5344CB8AC3E}">
        <p14:creationId xmlns:p14="http://schemas.microsoft.com/office/powerpoint/2010/main" val="3274188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6192688" cy="1143000"/>
          </a:xfrm>
        </p:spPr>
        <p:txBody>
          <a:bodyPr>
            <a:normAutofit fontScale="90000"/>
          </a:bodyPr>
          <a:lstStyle/>
          <a:p>
            <a:r>
              <a:rPr lang="en-GB" dirty="0"/>
              <a:t>What skills do </a:t>
            </a:r>
            <a:r>
              <a:rPr lang="en-GB"/>
              <a:t>young people need?</a:t>
            </a:r>
            <a:endParaRPr lang="en-GB" dirty="0"/>
          </a:p>
        </p:txBody>
      </p:sp>
      <p:sp>
        <p:nvSpPr>
          <p:cNvPr id="3" name="Content Placeholder 2"/>
          <p:cNvSpPr>
            <a:spLocks noGrp="1"/>
          </p:cNvSpPr>
          <p:nvPr>
            <p:ph idx="1"/>
          </p:nvPr>
        </p:nvSpPr>
        <p:spPr>
          <a:xfrm>
            <a:off x="506587" y="1628800"/>
            <a:ext cx="7643192" cy="4819674"/>
          </a:xfrm>
        </p:spPr>
        <p:txBody>
          <a:bodyPr>
            <a:normAutofit fontScale="92500"/>
          </a:bodyPr>
          <a:lstStyle/>
          <a:p>
            <a:r>
              <a:rPr lang="en-GB" dirty="0"/>
              <a:t>Rank your top 10 skills in the shape of a pyramid, with the most important one at the top, the next two underneath, and so on.</a:t>
            </a:r>
          </a:p>
          <a:p>
            <a:pPr marL="0" indent="0" algn="ctr">
              <a:buNone/>
            </a:pPr>
            <a:r>
              <a:rPr lang="en-GB" sz="2400" dirty="0"/>
              <a:t>1</a:t>
            </a:r>
          </a:p>
          <a:p>
            <a:pPr marL="0" indent="0" algn="ctr">
              <a:buNone/>
            </a:pPr>
            <a:r>
              <a:rPr lang="en-GB" sz="2400" dirty="0"/>
              <a:t>2     3</a:t>
            </a:r>
          </a:p>
          <a:p>
            <a:pPr marL="0" indent="0" algn="ctr">
              <a:buNone/>
            </a:pPr>
            <a:r>
              <a:rPr lang="en-GB" sz="2400" dirty="0"/>
              <a:t>4     5     6</a:t>
            </a:r>
          </a:p>
          <a:p>
            <a:pPr marL="0" indent="0" algn="ctr">
              <a:buNone/>
            </a:pPr>
            <a:r>
              <a:rPr lang="en-GB" sz="2400" dirty="0"/>
              <a:t>7     8     9     10</a:t>
            </a:r>
          </a:p>
          <a:p>
            <a:r>
              <a:rPr lang="en-GB" dirty="0"/>
              <a:t>Take a photograph of your work. Post it on the online forum with an explanation of why you </a:t>
            </a:r>
            <a:r>
              <a:rPr lang="en-GB"/>
              <a:t>made these choices.</a:t>
            </a:r>
            <a:endParaRPr lang="en-GB" dirty="0"/>
          </a:p>
        </p:txBody>
      </p:sp>
    </p:spTree>
    <p:extLst>
      <p:ext uri="{BB962C8B-B14F-4D97-AF65-F5344CB8AC3E}">
        <p14:creationId xmlns:p14="http://schemas.microsoft.com/office/powerpoint/2010/main" val="3800164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7CB94-ABAB-4FFB-A3F7-D2BFF9CE6E62}"/>
              </a:ext>
            </a:extLst>
          </p:cNvPr>
          <p:cNvSpPr>
            <a:spLocks noGrp="1"/>
          </p:cNvSpPr>
          <p:nvPr>
            <p:ph type="title"/>
          </p:nvPr>
        </p:nvSpPr>
        <p:spPr/>
        <p:txBody>
          <a:bodyPr/>
          <a:lstStyle/>
          <a:p>
            <a:r>
              <a:rPr lang="en-GB" dirty="0"/>
              <a:t>Case studies</a:t>
            </a:r>
          </a:p>
        </p:txBody>
      </p:sp>
      <p:sp>
        <p:nvSpPr>
          <p:cNvPr id="3" name="Content Placeholder 2">
            <a:extLst>
              <a:ext uri="{FF2B5EF4-FFF2-40B4-BE49-F238E27FC236}">
                <a16:creationId xmlns:a16="http://schemas.microsoft.com/office/drawing/2014/main" id="{8D3DB704-EF33-4CF2-9E29-F8B63A7D4BD8}"/>
              </a:ext>
            </a:extLst>
          </p:cNvPr>
          <p:cNvSpPr>
            <a:spLocks noGrp="1"/>
          </p:cNvSpPr>
          <p:nvPr>
            <p:ph idx="1"/>
          </p:nvPr>
        </p:nvSpPr>
        <p:spPr/>
        <p:txBody>
          <a:bodyPr>
            <a:normAutofit fontScale="92500"/>
          </a:bodyPr>
          <a:lstStyle/>
          <a:p>
            <a:r>
              <a:rPr lang="en-GB" dirty="0"/>
              <a:t>You will now be given two case studies.</a:t>
            </a:r>
          </a:p>
          <a:p>
            <a:r>
              <a:rPr lang="en-GB" dirty="0"/>
              <a:t>Read through them and answer the questions at the end of each one.</a:t>
            </a:r>
          </a:p>
          <a:p>
            <a:r>
              <a:rPr lang="en-GB" dirty="0"/>
              <a:t>Which of the twenty-first century skills do you think were applied in each case study to make the intercultural element successful?</a:t>
            </a:r>
          </a:p>
          <a:p>
            <a:r>
              <a:rPr lang="en-GB" dirty="0"/>
              <a:t>Use the grid </a:t>
            </a:r>
            <a:r>
              <a:rPr lang="en-GB" sz="2200" b="1" dirty="0"/>
              <a:t>(2_3_1_Evaluating case studies.docx)</a:t>
            </a:r>
            <a:r>
              <a:rPr lang="en-GB" dirty="0"/>
              <a:t> to set out your evaluation of the twenty-first century skills.</a:t>
            </a:r>
          </a:p>
        </p:txBody>
      </p:sp>
    </p:spTree>
    <p:extLst>
      <p:ext uri="{BB962C8B-B14F-4D97-AF65-F5344CB8AC3E}">
        <p14:creationId xmlns:p14="http://schemas.microsoft.com/office/powerpoint/2010/main" val="1519612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FOR ACTIVITY</a:t>
            </a:r>
            <a:endParaRPr lang="el-GR"/>
          </a:p>
        </p:txBody>
      </p:sp>
      <p:sp>
        <p:nvSpPr>
          <p:cNvPr id="3" name="TextBox 2"/>
          <p:cNvSpPr txBox="1"/>
          <p:nvPr/>
        </p:nvSpPr>
        <p:spPr>
          <a:xfrm>
            <a:off x="739074" y="1663640"/>
            <a:ext cx="7200800" cy="2677656"/>
          </a:xfrm>
          <a:prstGeom prst="rect">
            <a:avLst/>
          </a:prstGeom>
          <a:solidFill>
            <a:schemeClr val="tx1">
              <a:lumMod val="40000"/>
              <a:lumOff val="60000"/>
            </a:schemeClr>
          </a:solidFill>
          <a:ln w="19050">
            <a:solidFill>
              <a:schemeClr val="tx1"/>
            </a:solidFill>
          </a:ln>
        </p:spPr>
        <p:txBody>
          <a:bodyPr wrap="square" rtlCol="0">
            <a:spAutoFit/>
          </a:bodyPr>
          <a:lstStyle/>
          <a:p>
            <a:r>
              <a:rPr lang="en-GB" sz="2400" b="1" dirty="0"/>
              <a:t>ACTIVITY NUMBER: 2.3.2</a:t>
            </a:r>
          </a:p>
          <a:p>
            <a:endParaRPr lang="en-GB" sz="2400" b="1" dirty="0"/>
          </a:p>
          <a:p>
            <a:r>
              <a:rPr lang="en-GB" sz="2400" b="1" dirty="0"/>
              <a:t>ACTIVITY TITLE: Preparing for an intercultural mobility</a:t>
            </a:r>
          </a:p>
          <a:p>
            <a:endParaRPr lang="en-GB" sz="2400" b="1" dirty="0"/>
          </a:p>
          <a:p>
            <a:r>
              <a:rPr lang="en-GB" sz="2400" b="1" dirty="0"/>
              <a:t>ACTIVITY DURATION: 30 minutes</a:t>
            </a:r>
          </a:p>
          <a:p>
            <a:endParaRPr lang="en-GB" sz="2400" b="1" dirty="0"/>
          </a:p>
          <a:p>
            <a:r>
              <a:rPr lang="en-GB" sz="2400" b="1" dirty="0"/>
              <a:t>COMMENTS:</a:t>
            </a:r>
          </a:p>
        </p:txBody>
      </p:sp>
    </p:spTree>
    <p:extLst>
      <p:ext uri="{BB962C8B-B14F-4D97-AF65-F5344CB8AC3E}">
        <p14:creationId xmlns:p14="http://schemas.microsoft.com/office/powerpoint/2010/main" val="127192448"/>
      </p:ext>
    </p:extLst>
  </p:cSld>
  <p:clrMapOvr>
    <a:masterClrMapping/>
  </p:clrMapOvr>
</p:sld>
</file>

<file path=ppt/theme/theme1.xml><?xml version="1.0" encoding="utf-8"?>
<a:theme xmlns:a="http://schemas.openxmlformats.org/drawingml/2006/main" name="Θέμα του Office">
  <a:themeElements>
    <a:clrScheme name="Custom 7">
      <a:dk1>
        <a:srgbClr val="49711E"/>
      </a:dk1>
      <a:lt1>
        <a:sysClr val="window" lastClr="FFFFFF"/>
      </a:lt1>
      <a:dk2>
        <a:srgbClr val="333333"/>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TotalTime>
  <Words>1807</Words>
  <Application>Microsoft Office PowerPoint</Application>
  <PresentationFormat>On-screen Show (4:3)</PresentationFormat>
  <Paragraphs>183</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Century Gothic</vt:lpstr>
      <vt:lpstr>Θέμα του Office</vt:lpstr>
      <vt:lpstr>Module 2 Develop and manage VET intercultural  mobility programmes</vt:lpstr>
      <vt:lpstr>MODULE 2 UNIT 3</vt:lpstr>
      <vt:lpstr>UNIT CONTENT</vt:lpstr>
      <vt:lpstr>TIME FOR ACTIVITY</vt:lpstr>
      <vt:lpstr>Which of these images do you identify with most? Why? </vt:lpstr>
      <vt:lpstr>What skills do young people need?</vt:lpstr>
      <vt:lpstr>What skills do young people need?</vt:lpstr>
      <vt:lpstr>Case studies</vt:lpstr>
      <vt:lpstr>TIME FOR ACTIVITY</vt:lpstr>
      <vt:lpstr>Preparing for an intercultural mobility</vt:lpstr>
      <vt:lpstr>List of items to plan for when undertaking an intercultural mobility</vt:lpstr>
      <vt:lpstr>Additional planning</vt:lpstr>
      <vt:lpstr>List of items to plan for when undertaking an intercultural mobility</vt:lpstr>
      <vt:lpstr>List of items to plan for when undertaking an intercultural mobility</vt:lpstr>
      <vt:lpstr>PowerPoint Presentation</vt:lpstr>
      <vt:lpstr>TIME FOR ACTIVITY</vt:lpstr>
      <vt:lpstr>What is “culture shock”?</vt:lpstr>
      <vt:lpstr>What is “culture shock”?</vt:lpstr>
      <vt:lpstr>What is “culture shock”?</vt:lpstr>
      <vt:lpstr>What is “culture shock”?</vt:lpstr>
      <vt:lpstr>What is “culture shock”?</vt:lpstr>
      <vt:lpstr>Speed dating: dealing with unfamiliarity:</vt:lpstr>
      <vt:lpstr>Speed dating: dealing with unfamiliarity:</vt:lpstr>
      <vt:lpstr>PowerPoint Presentation</vt:lpstr>
      <vt:lpstr>PowerPoint Presentation</vt:lpstr>
      <vt:lpstr>TIME FOR ACTIVITY</vt:lpstr>
      <vt:lpstr>Intercultural Casino</vt:lpstr>
      <vt:lpstr>Intercultural Casino</vt:lpstr>
      <vt:lpstr>Managing “culture shock” and other incidents</vt:lpstr>
      <vt:lpstr>The 3R Tool</vt:lpstr>
      <vt:lpstr>The 3R Tool</vt:lpstr>
      <vt:lpstr>TIME FOR ACTIVITY</vt:lpstr>
      <vt:lpstr>Further Reading</vt:lpstr>
      <vt:lpstr>Self assessment and reflection</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Project Coordinator</dc:creator>
  <cp:lastModifiedBy>Chiaka Amadi</cp:lastModifiedBy>
  <cp:revision>79</cp:revision>
  <cp:lastPrinted>2017-10-16T10:35:47Z</cp:lastPrinted>
  <dcterms:created xsi:type="dcterms:W3CDTF">2017-10-16T06:30:11Z</dcterms:created>
  <dcterms:modified xsi:type="dcterms:W3CDTF">2018-07-12T16:26:56Z</dcterms:modified>
</cp:coreProperties>
</file>