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256" r:id="rId2"/>
    <p:sldId id="258" r:id="rId3"/>
    <p:sldId id="329" r:id="rId4"/>
    <p:sldId id="261" r:id="rId5"/>
    <p:sldId id="266" r:id="rId6"/>
    <p:sldId id="282" r:id="rId7"/>
    <p:sldId id="269" r:id="rId8"/>
    <p:sldId id="283" r:id="rId9"/>
    <p:sldId id="324" r:id="rId10"/>
    <p:sldId id="277" r:id="rId11"/>
    <p:sldId id="270" r:id="rId12"/>
    <p:sldId id="259" r:id="rId13"/>
    <p:sldId id="275" r:id="rId14"/>
    <p:sldId id="330" r:id="rId15"/>
    <p:sldId id="331" r:id="rId16"/>
    <p:sldId id="320" r:id="rId17"/>
    <p:sldId id="285" r:id="rId18"/>
    <p:sldId id="286" r:id="rId19"/>
    <p:sldId id="291" r:id="rId20"/>
    <p:sldId id="290" r:id="rId21"/>
    <p:sldId id="293" r:id="rId22"/>
    <p:sldId id="294" r:id="rId23"/>
    <p:sldId id="295" r:id="rId24"/>
    <p:sldId id="296" r:id="rId25"/>
    <p:sldId id="287" r:id="rId26"/>
    <p:sldId id="297" r:id="rId27"/>
    <p:sldId id="323" r:id="rId28"/>
    <p:sldId id="278" r:id="rId29"/>
    <p:sldId id="274" r:id="rId30"/>
    <p:sldId id="284" r:id="rId31"/>
    <p:sldId id="299" r:id="rId32"/>
    <p:sldId id="325" r:id="rId33"/>
    <p:sldId id="327" r:id="rId34"/>
    <p:sldId id="328" r:id="rId35"/>
    <p:sldId id="326" r:id="rId36"/>
    <p:sldId id="300" r:id="rId37"/>
    <p:sldId id="279" r:id="rId38"/>
    <p:sldId id="281" r:id="rId39"/>
    <p:sldId id="271" r:id="rId40"/>
    <p:sldId id="268" r:id="rId41"/>
    <p:sldId id="276" r:id="rId42"/>
    <p:sldId id="301" r:id="rId43"/>
    <p:sldId id="302" r:id="rId44"/>
    <p:sldId id="305" r:id="rId45"/>
    <p:sldId id="306" r:id="rId46"/>
    <p:sldId id="307" r:id="rId47"/>
    <p:sldId id="309" r:id="rId48"/>
    <p:sldId id="310" r:id="rId49"/>
    <p:sldId id="308" r:id="rId50"/>
    <p:sldId id="312" r:id="rId51"/>
    <p:sldId id="313" r:id="rId52"/>
    <p:sldId id="314" r:id="rId53"/>
    <p:sldId id="318" r:id="rId54"/>
    <p:sldId id="333" r:id="rId55"/>
    <p:sldId id="315" r:id="rId56"/>
    <p:sldId id="319" r:id="rId57"/>
    <p:sldId id="317" r:id="rId58"/>
    <p:sldId id="303" r:id="rId59"/>
    <p:sldId id="280" r:id="rId60"/>
    <p:sldId id="311" r:id="rId61"/>
    <p:sldId id="272" r:id="rId62"/>
    <p:sldId id="273" r:id="rId63"/>
    <p:sldId id="321" r:id="rId64"/>
    <p:sldId id="260" r:id="rId65"/>
    <p:sldId id="264" r:id="rId66"/>
    <p:sldId id="322" r:id="rId67"/>
    <p:sldId id="262" r:id="rId68"/>
  </p:sldIdLst>
  <p:sldSz cx="9144000" cy="6858000" type="screen4x3"/>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05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621" cy="501903"/>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sz="quarter" idx="1"/>
          </p:nvPr>
        </p:nvSpPr>
        <p:spPr>
          <a:xfrm>
            <a:off x="3900936" y="1"/>
            <a:ext cx="2985621" cy="501903"/>
          </a:xfrm>
          <a:prstGeom prst="rect">
            <a:avLst/>
          </a:prstGeom>
        </p:spPr>
        <p:txBody>
          <a:bodyPr vert="horz" lIns="96616" tIns="48308" rIns="96616" bIns="48308" rtlCol="0"/>
          <a:lstStyle>
            <a:lvl1pPr algn="r">
              <a:defRPr sz="1300"/>
            </a:lvl1pPr>
          </a:lstStyle>
          <a:p>
            <a:fld id="{C71180B0-6ED1-4799-979B-18C19D0C474D}" type="datetimeFigureOut">
              <a:rPr lang="fr-FR" smtClean="0"/>
              <a:t>12/07/2018</a:t>
            </a:fld>
            <a:endParaRPr lang="fr-FR"/>
          </a:p>
        </p:txBody>
      </p:sp>
      <p:sp>
        <p:nvSpPr>
          <p:cNvPr id="4" name="Espace réservé du pied de page 3"/>
          <p:cNvSpPr>
            <a:spLocks noGrp="1"/>
          </p:cNvSpPr>
          <p:nvPr>
            <p:ph type="ftr" sz="quarter" idx="2"/>
          </p:nvPr>
        </p:nvSpPr>
        <p:spPr>
          <a:xfrm>
            <a:off x="1" y="9518398"/>
            <a:ext cx="2985621" cy="501903"/>
          </a:xfrm>
          <a:prstGeom prst="rect">
            <a:avLst/>
          </a:prstGeom>
        </p:spPr>
        <p:txBody>
          <a:bodyPr vert="horz" lIns="96616" tIns="48308" rIns="96616" bIns="4830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0936" y="9518398"/>
            <a:ext cx="2985621" cy="501903"/>
          </a:xfrm>
          <a:prstGeom prst="rect">
            <a:avLst/>
          </a:prstGeom>
        </p:spPr>
        <p:txBody>
          <a:bodyPr vert="horz" lIns="96616" tIns="48308" rIns="96616" bIns="48308" rtlCol="0" anchor="b"/>
          <a:lstStyle>
            <a:lvl1pPr algn="r">
              <a:defRPr sz="1300"/>
            </a:lvl1pPr>
          </a:lstStyle>
          <a:p>
            <a:fld id="{E1266266-5E11-4B68-948D-A8BF29E06398}" type="slidenum">
              <a:rPr lang="fr-FR" smtClean="0"/>
              <a:t>‹#›</a:t>
            </a:fld>
            <a:endParaRPr lang="fr-FR"/>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1015"/>
          </a:xfrm>
          <a:prstGeom prst="rect">
            <a:avLst/>
          </a:prstGeom>
        </p:spPr>
        <p:txBody>
          <a:bodyPr vert="horz" lIns="96616" tIns="48308" rIns="96616" bIns="48308" rtlCol="0"/>
          <a:lstStyle>
            <a:lvl1pPr algn="l">
              <a:defRPr sz="1300"/>
            </a:lvl1pPr>
          </a:lstStyle>
          <a:p>
            <a:endParaRPr lang="el-GR"/>
          </a:p>
        </p:txBody>
      </p:sp>
      <p:sp>
        <p:nvSpPr>
          <p:cNvPr id="3" name="Date Placeholder 2"/>
          <p:cNvSpPr>
            <a:spLocks noGrp="1"/>
          </p:cNvSpPr>
          <p:nvPr>
            <p:ph type="dt" idx="1"/>
          </p:nvPr>
        </p:nvSpPr>
        <p:spPr>
          <a:xfrm>
            <a:off x="3901700" y="1"/>
            <a:ext cx="2984871" cy="501015"/>
          </a:xfrm>
          <a:prstGeom prst="rect">
            <a:avLst/>
          </a:prstGeom>
        </p:spPr>
        <p:txBody>
          <a:bodyPr vert="horz" lIns="96616" tIns="48308" rIns="96616" bIns="48308" rtlCol="0"/>
          <a:lstStyle>
            <a:lvl1pPr algn="r">
              <a:defRPr sz="1300"/>
            </a:lvl1pPr>
          </a:lstStyle>
          <a:p>
            <a:fld id="{B2F00858-131F-45C9-96B9-4A2311E834ED}" type="datetimeFigureOut">
              <a:rPr lang="el-GR" smtClean="0"/>
              <a:t>12/7/2018</a:t>
            </a:fld>
            <a:endParaRPr lang="el-G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a:p>
        </p:txBody>
      </p:sp>
      <p:sp>
        <p:nvSpPr>
          <p:cNvPr id="5" name="Notes Placeholder 4"/>
          <p:cNvSpPr>
            <a:spLocks noGrp="1"/>
          </p:cNvSpPr>
          <p:nvPr>
            <p:ph type="body" sz="quarter" idx="3"/>
          </p:nvPr>
        </p:nvSpPr>
        <p:spPr>
          <a:xfrm>
            <a:off x="688818"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el-GR"/>
          </a:p>
        </p:txBody>
      </p:sp>
      <p:sp>
        <p:nvSpPr>
          <p:cNvPr id="7" name="Slide Number Placeholder 6"/>
          <p:cNvSpPr>
            <a:spLocks noGrp="1"/>
          </p:cNvSpPr>
          <p:nvPr>
            <p:ph type="sldNum" sz="quarter" idx="5"/>
          </p:nvPr>
        </p:nvSpPr>
        <p:spPr>
          <a:xfrm>
            <a:off x="3901700" y="9517547"/>
            <a:ext cx="2984871" cy="501015"/>
          </a:xfrm>
          <a:prstGeom prst="rect">
            <a:avLst/>
          </a:prstGeom>
        </p:spPr>
        <p:txBody>
          <a:bodyPr vert="horz" lIns="96616" tIns="48308" rIns="96616" bIns="48308" rtlCol="0" anchor="b"/>
          <a:lstStyle>
            <a:lvl1pPr algn="r">
              <a:defRPr sz="1300"/>
            </a:lvl1pPr>
          </a:lstStyle>
          <a:p>
            <a:fld id="{10182F8F-5088-4031-82CD-039490420B5C}" type="slidenum">
              <a:rPr lang="el-GR" smtClean="0"/>
              <a:t>‹#›</a:t>
            </a:fld>
            <a:endParaRPr lang="el-GR"/>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50</a:t>
            </a:fld>
            <a:endParaRPr lang="el-GR"/>
          </a:p>
        </p:txBody>
      </p:sp>
    </p:spTree>
    <p:extLst>
      <p:ext uri="{BB962C8B-B14F-4D97-AF65-F5344CB8AC3E}">
        <p14:creationId xmlns:p14="http://schemas.microsoft.com/office/powerpoint/2010/main" val="416164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56</a:t>
            </a:fld>
            <a:endParaRPr lang="el-GR"/>
          </a:p>
        </p:txBody>
      </p:sp>
    </p:spTree>
    <p:extLst>
      <p:ext uri="{BB962C8B-B14F-4D97-AF65-F5344CB8AC3E}">
        <p14:creationId xmlns:p14="http://schemas.microsoft.com/office/powerpoint/2010/main" val="962398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a:p>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a:t>
            </a:r>
            <a:r>
              <a:rPr lang="en-US" altLang="el-GR" sz="1200" b="1" dirty="0" err="1">
                <a:solidFill>
                  <a:srgbClr val="6B6BCF"/>
                </a:solidFill>
              </a:rPr>
              <a:t>Programme</a:t>
            </a:r>
            <a:r>
              <a:rPr lang="en-US" altLang="el-GR" sz="1200" b="1" dirty="0">
                <a:solidFill>
                  <a:srgbClr val="6B6BCF"/>
                </a:solidFill>
              </a:rPr>
              <a:t>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helpguide.org/articles/relationships-communication/nonverbal-communication.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helpguide.org/articles/relationships-communication/nonverbal-communicatio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s://www.helpguide.org/articles/relationships-communication/nonverbal-communication.htm"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1640" y="4077072"/>
            <a:ext cx="6080720" cy="1546440"/>
          </a:xfrm>
        </p:spPr>
        <p:txBody>
          <a:bodyPr>
            <a:normAutofit lnSpcReduction="10000"/>
          </a:bodyPr>
          <a:lstStyle/>
          <a:p>
            <a:r>
              <a:rPr lang="en-US" dirty="0">
                <a:solidFill>
                  <a:schemeClr val="accent3">
                    <a:lumMod val="75000"/>
                  </a:schemeClr>
                </a:solidFill>
              </a:rPr>
              <a:t>Unit 3 </a:t>
            </a:r>
          </a:p>
          <a:p>
            <a:r>
              <a:rPr lang="en-US" dirty="0">
                <a:solidFill>
                  <a:schemeClr val="accent3">
                    <a:lumMod val="75000"/>
                  </a:schemeClr>
                </a:solidFill>
              </a:rPr>
              <a:t>Developing intercultural communication skills</a:t>
            </a:r>
            <a:endParaRPr lang="el-GR" dirty="0">
              <a:solidFill>
                <a:schemeClr val="accent3">
                  <a:lumMod val="75000"/>
                </a:schemeClr>
              </a:solidFill>
            </a:endParaRPr>
          </a:p>
        </p:txBody>
      </p:sp>
      <p:sp>
        <p:nvSpPr>
          <p:cNvPr id="4" name="Title 1">
            <a:extLst>
              <a:ext uri="{FF2B5EF4-FFF2-40B4-BE49-F238E27FC236}">
                <a16:creationId xmlns:a16="http://schemas.microsoft.com/office/drawing/2014/main" id="{3BCDB3D2-ACE0-461B-B272-D26E8F7A912B}"/>
              </a:ext>
            </a:extLst>
          </p:cNvPr>
          <p:cNvSpPr txBox="1">
            <a:spLocks/>
          </p:cNvSpPr>
          <p:nvPr/>
        </p:nvSpPr>
        <p:spPr>
          <a:xfrm>
            <a:off x="467544" y="242088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lumMod val="50000"/>
                  </a:schemeClr>
                </a:solidFill>
                <a:latin typeface="+mj-lt"/>
                <a:ea typeface="+mj-ea"/>
                <a:cs typeface="+mj-cs"/>
              </a:defRPr>
            </a:lvl1pPr>
          </a:lstStyle>
          <a:p>
            <a:r>
              <a:rPr lang="en-US" dirty="0">
                <a:solidFill>
                  <a:schemeClr val="tx1">
                    <a:lumMod val="75000"/>
                  </a:schemeClr>
                </a:solidFill>
              </a:rPr>
              <a:t>Module 1 </a:t>
            </a:r>
            <a:br>
              <a:rPr lang="en-US" dirty="0">
                <a:solidFill>
                  <a:schemeClr val="tx1">
                    <a:lumMod val="75000"/>
                  </a:schemeClr>
                </a:solidFill>
              </a:rPr>
            </a:br>
            <a:r>
              <a:rPr lang="en-GB" sz="2200" dirty="0">
                <a:solidFill>
                  <a:schemeClr val="tx1">
                    <a:lumMod val="75000"/>
                  </a:schemeClr>
                </a:solidFill>
              </a:rPr>
              <a:t>Developing intercultural competence through cultural awareness and effective intercultural communication</a:t>
            </a:r>
            <a:endParaRPr lang="el-GR" sz="2200" dirty="0">
              <a:solidFill>
                <a:schemeClr val="tx1">
                  <a:lumMod val="75000"/>
                </a:schemeClr>
              </a:solidFill>
            </a:endParaRPr>
          </a:p>
        </p:txBody>
      </p:sp>
    </p:spTree>
    <p:extLst>
      <p:ext uri="{BB962C8B-B14F-4D97-AF65-F5344CB8AC3E}">
        <p14:creationId xmlns:p14="http://schemas.microsoft.com/office/powerpoint/2010/main" val="148662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1.3.2</a:t>
            </a:r>
          </a:p>
          <a:p>
            <a:endParaRPr lang="en-US" sz="2400" b="1" dirty="0"/>
          </a:p>
          <a:p>
            <a:r>
              <a:rPr lang="en-US" sz="2400" b="1" dirty="0"/>
              <a:t>ACTIVITY TITLE: Principles and characteristics of intercultural communication</a:t>
            </a:r>
          </a:p>
          <a:p>
            <a:endParaRPr lang="en-US" sz="2400" b="1" dirty="0"/>
          </a:p>
          <a:p>
            <a:r>
              <a:rPr lang="en-US" sz="2400" b="1" dirty="0"/>
              <a:t>ACTIVITY DURATION: 20 minutes</a:t>
            </a:r>
          </a:p>
          <a:p>
            <a:endParaRPr lang="en-US" sz="2400" b="1" dirty="0"/>
          </a:p>
          <a:p>
            <a:r>
              <a:rPr lang="en-US" sz="2400" b="1" dirty="0"/>
              <a:t>COMMENTS: Whole class discussion and commentary on presentation slides</a:t>
            </a:r>
          </a:p>
        </p:txBody>
      </p:sp>
    </p:spTree>
    <p:extLst>
      <p:ext uri="{BB962C8B-B14F-4D97-AF65-F5344CB8AC3E}">
        <p14:creationId xmlns:p14="http://schemas.microsoft.com/office/powerpoint/2010/main" val="250194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4108-EA16-4D3B-97EC-88415B396566}"/>
              </a:ext>
            </a:extLst>
          </p:cNvPr>
          <p:cNvSpPr>
            <a:spLocks noGrp="1"/>
          </p:cNvSpPr>
          <p:nvPr>
            <p:ph type="title"/>
          </p:nvPr>
        </p:nvSpPr>
        <p:spPr>
          <a:xfrm>
            <a:off x="323528" y="260648"/>
            <a:ext cx="6696744" cy="1498178"/>
          </a:xfrm>
        </p:spPr>
        <p:txBody>
          <a:bodyPr>
            <a:normAutofit fontScale="90000"/>
          </a:bodyPr>
          <a:lstStyle/>
          <a:p>
            <a:r>
              <a:rPr lang="en-GB" dirty="0"/>
              <a:t>What does intercultural communication look like?</a:t>
            </a:r>
          </a:p>
        </p:txBody>
      </p:sp>
      <p:pic>
        <p:nvPicPr>
          <p:cNvPr id="4" name="Picture 3">
            <a:extLst>
              <a:ext uri="{FF2B5EF4-FFF2-40B4-BE49-F238E27FC236}">
                <a16:creationId xmlns:a16="http://schemas.microsoft.com/office/drawing/2014/main" id="{D5337DF1-4E2F-4F9C-9191-BCF14B48E626}"/>
              </a:ext>
            </a:extLst>
          </p:cNvPr>
          <p:cNvPicPr>
            <a:picLocks noChangeAspect="1"/>
          </p:cNvPicPr>
          <p:nvPr/>
        </p:nvPicPr>
        <p:blipFill>
          <a:blip r:embed="rId2"/>
          <a:stretch>
            <a:fillRect/>
          </a:stretch>
        </p:blipFill>
        <p:spPr>
          <a:xfrm>
            <a:off x="323528" y="3717032"/>
            <a:ext cx="7770343" cy="2438772"/>
          </a:xfrm>
          <a:prstGeom prst="rect">
            <a:avLst/>
          </a:prstGeom>
        </p:spPr>
      </p:pic>
      <p:sp>
        <p:nvSpPr>
          <p:cNvPr id="5" name="Content Placeholder 2">
            <a:extLst>
              <a:ext uri="{FF2B5EF4-FFF2-40B4-BE49-F238E27FC236}">
                <a16:creationId xmlns:a16="http://schemas.microsoft.com/office/drawing/2014/main" id="{7E6F8A2E-9AA7-418F-8626-927917E45EB2}"/>
              </a:ext>
            </a:extLst>
          </p:cNvPr>
          <p:cNvSpPr>
            <a:spLocks noGrp="1"/>
          </p:cNvSpPr>
          <p:nvPr>
            <p:ph idx="1"/>
          </p:nvPr>
        </p:nvSpPr>
        <p:spPr>
          <a:xfrm>
            <a:off x="450679" y="1769668"/>
            <a:ext cx="7643192" cy="1659332"/>
          </a:xfrm>
        </p:spPr>
        <p:txBody>
          <a:bodyPr>
            <a:normAutofit fontScale="92500" lnSpcReduction="20000"/>
          </a:bodyPr>
          <a:lstStyle/>
          <a:p>
            <a:pPr marL="514350" indent="-514350">
              <a:buFont typeface="+mj-lt"/>
              <a:buAutoNum type="arabicPeriod"/>
            </a:pPr>
            <a:r>
              <a:rPr lang="en-GB" dirty="0"/>
              <a:t>How many contexts can you think of where intercultural communication is required? </a:t>
            </a:r>
          </a:p>
          <a:p>
            <a:pPr marL="514350" indent="-514350">
              <a:buFont typeface="+mj-lt"/>
              <a:buAutoNum type="arabicPeriod"/>
            </a:pPr>
            <a:r>
              <a:rPr lang="en-GB" dirty="0"/>
              <a:t>What means of communication might you use to convey your information?</a:t>
            </a:r>
          </a:p>
          <a:p>
            <a:endParaRPr lang="en-GB" dirty="0"/>
          </a:p>
        </p:txBody>
      </p:sp>
    </p:spTree>
    <p:extLst>
      <p:ext uri="{BB962C8B-B14F-4D97-AF65-F5344CB8AC3E}">
        <p14:creationId xmlns:p14="http://schemas.microsoft.com/office/powerpoint/2010/main" val="369030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Is it fair to say that…</a:t>
            </a:r>
            <a:endParaRPr lang="el-GR" dirty="0"/>
          </a:p>
        </p:txBody>
      </p:sp>
      <p:sp>
        <p:nvSpPr>
          <p:cNvPr id="5" name="Content Placeholder 2">
            <a:extLst>
              <a:ext uri="{FF2B5EF4-FFF2-40B4-BE49-F238E27FC236}">
                <a16:creationId xmlns:a16="http://schemas.microsoft.com/office/drawing/2014/main" id="{8F6C0C08-0C59-439A-977D-BBD4F48BDBF2}"/>
              </a:ext>
            </a:extLst>
          </p:cNvPr>
          <p:cNvSpPr txBox="1">
            <a:spLocks/>
          </p:cNvSpPr>
          <p:nvPr/>
        </p:nvSpPr>
        <p:spPr>
          <a:xfrm>
            <a:off x="539552" y="1440598"/>
            <a:ext cx="6203032"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…the number of contexts for intercultural communication are numerous?</a:t>
            </a:r>
          </a:p>
          <a:p>
            <a:pPr marL="0" indent="0">
              <a:buFont typeface="Arial" pitchFamily="34" charset="0"/>
              <a:buNone/>
            </a:pPr>
            <a:r>
              <a:rPr lang="en-GB" dirty="0"/>
              <a:t>…there are many means through which intercultural communications can be made?</a:t>
            </a:r>
          </a:p>
          <a:p>
            <a:pPr marL="0" indent="0">
              <a:buFont typeface="Arial" pitchFamily="34" charset="0"/>
              <a:buNone/>
            </a:pPr>
            <a:r>
              <a:rPr lang="en-GB" dirty="0"/>
              <a:t>…without due care and attention, miscommunication becomes a possibility?</a:t>
            </a:r>
          </a:p>
        </p:txBody>
      </p:sp>
    </p:spTree>
    <p:extLst>
      <p:ext uri="{BB962C8B-B14F-4D97-AF65-F5344CB8AC3E}">
        <p14:creationId xmlns:p14="http://schemas.microsoft.com/office/powerpoint/2010/main" val="2899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1C1B-1CB0-486C-A38E-ECAC5BC310A8}"/>
              </a:ext>
            </a:extLst>
          </p:cNvPr>
          <p:cNvSpPr>
            <a:spLocks noGrp="1"/>
          </p:cNvSpPr>
          <p:nvPr>
            <p:ph type="title"/>
          </p:nvPr>
        </p:nvSpPr>
        <p:spPr/>
        <p:txBody>
          <a:bodyPr>
            <a:normAutofit fontScale="90000"/>
          </a:bodyPr>
          <a:lstStyle/>
          <a:p>
            <a:r>
              <a:rPr lang="en-GB" dirty="0"/>
              <a:t>Intercultural communication…</a:t>
            </a:r>
          </a:p>
        </p:txBody>
      </p:sp>
      <p:sp>
        <p:nvSpPr>
          <p:cNvPr id="3" name="Content Placeholder 2">
            <a:extLst>
              <a:ext uri="{FF2B5EF4-FFF2-40B4-BE49-F238E27FC236}">
                <a16:creationId xmlns:a16="http://schemas.microsoft.com/office/drawing/2014/main" id="{2BD891D4-74D1-40BA-8AB5-9983AE820CCF}"/>
              </a:ext>
            </a:extLst>
          </p:cNvPr>
          <p:cNvSpPr>
            <a:spLocks noGrp="1"/>
          </p:cNvSpPr>
          <p:nvPr>
            <p:ph idx="1"/>
          </p:nvPr>
        </p:nvSpPr>
        <p:spPr>
          <a:xfrm>
            <a:off x="457200" y="1600201"/>
            <a:ext cx="7643192" cy="570866"/>
          </a:xfrm>
        </p:spPr>
        <p:txBody>
          <a:bodyPr>
            <a:normAutofit lnSpcReduction="10000"/>
          </a:bodyPr>
          <a:lstStyle/>
          <a:p>
            <a:pPr marL="0" indent="0">
              <a:buNone/>
            </a:pPr>
            <a:r>
              <a:rPr lang="en-GB" dirty="0"/>
              <a:t>…is largely based on</a:t>
            </a:r>
          </a:p>
        </p:txBody>
      </p:sp>
      <p:sp>
        <p:nvSpPr>
          <p:cNvPr id="8" name="Rectangle 7">
            <a:extLst>
              <a:ext uri="{FF2B5EF4-FFF2-40B4-BE49-F238E27FC236}">
                <a16:creationId xmlns:a16="http://schemas.microsoft.com/office/drawing/2014/main" id="{51FA931F-EC58-4CEB-9C59-3F8FB6499F1D}"/>
              </a:ext>
            </a:extLst>
          </p:cNvPr>
          <p:cNvSpPr/>
          <p:nvPr/>
        </p:nvSpPr>
        <p:spPr>
          <a:xfrm>
            <a:off x="4790068" y="2631166"/>
            <a:ext cx="1267911" cy="584775"/>
          </a:xfrm>
          <a:prstGeom prst="rect">
            <a:avLst/>
          </a:prstGeom>
        </p:spPr>
        <p:txBody>
          <a:bodyPr wrap="none">
            <a:spAutoFit/>
          </a:bodyPr>
          <a:lstStyle/>
          <a:p>
            <a:pPr>
              <a:spcAft>
                <a:spcPts val="0"/>
              </a:spcAft>
            </a:pPr>
            <a:r>
              <a:rPr lang="en-GB" sz="3200" dirty="0">
                <a:solidFill>
                  <a:srgbClr val="70AD47"/>
                </a:solidFill>
                <a:latin typeface="Tahoma" panose="020B0604030504040204" pitchFamily="34" charset="0"/>
                <a:ea typeface="Calibri" panose="020F0502020204030204" pitchFamily="34" charset="0"/>
              </a:rPr>
              <a:t>words</a:t>
            </a:r>
            <a:endParaRPr lang="en-GB" sz="3200" dirty="0">
              <a:effectLst/>
              <a:latin typeface="Tahoma" panose="020B060403050404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BDB8CD45-AFB3-41B6-8026-2C7317DE241F}"/>
              </a:ext>
            </a:extLst>
          </p:cNvPr>
          <p:cNvSpPr/>
          <p:nvPr/>
        </p:nvSpPr>
        <p:spPr>
          <a:xfrm>
            <a:off x="6300192" y="3950429"/>
            <a:ext cx="1447832" cy="523220"/>
          </a:xfrm>
          <a:prstGeom prst="rect">
            <a:avLst/>
          </a:prstGeom>
        </p:spPr>
        <p:txBody>
          <a:bodyPr wrap="none">
            <a:spAutoFit/>
          </a:bodyPr>
          <a:lstStyle/>
          <a:p>
            <a:pPr>
              <a:spcAft>
                <a:spcPts val="0"/>
              </a:spcAft>
            </a:pPr>
            <a:r>
              <a:rPr lang="en-GB" sz="2800" b="1" dirty="0">
                <a:solidFill>
                  <a:srgbClr val="2E75B6"/>
                </a:solidFill>
                <a:latin typeface="Bradley Hand ITC" panose="03070402050302030203" pitchFamily="66" charset="0"/>
                <a:ea typeface="Calibri" panose="020F0502020204030204" pitchFamily="34" charset="0"/>
              </a:rPr>
              <a:t>palabras</a:t>
            </a:r>
            <a:endParaRPr lang="en-GB" sz="1200" dirty="0">
              <a:effectLst/>
              <a:latin typeface="Tahoma" panose="020B060403050404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64597904-2DA7-486C-8BCF-81BF906DBC62}"/>
              </a:ext>
            </a:extLst>
          </p:cNvPr>
          <p:cNvSpPr/>
          <p:nvPr/>
        </p:nvSpPr>
        <p:spPr>
          <a:xfrm>
            <a:off x="2123728" y="3013501"/>
            <a:ext cx="1130438" cy="830997"/>
          </a:xfrm>
          <a:prstGeom prst="rect">
            <a:avLst/>
          </a:prstGeom>
        </p:spPr>
        <p:txBody>
          <a:bodyPr wrap="none">
            <a:spAutoFit/>
          </a:bodyPr>
          <a:lstStyle/>
          <a:p>
            <a:pPr>
              <a:spcAft>
                <a:spcPts val="0"/>
              </a:spcAft>
            </a:pPr>
            <a:r>
              <a:rPr lang="en-GB" sz="4800" dirty="0">
                <a:latin typeface="Rage Italic" panose="03070502040507070304" pitchFamily="66" charset="0"/>
                <a:ea typeface="Calibri" panose="020F0502020204030204" pitchFamily="34" charset="0"/>
              </a:rPr>
              <a:t>mots</a:t>
            </a:r>
            <a:endParaRPr lang="en-GB" sz="1200" dirty="0">
              <a:effectLst/>
              <a:latin typeface="Tahoma" panose="020B060403050404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4B5B59D9-9D3C-4A36-9E32-E78B39FC3A01}"/>
              </a:ext>
            </a:extLst>
          </p:cNvPr>
          <p:cNvSpPr/>
          <p:nvPr/>
        </p:nvSpPr>
        <p:spPr>
          <a:xfrm>
            <a:off x="5950601" y="5314074"/>
            <a:ext cx="1624163" cy="523220"/>
          </a:xfrm>
          <a:prstGeom prst="rect">
            <a:avLst/>
          </a:prstGeom>
        </p:spPr>
        <p:txBody>
          <a:bodyPr wrap="none">
            <a:spAutoFit/>
          </a:bodyPr>
          <a:lstStyle/>
          <a:p>
            <a:pPr>
              <a:spcAft>
                <a:spcPts val="0"/>
              </a:spcAft>
            </a:pPr>
            <a:r>
              <a:rPr lang="en-GB" sz="2800" dirty="0" err="1">
                <a:solidFill>
                  <a:schemeClr val="tx1">
                    <a:lumMod val="50000"/>
                  </a:schemeClr>
                </a:solidFill>
                <a:latin typeface="Lucida Handwriting" panose="03010101010101010101" pitchFamily="66" charset="0"/>
                <a:ea typeface="Calibri" panose="020F0502020204030204" pitchFamily="34" charset="0"/>
              </a:rPr>
              <a:t>parolle</a:t>
            </a:r>
            <a:endParaRPr lang="en-GB" sz="1200" dirty="0">
              <a:solidFill>
                <a:schemeClr val="tx1">
                  <a:lumMod val="50000"/>
                </a:schemeClr>
              </a:solidFill>
              <a:effectLst/>
              <a:latin typeface="Tahoma" panose="020B060403050404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E95E19DB-3B54-4E0D-AEA5-EF3BD5D37A12}"/>
              </a:ext>
            </a:extLst>
          </p:cNvPr>
          <p:cNvSpPr/>
          <p:nvPr/>
        </p:nvSpPr>
        <p:spPr>
          <a:xfrm>
            <a:off x="5652120" y="4686934"/>
            <a:ext cx="1568058" cy="523220"/>
          </a:xfrm>
          <a:prstGeom prst="rect">
            <a:avLst/>
          </a:prstGeom>
        </p:spPr>
        <p:txBody>
          <a:bodyPr wrap="none">
            <a:spAutoFit/>
          </a:bodyPr>
          <a:lstStyle/>
          <a:p>
            <a:pPr>
              <a:spcAft>
                <a:spcPts val="0"/>
              </a:spcAft>
            </a:pPr>
            <a:r>
              <a:rPr lang="en-GB" sz="2800" dirty="0" err="1">
                <a:solidFill>
                  <a:srgbClr val="7030A0"/>
                </a:solidFill>
                <a:latin typeface="Forte" panose="03060902040502070203" pitchFamily="66" charset="0"/>
                <a:ea typeface="Calibri" panose="020F0502020204030204" pitchFamily="34" charset="0"/>
              </a:rPr>
              <a:t>paraules</a:t>
            </a:r>
            <a:endParaRPr lang="en-GB" sz="1200" dirty="0">
              <a:effectLst/>
              <a:latin typeface="Tahoma" panose="020B060403050404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BE8F8EEE-3349-42B4-AEB0-E67A768DEBAE}"/>
              </a:ext>
            </a:extLst>
          </p:cNvPr>
          <p:cNvSpPr/>
          <p:nvPr/>
        </p:nvSpPr>
        <p:spPr>
          <a:xfrm>
            <a:off x="827584" y="2558619"/>
            <a:ext cx="1973617" cy="646331"/>
          </a:xfrm>
          <a:prstGeom prst="rect">
            <a:avLst/>
          </a:prstGeom>
        </p:spPr>
        <p:txBody>
          <a:bodyPr wrap="none">
            <a:spAutoFit/>
          </a:bodyPr>
          <a:lstStyle/>
          <a:p>
            <a:pPr>
              <a:spcAft>
                <a:spcPts val="0"/>
              </a:spcAft>
            </a:pPr>
            <a:r>
              <a:rPr lang="cy-GB" sz="3600" dirty="0">
                <a:solidFill>
                  <a:srgbClr val="222222"/>
                </a:solidFill>
                <a:latin typeface="Segoe Script" panose="030B0504020000000003" pitchFamily="66" charset="0"/>
                <a:ea typeface="Calibri" panose="020F0502020204030204" pitchFamily="34" charset="0"/>
                <a:cs typeface="Arial" panose="020B0604020202020204" pitchFamily="34" charset="0"/>
              </a:rPr>
              <a:t>geiriau</a:t>
            </a:r>
            <a:endParaRPr lang="en-GB" sz="1200" dirty="0">
              <a:effectLst/>
              <a:latin typeface="Tahoma" panose="020B060403050404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644B2016-4471-4B2A-8E2F-F1ED5A54B0EE}"/>
              </a:ext>
            </a:extLst>
          </p:cNvPr>
          <p:cNvSpPr/>
          <p:nvPr/>
        </p:nvSpPr>
        <p:spPr>
          <a:xfrm>
            <a:off x="6362574" y="1875262"/>
            <a:ext cx="800219" cy="830997"/>
          </a:xfrm>
          <a:prstGeom prst="rect">
            <a:avLst/>
          </a:prstGeom>
        </p:spPr>
        <p:txBody>
          <a:bodyPr wrap="none">
            <a:spAutoFit/>
          </a:bodyPr>
          <a:lstStyle/>
          <a:p>
            <a:pPr>
              <a:spcAft>
                <a:spcPts val="0"/>
              </a:spcAft>
            </a:pPr>
            <a:r>
              <a:rPr lang="zh-TW" altLang="en-US" sz="4800" dirty="0">
                <a:solidFill>
                  <a:srgbClr val="BF9000"/>
                </a:solidFill>
                <a:latin typeface="Tahoma" panose="020B0604030504040204" pitchFamily="34" charset="0"/>
                <a:ea typeface="MS Gothic" panose="020B0609070205080204" pitchFamily="49" charset="-128"/>
                <a:cs typeface="MS Gothic" panose="020B0609070205080204" pitchFamily="49" charset="-128"/>
              </a:rPr>
              <a:t>話</a:t>
            </a:r>
            <a:endParaRPr lang="en-GB" sz="1200" dirty="0">
              <a:effectLst/>
              <a:latin typeface="Tahoma" panose="020B0604030504040204" pitchFamily="34" charset="0"/>
              <a:ea typeface="PMingLiU" panose="02020500000000000000" pitchFamily="18" charset="-120"/>
            </a:endParaRPr>
          </a:p>
        </p:txBody>
      </p:sp>
      <p:sp>
        <p:nvSpPr>
          <p:cNvPr id="15" name="Rectangle 14">
            <a:extLst>
              <a:ext uri="{FF2B5EF4-FFF2-40B4-BE49-F238E27FC236}">
                <a16:creationId xmlns:a16="http://schemas.microsoft.com/office/drawing/2014/main" id="{5B4A91D3-D0CA-4505-BD1C-616E7BD843A4}"/>
              </a:ext>
            </a:extLst>
          </p:cNvPr>
          <p:cNvSpPr/>
          <p:nvPr/>
        </p:nvSpPr>
        <p:spPr>
          <a:xfrm>
            <a:off x="483475" y="3950429"/>
            <a:ext cx="1175322" cy="830997"/>
          </a:xfrm>
          <a:prstGeom prst="rect">
            <a:avLst/>
          </a:prstGeom>
        </p:spPr>
        <p:txBody>
          <a:bodyPr wrap="none">
            <a:spAutoFit/>
          </a:bodyPr>
          <a:lstStyle/>
          <a:p>
            <a:pPr>
              <a:spcAft>
                <a:spcPts val="0"/>
              </a:spcAft>
            </a:pPr>
            <a:r>
              <a:rPr lang="cs-CZ" sz="4800" dirty="0">
                <a:solidFill>
                  <a:srgbClr val="C00000"/>
                </a:solidFill>
                <a:latin typeface="Blackadder ITC" panose="04020505051007020D02" pitchFamily="82" charset="0"/>
                <a:ea typeface="PMingLiU" panose="02020500000000000000" pitchFamily="18" charset="-120"/>
                <a:cs typeface="Arial" panose="020B0604020202020204" pitchFamily="34" charset="0"/>
              </a:rPr>
              <a:t>slova</a:t>
            </a:r>
            <a:endParaRPr lang="en-GB" sz="4800" dirty="0">
              <a:effectLst/>
              <a:latin typeface="Tahoma" panose="020B0604030504040204" pitchFamily="34" charset="0"/>
              <a:ea typeface="PMingLiU" panose="02020500000000000000" pitchFamily="18" charset="-120"/>
            </a:endParaRPr>
          </a:p>
        </p:txBody>
      </p:sp>
      <p:sp>
        <p:nvSpPr>
          <p:cNvPr id="16" name="Rectangle 15">
            <a:extLst>
              <a:ext uri="{FF2B5EF4-FFF2-40B4-BE49-F238E27FC236}">
                <a16:creationId xmlns:a16="http://schemas.microsoft.com/office/drawing/2014/main" id="{272F3683-22FA-46BF-B5B0-65E416C4D60C}"/>
              </a:ext>
            </a:extLst>
          </p:cNvPr>
          <p:cNvSpPr/>
          <p:nvPr/>
        </p:nvSpPr>
        <p:spPr>
          <a:xfrm>
            <a:off x="4204287" y="5421796"/>
            <a:ext cx="1327608" cy="830997"/>
          </a:xfrm>
          <a:prstGeom prst="rect">
            <a:avLst/>
          </a:prstGeom>
        </p:spPr>
        <p:txBody>
          <a:bodyPr wrap="none">
            <a:spAutoFit/>
          </a:bodyPr>
          <a:lstStyle/>
          <a:p>
            <a:pPr>
              <a:spcAft>
                <a:spcPts val="0"/>
              </a:spcAft>
            </a:pPr>
            <a:r>
              <a:rPr lang="pl-PL" sz="4800" dirty="0">
                <a:solidFill>
                  <a:srgbClr val="C00000"/>
                </a:solidFill>
                <a:latin typeface="Rage Italic" panose="03070502040507070304" pitchFamily="66" charset="0"/>
                <a:ea typeface="PMingLiU" panose="02020500000000000000" pitchFamily="18" charset="-120"/>
                <a:cs typeface="Arial" panose="020B0604020202020204" pitchFamily="34" charset="0"/>
              </a:rPr>
              <a:t>słowa</a:t>
            </a:r>
            <a:endParaRPr lang="en-GB" sz="1200" dirty="0">
              <a:effectLst/>
              <a:latin typeface="Tahoma" panose="020B0604030504040204" pitchFamily="34" charset="0"/>
              <a:ea typeface="PMingLiU" panose="02020500000000000000" pitchFamily="18" charset="-120"/>
            </a:endParaRPr>
          </a:p>
        </p:txBody>
      </p:sp>
      <p:sp>
        <p:nvSpPr>
          <p:cNvPr id="17" name="Rectangle 16">
            <a:extLst>
              <a:ext uri="{FF2B5EF4-FFF2-40B4-BE49-F238E27FC236}">
                <a16:creationId xmlns:a16="http://schemas.microsoft.com/office/drawing/2014/main" id="{A6152764-87BE-4823-9ADD-4D3698B84134}"/>
              </a:ext>
            </a:extLst>
          </p:cNvPr>
          <p:cNvSpPr/>
          <p:nvPr/>
        </p:nvSpPr>
        <p:spPr>
          <a:xfrm>
            <a:off x="3452724" y="3176615"/>
            <a:ext cx="901209" cy="646331"/>
          </a:xfrm>
          <a:prstGeom prst="rect">
            <a:avLst/>
          </a:prstGeom>
        </p:spPr>
        <p:txBody>
          <a:bodyPr wrap="none">
            <a:spAutoFit/>
          </a:bodyPr>
          <a:lstStyle/>
          <a:p>
            <a:pPr>
              <a:spcAft>
                <a:spcPts val="0"/>
              </a:spcAft>
            </a:pPr>
            <a:r>
              <a:rPr lang="da-DK" sz="3600" dirty="0">
                <a:solidFill>
                  <a:srgbClr val="C00000"/>
                </a:solidFill>
                <a:latin typeface="Book Antiqua" panose="02040602050305030304" pitchFamily="18" charset="0"/>
                <a:ea typeface="PMingLiU" panose="02020500000000000000" pitchFamily="18" charset="-120"/>
                <a:cs typeface="Arial" panose="020B0604020202020204" pitchFamily="34" charset="0"/>
              </a:rPr>
              <a:t>ord</a:t>
            </a:r>
            <a:endParaRPr lang="en-GB" sz="1200" dirty="0">
              <a:effectLst/>
              <a:latin typeface="Tahoma" panose="020B0604030504040204" pitchFamily="34" charset="0"/>
              <a:ea typeface="PMingLiU" panose="02020500000000000000" pitchFamily="18" charset="-120"/>
            </a:endParaRPr>
          </a:p>
        </p:txBody>
      </p:sp>
      <p:sp>
        <p:nvSpPr>
          <p:cNvPr id="18" name="Rectangle 17">
            <a:extLst>
              <a:ext uri="{FF2B5EF4-FFF2-40B4-BE49-F238E27FC236}">
                <a16:creationId xmlns:a16="http://schemas.microsoft.com/office/drawing/2014/main" id="{4E1D4121-7504-4BE3-8898-C9494B900CE0}"/>
              </a:ext>
            </a:extLst>
          </p:cNvPr>
          <p:cNvSpPr/>
          <p:nvPr/>
        </p:nvSpPr>
        <p:spPr>
          <a:xfrm>
            <a:off x="538673" y="5131419"/>
            <a:ext cx="1519968" cy="523220"/>
          </a:xfrm>
          <a:prstGeom prst="rect">
            <a:avLst/>
          </a:prstGeom>
        </p:spPr>
        <p:txBody>
          <a:bodyPr wrap="none">
            <a:spAutoFit/>
          </a:bodyPr>
          <a:lstStyle/>
          <a:p>
            <a:pPr>
              <a:spcAft>
                <a:spcPts val="0"/>
              </a:spcAft>
            </a:pPr>
            <a:r>
              <a:rPr lang="de-DE" sz="2800" dirty="0">
                <a:solidFill>
                  <a:srgbClr val="BF9000"/>
                </a:solidFill>
                <a:latin typeface="Lucida Handwriting" panose="03010101010101010101" pitchFamily="66" charset="0"/>
                <a:ea typeface="PMingLiU" panose="02020500000000000000" pitchFamily="18" charset="-120"/>
                <a:cs typeface="Arial" panose="020B0604020202020204" pitchFamily="34" charset="0"/>
              </a:rPr>
              <a:t>Wörter</a:t>
            </a:r>
            <a:endParaRPr lang="en-GB" sz="2800" dirty="0">
              <a:effectLst/>
              <a:latin typeface="Tahoma" panose="020B0604030504040204" pitchFamily="34" charset="0"/>
              <a:ea typeface="PMingLiU" panose="02020500000000000000" pitchFamily="18" charset="-120"/>
            </a:endParaRPr>
          </a:p>
        </p:txBody>
      </p:sp>
      <p:sp>
        <p:nvSpPr>
          <p:cNvPr id="19" name="Rectangle 18">
            <a:extLst>
              <a:ext uri="{FF2B5EF4-FFF2-40B4-BE49-F238E27FC236}">
                <a16:creationId xmlns:a16="http://schemas.microsoft.com/office/drawing/2014/main" id="{0F81D033-46B5-49EC-AC95-A8BDDDCBF1F7}"/>
              </a:ext>
            </a:extLst>
          </p:cNvPr>
          <p:cNvSpPr/>
          <p:nvPr/>
        </p:nvSpPr>
        <p:spPr>
          <a:xfrm>
            <a:off x="6382501" y="3090813"/>
            <a:ext cx="1275542" cy="646331"/>
          </a:xfrm>
          <a:prstGeom prst="rect">
            <a:avLst/>
          </a:prstGeom>
        </p:spPr>
        <p:txBody>
          <a:bodyPr wrap="none">
            <a:spAutoFit/>
          </a:bodyPr>
          <a:lstStyle/>
          <a:p>
            <a:pPr>
              <a:spcAft>
                <a:spcPts val="0"/>
              </a:spcAft>
            </a:pPr>
            <a:r>
              <a:rPr lang="el-GR" sz="3600" dirty="0">
                <a:solidFill>
                  <a:srgbClr val="C00000"/>
                </a:solidFill>
                <a:latin typeface="Cambria" panose="02040503050406030204" pitchFamily="18" charset="0"/>
                <a:ea typeface="PMingLiU" panose="02020500000000000000" pitchFamily="18" charset="-120"/>
                <a:cs typeface="Cambria" panose="02040503050406030204" pitchFamily="18" charset="0"/>
              </a:rPr>
              <a:t>λόγια</a:t>
            </a:r>
            <a:endParaRPr lang="en-GB" sz="1200" dirty="0">
              <a:effectLst/>
              <a:latin typeface="Tahoma" panose="020B0604030504040204" pitchFamily="34" charset="0"/>
              <a:ea typeface="PMingLiU" panose="02020500000000000000" pitchFamily="18" charset="-120"/>
            </a:endParaRPr>
          </a:p>
        </p:txBody>
      </p:sp>
      <p:sp>
        <p:nvSpPr>
          <p:cNvPr id="20" name="Rectangle 19">
            <a:extLst>
              <a:ext uri="{FF2B5EF4-FFF2-40B4-BE49-F238E27FC236}">
                <a16:creationId xmlns:a16="http://schemas.microsoft.com/office/drawing/2014/main" id="{2108D2E4-698F-4AAB-8713-7C9C87763D5F}"/>
              </a:ext>
            </a:extLst>
          </p:cNvPr>
          <p:cNvSpPr/>
          <p:nvPr/>
        </p:nvSpPr>
        <p:spPr>
          <a:xfrm>
            <a:off x="2432999" y="3739758"/>
            <a:ext cx="1167179" cy="523220"/>
          </a:xfrm>
          <a:prstGeom prst="rect">
            <a:avLst/>
          </a:prstGeom>
        </p:spPr>
        <p:txBody>
          <a:bodyPr wrap="none">
            <a:spAutoFit/>
          </a:bodyPr>
          <a:lstStyle/>
          <a:p>
            <a:pPr>
              <a:spcAft>
                <a:spcPts val="0"/>
              </a:spcAft>
            </a:pPr>
            <a:r>
              <a:rPr lang="en-GB" sz="2800" i="1" dirty="0">
                <a:solidFill>
                  <a:srgbClr val="BF9000"/>
                </a:solidFill>
                <a:latin typeface="Tahoma" panose="020B0604030504040204" pitchFamily="34" charset="0"/>
                <a:ea typeface="PMingLiU" panose="02020500000000000000" pitchFamily="18" charset="-120"/>
              </a:rPr>
              <a:t>parole</a:t>
            </a:r>
            <a:endParaRPr lang="en-GB" sz="1200" dirty="0">
              <a:effectLst/>
              <a:latin typeface="Tahoma" panose="020B0604030504040204" pitchFamily="34" charset="0"/>
              <a:ea typeface="PMingLiU" panose="02020500000000000000" pitchFamily="18" charset="-120"/>
            </a:endParaRPr>
          </a:p>
        </p:txBody>
      </p:sp>
      <p:sp>
        <p:nvSpPr>
          <p:cNvPr id="21" name="Rectangle 20">
            <a:extLst>
              <a:ext uri="{FF2B5EF4-FFF2-40B4-BE49-F238E27FC236}">
                <a16:creationId xmlns:a16="http://schemas.microsoft.com/office/drawing/2014/main" id="{2B032F9E-C953-4313-80E9-73220260249D}"/>
              </a:ext>
            </a:extLst>
          </p:cNvPr>
          <p:cNvSpPr/>
          <p:nvPr/>
        </p:nvSpPr>
        <p:spPr>
          <a:xfrm>
            <a:off x="2232851" y="5129409"/>
            <a:ext cx="1210588" cy="707886"/>
          </a:xfrm>
          <a:prstGeom prst="rect">
            <a:avLst/>
          </a:prstGeom>
        </p:spPr>
        <p:txBody>
          <a:bodyPr wrap="none">
            <a:spAutoFit/>
          </a:bodyPr>
          <a:lstStyle/>
          <a:p>
            <a:pPr>
              <a:spcAft>
                <a:spcPts val="0"/>
              </a:spcAft>
            </a:pPr>
            <a:r>
              <a:rPr lang="ja-JP" altLang="en-US" sz="4000" dirty="0">
                <a:solidFill>
                  <a:srgbClr val="7030A0"/>
                </a:solidFill>
                <a:latin typeface="Tahoma" panose="020B0604030504040204" pitchFamily="34" charset="0"/>
                <a:ea typeface="MS Gothic" panose="020B0609070205080204" pitchFamily="49" charset="-128"/>
                <a:cs typeface="MS Gothic" panose="020B0609070205080204" pitchFamily="49" charset="-128"/>
              </a:rPr>
              <a:t>言葉</a:t>
            </a:r>
            <a:endParaRPr lang="en-GB" sz="4000" dirty="0">
              <a:effectLst/>
              <a:latin typeface="Tahoma" panose="020B0604030504040204" pitchFamily="34" charset="0"/>
              <a:ea typeface="PMingLiU" panose="02020500000000000000" pitchFamily="18" charset="-120"/>
            </a:endParaRPr>
          </a:p>
        </p:txBody>
      </p:sp>
      <p:sp>
        <p:nvSpPr>
          <p:cNvPr id="22" name="Rectangle 21">
            <a:extLst>
              <a:ext uri="{FF2B5EF4-FFF2-40B4-BE49-F238E27FC236}">
                <a16:creationId xmlns:a16="http://schemas.microsoft.com/office/drawing/2014/main" id="{2BB6B28E-D48D-4A75-B5C0-BCBE2B963956}"/>
              </a:ext>
            </a:extLst>
          </p:cNvPr>
          <p:cNvSpPr/>
          <p:nvPr/>
        </p:nvSpPr>
        <p:spPr>
          <a:xfrm>
            <a:off x="3462968" y="2490281"/>
            <a:ext cx="1188146" cy="584775"/>
          </a:xfrm>
          <a:prstGeom prst="rect">
            <a:avLst/>
          </a:prstGeom>
        </p:spPr>
        <p:txBody>
          <a:bodyPr wrap="none">
            <a:spAutoFit/>
          </a:bodyPr>
          <a:lstStyle/>
          <a:p>
            <a:pPr>
              <a:spcAft>
                <a:spcPts val="0"/>
              </a:spcAft>
            </a:pPr>
            <a:r>
              <a:rPr lang="en-GB" sz="3200" dirty="0" err="1">
                <a:solidFill>
                  <a:schemeClr val="tx1">
                    <a:lumMod val="50000"/>
                  </a:schemeClr>
                </a:solidFill>
                <a:latin typeface="Times New Roman" panose="02020603050405020304" pitchFamily="18" charset="0"/>
                <a:ea typeface="PMingLiU" panose="02020500000000000000" pitchFamily="18" charset="-120"/>
              </a:rPr>
              <a:t>verbis</a:t>
            </a:r>
            <a:endParaRPr lang="en-GB" sz="3200" dirty="0">
              <a:solidFill>
                <a:schemeClr val="tx1">
                  <a:lumMod val="50000"/>
                </a:schemeClr>
              </a:solidFill>
              <a:effectLst/>
              <a:latin typeface="Tahoma" panose="020B0604030504040204" pitchFamily="34" charset="0"/>
              <a:ea typeface="PMingLiU" panose="02020500000000000000" pitchFamily="18" charset="-120"/>
            </a:endParaRPr>
          </a:p>
        </p:txBody>
      </p:sp>
      <p:sp>
        <p:nvSpPr>
          <p:cNvPr id="23" name="Rectangle 22">
            <a:extLst>
              <a:ext uri="{FF2B5EF4-FFF2-40B4-BE49-F238E27FC236}">
                <a16:creationId xmlns:a16="http://schemas.microsoft.com/office/drawing/2014/main" id="{6A72C381-06CB-43B0-A209-A9898ABBCEEF}"/>
              </a:ext>
            </a:extLst>
          </p:cNvPr>
          <p:cNvSpPr/>
          <p:nvPr/>
        </p:nvSpPr>
        <p:spPr>
          <a:xfrm>
            <a:off x="2099413" y="2160151"/>
            <a:ext cx="1542410" cy="523220"/>
          </a:xfrm>
          <a:prstGeom prst="rect">
            <a:avLst/>
          </a:prstGeom>
        </p:spPr>
        <p:txBody>
          <a:bodyPr wrap="none">
            <a:spAutoFit/>
          </a:bodyPr>
          <a:lstStyle/>
          <a:p>
            <a:pPr>
              <a:spcAft>
                <a:spcPts val="0"/>
              </a:spcAft>
            </a:pPr>
            <a:r>
              <a:rPr lang="lt-LT" sz="2800" dirty="0">
                <a:solidFill>
                  <a:srgbClr val="FF0000"/>
                </a:solidFill>
                <a:latin typeface="Arial Black" panose="020B0A04020102020204" pitchFamily="34" charset="0"/>
                <a:ea typeface="PMingLiU" panose="02020500000000000000" pitchFamily="18" charset="-120"/>
                <a:cs typeface="Cambria" panose="02040503050406030204" pitchFamily="18" charset="0"/>
              </a:rPr>
              <a:t>ž</a:t>
            </a:r>
            <a:r>
              <a:rPr lang="lt-LT" sz="2800" dirty="0">
                <a:solidFill>
                  <a:srgbClr val="FF0000"/>
                </a:solidFill>
                <a:latin typeface="Arial Black" panose="020B0A04020102020204" pitchFamily="34" charset="0"/>
                <a:ea typeface="PMingLiU" panose="02020500000000000000" pitchFamily="18" charset="-120"/>
                <a:cs typeface="Arial" panose="020B0604020202020204" pitchFamily="34" charset="0"/>
              </a:rPr>
              <a:t>od</a:t>
            </a:r>
            <a:r>
              <a:rPr lang="lt-LT" sz="2800" dirty="0">
                <a:solidFill>
                  <a:srgbClr val="FF0000"/>
                </a:solidFill>
                <a:latin typeface="Arial Black" panose="020B0A04020102020204" pitchFamily="34" charset="0"/>
                <a:ea typeface="PMingLiU" panose="02020500000000000000" pitchFamily="18" charset="-120"/>
                <a:cs typeface="Cambria" panose="02040503050406030204" pitchFamily="18" charset="0"/>
              </a:rPr>
              <a:t>ž</a:t>
            </a:r>
            <a:r>
              <a:rPr lang="lt-LT" sz="2800" dirty="0">
                <a:solidFill>
                  <a:srgbClr val="FF0000"/>
                </a:solidFill>
                <a:latin typeface="Arial Black" panose="020B0A04020102020204" pitchFamily="34" charset="0"/>
                <a:ea typeface="PMingLiU" panose="02020500000000000000" pitchFamily="18" charset="-120"/>
                <a:cs typeface="Arial" panose="020B0604020202020204" pitchFamily="34" charset="0"/>
              </a:rPr>
              <a:t>iai</a:t>
            </a:r>
            <a:endParaRPr lang="en-GB" sz="2800" dirty="0">
              <a:effectLst/>
              <a:latin typeface="Tahoma" panose="020B0604030504040204" pitchFamily="34" charset="0"/>
              <a:ea typeface="PMingLiU" panose="02020500000000000000" pitchFamily="18" charset="-120"/>
            </a:endParaRPr>
          </a:p>
        </p:txBody>
      </p:sp>
      <p:sp>
        <p:nvSpPr>
          <p:cNvPr id="24" name="Rectangle 23">
            <a:extLst>
              <a:ext uri="{FF2B5EF4-FFF2-40B4-BE49-F238E27FC236}">
                <a16:creationId xmlns:a16="http://schemas.microsoft.com/office/drawing/2014/main" id="{190A4C6E-DDCE-4C17-A5F4-88BB87E90950}"/>
              </a:ext>
            </a:extLst>
          </p:cNvPr>
          <p:cNvSpPr/>
          <p:nvPr/>
        </p:nvSpPr>
        <p:spPr>
          <a:xfrm>
            <a:off x="4506844" y="4113407"/>
            <a:ext cx="1183337" cy="584775"/>
          </a:xfrm>
          <a:prstGeom prst="rect">
            <a:avLst/>
          </a:prstGeom>
        </p:spPr>
        <p:txBody>
          <a:bodyPr wrap="none">
            <a:spAutoFit/>
          </a:bodyPr>
          <a:lstStyle/>
          <a:p>
            <a:r>
              <a:rPr lang="en-GB" sz="3200" b="1" dirty="0" err="1">
                <a:latin typeface="Bradley Hand ITC" panose="03070402050302030203" pitchFamily="66" charset="0"/>
              </a:rPr>
              <a:t>kliem</a:t>
            </a:r>
            <a:endParaRPr lang="en-GB" sz="3200" b="1" dirty="0">
              <a:latin typeface="Bradley Hand ITC" panose="03070402050302030203" pitchFamily="66" charset="0"/>
            </a:endParaRPr>
          </a:p>
        </p:txBody>
      </p:sp>
      <p:sp>
        <p:nvSpPr>
          <p:cNvPr id="25" name="Rectangle 24">
            <a:extLst>
              <a:ext uri="{FF2B5EF4-FFF2-40B4-BE49-F238E27FC236}">
                <a16:creationId xmlns:a16="http://schemas.microsoft.com/office/drawing/2014/main" id="{F0464755-0175-4974-A098-4EB36AB0F643}"/>
              </a:ext>
            </a:extLst>
          </p:cNvPr>
          <p:cNvSpPr/>
          <p:nvPr/>
        </p:nvSpPr>
        <p:spPr>
          <a:xfrm>
            <a:off x="299589" y="3428850"/>
            <a:ext cx="1829347" cy="492443"/>
          </a:xfrm>
          <a:prstGeom prst="rect">
            <a:avLst/>
          </a:prstGeom>
        </p:spPr>
        <p:txBody>
          <a:bodyPr wrap="none">
            <a:spAutoFit/>
          </a:bodyPr>
          <a:lstStyle/>
          <a:p>
            <a:r>
              <a:rPr lang="pt-PT" sz="2600" dirty="0">
                <a:solidFill>
                  <a:srgbClr val="7030A0"/>
                </a:solidFill>
                <a:latin typeface="Lucida Handwriting" panose="03010101010101010101" pitchFamily="66" charset="0"/>
                <a:ea typeface="PMingLiU" panose="02020500000000000000" pitchFamily="18" charset="-120"/>
                <a:cs typeface="Arial" panose="020B0604020202020204" pitchFamily="34" charset="0"/>
              </a:rPr>
              <a:t>palavras</a:t>
            </a:r>
            <a:endParaRPr lang="en-GB" dirty="0"/>
          </a:p>
        </p:txBody>
      </p:sp>
      <p:sp>
        <p:nvSpPr>
          <p:cNvPr id="26" name="Rectangle 25">
            <a:extLst>
              <a:ext uri="{FF2B5EF4-FFF2-40B4-BE49-F238E27FC236}">
                <a16:creationId xmlns:a16="http://schemas.microsoft.com/office/drawing/2014/main" id="{7CB39826-2393-49CC-9131-A1A6CAE7824B}"/>
              </a:ext>
            </a:extLst>
          </p:cNvPr>
          <p:cNvSpPr/>
          <p:nvPr/>
        </p:nvSpPr>
        <p:spPr>
          <a:xfrm>
            <a:off x="4434247" y="3379868"/>
            <a:ext cx="1388522" cy="646331"/>
          </a:xfrm>
          <a:prstGeom prst="rect">
            <a:avLst/>
          </a:prstGeom>
        </p:spPr>
        <p:txBody>
          <a:bodyPr wrap="none">
            <a:spAutoFit/>
          </a:bodyPr>
          <a:lstStyle/>
          <a:p>
            <a:r>
              <a:rPr lang="ru-RU" sz="3600" i="1" dirty="0">
                <a:solidFill>
                  <a:srgbClr val="222222"/>
                </a:solidFill>
                <a:latin typeface="Tahoma" panose="020B0604030504040204" pitchFamily="34" charset="0"/>
                <a:ea typeface="PMingLiU" panose="02020500000000000000" pitchFamily="18" charset="-120"/>
              </a:rPr>
              <a:t>слова</a:t>
            </a:r>
            <a:endParaRPr lang="en-GB" dirty="0"/>
          </a:p>
        </p:txBody>
      </p:sp>
      <p:sp>
        <p:nvSpPr>
          <p:cNvPr id="27" name="Rectangle 26">
            <a:extLst>
              <a:ext uri="{FF2B5EF4-FFF2-40B4-BE49-F238E27FC236}">
                <a16:creationId xmlns:a16="http://schemas.microsoft.com/office/drawing/2014/main" id="{A5A33C0F-4F34-4776-AE55-0B616A5B2D7E}"/>
              </a:ext>
            </a:extLst>
          </p:cNvPr>
          <p:cNvSpPr/>
          <p:nvPr/>
        </p:nvSpPr>
        <p:spPr>
          <a:xfrm>
            <a:off x="1905753" y="4302213"/>
            <a:ext cx="1364476" cy="769441"/>
          </a:xfrm>
          <a:prstGeom prst="rect">
            <a:avLst/>
          </a:prstGeom>
        </p:spPr>
        <p:txBody>
          <a:bodyPr wrap="none">
            <a:spAutoFit/>
          </a:bodyPr>
          <a:lstStyle/>
          <a:p>
            <a:pPr>
              <a:spcAft>
                <a:spcPts val="0"/>
              </a:spcAft>
            </a:pPr>
            <a:r>
              <a:rPr lang="so-SO" sz="4400" i="1" dirty="0">
                <a:solidFill>
                  <a:schemeClr val="accent5">
                    <a:lumMod val="50000"/>
                  </a:schemeClr>
                </a:solidFill>
                <a:latin typeface="French Script MT" panose="03020402040607040605" pitchFamily="66" charset="0"/>
                <a:ea typeface="PMingLiU" panose="02020500000000000000" pitchFamily="18" charset="-120"/>
                <a:cs typeface="Arial" panose="020B0604020202020204" pitchFamily="34" charset="0"/>
              </a:rPr>
              <a:t>ereyada</a:t>
            </a:r>
            <a:endParaRPr lang="en-GB" sz="4400" i="1" dirty="0">
              <a:solidFill>
                <a:schemeClr val="accent5">
                  <a:lumMod val="50000"/>
                </a:schemeClr>
              </a:solidFill>
              <a:effectLst/>
              <a:latin typeface="French Script MT" panose="03020402040607040605" pitchFamily="66" charset="0"/>
              <a:ea typeface="PMingLiU" panose="02020500000000000000" pitchFamily="18" charset="-120"/>
            </a:endParaRPr>
          </a:p>
        </p:txBody>
      </p:sp>
      <p:sp>
        <p:nvSpPr>
          <p:cNvPr id="28" name="Rectangle 27">
            <a:extLst>
              <a:ext uri="{FF2B5EF4-FFF2-40B4-BE49-F238E27FC236}">
                <a16:creationId xmlns:a16="http://schemas.microsoft.com/office/drawing/2014/main" id="{BFC440C1-7ECF-435F-BB75-15424C285E02}"/>
              </a:ext>
            </a:extLst>
          </p:cNvPr>
          <p:cNvSpPr/>
          <p:nvPr/>
        </p:nvSpPr>
        <p:spPr>
          <a:xfrm>
            <a:off x="4342102" y="1875263"/>
            <a:ext cx="1941557" cy="830997"/>
          </a:xfrm>
          <a:prstGeom prst="rect">
            <a:avLst/>
          </a:prstGeom>
        </p:spPr>
        <p:txBody>
          <a:bodyPr wrap="none">
            <a:spAutoFit/>
          </a:bodyPr>
          <a:lstStyle/>
          <a:p>
            <a:pPr>
              <a:spcAft>
                <a:spcPts val="0"/>
              </a:spcAft>
            </a:pPr>
            <a:r>
              <a:rPr lang="tr-TR" sz="4800" dirty="0">
                <a:solidFill>
                  <a:schemeClr val="tx1">
                    <a:lumMod val="75000"/>
                  </a:schemeClr>
                </a:solidFill>
                <a:latin typeface="Blackadder ITC" panose="04020505051007020D02" pitchFamily="82" charset="0"/>
                <a:ea typeface="PMingLiU" panose="02020500000000000000" pitchFamily="18" charset="-120"/>
                <a:cs typeface="Arial" panose="020B0604020202020204" pitchFamily="34" charset="0"/>
              </a:rPr>
              <a:t>kelimeler</a:t>
            </a:r>
            <a:endParaRPr lang="en-GB" sz="1200" dirty="0">
              <a:solidFill>
                <a:schemeClr val="tx1">
                  <a:lumMod val="75000"/>
                </a:schemeClr>
              </a:solidFill>
              <a:effectLst/>
              <a:latin typeface="Tahoma" panose="020B0604030504040204" pitchFamily="34" charset="0"/>
              <a:ea typeface="PMingLiU" panose="02020500000000000000" pitchFamily="18" charset="-120"/>
            </a:endParaRPr>
          </a:p>
        </p:txBody>
      </p:sp>
      <p:sp>
        <p:nvSpPr>
          <p:cNvPr id="29" name="Rectangle 28">
            <a:extLst>
              <a:ext uri="{FF2B5EF4-FFF2-40B4-BE49-F238E27FC236}">
                <a16:creationId xmlns:a16="http://schemas.microsoft.com/office/drawing/2014/main" id="{28217B0D-AFA9-4917-941D-D754738C242B}"/>
              </a:ext>
            </a:extLst>
          </p:cNvPr>
          <p:cNvSpPr/>
          <p:nvPr/>
        </p:nvSpPr>
        <p:spPr>
          <a:xfrm>
            <a:off x="3682349" y="4852810"/>
            <a:ext cx="1043876" cy="523220"/>
          </a:xfrm>
          <a:prstGeom prst="rect">
            <a:avLst/>
          </a:prstGeom>
        </p:spPr>
        <p:txBody>
          <a:bodyPr wrap="none">
            <a:spAutoFit/>
          </a:bodyPr>
          <a:lstStyle/>
          <a:p>
            <a:pPr>
              <a:spcAft>
                <a:spcPts val="0"/>
              </a:spcAft>
            </a:pPr>
            <a:r>
              <a:rPr lang="fi-FI" sz="2800" i="1" dirty="0">
                <a:solidFill>
                  <a:srgbClr val="FF0000"/>
                </a:solidFill>
                <a:latin typeface="Tahoma" panose="020B0604030504040204" pitchFamily="34" charset="0"/>
                <a:ea typeface="PMingLiU" panose="02020500000000000000" pitchFamily="18" charset="-120"/>
              </a:rPr>
              <a:t>sanat</a:t>
            </a:r>
            <a:endParaRPr lang="en-GB" sz="1200" dirty="0">
              <a:solidFill>
                <a:srgbClr val="FF0000"/>
              </a:solidFill>
              <a:effectLst/>
              <a:latin typeface="Tahoma" panose="020B0604030504040204" pitchFamily="34" charset="0"/>
              <a:ea typeface="PMingLiU" panose="02020500000000000000" pitchFamily="18" charset="-120"/>
            </a:endParaRPr>
          </a:p>
        </p:txBody>
      </p:sp>
    </p:spTree>
    <p:extLst>
      <p:ext uri="{BB962C8B-B14F-4D97-AF65-F5344CB8AC3E}">
        <p14:creationId xmlns:p14="http://schemas.microsoft.com/office/powerpoint/2010/main" val="351302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020272" cy="1642194"/>
          </a:xfrm>
        </p:spPr>
        <p:txBody>
          <a:bodyPr>
            <a:normAutofit fontScale="90000"/>
          </a:bodyPr>
          <a:lstStyle/>
          <a:p>
            <a:r>
              <a:rPr lang="en-GB" dirty="0"/>
              <a:t>The way that words are used also influences communication</a:t>
            </a:r>
          </a:p>
        </p:txBody>
      </p:sp>
      <p:sp>
        <p:nvSpPr>
          <p:cNvPr id="4" name="TextBox 3"/>
          <p:cNvSpPr txBox="1"/>
          <p:nvPr/>
        </p:nvSpPr>
        <p:spPr>
          <a:xfrm>
            <a:off x="2583160" y="2132856"/>
            <a:ext cx="3438128" cy="584775"/>
          </a:xfrm>
          <a:prstGeom prst="rect">
            <a:avLst/>
          </a:prstGeom>
          <a:noFill/>
          <a:ln w="28575">
            <a:solidFill>
              <a:schemeClr val="tx1"/>
            </a:solidFill>
          </a:ln>
        </p:spPr>
        <p:txBody>
          <a:bodyPr wrap="square" rtlCol="0">
            <a:spAutoFit/>
          </a:bodyPr>
          <a:lstStyle/>
          <a:p>
            <a:r>
              <a:rPr lang="en-GB" sz="3200" dirty="0"/>
              <a:t>VERBAL and VOCAL</a:t>
            </a:r>
          </a:p>
        </p:txBody>
      </p:sp>
      <p:sp>
        <p:nvSpPr>
          <p:cNvPr id="5" name="TextBox 4"/>
          <p:cNvSpPr txBox="1"/>
          <p:nvPr/>
        </p:nvSpPr>
        <p:spPr>
          <a:xfrm>
            <a:off x="3510136" y="3252572"/>
            <a:ext cx="1584176" cy="830997"/>
          </a:xfrm>
          <a:prstGeom prst="rect">
            <a:avLst/>
          </a:prstGeom>
          <a:noFill/>
          <a:ln w="28575">
            <a:solidFill>
              <a:schemeClr val="tx1"/>
            </a:solidFill>
          </a:ln>
        </p:spPr>
        <p:txBody>
          <a:bodyPr wrap="square" rtlCol="0">
            <a:spAutoFit/>
          </a:bodyPr>
          <a:lstStyle/>
          <a:p>
            <a:pPr algn="ctr"/>
            <a:r>
              <a:rPr lang="en-GB" sz="2400" dirty="0"/>
              <a:t>Spoken language </a:t>
            </a:r>
          </a:p>
        </p:txBody>
      </p:sp>
      <p:sp>
        <p:nvSpPr>
          <p:cNvPr id="9" name="TextBox 8"/>
          <p:cNvSpPr txBox="1"/>
          <p:nvPr/>
        </p:nvSpPr>
        <p:spPr>
          <a:xfrm>
            <a:off x="341705" y="4729491"/>
            <a:ext cx="2286079" cy="830997"/>
          </a:xfrm>
          <a:prstGeom prst="rect">
            <a:avLst/>
          </a:prstGeom>
          <a:noFill/>
          <a:ln w="28575">
            <a:solidFill>
              <a:schemeClr val="tx1"/>
            </a:solidFill>
          </a:ln>
        </p:spPr>
        <p:txBody>
          <a:bodyPr wrap="square" rtlCol="0">
            <a:spAutoFit/>
          </a:bodyPr>
          <a:lstStyle/>
          <a:p>
            <a:pPr algn="ctr"/>
            <a:r>
              <a:rPr lang="en-GB" sz="2400" dirty="0"/>
              <a:t>Pauses, silences  and non-words </a:t>
            </a:r>
          </a:p>
        </p:txBody>
      </p:sp>
      <p:sp>
        <p:nvSpPr>
          <p:cNvPr id="10" name="TextBox 9"/>
          <p:cNvSpPr txBox="1"/>
          <p:nvPr/>
        </p:nvSpPr>
        <p:spPr>
          <a:xfrm>
            <a:off x="3091740" y="5334307"/>
            <a:ext cx="2420967" cy="830997"/>
          </a:xfrm>
          <a:prstGeom prst="rect">
            <a:avLst/>
          </a:prstGeom>
          <a:noFill/>
          <a:ln w="28575">
            <a:solidFill>
              <a:schemeClr val="tx1"/>
            </a:solidFill>
          </a:ln>
        </p:spPr>
        <p:txBody>
          <a:bodyPr wrap="square" rtlCol="0">
            <a:spAutoFit/>
          </a:bodyPr>
          <a:lstStyle/>
          <a:p>
            <a:pPr algn="ctr"/>
            <a:r>
              <a:rPr lang="en-GB" sz="2400" dirty="0"/>
              <a:t>Humour, proverbs and idioms </a:t>
            </a:r>
          </a:p>
        </p:txBody>
      </p:sp>
      <p:sp>
        <p:nvSpPr>
          <p:cNvPr id="11" name="TextBox 10"/>
          <p:cNvSpPr txBox="1"/>
          <p:nvPr/>
        </p:nvSpPr>
        <p:spPr>
          <a:xfrm>
            <a:off x="6012160" y="4729491"/>
            <a:ext cx="2160240" cy="830997"/>
          </a:xfrm>
          <a:prstGeom prst="rect">
            <a:avLst/>
          </a:prstGeom>
          <a:noFill/>
          <a:ln w="28575">
            <a:solidFill>
              <a:schemeClr val="tx1"/>
            </a:solidFill>
          </a:ln>
        </p:spPr>
        <p:txBody>
          <a:bodyPr wrap="square" rtlCol="0">
            <a:spAutoFit/>
          </a:bodyPr>
          <a:lstStyle/>
          <a:p>
            <a:pPr algn="ctr"/>
            <a:r>
              <a:rPr lang="en-GB" sz="2400" dirty="0"/>
              <a:t>Inflection and tone of voice </a:t>
            </a:r>
          </a:p>
        </p:txBody>
      </p:sp>
      <p:cxnSp>
        <p:nvCxnSpPr>
          <p:cNvPr id="13" name="Straight Arrow Connector 12"/>
          <p:cNvCxnSpPr/>
          <p:nvPr/>
        </p:nvCxnSpPr>
        <p:spPr>
          <a:xfrm flipH="1">
            <a:off x="2715861" y="4154718"/>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40819" y="4207878"/>
            <a:ext cx="34057" cy="93711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80590" y="4149080"/>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40819" y="2708920"/>
            <a:ext cx="0" cy="457295"/>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82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Daily communication</a:t>
            </a:r>
          </a:p>
        </p:txBody>
      </p:sp>
      <p:sp>
        <p:nvSpPr>
          <p:cNvPr id="3" name="Content Placeholder 2"/>
          <p:cNvSpPr>
            <a:spLocks noGrp="1"/>
          </p:cNvSpPr>
          <p:nvPr>
            <p:ph idx="1"/>
          </p:nvPr>
        </p:nvSpPr>
        <p:spPr/>
        <p:txBody>
          <a:bodyPr>
            <a:normAutofit lnSpcReduction="10000"/>
          </a:bodyPr>
          <a:lstStyle/>
          <a:p>
            <a:pPr marL="0" indent="0" algn="ctr">
              <a:buNone/>
            </a:pPr>
            <a:r>
              <a:rPr lang="en-GB" dirty="0"/>
              <a:t>Can you think of ways in which</a:t>
            </a:r>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dirty="0"/>
              <a:t>can change the meaning of something you wish to say? </a:t>
            </a:r>
          </a:p>
        </p:txBody>
      </p:sp>
      <p:pic>
        <p:nvPicPr>
          <p:cNvPr id="4" name="Picture 3"/>
          <p:cNvPicPr>
            <a:picLocks noChangeAspect="1"/>
          </p:cNvPicPr>
          <p:nvPr/>
        </p:nvPicPr>
        <p:blipFill>
          <a:blip r:embed="rId2"/>
          <a:stretch>
            <a:fillRect/>
          </a:stretch>
        </p:blipFill>
        <p:spPr>
          <a:xfrm>
            <a:off x="217581" y="2780928"/>
            <a:ext cx="7882811" cy="1615580"/>
          </a:xfrm>
          <a:prstGeom prst="rect">
            <a:avLst/>
          </a:prstGeom>
        </p:spPr>
      </p:pic>
      <p:cxnSp>
        <p:nvCxnSpPr>
          <p:cNvPr id="6" name="Straight Arrow Connector 5">
            <a:extLst>
              <a:ext uri="{FF2B5EF4-FFF2-40B4-BE49-F238E27FC236}">
                <a16:creationId xmlns:a16="http://schemas.microsoft.com/office/drawing/2014/main" id="{EE7BEA62-41DD-42CD-892C-F8DA9EEF0E6D}"/>
              </a:ext>
            </a:extLst>
          </p:cNvPr>
          <p:cNvCxnSpPr/>
          <p:nvPr/>
        </p:nvCxnSpPr>
        <p:spPr>
          <a:xfrm flipH="1">
            <a:off x="2571845" y="2222705"/>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37960D8-9012-4800-84A9-116B34BE72BA}"/>
              </a:ext>
            </a:extLst>
          </p:cNvPr>
          <p:cNvCxnSpPr>
            <a:cxnSpLocks/>
          </p:cNvCxnSpPr>
          <p:nvPr/>
        </p:nvCxnSpPr>
        <p:spPr>
          <a:xfrm>
            <a:off x="4130860" y="2204864"/>
            <a:ext cx="0" cy="108012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2741CF-1DBE-4668-B1B4-C23D5F006E07}"/>
              </a:ext>
            </a:extLst>
          </p:cNvPr>
          <p:cNvCxnSpPr/>
          <p:nvPr/>
        </p:nvCxnSpPr>
        <p:spPr>
          <a:xfrm>
            <a:off x="4736574" y="2217067"/>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76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Types of non-verbal communication</a:t>
            </a:r>
          </a:p>
        </p:txBody>
      </p:sp>
      <p:sp>
        <p:nvSpPr>
          <p:cNvPr id="3" name="Content Placeholder 2"/>
          <p:cNvSpPr>
            <a:spLocks noGrp="1"/>
          </p:cNvSpPr>
          <p:nvPr>
            <p:ph idx="1"/>
          </p:nvPr>
        </p:nvSpPr>
        <p:spPr>
          <a:xfrm>
            <a:off x="457200" y="1417638"/>
            <a:ext cx="7643192" cy="4708525"/>
          </a:xfrm>
        </p:spPr>
        <p:txBody>
          <a:bodyPr>
            <a:normAutofit/>
          </a:bodyPr>
          <a:lstStyle/>
          <a:p>
            <a:r>
              <a:rPr lang="en-GB" dirty="0"/>
              <a:t>Voice</a:t>
            </a:r>
          </a:p>
          <a:p>
            <a:pPr lvl="1"/>
            <a:r>
              <a:rPr lang="en-GB" dirty="0"/>
              <a:t>timing and pace, tone and inflection can change the face-value of the actual words spoken, and could indicate carelessness, confidence, sarcasm, anger, affection or other emotions. Voice can reinforce messages, but may also </a:t>
            </a:r>
            <a:r>
              <a:rPr lang="en-GB"/>
              <a:t>undermine them, </a:t>
            </a:r>
            <a:r>
              <a:rPr lang="en-GB" dirty="0"/>
              <a:t>hence the importance of having the right attitudes.</a:t>
            </a:r>
          </a:p>
        </p:txBody>
      </p:sp>
      <p:sp>
        <p:nvSpPr>
          <p:cNvPr id="5" name="Rectangle 4">
            <a:extLst>
              <a:ext uri="{FF2B5EF4-FFF2-40B4-BE49-F238E27FC236}">
                <a16:creationId xmlns:a16="http://schemas.microsoft.com/office/drawing/2014/main" id="{60F25466-AB63-4B01-B48F-2FE0A6F60B28}"/>
              </a:ext>
            </a:extLst>
          </p:cNvPr>
          <p:cNvSpPr/>
          <p:nvPr/>
        </p:nvSpPr>
        <p:spPr>
          <a:xfrm>
            <a:off x="3275856" y="6128761"/>
            <a:ext cx="5184576" cy="646331"/>
          </a:xfrm>
          <a:prstGeom prst="rect">
            <a:avLst/>
          </a:prstGeom>
        </p:spPr>
        <p:txBody>
          <a:bodyPr wrap="square">
            <a:spAutoFit/>
          </a:bodyPr>
          <a:lstStyle/>
          <a:p>
            <a:pPr lvl="0"/>
            <a:r>
              <a:rPr lang="en-GB" dirty="0">
                <a:solidFill>
                  <a:schemeClr val="tx2"/>
                </a:solidFill>
              </a:rPr>
              <a:t>Source: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187677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75A8-2D7F-440C-B83E-690DC3CBB5BC}"/>
              </a:ext>
            </a:extLst>
          </p:cNvPr>
          <p:cNvSpPr>
            <a:spLocks noGrp="1"/>
          </p:cNvSpPr>
          <p:nvPr>
            <p:ph type="title"/>
          </p:nvPr>
        </p:nvSpPr>
        <p:spPr>
          <a:xfrm>
            <a:off x="457200" y="260648"/>
            <a:ext cx="6336704" cy="1143000"/>
          </a:xfrm>
        </p:spPr>
        <p:txBody>
          <a:bodyPr>
            <a:normAutofit fontScale="90000"/>
          </a:bodyPr>
          <a:lstStyle/>
          <a:p>
            <a:r>
              <a:rPr lang="en-GB" dirty="0"/>
              <a:t>Communication through words or pictures?</a:t>
            </a:r>
          </a:p>
        </p:txBody>
      </p:sp>
      <p:sp>
        <p:nvSpPr>
          <p:cNvPr id="3" name="Content Placeholder 2">
            <a:extLst>
              <a:ext uri="{FF2B5EF4-FFF2-40B4-BE49-F238E27FC236}">
                <a16:creationId xmlns:a16="http://schemas.microsoft.com/office/drawing/2014/main" id="{D0542B56-2F14-4C1C-8FBB-193EAF7E3C7C}"/>
              </a:ext>
            </a:extLst>
          </p:cNvPr>
          <p:cNvSpPr>
            <a:spLocks noGrp="1"/>
          </p:cNvSpPr>
          <p:nvPr>
            <p:ph idx="1"/>
          </p:nvPr>
        </p:nvSpPr>
        <p:spPr/>
        <p:txBody>
          <a:bodyPr/>
          <a:lstStyle/>
          <a:p>
            <a:r>
              <a:rPr lang="en-GB" dirty="0"/>
              <a:t>Is it the case that words are the main cause of intercultural miscommunication?</a:t>
            </a:r>
          </a:p>
          <a:p>
            <a:r>
              <a:rPr lang="en-GB" dirty="0"/>
              <a:t>Would it be better if we used pictures and symbols instead?</a:t>
            </a:r>
          </a:p>
          <a:p>
            <a:r>
              <a:rPr lang="en-GB" dirty="0"/>
              <a:t>Read the following conversations and then feedback on your understanding of them</a:t>
            </a:r>
          </a:p>
        </p:txBody>
      </p:sp>
    </p:spTree>
    <p:extLst>
      <p:ext uri="{BB962C8B-B14F-4D97-AF65-F5344CB8AC3E}">
        <p14:creationId xmlns:p14="http://schemas.microsoft.com/office/powerpoint/2010/main" val="346455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D216-539F-48F6-B8AA-36D7385466C0}"/>
              </a:ext>
            </a:extLst>
          </p:cNvPr>
          <p:cNvSpPr>
            <a:spLocks noGrp="1"/>
          </p:cNvSpPr>
          <p:nvPr>
            <p:ph type="title"/>
          </p:nvPr>
        </p:nvSpPr>
        <p:spPr/>
        <p:txBody>
          <a:bodyPr/>
          <a:lstStyle/>
          <a:p>
            <a:r>
              <a:rPr lang="en-GB" dirty="0"/>
              <a:t>Conversation 1</a:t>
            </a:r>
          </a:p>
        </p:txBody>
      </p:sp>
      <p:sp>
        <p:nvSpPr>
          <p:cNvPr id="5" name="Speech Bubble: Rectangle 4">
            <a:extLst>
              <a:ext uri="{FF2B5EF4-FFF2-40B4-BE49-F238E27FC236}">
                <a16:creationId xmlns:a16="http://schemas.microsoft.com/office/drawing/2014/main" id="{1BD9D1D9-AE87-4B44-B1FD-336DFD0AEB90}"/>
              </a:ext>
            </a:extLst>
          </p:cNvPr>
          <p:cNvSpPr/>
          <p:nvPr/>
        </p:nvSpPr>
        <p:spPr>
          <a:xfrm>
            <a:off x="1043608" y="1690614"/>
            <a:ext cx="1714500" cy="1224136"/>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D46E32E-059A-423B-A6A3-03860E8A0432}"/>
              </a:ext>
            </a:extLst>
          </p:cNvPr>
          <p:cNvPicPr>
            <a:picLocks noChangeAspect="1"/>
          </p:cNvPicPr>
          <p:nvPr/>
        </p:nvPicPr>
        <p:blipFill>
          <a:blip r:embed="rId2"/>
          <a:stretch>
            <a:fillRect/>
          </a:stretch>
        </p:blipFill>
        <p:spPr>
          <a:xfrm>
            <a:off x="4692050" y="2260736"/>
            <a:ext cx="1152128" cy="1062518"/>
          </a:xfrm>
          <a:prstGeom prst="rect">
            <a:avLst/>
          </a:prstGeom>
        </p:spPr>
      </p:pic>
      <p:sp>
        <p:nvSpPr>
          <p:cNvPr id="6" name="Speech Bubble: Rectangle 5">
            <a:extLst>
              <a:ext uri="{FF2B5EF4-FFF2-40B4-BE49-F238E27FC236}">
                <a16:creationId xmlns:a16="http://schemas.microsoft.com/office/drawing/2014/main" id="{75E32839-CE75-40F8-A1F8-BFBC3BD9DEEC}"/>
              </a:ext>
            </a:extLst>
          </p:cNvPr>
          <p:cNvSpPr/>
          <p:nvPr/>
        </p:nvSpPr>
        <p:spPr>
          <a:xfrm>
            <a:off x="4067944" y="2307597"/>
            <a:ext cx="1944216"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6">
            <a:extLst>
              <a:ext uri="{FF2B5EF4-FFF2-40B4-BE49-F238E27FC236}">
                <a16:creationId xmlns:a16="http://schemas.microsoft.com/office/drawing/2014/main" id="{F445479D-876C-49B8-AEFD-A635C01EC5F1}"/>
              </a:ext>
            </a:extLst>
          </p:cNvPr>
          <p:cNvSpPr/>
          <p:nvPr/>
        </p:nvSpPr>
        <p:spPr>
          <a:xfrm>
            <a:off x="971600" y="4024386"/>
            <a:ext cx="2520280" cy="1143000"/>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DE14FCE-BE03-4958-8951-3DB3BB1EDB25}"/>
              </a:ext>
            </a:extLst>
          </p:cNvPr>
          <p:cNvSpPr txBox="1"/>
          <p:nvPr/>
        </p:nvSpPr>
        <p:spPr>
          <a:xfrm>
            <a:off x="2296201" y="191796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pic>
        <p:nvPicPr>
          <p:cNvPr id="9" name="Picture 8">
            <a:extLst>
              <a:ext uri="{FF2B5EF4-FFF2-40B4-BE49-F238E27FC236}">
                <a16:creationId xmlns:a16="http://schemas.microsoft.com/office/drawing/2014/main" id="{9FDEE43E-FE36-49A7-A22B-D4C8BA3B2A58}"/>
              </a:ext>
            </a:extLst>
          </p:cNvPr>
          <p:cNvPicPr>
            <a:picLocks noChangeAspect="1"/>
          </p:cNvPicPr>
          <p:nvPr/>
        </p:nvPicPr>
        <p:blipFill>
          <a:blip r:embed="rId3"/>
          <a:stretch>
            <a:fillRect/>
          </a:stretch>
        </p:blipFill>
        <p:spPr>
          <a:xfrm rot="10800000">
            <a:off x="4132873" y="2687402"/>
            <a:ext cx="584920" cy="584920"/>
          </a:xfrm>
          <a:prstGeom prst="rect">
            <a:avLst/>
          </a:prstGeom>
        </p:spPr>
      </p:pic>
      <p:pic>
        <p:nvPicPr>
          <p:cNvPr id="16" name="Picture 15" descr="A glass of wine&#10;&#10;Description generated with high confidence">
            <a:extLst>
              <a:ext uri="{FF2B5EF4-FFF2-40B4-BE49-F238E27FC236}">
                <a16:creationId xmlns:a16="http://schemas.microsoft.com/office/drawing/2014/main" id="{CAFA06EA-5967-4359-A244-C1B7A88E6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973" y="1813367"/>
            <a:ext cx="978628" cy="978628"/>
          </a:xfrm>
          <a:prstGeom prst="rect">
            <a:avLst/>
          </a:prstGeom>
        </p:spPr>
      </p:pic>
      <p:pic>
        <p:nvPicPr>
          <p:cNvPr id="18" name="Picture 17">
            <a:extLst>
              <a:ext uri="{FF2B5EF4-FFF2-40B4-BE49-F238E27FC236}">
                <a16:creationId xmlns:a16="http://schemas.microsoft.com/office/drawing/2014/main" id="{8EA89AE9-1228-4484-8C54-2BB22FBD90F3}"/>
              </a:ext>
            </a:extLst>
          </p:cNvPr>
          <p:cNvPicPr>
            <a:picLocks noChangeAspect="1"/>
          </p:cNvPicPr>
          <p:nvPr/>
        </p:nvPicPr>
        <p:blipFill>
          <a:blip r:embed="rId5"/>
          <a:stretch>
            <a:fillRect/>
          </a:stretch>
        </p:blipFill>
        <p:spPr>
          <a:xfrm rot="10800000">
            <a:off x="2690589" y="4293095"/>
            <a:ext cx="585267" cy="585267"/>
          </a:xfrm>
          <a:prstGeom prst="rect">
            <a:avLst/>
          </a:prstGeom>
        </p:spPr>
      </p:pic>
      <p:pic>
        <p:nvPicPr>
          <p:cNvPr id="19" name="Picture 18">
            <a:extLst>
              <a:ext uri="{FF2B5EF4-FFF2-40B4-BE49-F238E27FC236}">
                <a16:creationId xmlns:a16="http://schemas.microsoft.com/office/drawing/2014/main" id="{C6F948D7-8C78-45D6-A8BF-820C43AC79A5}"/>
              </a:ext>
            </a:extLst>
          </p:cNvPr>
          <p:cNvPicPr>
            <a:picLocks noChangeAspect="1"/>
          </p:cNvPicPr>
          <p:nvPr/>
        </p:nvPicPr>
        <p:blipFill>
          <a:blip r:embed="rId5"/>
          <a:stretch>
            <a:fillRect/>
          </a:stretch>
        </p:blipFill>
        <p:spPr>
          <a:xfrm rot="10800000">
            <a:off x="1964364" y="4293096"/>
            <a:ext cx="585267" cy="585267"/>
          </a:xfrm>
          <a:prstGeom prst="rect">
            <a:avLst/>
          </a:prstGeom>
        </p:spPr>
      </p:pic>
      <p:pic>
        <p:nvPicPr>
          <p:cNvPr id="21" name="Picture 20" descr="A picture containing lamp&#10;&#10;Description generated with high confidence">
            <a:extLst>
              <a:ext uri="{FF2B5EF4-FFF2-40B4-BE49-F238E27FC236}">
                <a16:creationId xmlns:a16="http://schemas.microsoft.com/office/drawing/2014/main" id="{CFE7FBB5-A91A-4143-822E-4982FDBA51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669" y="4202124"/>
            <a:ext cx="787524" cy="787524"/>
          </a:xfrm>
          <a:prstGeom prst="rect">
            <a:avLst/>
          </a:prstGeom>
        </p:spPr>
      </p:pic>
    </p:spTree>
    <p:extLst>
      <p:ext uri="{BB962C8B-B14F-4D97-AF65-F5344CB8AC3E}">
        <p14:creationId xmlns:p14="http://schemas.microsoft.com/office/powerpoint/2010/main" val="221662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55C6-EF05-471A-BC4B-5D4A2D0093B3}"/>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4E3637A1-89C5-4145-B596-4ABF2FB3F615}"/>
              </a:ext>
            </a:extLst>
          </p:cNvPr>
          <p:cNvSpPr>
            <a:spLocks noGrp="1"/>
          </p:cNvSpPr>
          <p:nvPr>
            <p:ph idx="1"/>
          </p:nvPr>
        </p:nvSpPr>
        <p:spPr/>
        <p:txBody>
          <a:bodyPr/>
          <a:lstStyle/>
          <a:p>
            <a:r>
              <a:rPr lang="en-GB" dirty="0"/>
              <a:t>How easy was this to understand?</a:t>
            </a:r>
          </a:p>
          <a:p>
            <a:r>
              <a:rPr lang="en-GB" dirty="0"/>
              <a:t>How complex was the content?</a:t>
            </a:r>
          </a:p>
          <a:p>
            <a:r>
              <a:rPr lang="en-GB" dirty="0"/>
              <a:t>Could any of the symbols be seen as offensive?</a:t>
            </a:r>
          </a:p>
          <a:p>
            <a:r>
              <a:rPr lang="en-GB" dirty="0"/>
              <a:t>If so, why?</a:t>
            </a:r>
          </a:p>
          <a:p>
            <a:r>
              <a:rPr lang="en-GB" dirty="0"/>
              <a:t>What could we do to improve the communication?</a:t>
            </a:r>
          </a:p>
          <a:p>
            <a:pPr marL="0" indent="0">
              <a:buNone/>
            </a:pPr>
            <a:endParaRPr lang="en-GB" dirty="0"/>
          </a:p>
        </p:txBody>
      </p:sp>
    </p:spTree>
    <p:extLst>
      <p:ext uri="{BB962C8B-B14F-4D97-AF65-F5344CB8AC3E}">
        <p14:creationId xmlns:p14="http://schemas.microsoft.com/office/powerpoint/2010/main" val="296920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1 </a:t>
            </a:r>
            <a:br>
              <a:rPr lang="en-US" dirty="0">
                <a:solidFill>
                  <a:srgbClr val="FF0000"/>
                </a:solidFill>
              </a:rPr>
            </a:br>
            <a:r>
              <a:rPr lang="en-US" dirty="0"/>
              <a:t>UNIT 3</a:t>
            </a: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853720"/>
              </p:ext>
            </p:extLst>
          </p:nvPr>
        </p:nvGraphicFramePr>
        <p:xfrm>
          <a:off x="323528" y="1916832"/>
          <a:ext cx="7632848" cy="4094480"/>
        </p:xfrm>
        <a:graphic>
          <a:graphicData uri="http://schemas.openxmlformats.org/drawingml/2006/table">
            <a:tbl>
              <a:tblPr firstRow="1" bandRow="1">
                <a:tableStyleId>{F5AB1C69-6EDB-4FF4-983F-18BD219EF322}</a:tableStyleId>
              </a:tblPr>
              <a:tblGrid>
                <a:gridCol w="2124607">
                  <a:extLst>
                    <a:ext uri="{9D8B030D-6E8A-4147-A177-3AD203B41FA5}">
                      <a16:colId xmlns:a16="http://schemas.microsoft.com/office/drawing/2014/main" val="20000"/>
                    </a:ext>
                  </a:extLst>
                </a:gridCol>
                <a:gridCol w="5508241">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effectLst/>
                          <a:latin typeface="+mn-lt"/>
                          <a:ea typeface="+mn-ea"/>
                          <a:cs typeface="+mn-cs"/>
                        </a:rPr>
                        <a:t>Module title</a:t>
                      </a:r>
                      <a:endParaRPr lang="el-GR" sz="1600" b="1" kern="120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lt1"/>
                          </a:solidFill>
                          <a:effectLst/>
                          <a:latin typeface="+mn-lt"/>
                          <a:ea typeface="+mn-ea"/>
                          <a:cs typeface="+mn-cs"/>
                        </a:rPr>
                        <a:t>Module 1: Developing intercultural competence through cultural awareness and effective intercultural communication</a:t>
                      </a:r>
                      <a:endParaRPr lang="el-GR" sz="16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en-GB" sz="1600" b="1" kern="1200">
                          <a:solidFill>
                            <a:schemeClr val="dk1"/>
                          </a:solidFill>
                          <a:effectLst/>
                          <a:latin typeface="+mn-lt"/>
                          <a:ea typeface="+mn-ea"/>
                          <a:cs typeface="+mn-cs"/>
                        </a:rPr>
                        <a:t>Unit title</a:t>
                      </a:r>
                      <a:endParaRPr lang="el-GR" sz="1600"/>
                    </a:p>
                  </a:txBody>
                  <a:tcPr/>
                </a:tc>
                <a:tc>
                  <a:txBody>
                    <a:bodyPr/>
                    <a:lstStyle/>
                    <a:p>
                      <a:r>
                        <a:rPr lang="en-GB" sz="1600" b="1" kern="1200" dirty="0">
                          <a:solidFill>
                            <a:schemeClr val="dk1"/>
                          </a:solidFill>
                          <a:effectLst/>
                          <a:latin typeface="+mn-lt"/>
                          <a:ea typeface="+mn-ea"/>
                          <a:cs typeface="+mn-cs"/>
                        </a:rPr>
                        <a:t>Developing intercultural communication skills</a:t>
                      </a:r>
                      <a:endParaRPr lang="el-GR" sz="1600" dirty="0"/>
                    </a:p>
                  </a:txBody>
                  <a:tcPr/>
                </a:tc>
                <a:extLst>
                  <a:ext uri="{0D108BD9-81ED-4DB2-BD59-A6C34878D82A}">
                    <a16:rowId xmlns:a16="http://schemas.microsoft.com/office/drawing/2014/main" val="10001"/>
                  </a:ext>
                </a:extLst>
              </a:tr>
              <a:tr h="370840">
                <a:tc>
                  <a:txBody>
                    <a:bodyPr/>
                    <a:lstStyle/>
                    <a:p>
                      <a:r>
                        <a:rPr lang="en-US" sz="1600" dirty="0"/>
                        <a:t>Learning objectives</a:t>
                      </a:r>
                      <a:endParaRPr lang="el-GR" sz="1600" dirty="0"/>
                    </a:p>
                  </a:txBody>
                  <a:tcPr/>
                </a:tc>
                <a:tc>
                  <a:txBody>
                    <a:bodyPr/>
                    <a:lstStyle/>
                    <a:p>
                      <a:pPr marL="285750" lvl="0" indent="-285750">
                        <a:buFont typeface="Arial" panose="020B0604020202020204" pitchFamily="34" charset="0"/>
                        <a:buChar char="•"/>
                      </a:pPr>
                      <a:r>
                        <a:rPr lang="x-none" sz="1600" kern="1200" dirty="0">
                          <a:solidFill>
                            <a:schemeClr val="dk1"/>
                          </a:solidFill>
                          <a:effectLst/>
                          <a:latin typeface="+mn-lt"/>
                          <a:ea typeface="+mn-ea"/>
                          <a:cs typeface="+mn-cs"/>
                        </a:rPr>
                        <a:t>To develop understanding of what is meant by ‘</a:t>
                      </a:r>
                      <a:r>
                        <a:rPr lang="en-GB" sz="1600" kern="1200" dirty="0" err="1">
                          <a:solidFill>
                            <a:schemeClr val="dk1"/>
                          </a:solidFill>
                          <a:effectLst/>
                          <a:latin typeface="+mn-lt"/>
                          <a:ea typeface="+mn-ea"/>
                          <a:cs typeface="+mn-cs"/>
                        </a:rPr>
                        <a:t>i</a:t>
                      </a:r>
                      <a:r>
                        <a:rPr lang="x-none" sz="1600" kern="1200" dirty="0">
                          <a:solidFill>
                            <a:schemeClr val="dk1"/>
                          </a:solidFill>
                          <a:effectLst/>
                          <a:latin typeface="+mn-lt"/>
                          <a:ea typeface="+mn-ea"/>
                          <a:cs typeface="+mn-cs"/>
                        </a:rPr>
                        <a:t>ntercultural communication’</a:t>
                      </a:r>
                      <a:endParaRPr lang="en-GB" sz="1600" kern="1200" dirty="0">
                        <a:solidFill>
                          <a:schemeClr val="dk1"/>
                        </a:solidFill>
                        <a:effectLst/>
                        <a:latin typeface="+mn-lt"/>
                        <a:ea typeface="+mn-ea"/>
                        <a:cs typeface="+mn-cs"/>
                      </a:endParaRPr>
                    </a:p>
                    <a:p>
                      <a:pPr marL="285750" lvl="0" indent="-285750">
                        <a:buFont typeface="Arial" panose="020B0604020202020204" pitchFamily="34" charset="0"/>
                        <a:buChar char="•"/>
                      </a:pPr>
                      <a:r>
                        <a:rPr lang="x-none" sz="1600" kern="1200" dirty="0">
                          <a:solidFill>
                            <a:schemeClr val="dk1"/>
                          </a:solidFill>
                          <a:effectLst/>
                          <a:latin typeface="+mn-lt"/>
                          <a:ea typeface="+mn-ea"/>
                          <a:cs typeface="+mn-cs"/>
                        </a:rPr>
                        <a:t>To support participants to develop their understanding of the range of intercultural communication skills that </a:t>
                      </a:r>
                      <a:r>
                        <a:rPr lang="en-GB" sz="1600" kern="1200" dirty="0">
                          <a:solidFill>
                            <a:schemeClr val="dk1"/>
                          </a:solidFill>
                          <a:effectLst/>
                          <a:latin typeface="+mn-lt"/>
                          <a:ea typeface="+mn-ea"/>
                          <a:cs typeface="+mn-cs"/>
                        </a:rPr>
                        <a:t>young people involved</a:t>
                      </a:r>
                      <a:r>
                        <a:rPr lang="x-none" sz="1600" kern="1200" dirty="0">
                          <a:solidFill>
                            <a:schemeClr val="dk1"/>
                          </a:solidFill>
                          <a:effectLst/>
                          <a:latin typeface="+mn-lt"/>
                          <a:ea typeface="+mn-ea"/>
                          <a:cs typeface="+mn-cs"/>
                        </a:rPr>
                        <a:t> in intercultural VET experiences may need to acquire</a:t>
                      </a:r>
                      <a:endParaRPr lang="en-GB" sz="1600" kern="1200" dirty="0">
                        <a:solidFill>
                          <a:schemeClr val="dk1"/>
                        </a:solidFill>
                        <a:effectLst/>
                        <a:latin typeface="+mn-lt"/>
                        <a:ea typeface="+mn-ea"/>
                        <a:cs typeface="+mn-cs"/>
                      </a:endParaRPr>
                    </a:p>
                    <a:p>
                      <a:pPr marL="285750" lvl="0" indent="-285750">
                        <a:buFont typeface="Arial" panose="020B0604020202020204" pitchFamily="34" charset="0"/>
                        <a:buChar char="•"/>
                      </a:pPr>
                      <a:r>
                        <a:rPr lang="x-none" sz="1600" kern="1200" dirty="0">
                          <a:solidFill>
                            <a:schemeClr val="dk1"/>
                          </a:solidFill>
                          <a:effectLst/>
                          <a:latin typeface="+mn-lt"/>
                          <a:ea typeface="+mn-ea"/>
                          <a:cs typeface="+mn-cs"/>
                        </a:rPr>
                        <a:t>To enhance the skills of participants to prepare and support the intercultural communication skills of </a:t>
                      </a:r>
                      <a:r>
                        <a:rPr lang="en-GB" sz="1600" kern="1200" dirty="0">
                          <a:solidFill>
                            <a:schemeClr val="dk1"/>
                          </a:solidFill>
                          <a:effectLst/>
                          <a:latin typeface="+mn-lt"/>
                          <a:ea typeface="+mn-ea"/>
                          <a:cs typeface="+mn-cs"/>
                        </a:rPr>
                        <a:t>young people participating</a:t>
                      </a:r>
                      <a:r>
                        <a:rPr lang="x-none" sz="1600" kern="1200" dirty="0">
                          <a:solidFill>
                            <a:schemeClr val="dk1"/>
                          </a:solidFill>
                          <a:effectLst/>
                          <a:latin typeface="+mn-lt"/>
                          <a:ea typeface="+mn-ea"/>
                          <a:cs typeface="+mn-cs"/>
                        </a:rPr>
                        <a:t> in intercultural VET experiences</a:t>
                      </a:r>
                      <a:endParaRPr lang="en-GB" sz="1600" kern="1200" dirty="0">
                        <a:solidFill>
                          <a:schemeClr val="dk1"/>
                        </a:solidFill>
                        <a:effectLst/>
                        <a:latin typeface="+mn-lt"/>
                        <a:ea typeface="+mn-ea"/>
                        <a:cs typeface="+mn-cs"/>
                      </a:endParaRPr>
                    </a:p>
                    <a:p>
                      <a:pPr marL="285750" lvl="0" indent="-285750">
                        <a:buFont typeface="Arial" panose="020B0604020202020204" pitchFamily="34" charset="0"/>
                        <a:buChar char="•"/>
                      </a:pPr>
                      <a:r>
                        <a:rPr lang="x-none" sz="1600" kern="1200" dirty="0">
                          <a:solidFill>
                            <a:schemeClr val="dk1"/>
                          </a:solidFill>
                          <a:effectLst/>
                          <a:latin typeface="+mn-lt"/>
                          <a:ea typeface="+mn-ea"/>
                          <a:cs typeface="+mn-cs"/>
                        </a:rPr>
                        <a:t>To understand what an intercultural shock / conflict is and to manage it effectively.</a:t>
                      </a: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600"/>
                        <a:t>Training</a:t>
                      </a:r>
                      <a:r>
                        <a:rPr lang="en-US" sz="1600" baseline="0"/>
                        <a:t> h</a:t>
                      </a:r>
                      <a:r>
                        <a:rPr lang="en-US" sz="1600"/>
                        <a:t>ours</a:t>
                      </a:r>
                      <a:endParaRPr lang="el-GR"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dk1"/>
                          </a:solidFill>
                          <a:effectLst/>
                          <a:latin typeface="+mn-lt"/>
                          <a:ea typeface="+mn-ea"/>
                          <a:cs typeface="+mn-cs"/>
                        </a:rPr>
                        <a:t>3 hours (plus online activities for whole module)</a:t>
                      </a:r>
                      <a:endParaRPr lang="el-GR"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D216-539F-48F6-B8AA-36D7385466C0}"/>
              </a:ext>
            </a:extLst>
          </p:cNvPr>
          <p:cNvSpPr>
            <a:spLocks noGrp="1"/>
          </p:cNvSpPr>
          <p:nvPr>
            <p:ph type="title"/>
          </p:nvPr>
        </p:nvSpPr>
        <p:spPr>
          <a:xfrm>
            <a:off x="673224" y="274638"/>
            <a:ext cx="5915000" cy="1143000"/>
          </a:xfrm>
        </p:spPr>
        <p:txBody>
          <a:bodyPr/>
          <a:lstStyle/>
          <a:p>
            <a:r>
              <a:rPr lang="en-GB" dirty="0"/>
              <a:t>Conversation 2</a:t>
            </a:r>
          </a:p>
        </p:txBody>
      </p:sp>
      <p:sp>
        <p:nvSpPr>
          <p:cNvPr id="5" name="Speech Bubble: Rectangle 4">
            <a:extLst>
              <a:ext uri="{FF2B5EF4-FFF2-40B4-BE49-F238E27FC236}">
                <a16:creationId xmlns:a16="http://schemas.microsoft.com/office/drawing/2014/main" id="{1BD9D1D9-AE87-4B44-B1FD-336DFD0AEB90}"/>
              </a:ext>
            </a:extLst>
          </p:cNvPr>
          <p:cNvSpPr/>
          <p:nvPr/>
        </p:nvSpPr>
        <p:spPr>
          <a:xfrm>
            <a:off x="1505515" y="1340768"/>
            <a:ext cx="1698333"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5">
            <a:extLst>
              <a:ext uri="{FF2B5EF4-FFF2-40B4-BE49-F238E27FC236}">
                <a16:creationId xmlns:a16="http://schemas.microsoft.com/office/drawing/2014/main" id="{75E32839-CE75-40F8-A1F8-BFBC3BD9DEEC}"/>
              </a:ext>
            </a:extLst>
          </p:cNvPr>
          <p:cNvSpPr/>
          <p:nvPr/>
        </p:nvSpPr>
        <p:spPr>
          <a:xfrm>
            <a:off x="4698962" y="1618920"/>
            <a:ext cx="2177294"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6">
            <a:extLst>
              <a:ext uri="{FF2B5EF4-FFF2-40B4-BE49-F238E27FC236}">
                <a16:creationId xmlns:a16="http://schemas.microsoft.com/office/drawing/2014/main" id="{F445479D-876C-49B8-AEFD-A635C01EC5F1}"/>
              </a:ext>
            </a:extLst>
          </p:cNvPr>
          <p:cNvSpPr/>
          <p:nvPr/>
        </p:nvSpPr>
        <p:spPr>
          <a:xfrm>
            <a:off x="2123728" y="4221088"/>
            <a:ext cx="2592288"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DE14FCE-BE03-4958-8951-3DB3BB1EDB25}"/>
              </a:ext>
            </a:extLst>
          </p:cNvPr>
          <p:cNvSpPr txBox="1"/>
          <p:nvPr/>
        </p:nvSpPr>
        <p:spPr>
          <a:xfrm>
            <a:off x="2640121" y="150743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sp>
        <p:nvSpPr>
          <p:cNvPr id="13" name="Speech Bubble: Rectangle 12">
            <a:extLst>
              <a:ext uri="{FF2B5EF4-FFF2-40B4-BE49-F238E27FC236}">
                <a16:creationId xmlns:a16="http://schemas.microsoft.com/office/drawing/2014/main" id="{4D6E3F90-D14F-4479-8C14-CAFF9D402342}"/>
              </a:ext>
            </a:extLst>
          </p:cNvPr>
          <p:cNvSpPr/>
          <p:nvPr/>
        </p:nvSpPr>
        <p:spPr>
          <a:xfrm>
            <a:off x="5345150" y="4990034"/>
            <a:ext cx="2539218" cy="1103262"/>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82BAF8B-FADA-4C26-804F-8A21001B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15" y="1480283"/>
            <a:ext cx="710137" cy="710137"/>
          </a:xfrm>
          <a:prstGeom prst="rect">
            <a:avLst/>
          </a:prstGeom>
        </p:spPr>
      </p:pic>
      <p:pic>
        <p:nvPicPr>
          <p:cNvPr id="17" name="Picture 16">
            <a:extLst>
              <a:ext uri="{FF2B5EF4-FFF2-40B4-BE49-F238E27FC236}">
                <a16:creationId xmlns:a16="http://schemas.microsoft.com/office/drawing/2014/main" id="{8870B52B-018A-4BA2-A1DC-568B8260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6" y="1480283"/>
            <a:ext cx="710137" cy="710137"/>
          </a:xfrm>
          <a:prstGeom prst="rect">
            <a:avLst/>
          </a:prstGeom>
        </p:spPr>
      </p:pic>
      <p:pic>
        <p:nvPicPr>
          <p:cNvPr id="15" name="Picture 14" descr="A close up of a yellow building&#10;&#10;Description generated with high confidence">
            <a:extLst>
              <a:ext uri="{FF2B5EF4-FFF2-40B4-BE49-F238E27FC236}">
                <a16:creationId xmlns:a16="http://schemas.microsoft.com/office/drawing/2014/main" id="{EA19970B-69E0-46AE-9A94-929965CA2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505" y="1722368"/>
            <a:ext cx="936104" cy="936104"/>
          </a:xfrm>
          <a:prstGeom prst="rect">
            <a:avLst/>
          </a:prstGeom>
        </p:spPr>
      </p:pic>
      <p:pic>
        <p:nvPicPr>
          <p:cNvPr id="21" name="Picture 20">
            <a:extLst>
              <a:ext uri="{FF2B5EF4-FFF2-40B4-BE49-F238E27FC236}">
                <a16:creationId xmlns:a16="http://schemas.microsoft.com/office/drawing/2014/main" id="{5BE6F58F-90E2-4794-8D2C-2C08CBC27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094" y="1850364"/>
            <a:ext cx="715516" cy="715516"/>
          </a:xfrm>
          <a:prstGeom prst="rect">
            <a:avLst/>
          </a:prstGeom>
        </p:spPr>
      </p:pic>
      <p:pic>
        <p:nvPicPr>
          <p:cNvPr id="29" name="Picture 28">
            <a:extLst>
              <a:ext uri="{FF2B5EF4-FFF2-40B4-BE49-F238E27FC236}">
                <a16:creationId xmlns:a16="http://schemas.microsoft.com/office/drawing/2014/main" id="{39FE0E59-3D64-45AB-B4F8-34C668C2807B}"/>
              </a:ext>
            </a:extLst>
          </p:cNvPr>
          <p:cNvPicPr>
            <a:picLocks noChangeAspect="1"/>
          </p:cNvPicPr>
          <p:nvPr/>
        </p:nvPicPr>
        <p:blipFill>
          <a:blip r:embed="rId5"/>
          <a:stretch>
            <a:fillRect/>
          </a:stretch>
        </p:blipFill>
        <p:spPr>
          <a:xfrm>
            <a:off x="1314537" y="2921971"/>
            <a:ext cx="2664183" cy="1188823"/>
          </a:xfrm>
          <a:prstGeom prst="rect">
            <a:avLst/>
          </a:prstGeom>
        </p:spPr>
      </p:pic>
      <p:pic>
        <p:nvPicPr>
          <p:cNvPr id="31" name="Picture 30">
            <a:extLst>
              <a:ext uri="{FF2B5EF4-FFF2-40B4-BE49-F238E27FC236}">
                <a16:creationId xmlns:a16="http://schemas.microsoft.com/office/drawing/2014/main" id="{44C3090B-B96C-4BCC-B920-B5F768381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2986" y="4439394"/>
            <a:ext cx="571500" cy="571500"/>
          </a:xfrm>
          <a:prstGeom prst="rect">
            <a:avLst/>
          </a:prstGeom>
        </p:spPr>
      </p:pic>
      <p:pic>
        <p:nvPicPr>
          <p:cNvPr id="33" name="Picture 32" descr="A picture containing hammer, tool&#10;&#10;Description generated with very high confidence">
            <a:extLst>
              <a:ext uri="{FF2B5EF4-FFF2-40B4-BE49-F238E27FC236}">
                <a16:creationId xmlns:a16="http://schemas.microsoft.com/office/drawing/2014/main" id="{AD055758-34C9-471F-85A6-6FD22B788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6013" y="4288200"/>
            <a:ext cx="1047542" cy="801880"/>
          </a:xfrm>
          <a:prstGeom prst="rect">
            <a:avLst/>
          </a:prstGeom>
        </p:spPr>
      </p:pic>
      <p:pic>
        <p:nvPicPr>
          <p:cNvPr id="34" name="Picture 33">
            <a:extLst>
              <a:ext uri="{FF2B5EF4-FFF2-40B4-BE49-F238E27FC236}">
                <a16:creationId xmlns:a16="http://schemas.microsoft.com/office/drawing/2014/main" id="{75A97AC4-F0FC-4E4F-B9E5-7EA95EE7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1592" y="4439394"/>
            <a:ext cx="571500" cy="571500"/>
          </a:xfrm>
          <a:prstGeom prst="rect">
            <a:avLst/>
          </a:prstGeom>
        </p:spPr>
      </p:pic>
      <p:pic>
        <p:nvPicPr>
          <p:cNvPr id="37" name="Picture 36" descr="A picture containing clipart&#10;&#10;Description generated with very high confidence">
            <a:extLst>
              <a:ext uri="{FF2B5EF4-FFF2-40B4-BE49-F238E27FC236}">
                <a16:creationId xmlns:a16="http://schemas.microsoft.com/office/drawing/2014/main" id="{AE25D169-2E62-42E1-B8A3-8959AAFB66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8104" y="5194044"/>
            <a:ext cx="657800" cy="657800"/>
          </a:xfrm>
          <a:prstGeom prst="rect">
            <a:avLst/>
          </a:prstGeom>
        </p:spPr>
      </p:pic>
      <p:pic>
        <p:nvPicPr>
          <p:cNvPr id="39" name="Picture 38">
            <a:extLst>
              <a:ext uri="{FF2B5EF4-FFF2-40B4-BE49-F238E27FC236}">
                <a16:creationId xmlns:a16="http://schemas.microsoft.com/office/drawing/2014/main" id="{E761A29C-551D-4DD5-90FC-9534E38F54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7714" y="5085930"/>
            <a:ext cx="852671" cy="852671"/>
          </a:xfrm>
          <a:prstGeom prst="rect">
            <a:avLst/>
          </a:prstGeom>
        </p:spPr>
      </p:pic>
      <p:pic>
        <p:nvPicPr>
          <p:cNvPr id="40" name="Picture 39">
            <a:extLst>
              <a:ext uri="{FF2B5EF4-FFF2-40B4-BE49-F238E27FC236}">
                <a16:creationId xmlns:a16="http://schemas.microsoft.com/office/drawing/2014/main" id="{12B3726A-E41A-44E1-A222-24BEEC8DCC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6842" y="5096609"/>
            <a:ext cx="852671" cy="852671"/>
          </a:xfrm>
          <a:prstGeom prst="rect">
            <a:avLst/>
          </a:prstGeom>
        </p:spPr>
      </p:pic>
    </p:spTree>
    <p:extLst>
      <p:ext uri="{BB962C8B-B14F-4D97-AF65-F5344CB8AC3E}">
        <p14:creationId xmlns:p14="http://schemas.microsoft.com/office/powerpoint/2010/main" val="121620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55C6-EF05-471A-BC4B-5D4A2D0093B3}"/>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4E3637A1-89C5-4145-B596-4ABF2FB3F615}"/>
              </a:ext>
            </a:extLst>
          </p:cNvPr>
          <p:cNvSpPr>
            <a:spLocks noGrp="1"/>
          </p:cNvSpPr>
          <p:nvPr>
            <p:ph idx="1"/>
          </p:nvPr>
        </p:nvSpPr>
        <p:spPr/>
        <p:txBody>
          <a:bodyPr/>
          <a:lstStyle/>
          <a:p>
            <a:r>
              <a:rPr lang="en-GB" dirty="0"/>
              <a:t>How easy was this to understand?</a:t>
            </a:r>
          </a:p>
          <a:p>
            <a:r>
              <a:rPr lang="en-GB" dirty="0"/>
              <a:t>How complex was the content?</a:t>
            </a:r>
          </a:p>
          <a:p>
            <a:r>
              <a:rPr lang="en-GB" dirty="0"/>
              <a:t>Could any of the symbols be seen as offensive?</a:t>
            </a:r>
          </a:p>
          <a:p>
            <a:r>
              <a:rPr lang="en-GB" dirty="0"/>
              <a:t>If so, why?</a:t>
            </a:r>
          </a:p>
          <a:p>
            <a:r>
              <a:rPr lang="en-GB" dirty="0"/>
              <a:t>What could we do to improve the communication?</a:t>
            </a:r>
          </a:p>
        </p:txBody>
      </p:sp>
    </p:spTree>
    <p:extLst>
      <p:ext uri="{BB962C8B-B14F-4D97-AF65-F5344CB8AC3E}">
        <p14:creationId xmlns:p14="http://schemas.microsoft.com/office/powerpoint/2010/main" val="179237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D216-539F-48F6-B8AA-36D7385466C0}"/>
              </a:ext>
            </a:extLst>
          </p:cNvPr>
          <p:cNvSpPr>
            <a:spLocks noGrp="1"/>
          </p:cNvSpPr>
          <p:nvPr>
            <p:ph type="title"/>
          </p:nvPr>
        </p:nvSpPr>
        <p:spPr>
          <a:xfrm>
            <a:off x="673224" y="274638"/>
            <a:ext cx="5915000" cy="1143000"/>
          </a:xfrm>
        </p:spPr>
        <p:txBody>
          <a:bodyPr/>
          <a:lstStyle/>
          <a:p>
            <a:r>
              <a:rPr lang="en-GB" dirty="0"/>
              <a:t>Conversation 3</a:t>
            </a:r>
          </a:p>
        </p:txBody>
      </p:sp>
      <p:sp>
        <p:nvSpPr>
          <p:cNvPr id="5" name="Speech Bubble: Rectangle 4">
            <a:extLst>
              <a:ext uri="{FF2B5EF4-FFF2-40B4-BE49-F238E27FC236}">
                <a16:creationId xmlns:a16="http://schemas.microsoft.com/office/drawing/2014/main" id="{1BD9D1D9-AE87-4B44-B1FD-336DFD0AEB90}"/>
              </a:ext>
            </a:extLst>
          </p:cNvPr>
          <p:cNvSpPr/>
          <p:nvPr/>
        </p:nvSpPr>
        <p:spPr>
          <a:xfrm>
            <a:off x="899592" y="1340768"/>
            <a:ext cx="1698333"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peech Bubble: Rectangle 5">
            <a:extLst>
              <a:ext uri="{FF2B5EF4-FFF2-40B4-BE49-F238E27FC236}">
                <a16:creationId xmlns:a16="http://schemas.microsoft.com/office/drawing/2014/main" id="{75E32839-CE75-40F8-A1F8-BFBC3BD9DEEC}"/>
              </a:ext>
            </a:extLst>
          </p:cNvPr>
          <p:cNvSpPr/>
          <p:nvPr/>
        </p:nvSpPr>
        <p:spPr>
          <a:xfrm>
            <a:off x="4283968" y="1781944"/>
            <a:ext cx="2016224" cy="1143000"/>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6">
            <a:extLst>
              <a:ext uri="{FF2B5EF4-FFF2-40B4-BE49-F238E27FC236}">
                <a16:creationId xmlns:a16="http://schemas.microsoft.com/office/drawing/2014/main" id="{F445479D-876C-49B8-AEFD-A635C01EC5F1}"/>
              </a:ext>
            </a:extLst>
          </p:cNvPr>
          <p:cNvSpPr/>
          <p:nvPr/>
        </p:nvSpPr>
        <p:spPr>
          <a:xfrm>
            <a:off x="1259632" y="3235623"/>
            <a:ext cx="2448272" cy="936104"/>
          </a:xfrm>
          <a:prstGeom prst="wedgeRectCallout">
            <a:avLst>
              <a:gd name="adj1" fmla="val -51735"/>
              <a:gd name="adj2" fmla="val 74789"/>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DE14FCE-BE03-4958-8951-3DB3BB1EDB25}"/>
              </a:ext>
            </a:extLst>
          </p:cNvPr>
          <p:cNvSpPr txBox="1"/>
          <p:nvPr/>
        </p:nvSpPr>
        <p:spPr>
          <a:xfrm>
            <a:off x="2034198" y="1507431"/>
            <a:ext cx="445740" cy="769441"/>
          </a:xfrm>
          <a:prstGeom prst="rect">
            <a:avLst/>
          </a:prstGeom>
          <a:noFill/>
        </p:spPr>
        <p:txBody>
          <a:bodyPr wrap="square" rtlCol="0">
            <a:spAutoFit/>
          </a:bodyPr>
          <a:lstStyle/>
          <a:p>
            <a:r>
              <a:rPr lang="en-GB" sz="4400" dirty="0">
                <a:solidFill>
                  <a:schemeClr val="tx1">
                    <a:lumMod val="50000"/>
                  </a:schemeClr>
                </a:solidFill>
              </a:rPr>
              <a:t>?</a:t>
            </a:r>
            <a:endParaRPr lang="en-GB" dirty="0">
              <a:solidFill>
                <a:schemeClr val="tx1">
                  <a:lumMod val="50000"/>
                </a:schemeClr>
              </a:solidFill>
            </a:endParaRPr>
          </a:p>
        </p:txBody>
      </p:sp>
      <p:sp>
        <p:nvSpPr>
          <p:cNvPr id="13" name="Speech Bubble: Rectangle 12">
            <a:extLst>
              <a:ext uri="{FF2B5EF4-FFF2-40B4-BE49-F238E27FC236}">
                <a16:creationId xmlns:a16="http://schemas.microsoft.com/office/drawing/2014/main" id="{4D6E3F90-D14F-4479-8C14-CAFF9D402342}"/>
              </a:ext>
            </a:extLst>
          </p:cNvPr>
          <p:cNvSpPr/>
          <p:nvPr/>
        </p:nvSpPr>
        <p:spPr>
          <a:xfrm>
            <a:off x="4788024" y="4678461"/>
            <a:ext cx="2642010" cy="936104"/>
          </a:xfrm>
          <a:prstGeom prst="wedgeRectCallout">
            <a:avLst>
              <a:gd name="adj1" fmla="val 52470"/>
              <a:gd name="adj2" fmla="val 78230"/>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E010BEF-B214-4184-8B3F-209DCF3F8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54" y="1361475"/>
            <a:ext cx="915397" cy="915397"/>
          </a:xfrm>
          <a:prstGeom prst="rect">
            <a:avLst/>
          </a:prstGeom>
        </p:spPr>
      </p:pic>
      <p:pic>
        <p:nvPicPr>
          <p:cNvPr id="10" name="Picture 9" descr="A close up of a toy&#10;&#10;Description generated with high confidence">
            <a:extLst>
              <a:ext uri="{FF2B5EF4-FFF2-40B4-BE49-F238E27FC236}">
                <a16:creationId xmlns:a16="http://schemas.microsoft.com/office/drawing/2014/main" id="{33AAF09C-E517-4724-A0BA-1B6811134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653" y="1943799"/>
            <a:ext cx="858705" cy="837129"/>
          </a:xfrm>
          <a:prstGeom prst="rect">
            <a:avLst/>
          </a:prstGeom>
        </p:spPr>
      </p:pic>
      <p:pic>
        <p:nvPicPr>
          <p:cNvPr id="14" name="Picture 13" descr="A picture containing black, object&#10;&#10;Description generated with high confidence">
            <a:extLst>
              <a:ext uri="{FF2B5EF4-FFF2-40B4-BE49-F238E27FC236}">
                <a16:creationId xmlns:a16="http://schemas.microsoft.com/office/drawing/2014/main" id="{19471AFC-1999-4AB5-A471-BD979453D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644" y="2003645"/>
            <a:ext cx="715516" cy="715516"/>
          </a:xfrm>
          <a:prstGeom prst="rect">
            <a:avLst/>
          </a:prstGeom>
        </p:spPr>
      </p:pic>
      <p:pic>
        <p:nvPicPr>
          <p:cNvPr id="19" name="Picture 18">
            <a:extLst>
              <a:ext uri="{FF2B5EF4-FFF2-40B4-BE49-F238E27FC236}">
                <a16:creationId xmlns:a16="http://schemas.microsoft.com/office/drawing/2014/main" id="{8CAE1A05-CA0D-457A-AF4F-A29B78B11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179" y="3294482"/>
            <a:ext cx="715516" cy="715516"/>
          </a:xfrm>
          <a:prstGeom prst="rect">
            <a:avLst/>
          </a:prstGeom>
        </p:spPr>
      </p:pic>
      <p:pic>
        <p:nvPicPr>
          <p:cNvPr id="22" name="Picture 21" descr="A picture containing mollusk, invertebrate, animal&#10;&#10;Description generated with high confidence">
            <a:extLst>
              <a:ext uri="{FF2B5EF4-FFF2-40B4-BE49-F238E27FC236}">
                <a16:creationId xmlns:a16="http://schemas.microsoft.com/office/drawing/2014/main" id="{CBA4E07E-AD10-44F7-A2F9-C70921FDA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7068" y="3258478"/>
            <a:ext cx="787524" cy="787524"/>
          </a:xfrm>
          <a:prstGeom prst="rect">
            <a:avLst/>
          </a:prstGeom>
        </p:spPr>
      </p:pic>
      <p:pic>
        <p:nvPicPr>
          <p:cNvPr id="24" name="Picture 23">
            <a:extLst>
              <a:ext uri="{FF2B5EF4-FFF2-40B4-BE49-F238E27FC236}">
                <a16:creationId xmlns:a16="http://schemas.microsoft.com/office/drawing/2014/main" id="{DBA255B1-CF82-417C-8B7D-BB81E217FE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4780509"/>
            <a:ext cx="732008" cy="732008"/>
          </a:xfrm>
          <a:prstGeom prst="rect">
            <a:avLst/>
          </a:prstGeom>
        </p:spPr>
      </p:pic>
      <p:pic>
        <p:nvPicPr>
          <p:cNvPr id="26" name="Picture 25" descr="A close up of a sign&#10;&#10;Description generated with high confidence">
            <a:extLst>
              <a:ext uri="{FF2B5EF4-FFF2-40B4-BE49-F238E27FC236}">
                <a16:creationId xmlns:a16="http://schemas.microsoft.com/office/drawing/2014/main" id="{E745FB96-01C0-4F20-B093-9ED8F289BF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1922" y="4780509"/>
            <a:ext cx="732008" cy="732008"/>
          </a:xfrm>
          <a:prstGeom prst="rect">
            <a:avLst/>
          </a:prstGeom>
        </p:spPr>
      </p:pic>
      <p:pic>
        <p:nvPicPr>
          <p:cNvPr id="28" name="Picture 27">
            <a:extLst>
              <a:ext uri="{FF2B5EF4-FFF2-40B4-BE49-F238E27FC236}">
                <a16:creationId xmlns:a16="http://schemas.microsoft.com/office/drawing/2014/main" id="{D0AFB6D3-4AEA-4E4D-96CF-9E5B85BC3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0503" y="3384974"/>
            <a:ext cx="637401" cy="637401"/>
          </a:xfrm>
          <a:prstGeom prst="rect">
            <a:avLst/>
          </a:prstGeom>
        </p:spPr>
      </p:pic>
      <p:pic>
        <p:nvPicPr>
          <p:cNvPr id="36" name="Picture 35">
            <a:extLst>
              <a:ext uri="{FF2B5EF4-FFF2-40B4-BE49-F238E27FC236}">
                <a16:creationId xmlns:a16="http://schemas.microsoft.com/office/drawing/2014/main" id="{F478A330-5F21-49BE-A9E0-24F464EFFA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0997" y="4780509"/>
            <a:ext cx="732008" cy="732008"/>
          </a:xfrm>
          <a:prstGeom prst="rect">
            <a:avLst/>
          </a:prstGeom>
        </p:spPr>
      </p:pic>
    </p:spTree>
    <p:extLst>
      <p:ext uri="{BB962C8B-B14F-4D97-AF65-F5344CB8AC3E}">
        <p14:creationId xmlns:p14="http://schemas.microsoft.com/office/powerpoint/2010/main" val="191634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55C6-EF05-471A-BC4B-5D4A2D0093B3}"/>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4E3637A1-89C5-4145-B596-4ABF2FB3F615}"/>
              </a:ext>
            </a:extLst>
          </p:cNvPr>
          <p:cNvSpPr>
            <a:spLocks noGrp="1"/>
          </p:cNvSpPr>
          <p:nvPr>
            <p:ph idx="1"/>
          </p:nvPr>
        </p:nvSpPr>
        <p:spPr/>
        <p:txBody>
          <a:bodyPr/>
          <a:lstStyle/>
          <a:p>
            <a:r>
              <a:rPr lang="en-GB" dirty="0"/>
              <a:t>How easy was this to understand?</a:t>
            </a:r>
          </a:p>
          <a:p>
            <a:r>
              <a:rPr lang="en-GB" dirty="0"/>
              <a:t>How complex was the content?</a:t>
            </a:r>
          </a:p>
          <a:p>
            <a:r>
              <a:rPr lang="en-GB" dirty="0"/>
              <a:t>Could any of the symbols be seen as offensive?</a:t>
            </a:r>
          </a:p>
          <a:p>
            <a:r>
              <a:rPr lang="en-GB" dirty="0"/>
              <a:t>If so, why?</a:t>
            </a:r>
          </a:p>
          <a:p>
            <a:r>
              <a:rPr lang="en-GB" dirty="0"/>
              <a:t>What could we do to improve the communication?</a:t>
            </a:r>
          </a:p>
          <a:p>
            <a:pPr marL="0" indent="0">
              <a:buNone/>
            </a:pPr>
            <a:endParaRPr lang="en-GB" dirty="0"/>
          </a:p>
        </p:txBody>
      </p:sp>
    </p:spTree>
    <p:extLst>
      <p:ext uri="{BB962C8B-B14F-4D97-AF65-F5344CB8AC3E}">
        <p14:creationId xmlns:p14="http://schemas.microsoft.com/office/powerpoint/2010/main" val="47780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55C6-EF05-471A-BC4B-5D4A2D0093B3}"/>
              </a:ext>
            </a:extLst>
          </p:cNvPr>
          <p:cNvSpPr>
            <a:spLocks noGrp="1"/>
          </p:cNvSpPr>
          <p:nvPr>
            <p:ph type="title"/>
          </p:nvPr>
        </p:nvSpPr>
        <p:spPr/>
        <p:txBody>
          <a:bodyPr/>
          <a:lstStyle/>
          <a:p>
            <a:r>
              <a:rPr lang="en-GB" dirty="0"/>
              <a:t>Conversation 4</a:t>
            </a:r>
          </a:p>
        </p:txBody>
      </p:sp>
      <p:sp>
        <p:nvSpPr>
          <p:cNvPr id="3" name="Content Placeholder 2">
            <a:extLst>
              <a:ext uri="{FF2B5EF4-FFF2-40B4-BE49-F238E27FC236}">
                <a16:creationId xmlns:a16="http://schemas.microsoft.com/office/drawing/2014/main" id="{4E3637A1-89C5-4145-B596-4ABF2FB3F615}"/>
              </a:ext>
            </a:extLst>
          </p:cNvPr>
          <p:cNvSpPr>
            <a:spLocks noGrp="1"/>
          </p:cNvSpPr>
          <p:nvPr>
            <p:ph idx="1"/>
          </p:nvPr>
        </p:nvSpPr>
        <p:spPr/>
        <p:txBody>
          <a:bodyPr/>
          <a:lstStyle/>
          <a:p>
            <a:pPr marL="0" indent="0">
              <a:buNone/>
            </a:pPr>
            <a:r>
              <a:rPr lang="en-GB" sz="4000" dirty="0"/>
              <a:t>Now prepare for the best one of all!</a:t>
            </a:r>
          </a:p>
          <a:p>
            <a:pPr marL="0" indent="0">
              <a:buNone/>
            </a:pPr>
            <a:endParaRPr lang="en-GB" dirty="0"/>
          </a:p>
        </p:txBody>
      </p:sp>
    </p:spTree>
    <p:extLst>
      <p:ext uri="{BB962C8B-B14F-4D97-AF65-F5344CB8AC3E}">
        <p14:creationId xmlns:p14="http://schemas.microsoft.com/office/powerpoint/2010/main" val="53736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D01D-C11E-4C63-80F7-BB62AB85290B}"/>
              </a:ext>
            </a:extLst>
          </p:cNvPr>
          <p:cNvSpPr>
            <a:spLocks noGrp="1"/>
          </p:cNvSpPr>
          <p:nvPr>
            <p:ph type="title"/>
          </p:nvPr>
        </p:nvSpPr>
        <p:spPr/>
        <p:txBody>
          <a:bodyPr/>
          <a:lstStyle/>
          <a:p>
            <a:r>
              <a:rPr lang="en-GB" dirty="0"/>
              <a:t>Conversation 4</a:t>
            </a:r>
          </a:p>
        </p:txBody>
      </p:sp>
      <p:pic>
        <p:nvPicPr>
          <p:cNvPr id="4" name="Picture 3">
            <a:extLst>
              <a:ext uri="{FF2B5EF4-FFF2-40B4-BE49-F238E27FC236}">
                <a16:creationId xmlns:a16="http://schemas.microsoft.com/office/drawing/2014/main" id="{8F44CB23-6016-42B3-BA88-3DEE97FAA7E1}"/>
              </a:ext>
            </a:extLst>
          </p:cNvPr>
          <p:cNvPicPr>
            <a:picLocks noChangeAspect="1"/>
          </p:cNvPicPr>
          <p:nvPr/>
        </p:nvPicPr>
        <p:blipFill>
          <a:blip r:embed="rId2"/>
          <a:stretch>
            <a:fillRect/>
          </a:stretch>
        </p:blipFill>
        <p:spPr>
          <a:xfrm>
            <a:off x="1823103" y="1307408"/>
            <a:ext cx="4200334" cy="4929904"/>
          </a:xfrm>
          <a:prstGeom prst="rect">
            <a:avLst/>
          </a:prstGeom>
        </p:spPr>
      </p:pic>
    </p:spTree>
    <p:extLst>
      <p:ext uri="{BB962C8B-B14F-4D97-AF65-F5344CB8AC3E}">
        <p14:creationId xmlns:p14="http://schemas.microsoft.com/office/powerpoint/2010/main" val="208624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D01D-C11E-4C63-80F7-BB62AB85290B}"/>
              </a:ext>
            </a:extLst>
          </p:cNvPr>
          <p:cNvSpPr>
            <a:spLocks noGrp="1"/>
          </p:cNvSpPr>
          <p:nvPr>
            <p:ph type="title"/>
          </p:nvPr>
        </p:nvSpPr>
        <p:spPr/>
        <p:txBody>
          <a:bodyPr/>
          <a:lstStyle/>
          <a:p>
            <a:r>
              <a:rPr lang="en-GB" dirty="0"/>
              <a:t>Conversation 4</a:t>
            </a:r>
          </a:p>
        </p:txBody>
      </p:sp>
      <p:pic>
        <p:nvPicPr>
          <p:cNvPr id="4" name="Picture 3">
            <a:extLst>
              <a:ext uri="{FF2B5EF4-FFF2-40B4-BE49-F238E27FC236}">
                <a16:creationId xmlns:a16="http://schemas.microsoft.com/office/drawing/2014/main" id="{8F44CB23-6016-42B3-BA88-3DEE97FAA7E1}"/>
              </a:ext>
            </a:extLst>
          </p:cNvPr>
          <p:cNvPicPr>
            <a:picLocks noChangeAspect="1"/>
          </p:cNvPicPr>
          <p:nvPr/>
        </p:nvPicPr>
        <p:blipFill>
          <a:blip r:embed="rId2"/>
          <a:stretch>
            <a:fillRect/>
          </a:stretch>
        </p:blipFill>
        <p:spPr>
          <a:xfrm>
            <a:off x="755576" y="1340768"/>
            <a:ext cx="3893576" cy="4569864"/>
          </a:xfrm>
          <a:prstGeom prst="rect">
            <a:avLst/>
          </a:prstGeom>
        </p:spPr>
      </p:pic>
      <p:sp>
        <p:nvSpPr>
          <p:cNvPr id="3" name="TextBox 2">
            <a:extLst>
              <a:ext uri="{FF2B5EF4-FFF2-40B4-BE49-F238E27FC236}">
                <a16:creationId xmlns:a16="http://schemas.microsoft.com/office/drawing/2014/main" id="{5BBAC5CB-11FD-433A-B81B-8BB32973319A}"/>
              </a:ext>
            </a:extLst>
          </p:cNvPr>
          <p:cNvSpPr txBox="1"/>
          <p:nvPr/>
        </p:nvSpPr>
        <p:spPr>
          <a:xfrm>
            <a:off x="4860032" y="1955975"/>
            <a:ext cx="3384376" cy="3539430"/>
          </a:xfrm>
          <a:prstGeom prst="rect">
            <a:avLst/>
          </a:prstGeom>
          <a:noFill/>
        </p:spPr>
        <p:txBody>
          <a:bodyPr wrap="square" rtlCol="0">
            <a:spAutoFit/>
          </a:bodyPr>
          <a:lstStyle/>
          <a:p>
            <a:r>
              <a:rPr lang="en-GB" sz="2800" dirty="0"/>
              <a:t>This is the story of the novel, later a film and a staged production, </a:t>
            </a:r>
            <a:r>
              <a:rPr lang="en-GB" sz="2800" i="1" dirty="0"/>
              <a:t>Les Misérables,</a:t>
            </a:r>
            <a:r>
              <a:rPr lang="en-GB" sz="2800" dirty="0"/>
              <a:t> told in Emoji format. </a:t>
            </a:r>
          </a:p>
          <a:p>
            <a:r>
              <a:rPr lang="en-GB" sz="2800" dirty="0"/>
              <a:t>How useful is this as a means of communication?</a:t>
            </a:r>
          </a:p>
        </p:txBody>
      </p:sp>
    </p:spTree>
    <p:extLst>
      <p:ext uri="{BB962C8B-B14F-4D97-AF65-F5344CB8AC3E}">
        <p14:creationId xmlns:p14="http://schemas.microsoft.com/office/powerpoint/2010/main" val="227054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5915000" cy="1143000"/>
          </a:xfrm>
        </p:spPr>
        <p:txBody>
          <a:bodyPr/>
          <a:lstStyle/>
          <a:p>
            <a:r>
              <a:rPr lang="en-GB" dirty="0"/>
              <a:t>Key messages</a:t>
            </a:r>
          </a:p>
        </p:txBody>
      </p:sp>
      <p:sp>
        <p:nvSpPr>
          <p:cNvPr id="3" name="Content Placeholder 2"/>
          <p:cNvSpPr>
            <a:spLocks noGrp="1"/>
          </p:cNvSpPr>
          <p:nvPr>
            <p:ph idx="1"/>
          </p:nvPr>
        </p:nvSpPr>
        <p:spPr>
          <a:xfrm>
            <a:off x="395536" y="1268760"/>
            <a:ext cx="7740352" cy="4891682"/>
          </a:xfrm>
        </p:spPr>
        <p:txBody>
          <a:bodyPr>
            <a:noAutofit/>
          </a:bodyPr>
          <a:lstStyle/>
          <a:p>
            <a:r>
              <a:rPr lang="en-GB" sz="2800" dirty="0"/>
              <a:t>Images can aid communication, however, they can be interpreted in multiple ways, which means they become less specific and less precise than words.</a:t>
            </a:r>
          </a:p>
          <a:p>
            <a:r>
              <a:rPr lang="en-GB" sz="2800" dirty="0"/>
              <a:t>Over-reliance on images may obfuscate meanings, thus impeding communication.</a:t>
            </a:r>
          </a:p>
          <a:p>
            <a:r>
              <a:rPr lang="en-GB" sz="2800" dirty="0"/>
              <a:t>Some images have connotations that are culturally sensitive or taboo. Using an image that may represent a word or concept you would normally avoid in conversation, could cause offence.</a:t>
            </a:r>
          </a:p>
        </p:txBody>
      </p:sp>
    </p:spTree>
    <p:extLst>
      <p:ext uri="{BB962C8B-B14F-4D97-AF65-F5344CB8AC3E}">
        <p14:creationId xmlns:p14="http://schemas.microsoft.com/office/powerpoint/2010/main" val="2475721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1.3.3</a:t>
            </a:r>
          </a:p>
          <a:p>
            <a:endParaRPr lang="en-US" sz="2400" b="1" dirty="0"/>
          </a:p>
          <a:p>
            <a:r>
              <a:rPr lang="en-US" sz="2400" b="1" dirty="0"/>
              <a:t>ACTIVITY TITLE: Teaching and researching language and culture</a:t>
            </a:r>
          </a:p>
          <a:p>
            <a:endParaRPr lang="en-US" sz="2400" b="1" dirty="0"/>
          </a:p>
          <a:p>
            <a:r>
              <a:rPr lang="en-US" sz="2400" b="1" dirty="0"/>
              <a:t>ACTIVITY DURATION: 30</a:t>
            </a:r>
          </a:p>
          <a:p>
            <a:endParaRPr lang="en-US" sz="2400" b="1" dirty="0"/>
          </a:p>
          <a:p>
            <a:r>
              <a:rPr lang="en-US" sz="2400" b="1" dirty="0"/>
              <a:t>COMMENTS: Shared group reading of extracts from an academic text</a:t>
            </a:r>
          </a:p>
        </p:txBody>
      </p:sp>
    </p:spTree>
    <p:extLst>
      <p:ext uri="{BB962C8B-B14F-4D97-AF65-F5344CB8AC3E}">
        <p14:creationId xmlns:p14="http://schemas.microsoft.com/office/powerpoint/2010/main" val="264273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5A48-556D-4F07-A7C3-1CB9F22D7DA4}"/>
              </a:ext>
            </a:extLst>
          </p:cNvPr>
          <p:cNvSpPr>
            <a:spLocks noGrp="1"/>
          </p:cNvSpPr>
          <p:nvPr>
            <p:ph type="title"/>
          </p:nvPr>
        </p:nvSpPr>
        <p:spPr>
          <a:xfrm>
            <a:off x="0" y="274638"/>
            <a:ext cx="6804248" cy="1143000"/>
          </a:xfrm>
        </p:spPr>
        <p:txBody>
          <a:bodyPr>
            <a:normAutofit fontScale="90000"/>
          </a:bodyPr>
          <a:lstStyle/>
          <a:p>
            <a:r>
              <a:rPr lang="en-GB" dirty="0"/>
              <a:t>Teaching and researching language and culture</a:t>
            </a:r>
          </a:p>
        </p:txBody>
      </p:sp>
      <p:sp>
        <p:nvSpPr>
          <p:cNvPr id="3" name="Content Placeholder 2">
            <a:extLst>
              <a:ext uri="{FF2B5EF4-FFF2-40B4-BE49-F238E27FC236}">
                <a16:creationId xmlns:a16="http://schemas.microsoft.com/office/drawing/2014/main" id="{10FB8443-15BA-44E2-A8A0-DDB0BB852414}"/>
              </a:ext>
            </a:extLst>
          </p:cNvPr>
          <p:cNvSpPr>
            <a:spLocks noGrp="1"/>
          </p:cNvSpPr>
          <p:nvPr>
            <p:ph idx="1"/>
          </p:nvPr>
        </p:nvSpPr>
        <p:spPr/>
        <p:txBody>
          <a:bodyPr/>
          <a:lstStyle/>
          <a:p>
            <a:r>
              <a:rPr lang="en-GB" dirty="0"/>
              <a:t>Language is an important factor in developing intercultural communication because it is the predominant mode in which communication takes place.</a:t>
            </a:r>
          </a:p>
          <a:p>
            <a:r>
              <a:rPr lang="en-GB" dirty="0"/>
              <a:t>In her book </a:t>
            </a:r>
            <a:r>
              <a:rPr lang="en-GB" i="1" dirty="0"/>
              <a:t>Teaching and Researching Language and Culture</a:t>
            </a:r>
            <a:r>
              <a:rPr lang="en-GB" dirty="0"/>
              <a:t>, Joan Kelly Hall discusses the connections between identity, culture and language.</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97175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UNIT 3</a:t>
            </a:r>
            <a:endParaRPr lang="el-GR" dirty="0"/>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pPr lvl="0"/>
            <a:r>
              <a:rPr lang="en-US" sz="2400" b="1" dirty="0"/>
              <a:t>This unit will look at </a:t>
            </a:r>
          </a:p>
          <a:p>
            <a:pPr marL="342900" lvl="0" indent="-342900">
              <a:buFont typeface="Arial" panose="020B0604020202020204" pitchFamily="34" charset="0"/>
              <a:buChar char="•"/>
            </a:pPr>
            <a:r>
              <a:rPr lang="en-US" sz="2400" b="1" dirty="0"/>
              <a:t>key principles and characteristics of intercultural communication</a:t>
            </a:r>
          </a:p>
          <a:p>
            <a:pPr marL="342900" lvl="0" indent="-342900">
              <a:buFont typeface="Arial" panose="020B0604020202020204" pitchFamily="34" charset="0"/>
              <a:buChar char="•"/>
            </a:pPr>
            <a:r>
              <a:rPr lang="en-US" sz="2400" b="1" dirty="0"/>
              <a:t>the d</a:t>
            </a:r>
            <a:r>
              <a:rPr lang="x-none" sz="2400" b="1" dirty="0"/>
              <a:t>ifferences </a:t>
            </a:r>
            <a:r>
              <a:rPr lang="en-GB" sz="2400" b="1" dirty="0"/>
              <a:t>between</a:t>
            </a:r>
            <a:r>
              <a:rPr lang="x-none" sz="2400" b="1" dirty="0"/>
              <a:t> verbal</a:t>
            </a:r>
            <a:r>
              <a:rPr lang="en-GB" sz="2400" b="1" dirty="0"/>
              <a:t> and </a:t>
            </a:r>
            <a:r>
              <a:rPr lang="x-none" sz="2400" b="1" dirty="0"/>
              <a:t>non-verbal communication </a:t>
            </a:r>
            <a:endParaRPr lang="en-GB" sz="2400" b="1" dirty="0"/>
          </a:p>
          <a:p>
            <a:pPr marL="342900" lvl="0" indent="-342900">
              <a:buFont typeface="Arial" panose="020B0604020202020204" pitchFamily="34" charset="0"/>
              <a:buChar char="•"/>
            </a:pPr>
            <a:r>
              <a:rPr lang="x-none" sz="2400" b="1" dirty="0"/>
              <a:t>adjusting styles of communication to accommodate people from other cultures</a:t>
            </a:r>
            <a:r>
              <a:rPr lang="en-GB" sz="2400" b="1" dirty="0"/>
              <a:t>.</a:t>
            </a:r>
          </a:p>
          <a:p>
            <a:pPr marL="342900" lvl="0" indent="-342900">
              <a:buFont typeface="Arial" panose="020B0604020202020204" pitchFamily="34" charset="0"/>
              <a:buChar char="•"/>
            </a:pPr>
            <a:r>
              <a:rPr lang="x-none" sz="2400" b="1" dirty="0"/>
              <a:t>techniques to communicate verbally and non-verbally in culturally diverse environments</a:t>
            </a:r>
            <a:endParaRPr lang="en-GB" sz="2400" b="1" dirty="0"/>
          </a:p>
        </p:txBody>
      </p:sp>
    </p:spTree>
    <p:extLst>
      <p:ext uri="{BB962C8B-B14F-4D97-AF65-F5344CB8AC3E}">
        <p14:creationId xmlns:p14="http://schemas.microsoft.com/office/powerpoint/2010/main" val="731493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B8443-15BA-44E2-A8A0-DDB0BB852414}"/>
              </a:ext>
            </a:extLst>
          </p:cNvPr>
          <p:cNvSpPr>
            <a:spLocks noGrp="1"/>
          </p:cNvSpPr>
          <p:nvPr>
            <p:ph idx="1"/>
          </p:nvPr>
        </p:nvSpPr>
        <p:spPr>
          <a:xfrm>
            <a:off x="395536" y="1772816"/>
            <a:ext cx="7643192" cy="4497958"/>
          </a:xfrm>
        </p:spPr>
        <p:txBody>
          <a:bodyPr>
            <a:normAutofit/>
          </a:bodyPr>
          <a:lstStyle/>
          <a:p>
            <a:r>
              <a:rPr lang="en-GB" dirty="0"/>
              <a:t>You will now read three extracts from chapter 2 of that book.</a:t>
            </a:r>
          </a:p>
          <a:p>
            <a:r>
              <a:rPr lang="en-GB" dirty="0"/>
              <a:t>How do the extracts help us when preparing to move into an intercultural context?</a:t>
            </a:r>
          </a:p>
          <a:p>
            <a:endParaRPr lang="en-GB" dirty="0"/>
          </a:p>
        </p:txBody>
      </p:sp>
      <p:sp>
        <p:nvSpPr>
          <p:cNvPr id="5" name="Title 1">
            <a:extLst/>
          </p:cNvPr>
          <p:cNvSpPr>
            <a:spLocks noGrp="1"/>
          </p:cNvSpPr>
          <p:nvPr>
            <p:ph type="title"/>
          </p:nvPr>
        </p:nvSpPr>
        <p:spPr>
          <a:xfrm>
            <a:off x="0" y="274638"/>
            <a:ext cx="6804248" cy="1143000"/>
          </a:xfrm>
        </p:spPr>
        <p:txBody>
          <a:bodyPr>
            <a:normAutofit fontScale="90000"/>
          </a:bodyPr>
          <a:lstStyle/>
          <a:p>
            <a:r>
              <a:rPr lang="en-GB" dirty="0"/>
              <a:t>Teaching and researching language and culture</a:t>
            </a:r>
          </a:p>
        </p:txBody>
      </p:sp>
    </p:spTree>
    <p:extLst>
      <p:ext uri="{BB962C8B-B14F-4D97-AF65-F5344CB8AC3E}">
        <p14:creationId xmlns:p14="http://schemas.microsoft.com/office/powerpoint/2010/main" val="2807665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Discussion</a:t>
            </a:r>
            <a:endParaRPr lang="el-GR" dirty="0"/>
          </a:p>
        </p:txBody>
      </p:sp>
      <p:sp>
        <p:nvSpPr>
          <p:cNvPr id="5" name="Content Placeholder 2">
            <a:extLst>
              <a:ext uri="{FF2B5EF4-FFF2-40B4-BE49-F238E27FC236}">
                <a16:creationId xmlns:a16="http://schemas.microsoft.com/office/drawing/2014/main" id="{8F6C0C08-0C59-439A-977D-BBD4F48BDBF2}"/>
              </a:ext>
            </a:extLst>
          </p:cNvPr>
          <p:cNvSpPr txBox="1">
            <a:spLocks/>
          </p:cNvSpPr>
          <p:nvPr/>
        </p:nvSpPr>
        <p:spPr>
          <a:xfrm>
            <a:off x="539552" y="1440598"/>
            <a:ext cx="6203032"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If our identities, cultural beliefs and attitudes influence our ways of communicating, to what extent, can we, through our personal agency, mediate our behaviour, so that it is not alienating and so that our communications are successful?</a:t>
            </a:r>
          </a:p>
        </p:txBody>
      </p:sp>
    </p:spTree>
    <p:extLst>
      <p:ext uri="{BB962C8B-B14F-4D97-AF65-F5344CB8AC3E}">
        <p14:creationId xmlns:p14="http://schemas.microsoft.com/office/powerpoint/2010/main" val="3662144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4288" cy="1143000"/>
          </a:xfrm>
        </p:spPr>
        <p:txBody>
          <a:bodyPr>
            <a:normAutofit fontScale="90000"/>
          </a:bodyPr>
          <a:lstStyle/>
          <a:p>
            <a:pPr algn="l"/>
            <a:r>
              <a:rPr lang="en-GB" dirty="0"/>
              <a:t>Article 1: </a:t>
            </a:r>
            <a:br>
              <a:rPr lang="en-GB" dirty="0"/>
            </a:br>
            <a:r>
              <a:rPr lang="en-GB" dirty="0"/>
              <a:t>Relevance of social identity</a:t>
            </a:r>
          </a:p>
        </p:txBody>
      </p:sp>
      <p:sp>
        <p:nvSpPr>
          <p:cNvPr id="3" name="Content Placeholder 2"/>
          <p:cNvSpPr>
            <a:spLocks noGrp="1"/>
          </p:cNvSpPr>
          <p:nvPr>
            <p:ph idx="1"/>
          </p:nvPr>
        </p:nvSpPr>
        <p:spPr>
          <a:xfrm>
            <a:off x="251520" y="1171162"/>
            <a:ext cx="8208912" cy="5112568"/>
          </a:xfrm>
        </p:spPr>
        <p:txBody>
          <a:bodyPr>
            <a:noAutofit/>
          </a:bodyPr>
          <a:lstStyle/>
          <a:p>
            <a:pPr marL="0" indent="0">
              <a:buNone/>
            </a:pPr>
            <a:r>
              <a:rPr lang="en-GB" u="sng" dirty="0"/>
              <a:t>Summary:</a:t>
            </a:r>
            <a:endParaRPr lang="en-GB" dirty="0"/>
          </a:p>
          <a:p>
            <a:pPr marL="0" indent="0">
              <a:buNone/>
            </a:pPr>
            <a:r>
              <a:rPr lang="en-GB" dirty="0"/>
              <a:t>Although we may have very obvious differences in culture or identity with those we seek to communicate with at a particular moment, there are occasions when markers of identity or culture such as ‘nationality’ may be less important than other social or even professional identities we may have in common, such as those of ‘student’, ‘female car mechanic’, ‘colleague’ or ‘client’.</a:t>
            </a:r>
          </a:p>
        </p:txBody>
      </p:sp>
    </p:spTree>
    <p:extLst>
      <p:ext uri="{BB962C8B-B14F-4D97-AF65-F5344CB8AC3E}">
        <p14:creationId xmlns:p14="http://schemas.microsoft.com/office/powerpoint/2010/main" val="3875307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2910"/>
            <a:ext cx="5915000" cy="1143000"/>
          </a:xfrm>
        </p:spPr>
        <p:txBody>
          <a:bodyPr>
            <a:normAutofit fontScale="90000"/>
          </a:bodyPr>
          <a:lstStyle/>
          <a:p>
            <a:pPr algn="l"/>
            <a:r>
              <a:rPr lang="en-GB" dirty="0"/>
              <a:t>Article 2: </a:t>
            </a:r>
            <a:br>
              <a:rPr lang="en-GB" dirty="0"/>
            </a:br>
            <a:r>
              <a:rPr lang="en-GB" dirty="0"/>
              <a:t>Agency and identity</a:t>
            </a:r>
          </a:p>
        </p:txBody>
      </p:sp>
      <p:sp>
        <p:nvSpPr>
          <p:cNvPr id="3" name="Content Placeholder 2"/>
          <p:cNvSpPr>
            <a:spLocks noGrp="1"/>
          </p:cNvSpPr>
          <p:nvPr>
            <p:ph idx="1"/>
          </p:nvPr>
        </p:nvSpPr>
        <p:spPr>
          <a:xfrm>
            <a:off x="251520" y="1556792"/>
            <a:ext cx="8208912" cy="4726938"/>
          </a:xfrm>
        </p:spPr>
        <p:txBody>
          <a:bodyPr>
            <a:noAutofit/>
          </a:bodyPr>
          <a:lstStyle/>
          <a:p>
            <a:pPr marL="0" indent="0">
              <a:buNone/>
            </a:pPr>
            <a:r>
              <a:rPr lang="en-GB" u="sng" dirty="0"/>
              <a:t>Summary:</a:t>
            </a:r>
            <a:endParaRPr lang="en-GB" dirty="0"/>
          </a:p>
          <a:p>
            <a:pPr marL="0" indent="0">
              <a:buNone/>
            </a:pPr>
            <a:r>
              <a:rPr lang="en-GB" dirty="0"/>
              <a:t>We all have multiple identities and belong to different cultural groups. These cultural identities are constantly changing as we move between groups and can influence the way we use language, both to describe ourselves and to conceive of others. This may lead to unexpected outcomes.</a:t>
            </a:r>
          </a:p>
        </p:txBody>
      </p:sp>
    </p:spTree>
    <p:extLst>
      <p:ext uri="{BB962C8B-B14F-4D97-AF65-F5344CB8AC3E}">
        <p14:creationId xmlns:p14="http://schemas.microsoft.com/office/powerpoint/2010/main" val="176873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92280" cy="1143000"/>
          </a:xfrm>
        </p:spPr>
        <p:txBody>
          <a:bodyPr>
            <a:normAutofit fontScale="90000"/>
          </a:bodyPr>
          <a:lstStyle/>
          <a:p>
            <a:pPr algn="l"/>
            <a:r>
              <a:rPr lang="en-GB" dirty="0"/>
              <a:t>Article 3: </a:t>
            </a:r>
            <a:br>
              <a:rPr lang="en-GB" dirty="0"/>
            </a:br>
            <a:r>
              <a:rPr lang="en-GB" dirty="0"/>
              <a:t>Research by Dr T. Kandiah</a:t>
            </a:r>
          </a:p>
        </p:txBody>
      </p:sp>
      <p:sp>
        <p:nvSpPr>
          <p:cNvPr id="3" name="Content Placeholder 2"/>
          <p:cNvSpPr>
            <a:spLocks noGrp="1"/>
          </p:cNvSpPr>
          <p:nvPr>
            <p:ph idx="1"/>
          </p:nvPr>
        </p:nvSpPr>
        <p:spPr>
          <a:xfrm>
            <a:off x="251520" y="1171162"/>
            <a:ext cx="8208912" cy="5112568"/>
          </a:xfrm>
        </p:spPr>
        <p:txBody>
          <a:bodyPr>
            <a:noAutofit/>
          </a:bodyPr>
          <a:lstStyle/>
          <a:p>
            <a:pPr marL="0" indent="0">
              <a:buNone/>
            </a:pPr>
            <a:r>
              <a:rPr lang="en-GB" u="sng" dirty="0"/>
              <a:t>Summary:</a:t>
            </a:r>
            <a:endParaRPr lang="en-GB" dirty="0"/>
          </a:p>
          <a:p>
            <a:pPr marL="0" indent="0">
              <a:buNone/>
            </a:pPr>
            <a:r>
              <a:rPr lang="en-GB" dirty="0"/>
              <a:t>Lack of shared (cultural) knowledge can lead to miscommunications. However, it is also possible for miscommunications to arise from the use of language (and thought) to interpret differences in communication cues as problematic, and to then use strategies to impede successful communication with an interlocutor deemed “disfluent” or less able to communicate or less worthy of effort to communicate with.</a:t>
            </a:r>
          </a:p>
        </p:txBody>
      </p:sp>
    </p:spTree>
    <p:extLst>
      <p:ext uri="{BB962C8B-B14F-4D97-AF65-F5344CB8AC3E}">
        <p14:creationId xmlns:p14="http://schemas.microsoft.com/office/powerpoint/2010/main" val="3604087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5915000" cy="1143000"/>
          </a:xfrm>
        </p:spPr>
        <p:txBody>
          <a:bodyPr/>
          <a:lstStyle/>
          <a:p>
            <a:r>
              <a:rPr lang="en-GB" dirty="0"/>
              <a:t>Key messages</a:t>
            </a:r>
          </a:p>
        </p:txBody>
      </p:sp>
      <p:sp>
        <p:nvSpPr>
          <p:cNvPr id="3" name="Content Placeholder 2"/>
          <p:cNvSpPr>
            <a:spLocks noGrp="1"/>
          </p:cNvSpPr>
          <p:nvPr>
            <p:ph idx="1"/>
          </p:nvPr>
        </p:nvSpPr>
        <p:spPr>
          <a:xfrm>
            <a:off x="251520" y="1340768"/>
            <a:ext cx="8208912" cy="5112568"/>
          </a:xfrm>
        </p:spPr>
        <p:txBody>
          <a:bodyPr>
            <a:noAutofit/>
          </a:bodyPr>
          <a:lstStyle/>
          <a:p>
            <a:r>
              <a:rPr lang="en-GB" sz="2800" dirty="0"/>
              <a:t>‘Culture’ is multifaceted and individuals can belong simultaneously to many ‘cultural’ groups. </a:t>
            </a:r>
          </a:p>
          <a:p>
            <a:r>
              <a:rPr lang="en-GB" sz="2800" dirty="0"/>
              <a:t>This means that it is possible to share aspects of the ‘culture’ with someone, even when you (or they) identify as belonging to different or distinct cultural groups.</a:t>
            </a:r>
          </a:p>
          <a:p>
            <a:r>
              <a:rPr lang="en-GB" sz="2800" dirty="0"/>
              <a:t>Attitudes or beliefs which seek to emphasise cultural  difference and separateness are more likely to result in communication which is “disfluent”, disjointed and unsuccessful, than those which seek to engage with, amplify and clarify what is being communicated.</a:t>
            </a:r>
          </a:p>
        </p:txBody>
      </p:sp>
    </p:spTree>
    <p:extLst>
      <p:ext uri="{BB962C8B-B14F-4D97-AF65-F5344CB8AC3E}">
        <p14:creationId xmlns:p14="http://schemas.microsoft.com/office/powerpoint/2010/main" val="181426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9592" y="1417638"/>
            <a:ext cx="6459590" cy="4612147"/>
          </a:xfrm>
          <a:prstGeom prst="rect">
            <a:avLst/>
          </a:prstGeom>
        </p:spPr>
      </p:pic>
      <p:sp>
        <p:nvSpPr>
          <p:cNvPr id="6" name="Title 1">
            <a:extLst/>
          </p:cNvPr>
          <p:cNvSpPr>
            <a:spLocks noGrp="1"/>
          </p:cNvSpPr>
          <p:nvPr>
            <p:ph type="title"/>
          </p:nvPr>
        </p:nvSpPr>
        <p:spPr>
          <a:xfrm>
            <a:off x="673224" y="274638"/>
            <a:ext cx="5915000" cy="1143000"/>
          </a:xfrm>
        </p:spPr>
        <p:txBody>
          <a:bodyPr>
            <a:normAutofit/>
          </a:bodyPr>
          <a:lstStyle/>
          <a:p>
            <a:r>
              <a:rPr lang="en-GB" dirty="0"/>
              <a:t>Break</a:t>
            </a:r>
          </a:p>
        </p:txBody>
      </p:sp>
    </p:spTree>
    <p:extLst>
      <p:ext uri="{BB962C8B-B14F-4D97-AF65-F5344CB8AC3E}">
        <p14:creationId xmlns:p14="http://schemas.microsoft.com/office/powerpoint/2010/main" val="94456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1.3.4</a:t>
            </a:r>
          </a:p>
          <a:p>
            <a:endParaRPr lang="en-US" sz="2400" b="1" dirty="0"/>
          </a:p>
          <a:p>
            <a:r>
              <a:rPr lang="en-US" sz="2400" b="1" dirty="0"/>
              <a:t>ACTIVITY TITLE: Bloom’s Taxonomy – the affective domain</a:t>
            </a:r>
          </a:p>
          <a:p>
            <a:endParaRPr lang="en-US" sz="2400" b="1" dirty="0"/>
          </a:p>
          <a:p>
            <a:r>
              <a:rPr lang="en-US" sz="2400" b="1" dirty="0"/>
              <a:t>ACTIVITY DURATION: 40 minutes</a:t>
            </a:r>
          </a:p>
          <a:p>
            <a:endParaRPr lang="en-US" sz="2400" b="1" dirty="0"/>
          </a:p>
          <a:p>
            <a:r>
              <a:rPr lang="en-US" sz="2400" b="1" dirty="0"/>
              <a:t>COMMENTS:</a:t>
            </a:r>
          </a:p>
        </p:txBody>
      </p:sp>
    </p:spTree>
    <p:extLst>
      <p:ext uri="{BB962C8B-B14F-4D97-AF65-F5344CB8AC3E}">
        <p14:creationId xmlns:p14="http://schemas.microsoft.com/office/powerpoint/2010/main" val="86771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6203032" cy="1484784"/>
          </a:xfrm>
        </p:spPr>
        <p:txBody>
          <a:bodyPr>
            <a:normAutofit fontScale="90000"/>
          </a:bodyPr>
          <a:lstStyle/>
          <a:p>
            <a:r>
              <a:rPr lang="en-GB" dirty="0"/>
              <a:t>Principles of intercultural communication</a:t>
            </a:r>
          </a:p>
        </p:txBody>
      </p:sp>
      <p:sp>
        <p:nvSpPr>
          <p:cNvPr id="3" name="Content Placeholder 2"/>
          <p:cNvSpPr>
            <a:spLocks noGrp="1"/>
          </p:cNvSpPr>
          <p:nvPr>
            <p:ph idx="1"/>
          </p:nvPr>
        </p:nvSpPr>
        <p:spPr/>
        <p:txBody>
          <a:bodyPr>
            <a:normAutofit/>
          </a:bodyPr>
          <a:lstStyle/>
          <a:p>
            <a:r>
              <a:rPr lang="en-GB" dirty="0"/>
              <a:t>The first principle that must underpin intercultural communication is the wish for the communication to be successful.</a:t>
            </a:r>
          </a:p>
          <a:p>
            <a:r>
              <a:rPr lang="en-GB" dirty="0"/>
              <a:t>For this reason, it is guided by principles that are intended to ensure the exchange of information across cultural boundaries is meaningful, unambiguous, preserves mutual respect and minimises antagonism.</a:t>
            </a:r>
          </a:p>
        </p:txBody>
      </p:sp>
    </p:spTree>
    <p:extLst>
      <p:ext uri="{BB962C8B-B14F-4D97-AF65-F5344CB8AC3E}">
        <p14:creationId xmlns:p14="http://schemas.microsoft.com/office/powerpoint/2010/main" val="16588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3DDF-FFAB-48D3-93D2-2E82BC95E193}"/>
              </a:ext>
            </a:extLst>
          </p:cNvPr>
          <p:cNvSpPr>
            <a:spLocks noGrp="1"/>
          </p:cNvSpPr>
          <p:nvPr>
            <p:ph type="title"/>
          </p:nvPr>
        </p:nvSpPr>
        <p:spPr>
          <a:xfrm>
            <a:off x="251520" y="361409"/>
            <a:ext cx="7139136" cy="1224136"/>
          </a:xfrm>
        </p:spPr>
        <p:txBody>
          <a:bodyPr>
            <a:normAutofit fontScale="90000"/>
          </a:bodyPr>
          <a:lstStyle/>
          <a:p>
            <a:r>
              <a:rPr lang="en-GB" dirty="0"/>
              <a:t>What do we need for successful communication?</a:t>
            </a:r>
          </a:p>
        </p:txBody>
      </p:sp>
      <p:sp>
        <p:nvSpPr>
          <p:cNvPr id="3" name="Content Placeholder 2">
            <a:extLst>
              <a:ext uri="{FF2B5EF4-FFF2-40B4-BE49-F238E27FC236}">
                <a16:creationId xmlns:a16="http://schemas.microsoft.com/office/drawing/2014/main" id="{285C5BB5-7ED9-48CA-A1E1-40CA7B13BAD9}"/>
              </a:ext>
            </a:extLst>
          </p:cNvPr>
          <p:cNvSpPr>
            <a:spLocks noGrp="1"/>
          </p:cNvSpPr>
          <p:nvPr>
            <p:ph idx="1"/>
          </p:nvPr>
        </p:nvSpPr>
        <p:spPr/>
        <p:txBody>
          <a:bodyPr>
            <a:normAutofit lnSpcReduction="10000"/>
          </a:bodyPr>
          <a:lstStyle/>
          <a:p>
            <a:r>
              <a:rPr lang="en-GB" dirty="0"/>
              <a:t>A recognition that there are different systems of communication and different understandings of what is socially acceptable.</a:t>
            </a:r>
          </a:p>
          <a:p>
            <a:r>
              <a:rPr lang="en-GB" dirty="0"/>
              <a:t>A positive attitude to difference.</a:t>
            </a:r>
          </a:p>
          <a:p>
            <a:r>
              <a:rPr lang="en-GB" dirty="0"/>
              <a:t>The willingness and ability to adapt to different contexts.</a:t>
            </a:r>
          </a:p>
          <a:p>
            <a:r>
              <a:rPr lang="en-GB" dirty="0"/>
              <a:t>Skills as communicator in your first language.</a:t>
            </a:r>
          </a:p>
        </p:txBody>
      </p:sp>
    </p:spTree>
    <p:extLst>
      <p:ext uri="{BB962C8B-B14F-4D97-AF65-F5344CB8AC3E}">
        <p14:creationId xmlns:p14="http://schemas.microsoft.com/office/powerpoint/2010/main" val="2052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26" presetClass="emph" presetSubtype="0" repeatCount="indefinite" fill="hold" nodeType="withEffect">
                                  <p:stCondLst>
                                    <p:cond delay="0"/>
                                  </p:stCondLst>
                                  <p:endCondLst>
                                    <p:cond evt="onNext" delay="0">
                                      <p:tgtEl>
                                        <p:sldTgt/>
                                      </p:tgtEl>
                                    </p:cond>
                                  </p:endCondLst>
                                  <p:childTnLst>
                                    <p:animEffect transition="out" filter="fade">
                                      <p:cBhvr>
                                        <p:cTn id="20" dur="2000" tmFilter="0, 0; .2, .5; .8, .5; 1, 0"/>
                                        <p:tgtEl>
                                          <p:spTgt spid="3">
                                            <p:txEl>
                                              <p:pRg st="3" end="3"/>
                                            </p:txEl>
                                          </p:spTgt>
                                        </p:tgtEl>
                                      </p:cBhvr>
                                    </p:animEffect>
                                    <p:animScale>
                                      <p:cBhvr>
                                        <p:cTn id="21" dur="100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739074" y="1663640"/>
            <a:ext cx="7200800"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1.3.1</a:t>
            </a:r>
          </a:p>
          <a:p>
            <a:endParaRPr lang="en-US" sz="2400" b="1" dirty="0"/>
          </a:p>
          <a:p>
            <a:r>
              <a:rPr lang="en-US" sz="2400" b="1" dirty="0"/>
              <a:t>ACTIVITY TITLE: Understanding what is meant by intercultural communication</a:t>
            </a:r>
          </a:p>
          <a:p>
            <a:endParaRPr lang="en-US" sz="2400" b="1" dirty="0"/>
          </a:p>
          <a:p>
            <a:r>
              <a:rPr lang="en-US" sz="2400" b="1" dirty="0"/>
              <a:t>ACTIVITY DURATION: 30 minutes</a:t>
            </a:r>
          </a:p>
          <a:p>
            <a:endParaRPr lang="en-US" sz="2400" b="1" dirty="0"/>
          </a:p>
          <a:p>
            <a:r>
              <a:rPr lang="en-US" sz="2400" b="1" dirty="0"/>
              <a:t>COMMENTS: Evaluating statements about intercultural communication</a:t>
            </a:r>
          </a:p>
        </p:txBody>
      </p:sp>
    </p:spTree>
    <p:extLst>
      <p:ext uri="{BB962C8B-B14F-4D97-AF65-F5344CB8AC3E}">
        <p14:creationId xmlns:p14="http://schemas.microsoft.com/office/powerpoint/2010/main" val="3188503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6480720" cy="1714202"/>
          </a:xfrm>
        </p:spPr>
        <p:txBody>
          <a:bodyPr>
            <a:normAutofit fontScale="90000"/>
          </a:bodyPr>
          <a:lstStyle/>
          <a:p>
            <a:r>
              <a:rPr lang="en-GB" dirty="0"/>
              <a:t>Bloom’s Taxonomy: The affective domain</a:t>
            </a:r>
            <a:br>
              <a:rPr lang="en-GB" dirty="0"/>
            </a:br>
            <a:endParaRPr lang="en-GB" dirty="0"/>
          </a:p>
        </p:txBody>
      </p:sp>
      <p:sp>
        <p:nvSpPr>
          <p:cNvPr id="3" name="Content Placeholder 2"/>
          <p:cNvSpPr>
            <a:spLocks noGrp="1"/>
          </p:cNvSpPr>
          <p:nvPr>
            <p:ph idx="1"/>
          </p:nvPr>
        </p:nvSpPr>
        <p:spPr/>
        <p:txBody>
          <a:bodyPr/>
          <a:lstStyle/>
          <a:p>
            <a:r>
              <a:rPr lang="en-GB" dirty="0"/>
              <a:t>When most people discuss Bloom’s taxonomy, the model that is usually considered is the cognitive domain. There are, however, three domains: </a:t>
            </a:r>
          </a:p>
          <a:p>
            <a:pPr lvl="1"/>
            <a:r>
              <a:rPr lang="en-GB" dirty="0"/>
              <a:t>the cognitive </a:t>
            </a:r>
          </a:p>
          <a:p>
            <a:pPr lvl="1"/>
            <a:r>
              <a:rPr lang="en-GB" dirty="0"/>
              <a:t>the sensory </a:t>
            </a:r>
          </a:p>
          <a:p>
            <a:pPr lvl="1"/>
            <a:r>
              <a:rPr lang="en-GB" dirty="0"/>
              <a:t>the affective. </a:t>
            </a:r>
          </a:p>
          <a:p>
            <a:endParaRPr lang="en-GB" dirty="0"/>
          </a:p>
        </p:txBody>
      </p:sp>
    </p:spTree>
    <p:extLst>
      <p:ext uri="{BB962C8B-B14F-4D97-AF65-F5344CB8AC3E}">
        <p14:creationId xmlns:p14="http://schemas.microsoft.com/office/powerpoint/2010/main" val="979188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57A2-1C0A-44F5-99EF-CFEB353BE776}"/>
              </a:ext>
            </a:extLst>
          </p:cNvPr>
          <p:cNvSpPr>
            <a:spLocks noGrp="1"/>
          </p:cNvSpPr>
          <p:nvPr>
            <p:ph type="title"/>
          </p:nvPr>
        </p:nvSpPr>
        <p:spPr/>
        <p:txBody>
          <a:bodyPr>
            <a:normAutofit fontScale="90000"/>
          </a:bodyPr>
          <a:lstStyle/>
          <a:p>
            <a:r>
              <a:rPr lang="en-GB" dirty="0"/>
              <a:t>Bloom’s taxonomy: the affective domain</a:t>
            </a:r>
          </a:p>
        </p:txBody>
      </p:sp>
      <p:pic>
        <p:nvPicPr>
          <p:cNvPr id="4" name="Picture 3">
            <a:extLst>
              <a:ext uri="{FF2B5EF4-FFF2-40B4-BE49-F238E27FC236}">
                <a16:creationId xmlns:a16="http://schemas.microsoft.com/office/drawing/2014/main" id="{D88F28FE-3914-4B26-9571-539F565FACD3}"/>
              </a:ext>
            </a:extLst>
          </p:cNvPr>
          <p:cNvPicPr>
            <a:picLocks noChangeAspect="1"/>
          </p:cNvPicPr>
          <p:nvPr/>
        </p:nvPicPr>
        <p:blipFill>
          <a:blip r:embed="rId2"/>
          <a:stretch>
            <a:fillRect/>
          </a:stretch>
        </p:blipFill>
        <p:spPr>
          <a:xfrm>
            <a:off x="869680" y="1417638"/>
            <a:ext cx="6006576" cy="4776266"/>
          </a:xfrm>
          <a:prstGeom prst="rect">
            <a:avLst/>
          </a:prstGeom>
        </p:spPr>
      </p:pic>
    </p:spTree>
    <p:extLst>
      <p:ext uri="{BB962C8B-B14F-4D97-AF65-F5344CB8AC3E}">
        <p14:creationId xmlns:p14="http://schemas.microsoft.com/office/powerpoint/2010/main" val="1682621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Bloom’s Taxonomy: The affective domain</a:t>
            </a:r>
          </a:p>
        </p:txBody>
      </p:sp>
      <p:sp>
        <p:nvSpPr>
          <p:cNvPr id="3" name="Content Placeholder 2"/>
          <p:cNvSpPr>
            <a:spLocks noGrp="1"/>
          </p:cNvSpPr>
          <p:nvPr>
            <p:ph idx="1"/>
          </p:nvPr>
        </p:nvSpPr>
        <p:spPr/>
        <p:txBody>
          <a:bodyPr>
            <a:normAutofit lnSpcReduction="10000"/>
          </a:bodyPr>
          <a:lstStyle/>
          <a:p>
            <a:r>
              <a:rPr lang="en-GB" dirty="0"/>
              <a:t>The affective domain is very relevant to intercultural communication. </a:t>
            </a:r>
          </a:p>
          <a:p>
            <a:r>
              <a:rPr lang="en-GB" dirty="0"/>
              <a:t>It provides a framework to describe behaviours. </a:t>
            </a:r>
          </a:p>
          <a:p>
            <a:r>
              <a:rPr lang="en-GB" dirty="0"/>
              <a:t>Behaviours, and the feelings and sentiments that motivate them, connect closely with the core values, attitudes and motivations described in the ‘Iceberg of Culture’.</a:t>
            </a:r>
          </a:p>
          <a:p>
            <a:endParaRPr lang="en-GB" dirty="0"/>
          </a:p>
        </p:txBody>
      </p:sp>
    </p:spTree>
    <p:extLst>
      <p:ext uri="{BB962C8B-B14F-4D97-AF65-F5344CB8AC3E}">
        <p14:creationId xmlns:p14="http://schemas.microsoft.com/office/powerpoint/2010/main" val="12195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activity - 1</a:t>
            </a:r>
          </a:p>
        </p:txBody>
      </p:sp>
      <p:sp>
        <p:nvSpPr>
          <p:cNvPr id="3" name="Content Placeholder 2"/>
          <p:cNvSpPr>
            <a:spLocks noGrp="1"/>
          </p:cNvSpPr>
          <p:nvPr>
            <p:ph idx="1"/>
          </p:nvPr>
        </p:nvSpPr>
        <p:spPr/>
        <p:txBody>
          <a:bodyPr/>
          <a:lstStyle/>
          <a:p>
            <a:r>
              <a:rPr lang="en-GB" dirty="0"/>
              <a:t>You will be given six paragraphs from a text about Bloom’s affective taxonomy. Your tasks are:</a:t>
            </a:r>
          </a:p>
          <a:p>
            <a:pPr marL="914400" lvl="1" indent="-514350">
              <a:buFont typeface="+mj-lt"/>
              <a:buAutoNum type="arabicPeriod"/>
            </a:pPr>
            <a:r>
              <a:rPr lang="en-GB" dirty="0"/>
              <a:t>Organise the paragraphs in order to make a coherent text</a:t>
            </a:r>
          </a:p>
          <a:p>
            <a:pPr marL="914400" lvl="1" indent="-514350">
              <a:buFont typeface="+mj-lt"/>
              <a:buAutoNum type="arabicPeriod"/>
            </a:pPr>
            <a:r>
              <a:rPr lang="en-GB" dirty="0"/>
              <a:t>Summarise the content of each paragraph in no more than three words</a:t>
            </a:r>
          </a:p>
          <a:p>
            <a:pPr marL="914400" lvl="1" indent="-514350">
              <a:buFont typeface="+mj-lt"/>
              <a:buAutoNum type="arabicPeriod"/>
            </a:pPr>
            <a:r>
              <a:rPr lang="en-GB" dirty="0"/>
              <a:t>Check your work against the original text</a:t>
            </a:r>
          </a:p>
        </p:txBody>
      </p:sp>
    </p:spTree>
    <p:extLst>
      <p:ext uri="{BB962C8B-B14F-4D97-AF65-F5344CB8AC3E}">
        <p14:creationId xmlns:p14="http://schemas.microsoft.com/office/powerpoint/2010/main" val="2434187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activity - 2</a:t>
            </a:r>
          </a:p>
        </p:txBody>
      </p:sp>
      <p:sp>
        <p:nvSpPr>
          <p:cNvPr id="3" name="Content Placeholder 2"/>
          <p:cNvSpPr>
            <a:spLocks noGrp="1"/>
          </p:cNvSpPr>
          <p:nvPr>
            <p:ph idx="1"/>
          </p:nvPr>
        </p:nvSpPr>
        <p:spPr/>
        <p:txBody>
          <a:bodyPr/>
          <a:lstStyle/>
          <a:p>
            <a:r>
              <a:rPr lang="en-GB" dirty="0"/>
              <a:t>Now you will be given five examples of communicative actions. Your task is:</a:t>
            </a:r>
          </a:p>
          <a:p>
            <a:pPr marL="914400" lvl="1" indent="-514350">
              <a:buFont typeface="+mj-lt"/>
              <a:buAutoNum type="arabicPeriod"/>
            </a:pPr>
            <a:r>
              <a:rPr lang="en-GB" dirty="0"/>
              <a:t>Match the actions to the corresponding levels in the pyramid</a:t>
            </a:r>
          </a:p>
          <a:p>
            <a:pPr marL="914400" lvl="1" indent="-514350">
              <a:buFont typeface="+mj-lt"/>
              <a:buAutoNum type="arabicPeriod"/>
            </a:pPr>
            <a:r>
              <a:rPr lang="en-GB" dirty="0"/>
              <a:t>Suggest three associated behaviours to go with each action</a:t>
            </a:r>
          </a:p>
          <a:p>
            <a:pPr marL="914400" lvl="1" indent="-514350">
              <a:buFont typeface="+mj-lt"/>
              <a:buAutoNum type="arabicPeriod"/>
            </a:pPr>
            <a:r>
              <a:rPr lang="en-GB" dirty="0"/>
              <a:t>Compare your work with that of the other groups and make any changes/revisions</a:t>
            </a:r>
          </a:p>
          <a:p>
            <a:pPr marL="914400" lvl="1" indent="-514350">
              <a:buFont typeface="+mj-lt"/>
              <a:buAutoNum type="arabicPeriod"/>
            </a:pPr>
            <a:endParaRPr lang="en-GB" dirty="0"/>
          </a:p>
        </p:txBody>
      </p:sp>
    </p:spTree>
    <p:extLst>
      <p:ext uri="{BB962C8B-B14F-4D97-AF65-F5344CB8AC3E}">
        <p14:creationId xmlns:p14="http://schemas.microsoft.com/office/powerpoint/2010/main" val="1753374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57A2-1C0A-44F5-99EF-CFEB353BE776}"/>
              </a:ext>
            </a:extLst>
          </p:cNvPr>
          <p:cNvSpPr>
            <a:spLocks noGrp="1"/>
          </p:cNvSpPr>
          <p:nvPr>
            <p:ph type="title"/>
          </p:nvPr>
        </p:nvSpPr>
        <p:spPr/>
        <p:txBody>
          <a:bodyPr>
            <a:normAutofit fontScale="90000"/>
          </a:bodyPr>
          <a:lstStyle/>
          <a:p>
            <a:r>
              <a:rPr lang="en-GB" dirty="0"/>
              <a:t>Bloom’s taxonomy: the affective domain</a:t>
            </a:r>
          </a:p>
        </p:txBody>
      </p:sp>
      <p:pic>
        <p:nvPicPr>
          <p:cNvPr id="4" name="Picture 3">
            <a:extLst>
              <a:ext uri="{FF2B5EF4-FFF2-40B4-BE49-F238E27FC236}">
                <a16:creationId xmlns:a16="http://schemas.microsoft.com/office/drawing/2014/main" id="{D88F28FE-3914-4B26-9571-539F565FACD3}"/>
              </a:ext>
            </a:extLst>
          </p:cNvPr>
          <p:cNvPicPr>
            <a:picLocks noChangeAspect="1"/>
          </p:cNvPicPr>
          <p:nvPr/>
        </p:nvPicPr>
        <p:blipFill>
          <a:blip r:embed="rId2"/>
          <a:stretch>
            <a:fillRect/>
          </a:stretch>
        </p:blipFill>
        <p:spPr>
          <a:xfrm>
            <a:off x="869680" y="1556792"/>
            <a:ext cx="5718544" cy="4637112"/>
          </a:xfrm>
          <a:prstGeom prst="rect">
            <a:avLst/>
          </a:prstGeom>
        </p:spPr>
      </p:pic>
    </p:spTree>
    <p:extLst>
      <p:ext uri="{BB962C8B-B14F-4D97-AF65-F5344CB8AC3E}">
        <p14:creationId xmlns:p14="http://schemas.microsoft.com/office/powerpoint/2010/main" val="2762782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739074" y="1663640"/>
            <a:ext cx="7200800"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1.3.5</a:t>
            </a:r>
          </a:p>
          <a:p>
            <a:endParaRPr lang="en-US" sz="2400" b="1" dirty="0"/>
          </a:p>
          <a:p>
            <a:r>
              <a:rPr lang="en-US" sz="2400" b="1" dirty="0"/>
              <a:t>ACTIVITY TITLE: Verbal and non-verbal communication</a:t>
            </a:r>
          </a:p>
          <a:p>
            <a:endParaRPr lang="en-US" sz="2400" b="1" dirty="0"/>
          </a:p>
          <a:p>
            <a:r>
              <a:rPr lang="en-US" sz="2400" b="1" dirty="0"/>
              <a:t>ACTIVITY DURATION: 30</a:t>
            </a:r>
          </a:p>
          <a:p>
            <a:endParaRPr lang="en-US" sz="2400" b="1" dirty="0"/>
          </a:p>
          <a:p>
            <a:r>
              <a:rPr lang="en-US" sz="2400" b="1" dirty="0"/>
              <a:t>COMMENTS:</a:t>
            </a:r>
          </a:p>
        </p:txBody>
      </p:sp>
    </p:spTree>
    <p:extLst>
      <p:ext uri="{BB962C8B-B14F-4D97-AF65-F5344CB8AC3E}">
        <p14:creationId xmlns:p14="http://schemas.microsoft.com/office/powerpoint/2010/main" val="1758897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6048672" cy="1143000"/>
          </a:xfrm>
        </p:spPr>
        <p:txBody>
          <a:bodyPr>
            <a:normAutofit fontScale="90000"/>
          </a:bodyPr>
          <a:lstStyle/>
          <a:p>
            <a:r>
              <a:rPr lang="en-GB" dirty="0"/>
              <a:t>Verbal Communication</a:t>
            </a:r>
          </a:p>
        </p:txBody>
      </p:sp>
      <p:sp>
        <p:nvSpPr>
          <p:cNvPr id="3" name="Content Placeholder 2"/>
          <p:cNvSpPr>
            <a:spLocks noGrp="1"/>
          </p:cNvSpPr>
          <p:nvPr>
            <p:ph idx="1"/>
          </p:nvPr>
        </p:nvSpPr>
        <p:spPr>
          <a:xfrm>
            <a:off x="251520" y="1600200"/>
            <a:ext cx="8064896" cy="4525963"/>
          </a:xfrm>
        </p:spPr>
        <p:txBody>
          <a:bodyPr>
            <a:normAutofit lnSpcReduction="10000"/>
          </a:bodyPr>
          <a:lstStyle/>
          <a:p>
            <a:r>
              <a:rPr lang="en-GB" dirty="0"/>
              <a:t>Much of today’s session has been concerned with verbal communication.</a:t>
            </a:r>
          </a:p>
          <a:p>
            <a:r>
              <a:rPr lang="en-GB" dirty="0"/>
              <a:t>Verbal communication takes place through the medium of words.</a:t>
            </a:r>
          </a:p>
          <a:p>
            <a:r>
              <a:rPr lang="en-GB" dirty="0"/>
              <a:t>The words may be spoken </a:t>
            </a:r>
          </a:p>
          <a:p>
            <a:pPr lvl="1"/>
            <a:r>
              <a:rPr lang="en-GB" dirty="0"/>
              <a:t>e.g. conversation, discussion, lecture, interview, broadcast etc.</a:t>
            </a:r>
          </a:p>
          <a:p>
            <a:r>
              <a:rPr lang="en-GB" dirty="0"/>
              <a:t>or written </a:t>
            </a:r>
          </a:p>
          <a:p>
            <a:pPr lvl="1"/>
            <a:r>
              <a:rPr lang="en-GB" dirty="0"/>
              <a:t>e.g. email, letter, application form etc.</a:t>
            </a:r>
          </a:p>
        </p:txBody>
      </p:sp>
    </p:spTree>
    <p:extLst>
      <p:ext uri="{BB962C8B-B14F-4D97-AF65-F5344CB8AC3E}">
        <p14:creationId xmlns:p14="http://schemas.microsoft.com/office/powerpoint/2010/main" val="326694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5976664" cy="1143000"/>
          </a:xfrm>
        </p:spPr>
        <p:txBody>
          <a:bodyPr>
            <a:normAutofit fontScale="90000"/>
          </a:bodyPr>
          <a:lstStyle/>
          <a:p>
            <a:r>
              <a:rPr lang="en-GB" dirty="0"/>
              <a:t>Verbal communication</a:t>
            </a:r>
          </a:p>
        </p:txBody>
      </p:sp>
      <p:sp>
        <p:nvSpPr>
          <p:cNvPr id="3" name="Content Placeholder 2"/>
          <p:cNvSpPr>
            <a:spLocks noGrp="1"/>
          </p:cNvSpPr>
          <p:nvPr>
            <p:ph idx="1"/>
          </p:nvPr>
        </p:nvSpPr>
        <p:spPr/>
        <p:txBody>
          <a:bodyPr>
            <a:normAutofit lnSpcReduction="10000"/>
          </a:bodyPr>
          <a:lstStyle/>
          <a:p>
            <a:r>
              <a:rPr lang="en-GB" dirty="0"/>
              <a:t>Verbal communication can operate in a face-to-face situation or a remote situation.</a:t>
            </a:r>
          </a:p>
          <a:p>
            <a:r>
              <a:rPr lang="en-GB" dirty="0"/>
              <a:t>Individuals involved in intercultural experiences need to develop a set of skills to support their communication, especially in face-to-face situations.</a:t>
            </a:r>
          </a:p>
          <a:p>
            <a:r>
              <a:rPr lang="en-GB" dirty="0"/>
              <a:t>Bloom’s Taxonomy of the affective domain is a tool that can assist them.</a:t>
            </a:r>
          </a:p>
        </p:txBody>
      </p:sp>
    </p:spTree>
    <p:extLst>
      <p:ext uri="{BB962C8B-B14F-4D97-AF65-F5344CB8AC3E}">
        <p14:creationId xmlns:p14="http://schemas.microsoft.com/office/powerpoint/2010/main" val="3675335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274638"/>
            <a:ext cx="6768752" cy="1143000"/>
          </a:xfrm>
        </p:spPr>
        <p:txBody>
          <a:bodyPr>
            <a:normAutofit fontScale="90000"/>
          </a:bodyPr>
          <a:lstStyle/>
          <a:p>
            <a:r>
              <a:rPr lang="en-GB" dirty="0"/>
              <a:t>Non-verbal communication</a:t>
            </a:r>
          </a:p>
        </p:txBody>
      </p:sp>
      <p:sp>
        <p:nvSpPr>
          <p:cNvPr id="3" name="Content Placeholder 2"/>
          <p:cNvSpPr>
            <a:spLocks noGrp="1"/>
          </p:cNvSpPr>
          <p:nvPr>
            <p:ph idx="1"/>
          </p:nvPr>
        </p:nvSpPr>
        <p:spPr/>
        <p:txBody>
          <a:bodyPr>
            <a:normAutofit lnSpcReduction="10000"/>
          </a:bodyPr>
          <a:lstStyle/>
          <a:p>
            <a:r>
              <a:rPr lang="en-GB" dirty="0"/>
              <a:t>This can be conscious or unconscious.</a:t>
            </a:r>
          </a:p>
          <a:p>
            <a:r>
              <a:rPr lang="en-GB" b="1" dirty="0"/>
              <a:t>Conscious</a:t>
            </a:r>
            <a:r>
              <a:rPr lang="en-GB" dirty="0"/>
              <a:t> non-verbal communication is where we choose to use physical actions, gestures, mime etc. to communicate a meaning</a:t>
            </a:r>
          </a:p>
          <a:p>
            <a:r>
              <a:rPr lang="en-GB" b="1" dirty="0"/>
              <a:t>Unconscious</a:t>
            </a:r>
            <a:r>
              <a:rPr lang="en-GB" dirty="0"/>
              <a:t> non-verbal communication is where the actions we take, without intending to, signal messages to our interlocutors.</a:t>
            </a:r>
          </a:p>
          <a:p>
            <a:endParaRPr lang="en-GB" dirty="0"/>
          </a:p>
        </p:txBody>
      </p:sp>
    </p:spTree>
    <p:extLst>
      <p:ext uri="{BB962C8B-B14F-4D97-AF65-F5344CB8AC3E}">
        <p14:creationId xmlns:p14="http://schemas.microsoft.com/office/powerpoint/2010/main" val="113720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intercultural communication?</a:t>
            </a:r>
          </a:p>
        </p:txBody>
      </p:sp>
      <p:sp>
        <p:nvSpPr>
          <p:cNvPr id="3" name="Content Placeholder 2"/>
          <p:cNvSpPr>
            <a:spLocks noGrp="1"/>
          </p:cNvSpPr>
          <p:nvPr>
            <p:ph idx="1"/>
          </p:nvPr>
        </p:nvSpPr>
        <p:spPr>
          <a:xfrm>
            <a:off x="1043608" y="1556792"/>
            <a:ext cx="5987008" cy="4525963"/>
          </a:xfrm>
        </p:spPr>
        <p:txBody>
          <a:bodyPr>
            <a:normAutofit/>
          </a:bodyPr>
          <a:lstStyle/>
          <a:p>
            <a:pPr marL="0" indent="0">
              <a:buNone/>
            </a:pPr>
            <a:r>
              <a:rPr lang="en-GB" dirty="0"/>
              <a:t>In its simplest form, intercultural communication is any exchange of information between parties who belong to different cultural groups.</a:t>
            </a:r>
          </a:p>
        </p:txBody>
      </p:sp>
    </p:spTree>
    <p:extLst>
      <p:ext uri="{BB962C8B-B14F-4D97-AF65-F5344CB8AC3E}">
        <p14:creationId xmlns:p14="http://schemas.microsoft.com/office/powerpoint/2010/main" val="1037152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58613"/>
            <a:ext cx="5915000" cy="1143000"/>
          </a:xfrm>
        </p:spPr>
        <p:txBody>
          <a:bodyPr>
            <a:normAutofit fontScale="90000"/>
          </a:bodyPr>
          <a:lstStyle/>
          <a:p>
            <a:r>
              <a:rPr lang="en-GB" dirty="0"/>
              <a:t>Non-verbal communication</a:t>
            </a:r>
          </a:p>
        </p:txBody>
      </p:sp>
      <p:sp>
        <p:nvSpPr>
          <p:cNvPr id="3" name="Content Placeholder 2"/>
          <p:cNvSpPr>
            <a:spLocks noGrp="1"/>
          </p:cNvSpPr>
          <p:nvPr>
            <p:ph idx="1"/>
          </p:nvPr>
        </p:nvSpPr>
        <p:spPr>
          <a:xfrm>
            <a:off x="457200" y="1384176"/>
            <a:ext cx="7643192" cy="1108720"/>
          </a:xfrm>
        </p:spPr>
        <p:txBody>
          <a:bodyPr>
            <a:normAutofit/>
          </a:bodyPr>
          <a:lstStyle/>
          <a:p>
            <a:pPr marL="0" indent="0" algn="ctr">
              <a:buNone/>
            </a:pPr>
            <a:r>
              <a:rPr lang="en-GB" dirty="0"/>
              <a:t>We can communicate non-verbally just as loudly as we can with words.</a:t>
            </a:r>
          </a:p>
        </p:txBody>
      </p:sp>
      <p:sp>
        <p:nvSpPr>
          <p:cNvPr id="4" name="TextBox 3"/>
          <p:cNvSpPr txBox="1"/>
          <p:nvPr/>
        </p:nvSpPr>
        <p:spPr>
          <a:xfrm>
            <a:off x="1715975" y="2488541"/>
            <a:ext cx="5049688" cy="584775"/>
          </a:xfrm>
          <a:prstGeom prst="rect">
            <a:avLst/>
          </a:prstGeom>
          <a:noFill/>
          <a:ln w="28575">
            <a:solidFill>
              <a:schemeClr val="tx1"/>
            </a:solidFill>
          </a:ln>
        </p:spPr>
        <p:txBody>
          <a:bodyPr wrap="square" rtlCol="0">
            <a:spAutoFit/>
          </a:bodyPr>
          <a:lstStyle/>
          <a:p>
            <a:pPr algn="ctr"/>
            <a:r>
              <a:rPr lang="en-GB" sz="3200" dirty="0"/>
              <a:t>VISUAL and NON-VERBAL</a:t>
            </a:r>
          </a:p>
        </p:txBody>
      </p:sp>
      <p:sp>
        <p:nvSpPr>
          <p:cNvPr id="6" name="TextBox 5"/>
          <p:cNvSpPr txBox="1"/>
          <p:nvPr/>
        </p:nvSpPr>
        <p:spPr>
          <a:xfrm>
            <a:off x="43154" y="4005064"/>
            <a:ext cx="1672821" cy="461665"/>
          </a:xfrm>
          <a:prstGeom prst="rect">
            <a:avLst/>
          </a:prstGeom>
          <a:noFill/>
          <a:ln w="28575">
            <a:solidFill>
              <a:schemeClr val="tx1"/>
            </a:solidFill>
          </a:ln>
        </p:spPr>
        <p:txBody>
          <a:bodyPr wrap="square" rtlCol="0">
            <a:spAutoFit/>
          </a:bodyPr>
          <a:lstStyle/>
          <a:p>
            <a:pPr algn="ctr"/>
            <a:r>
              <a:rPr lang="en-GB" sz="2400" dirty="0"/>
              <a:t>Eye contact</a:t>
            </a:r>
          </a:p>
        </p:txBody>
      </p:sp>
      <p:sp>
        <p:nvSpPr>
          <p:cNvPr id="7" name="TextBox 6"/>
          <p:cNvSpPr txBox="1"/>
          <p:nvPr/>
        </p:nvSpPr>
        <p:spPr>
          <a:xfrm>
            <a:off x="1170987" y="5173741"/>
            <a:ext cx="1672821" cy="830997"/>
          </a:xfrm>
          <a:prstGeom prst="rect">
            <a:avLst/>
          </a:prstGeom>
          <a:noFill/>
          <a:ln w="28575">
            <a:solidFill>
              <a:schemeClr val="tx1"/>
            </a:solidFill>
          </a:ln>
        </p:spPr>
        <p:txBody>
          <a:bodyPr wrap="square" rtlCol="0">
            <a:spAutoFit/>
          </a:bodyPr>
          <a:lstStyle/>
          <a:p>
            <a:pPr algn="ctr"/>
            <a:r>
              <a:rPr lang="en-GB" sz="2400" dirty="0"/>
              <a:t>Posture and movement</a:t>
            </a:r>
          </a:p>
        </p:txBody>
      </p:sp>
      <p:sp>
        <p:nvSpPr>
          <p:cNvPr id="8" name="TextBox 7"/>
          <p:cNvSpPr txBox="1"/>
          <p:nvPr/>
        </p:nvSpPr>
        <p:spPr>
          <a:xfrm>
            <a:off x="7015110" y="4005063"/>
            <a:ext cx="1080120" cy="461665"/>
          </a:xfrm>
          <a:prstGeom prst="rect">
            <a:avLst/>
          </a:prstGeom>
          <a:noFill/>
          <a:ln w="28575">
            <a:solidFill>
              <a:schemeClr val="tx1"/>
            </a:solidFill>
          </a:ln>
        </p:spPr>
        <p:txBody>
          <a:bodyPr wrap="square" rtlCol="0">
            <a:spAutoFit/>
          </a:bodyPr>
          <a:lstStyle/>
          <a:p>
            <a:pPr algn="ctr"/>
            <a:r>
              <a:rPr lang="en-GB" sz="2400" dirty="0"/>
              <a:t>Silence</a:t>
            </a:r>
          </a:p>
        </p:txBody>
      </p:sp>
      <p:cxnSp>
        <p:nvCxnSpPr>
          <p:cNvPr id="9" name="Straight Arrow Connector 8"/>
          <p:cNvCxnSpPr/>
          <p:nvPr/>
        </p:nvCxnSpPr>
        <p:spPr>
          <a:xfrm flipH="1">
            <a:off x="1186194" y="3151497"/>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35892" y="3166246"/>
            <a:ext cx="18100" cy="224587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248742" y="3166246"/>
            <a:ext cx="1059562" cy="78356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87823" y="5622339"/>
            <a:ext cx="2232249" cy="830997"/>
          </a:xfrm>
          <a:prstGeom prst="rect">
            <a:avLst/>
          </a:prstGeom>
          <a:noFill/>
          <a:ln w="28575">
            <a:solidFill>
              <a:schemeClr val="tx1"/>
            </a:solidFill>
          </a:ln>
        </p:spPr>
        <p:txBody>
          <a:bodyPr wrap="square" rtlCol="0">
            <a:spAutoFit/>
          </a:bodyPr>
          <a:lstStyle/>
          <a:p>
            <a:pPr algn="ctr"/>
            <a:r>
              <a:rPr lang="en-GB" sz="2400" dirty="0"/>
              <a:t>Gesture and facial expression</a:t>
            </a:r>
          </a:p>
        </p:txBody>
      </p:sp>
      <p:sp>
        <p:nvSpPr>
          <p:cNvPr id="15" name="TextBox 14"/>
          <p:cNvSpPr txBox="1"/>
          <p:nvPr/>
        </p:nvSpPr>
        <p:spPr>
          <a:xfrm>
            <a:off x="5377740" y="5517232"/>
            <a:ext cx="1642532" cy="830997"/>
          </a:xfrm>
          <a:prstGeom prst="rect">
            <a:avLst/>
          </a:prstGeom>
          <a:noFill/>
          <a:ln w="28575">
            <a:solidFill>
              <a:schemeClr val="tx1"/>
            </a:solidFill>
          </a:ln>
        </p:spPr>
        <p:txBody>
          <a:bodyPr wrap="square" rtlCol="0">
            <a:spAutoFit/>
          </a:bodyPr>
          <a:lstStyle/>
          <a:p>
            <a:pPr algn="ctr"/>
            <a:r>
              <a:rPr lang="en-GB" sz="2400" dirty="0"/>
              <a:t>Dress and appearance</a:t>
            </a:r>
          </a:p>
        </p:txBody>
      </p:sp>
      <p:sp>
        <p:nvSpPr>
          <p:cNvPr id="16" name="TextBox 15"/>
          <p:cNvSpPr txBox="1"/>
          <p:nvPr/>
        </p:nvSpPr>
        <p:spPr>
          <a:xfrm>
            <a:off x="6433377" y="4581128"/>
            <a:ext cx="1203387" cy="830997"/>
          </a:xfrm>
          <a:prstGeom prst="rect">
            <a:avLst/>
          </a:prstGeom>
          <a:noFill/>
          <a:ln w="28575">
            <a:solidFill>
              <a:schemeClr val="tx1"/>
            </a:solidFill>
          </a:ln>
        </p:spPr>
        <p:txBody>
          <a:bodyPr wrap="square" rtlCol="0">
            <a:spAutoFit/>
          </a:bodyPr>
          <a:lstStyle/>
          <a:p>
            <a:pPr algn="ctr"/>
            <a:r>
              <a:rPr lang="en-GB" sz="2400" dirty="0"/>
              <a:t>Physical touch</a:t>
            </a:r>
          </a:p>
        </p:txBody>
      </p:sp>
      <p:sp>
        <p:nvSpPr>
          <p:cNvPr id="17" name="TextBox 16"/>
          <p:cNvSpPr txBox="1"/>
          <p:nvPr/>
        </p:nvSpPr>
        <p:spPr>
          <a:xfrm>
            <a:off x="539552" y="4583521"/>
            <a:ext cx="2026568" cy="461665"/>
          </a:xfrm>
          <a:prstGeom prst="rect">
            <a:avLst/>
          </a:prstGeom>
          <a:noFill/>
          <a:ln w="28575">
            <a:solidFill>
              <a:schemeClr val="tx1"/>
            </a:solidFill>
          </a:ln>
        </p:spPr>
        <p:txBody>
          <a:bodyPr wrap="square" rtlCol="0">
            <a:spAutoFit/>
          </a:bodyPr>
          <a:lstStyle/>
          <a:p>
            <a:pPr algn="ctr"/>
            <a:r>
              <a:rPr lang="en-GB" sz="2400" dirty="0"/>
              <a:t>Personal space</a:t>
            </a:r>
          </a:p>
        </p:txBody>
      </p:sp>
      <p:cxnSp>
        <p:nvCxnSpPr>
          <p:cNvPr id="21" name="Straight Arrow Connector 20"/>
          <p:cNvCxnSpPr/>
          <p:nvPr/>
        </p:nvCxnSpPr>
        <p:spPr>
          <a:xfrm flipH="1">
            <a:off x="2015845" y="3199908"/>
            <a:ext cx="971979" cy="131540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715709" y="3197816"/>
            <a:ext cx="915016" cy="191611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74947" y="3191905"/>
            <a:ext cx="868628" cy="222022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25475" y="3197816"/>
            <a:ext cx="862749" cy="1206197"/>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819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264696" cy="1143000"/>
          </a:xfrm>
        </p:spPr>
        <p:txBody>
          <a:bodyPr>
            <a:normAutofit fontScale="90000"/>
          </a:bodyPr>
          <a:lstStyle/>
          <a:p>
            <a:r>
              <a:rPr lang="en-GB" dirty="0"/>
              <a:t>Why does non-verbal communication matter?</a:t>
            </a:r>
          </a:p>
        </p:txBody>
      </p:sp>
      <p:sp>
        <p:nvSpPr>
          <p:cNvPr id="3" name="Content Placeholder 2"/>
          <p:cNvSpPr>
            <a:spLocks noGrp="1"/>
          </p:cNvSpPr>
          <p:nvPr>
            <p:ph idx="1"/>
          </p:nvPr>
        </p:nvSpPr>
        <p:spPr/>
        <p:txBody>
          <a:bodyPr>
            <a:normAutofit lnSpcReduction="10000"/>
          </a:bodyPr>
          <a:lstStyle/>
          <a:p>
            <a:r>
              <a:rPr lang="en-GB" dirty="0"/>
              <a:t>The way we listen to people, the way we make eye contact, are all examples of signals that can tell the person you are speaking to:</a:t>
            </a:r>
          </a:p>
          <a:p>
            <a:pPr lvl="1"/>
            <a:r>
              <a:rPr lang="en-GB" dirty="0"/>
              <a:t>how interested you are</a:t>
            </a:r>
          </a:p>
          <a:p>
            <a:pPr lvl="1"/>
            <a:r>
              <a:rPr lang="en-GB" dirty="0"/>
              <a:t>how truthful or sincere you are</a:t>
            </a:r>
          </a:p>
          <a:p>
            <a:r>
              <a:rPr lang="en-GB" dirty="0"/>
              <a:t>In this way, non-verbal communication can generate mistrust and confusion as well as reassurance</a:t>
            </a:r>
          </a:p>
          <a:p>
            <a:pPr marL="0" indent="0">
              <a:buNone/>
            </a:pPr>
            <a:endParaRPr lang="en-GB" dirty="0"/>
          </a:p>
        </p:txBody>
      </p:sp>
    </p:spTree>
    <p:extLst>
      <p:ext uri="{BB962C8B-B14F-4D97-AF65-F5344CB8AC3E}">
        <p14:creationId xmlns:p14="http://schemas.microsoft.com/office/powerpoint/2010/main" val="3610686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6408712" cy="1143000"/>
          </a:xfrm>
        </p:spPr>
        <p:txBody>
          <a:bodyPr>
            <a:normAutofit fontScale="90000"/>
          </a:bodyPr>
          <a:lstStyle/>
          <a:p>
            <a:r>
              <a:rPr lang="en-GB" dirty="0"/>
              <a:t>Why does non-verbal communication matter?</a:t>
            </a:r>
          </a:p>
        </p:txBody>
      </p:sp>
      <p:sp>
        <p:nvSpPr>
          <p:cNvPr id="3" name="Content Placeholder 2"/>
          <p:cNvSpPr>
            <a:spLocks noGrp="1"/>
          </p:cNvSpPr>
          <p:nvPr>
            <p:ph idx="1"/>
          </p:nvPr>
        </p:nvSpPr>
        <p:spPr/>
        <p:txBody>
          <a:bodyPr>
            <a:normAutofit fontScale="92500" lnSpcReduction="10000"/>
          </a:bodyPr>
          <a:lstStyle/>
          <a:p>
            <a:r>
              <a:rPr lang="en-GB" dirty="0"/>
              <a:t>When non-verbal signals match up with what an individual says, it makes for a more cohesive message and can increase rapport between interlocutors, so building trust and understanding.</a:t>
            </a:r>
          </a:p>
          <a:p>
            <a:r>
              <a:rPr lang="en-GB" dirty="0"/>
              <a:t>When non-verbal signals </a:t>
            </a:r>
            <a:r>
              <a:rPr lang="en-GB" sz="2800" dirty="0"/>
              <a:t>DON’T</a:t>
            </a:r>
            <a:r>
              <a:rPr lang="en-GB" dirty="0"/>
              <a:t> match up with what an individual says, the potential for miscommunication increases, along with confusion, uncertainty and doubts about the sincerity of the communication</a:t>
            </a:r>
          </a:p>
        </p:txBody>
      </p:sp>
    </p:spTree>
    <p:extLst>
      <p:ext uri="{BB962C8B-B14F-4D97-AF65-F5344CB8AC3E}">
        <p14:creationId xmlns:p14="http://schemas.microsoft.com/office/powerpoint/2010/main" val="4244721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Types of non-verbal communication</a:t>
            </a:r>
          </a:p>
        </p:txBody>
      </p:sp>
      <p:sp>
        <p:nvSpPr>
          <p:cNvPr id="3" name="Content Placeholder 2"/>
          <p:cNvSpPr>
            <a:spLocks noGrp="1"/>
          </p:cNvSpPr>
          <p:nvPr>
            <p:ph idx="1"/>
          </p:nvPr>
        </p:nvSpPr>
        <p:spPr/>
        <p:txBody>
          <a:bodyPr>
            <a:normAutofit fontScale="92500"/>
          </a:bodyPr>
          <a:lstStyle/>
          <a:p>
            <a:r>
              <a:rPr lang="en-GB" dirty="0"/>
              <a:t>Eye contact</a:t>
            </a:r>
          </a:p>
          <a:p>
            <a:pPr lvl="1"/>
            <a:r>
              <a:rPr lang="en-GB" dirty="0"/>
              <a:t>vision is the predominant sense for the majority of us. The way we look at another person may indicate interest, hostility, affection, boredom, attraction. </a:t>
            </a:r>
          </a:p>
          <a:p>
            <a:r>
              <a:rPr lang="en-GB" dirty="0"/>
              <a:t>Personal space</a:t>
            </a:r>
          </a:p>
          <a:p>
            <a:pPr lvl="1"/>
            <a:r>
              <a:rPr lang="en-GB" dirty="0"/>
              <a:t>the amount of personal space individuals require varies according to culture. As well as signs of intimacy or affection, physical closeness may also communicate aggression or dominance.</a:t>
            </a:r>
          </a:p>
        </p:txBody>
      </p:sp>
      <p:sp>
        <p:nvSpPr>
          <p:cNvPr id="6" name="Rectangle 5">
            <a:extLst>
              <a:ext uri="{FF2B5EF4-FFF2-40B4-BE49-F238E27FC236}">
                <a16:creationId xmlns:a16="http://schemas.microsoft.com/office/drawing/2014/main" id="{BF95CFAB-CBC8-4515-A5C4-89AEBB7B79CE}"/>
              </a:ext>
            </a:extLst>
          </p:cNvPr>
          <p:cNvSpPr/>
          <p:nvPr/>
        </p:nvSpPr>
        <p:spPr>
          <a:xfrm>
            <a:off x="3203848" y="6211669"/>
            <a:ext cx="5184576" cy="646331"/>
          </a:xfrm>
          <a:prstGeom prst="rect">
            <a:avLst/>
          </a:prstGeom>
        </p:spPr>
        <p:txBody>
          <a:bodyPr wrap="square">
            <a:spAutoFit/>
          </a:bodyPr>
          <a:lstStyle/>
          <a:p>
            <a:pPr lvl="0"/>
            <a:r>
              <a:rPr lang="en-GB" dirty="0">
                <a:solidFill>
                  <a:schemeClr val="tx2"/>
                </a:solidFill>
              </a:rPr>
              <a:t>Source: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3141931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Types of non-verbal communication</a:t>
            </a:r>
          </a:p>
        </p:txBody>
      </p:sp>
      <p:sp>
        <p:nvSpPr>
          <p:cNvPr id="3" name="Content Placeholder 2"/>
          <p:cNvSpPr>
            <a:spLocks noGrp="1"/>
          </p:cNvSpPr>
          <p:nvPr>
            <p:ph idx="1"/>
          </p:nvPr>
        </p:nvSpPr>
        <p:spPr>
          <a:xfrm>
            <a:off x="457200" y="1600200"/>
            <a:ext cx="7715200" cy="4709120"/>
          </a:xfrm>
        </p:spPr>
        <p:txBody>
          <a:bodyPr>
            <a:normAutofit lnSpcReduction="10000"/>
          </a:bodyPr>
          <a:lstStyle/>
          <a:p>
            <a:r>
              <a:rPr lang="en-GB" dirty="0"/>
              <a:t>Posture and body movement</a:t>
            </a:r>
          </a:p>
          <a:p>
            <a:pPr lvl="1"/>
            <a:r>
              <a:rPr lang="en-GB" dirty="0"/>
              <a:t>the way we stand, walk, sit, or hold our head may signal our true feelings</a:t>
            </a:r>
          </a:p>
          <a:p>
            <a:pPr lvl="1"/>
            <a:r>
              <a:rPr lang="en-GB" dirty="0"/>
              <a:t>pay attention to posture, bearing and stance</a:t>
            </a:r>
          </a:p>
          <a:p>
            <a:r>
              <a:rPr lang="en-GB" dirty="0"/>
              <a:t>Dress and appearance</a:t>
            </a:r>
          </a:p>
          <a:p>
            <a:pPr lvl="1"/>
            <a:r>
              <a:rPr lang="en-GB" dirty="0"/>
              <a:t>we can signal a personal view of ourselves: </a:t>
            </a:r>
          </a:p>
          <a:p>
            <a:pPr lvl="2"/>
            <a:r>
              <a:rPr lang="en-GB" dirty="0"/>
              <a:t>creativity, wealth, power, sense of fashion; </a:t>
            </a:r>
          </a:p>
          <a:p>
            <a:pPr lvl="2"/>
            <a:r>
              <a:rPr lang="en-GB" dirty="0"/>
              <a:t>our attitudes to values such as modesty; </a:t>
            </a:r>
          </a:p>
          <a:p>
            <a:pPr lvl="2"/>
            <a:r>
              <a:rPr lang="en-GB" dirty="0"/>
              <a:t>our affiliation to social movements or religious groups</a:t>
            </a:r>
          </a:p>
        </p:txBody>
      </p:sp>
      <p:sp>
        <p:nvSpPr>
          <p:cNvPr id="6" name="Rectangle 5">
            <a:extLst>
              <a:ext uri="{FF2B5EF4-FFF2-40B4-BE49-F238E27FC236}">
                <a16:creationId xmlns:a16="http://schemas.microsoft.com/office/drawing/2014/main" id="{BF95CFAB-CBC8-4515-A5C4-89AEBB7B79CE}"/>
              </a:ext>
            </a:extLst>
          </p:cNvPr>
          <p:cNvSpPr/>
          <p:nvPr/>
        </p:nvSpPr>
        <p:spPr>
          <a:xfrm>
            <a:off x="3203848" y="6211669"/>
            <a:ext cx="5184576" cy="646331"/>
          </a:xfrm>
          <a:prstGeom prst="rect">
            <a:avLst/>
          </a:prstGeom>
        </p:spPr>
        <p:txBody>
          <a:bodyPr wrap="square">
            <a:spAutoFit/>
          </a:bodyPr>
          <a:lstStyle/>
          <a:p>
            <a:pPr lvl="0"/>
            <a:r>
              <a:rPr lang="en-GB" dirty="0">
                <a:solidFill>
                  <a:schemeClr val="tx2"/>
                </a:solidFill>
              </a:rPr>
              <a:t>Source: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2900039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Types of non-verbal communication</a:t>
            </a:r>
          </a:p>
        </p:txBody>
      </p:sp>
      <p:sp>
        <p:nvSpPr>
          <p:cNvPr id="3" name="Content Placeholder 2"/>
          <p:cNvSpPr>
            <a:spLocks noGrp="1"/>
          </p:cNvSpPr>
          <p:nvPr>
            <p:ph idx="1"/>
          </p:nvPr>
        </p:nvSpPr>
        <p:spPr/>
        <p:txBody>
          <a:bodyPr>
            <a:normAutofit/>
          </a:bodyPr>
          <a:lstStyle/>
          <a:p>
            <a:r>
              <a:rPr lang="en-GB" dirty="0"/>
              <a:t>Gestures</a:t>
            </a:r>
          </a:p>
          <a:p>
            <a:pPr lvl="1"/>
            <a:r>
              <a:rPr lang="en-GB" dirty="0"/>
              <a:t>the way we point, beckon or use our hands in other ways are important. Gestures tend to have </a:t>
            </a:r>
            <a:r>
              <a:rPr lang="en-GB" sz="2400" dirty="0"/>
              <a:t>DIFFERENT</a:t>
            </a:r>
            <a:r>
              <a:rPr lang="en-GB" dirty="0"/>
              <a:t> meanings across cultures and regions</a:t>
            </a:r>
          </a:p>
          <a:p>
            <a:r>
              <a:rPr lang="en-GB" dirty="0"/>
              <a:t>Facial expressions</a:t>
            </a:r>
          </a:p>
          <a:p>
            <a:pPr lvl="1"/>
            <a:r>
              <a:rPr lang="en-GB" dirty="0"/>
              <a:t>facial expressions for happiness, sadness, anger, surprise, fear and disgust tend to be the same across cultures</a:t>
            </a:r>
          </a:p>
          <a:p>
            <a:endParaRPr lang="en-GB" dirty="0"/>
          </a:p>
        </p:txBody>
      </p:sp>
      <p:sp>
        <p:nvSpPr>
          <p:cNvPr id="4" name="TextBox 3"/>
          <p:cNvSpPr txBox="1"/>
          <p:nvPr/>
        </p:nvSpPr>
        <p:spPr>
          <a:xfrm>
            <a:off x="3275856" y="6211669"/>
            <a:ext cx="4968552" cy="646331"/>
          </a:xfrm>
          <a:prstGeom prst="rect">
            <a:avLst/>
          </a:prstGeom>
          <a:noFill/>
        </p:spPr>
        <p:txBody>
          <a:bodyPr wrap="square" rtlCol="0">
            <a:spAutoFit/>
          </a:bodyPr>
          <a:lstStyle/>
          <a:p>
            <a:r>
              <a:rPr lang="en-GB" dirty="0">
                <a:solidFill>
                  <a:schemeClr val="tx2"/>
                </a:solidFill>
              </a:rPr>
              <a:t>Source: </a:t>
            </a:r>
            <a:r>
              <a:rPr lang="en-GB" dirty="0">
                <a:solidFill>
                  <a:schemeClr val="tx2"/>
                </a:solidFill>
                <a:hlinkClick r:id="rId2"/>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1356515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Types of non-verbal communication</a:t>
            </a:r>
          </a:p>
        </p:txBody>
      </p:sp>
      <p:sp>
        <p:nvSpPr>
          <p:cNvPr id="3" name="Content Placeholder 2"/>
          <p:cNvSpPr>
            <a:spLocks noGrp="1"/>
          </p:cNvSpPr>
          <p:nvPr>
            <p:ph idx="1"/>
          </p:nvPr>
        </p:nvSpPr>
        <p:spPr/>
        <p:txBody>
          <a:bodyPr>
            <a:normAutofit lnSpcReduction="10000"/>
          </a:bodyPr>
          <a:lstStyle/>
          <a:p>
            <a:r>
              <a:rPr lang="en-GB" dirty="0"/>
              <a:t>Touch</a:t>
            </a:r>
          </a:p>
          <a:p>
            <a:pPr lvl="1"/>
            <a:r>
              <a:rPr lang="en-GB" dirty="0"/>
              <a:t>the significance of a touch can vary greatly across cultures. What impressions might be made by a weak handshake, a slap on the back, a pat on the head, a hug, or a hand on someone’s arm? </a:t>
            </a:r>
          </a:p>
          <a:p>
            <a:r>
              <a:rPr lang="en-GB" dirty="0"/>
              <a:t>Silence</a:t>
            </a:r>
          </a:p>
          <a:p>
            <a:pPr lvl="1"/>
            <a:r>
              <a:rPr lang="en-GB" dirty="0"/>
              <a:t>used positively, it can allow others to communicate their messages, but used negatively it can oblige others to silence</a:t>
            </a:r>
          </a:p>
        </p:txBody>
      </p:sp>
      <p:sp>
        <p:nvSpPr>
          <p:cNvPr id="5" name="Rectangle 4">
            <a:extLst>
              <a:ext uri="{FF2B5EF4-FFF2-40B4-BE49-F238E27FC236}">
                <a16:creationId xmlns:a16="http://schemas.microsoft.com/office/drawing/2014/main" id="{8EAB3F1D-D7ED-4F9E-A116-71DB9E4C060D}"/>
              </a:ext>
            </a:extLst>
          </p:cNvPr>
          <p:cNvSpPr/>
          <p:nvPr/>
        </p:nvSpPr>
        <p:spPr>
          <a:xfrm>
            <a:off x="3203848" y="6211669"/>
            <a:ext cx="5184576" cy="646331"/>
          </a:xfrm>
          <a:prstGeom prst="rect">
            <a:avLst/>
          </a:prstGeom>
        </p:spPr>
        <p:txBody>
          <a:bodyPr wrap="square">
            <a:spAutoFit/>
          </a:bodyPr>
          <a:lstStyle/>
          <a:p>
            <a:pPr lvl="0"/>
            <a:r>
              <a:rPr lang="en-GB" dirty="0">
                <a:solidFill>
                  <a:schemeClr val="tx2"/>
                </a:solidFill>
              </a:rPr>
              <a:t>Source: </a:t>
            </a:r>
            <a:r>
              <a:rPr lang="en-GB" dirty="0">
                <a:solidFill>
                  <a:schemeClr val="tx2"/>
                </a:solidFill>
                <a:hlinkClick r:id="rId3"/>
              </a:rPr>
              <a:t>www.helpguide.org/articles/relationships-communication/nonverbal-communication.htm</a:t>
            </a:r>
            <a:r>
              <a:rPr lang="en-GB" dirty="0">
                <a:solidFill>
                  <a:schemeClr val="tx2"/>
                </a:solidFill>
              </a:rPr>
              <a:t> </a:t>
            </a:r>
          </a:p>
        </p:txBody>
      </p:sp>
    </p:spTree>
    <p:extLst>
      <p:ext uri="{BB962C8B-B14F-4D97-AF65-F5344CB8AC3E}">
        <p14:creationId xmlns:p14="http://schemas.microsoft.com/office/powerpoint/2010/main" val="240857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6480720" cy="1143000"/>
          </a:xfrm>
        </p:spPr>
        <p:txBody>
          <a:bodyPr>
            <a:normAutofit fontScale="90000"/>
          </a:bodyPr>
          <a:lstStyle/>
          <a:p>
            <a:r>
              <a:rPr lang="en-GB" dirty="0"/>
              <a:t>Non-verbal communication in action</a:t>
            </a:r>
          </a:p>
        </p:txBody>
      </p:sp>
      <p:sp>
        <p:nvSpPr>
          <p:cNvPr id="3" name="Content Placeholder 2"/>
          <p:cNvSpPr>
            <a:spLocks noGrp="1"/>
          </p:cNvSpPr>
          <p:nvPr>
            <p:ph idx="1"/>
          </p:nvPr>
        </p:nvSpPr>
        <p:spPr>
          <a:xfrm>
            <a:off x="395536" y="1600200"/>
            <a:ext cx="7704856" cy="4525963"/>
          </a:xfrm>
        </p:spPr>
        <p:txBody>
          <a:bodyPr/>
          <a:lstStyle/>
          <a:p>
            <a:r>
              <a:rPr lang="en-GB" dirty="0"/>
              <a:t>You are going to watch a short video clip that depicts several examples of nonverbal communication. </a:t>
            </a:r>
          </a:p>
          <a:p>
            <a:pPr marL="914400" lvl="1" indent="-514350">
              <a:buFont typeface="+mj-lt"/>
              <a:buAutoNum type="arabicPeriod"/>
            </a:pPr>
            <a:r>
              <a:rPr lang="en-GB" dirty="0"/>
              <a:t>Use the viewing sheet to check off the examples as you see them.</a:t>
            </a:r>
          </a:p>
          <a:p>
            <a:pPr marL="914400" lvl="1" indent="-514350">
              <a:buFont typeface="+mj-lt"/>
              <a:buAutoNum type="arabicPeriod"/>
            </a:pPr>
            <a:r>
              <a:rPr lang="en-GB" dirty="0"/>
              <a:t>Work in your groups to answer the questions on the viewing sheet</a:t>
            </a:r>
          </a:p>
        </p:txBody>
      </p:sp>
    </p:spTree>
    <p:extLst>
      <p:ext uri="{BB962C8B-B14F-4D97-AF65-F5344CB8AC3E}">
        <p14:creationId xmlns:p14="http://schemas.microsoft.com/office/powerpoint/2010/main" val="1534220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823"/>
            <a:ext cx="7188646" cy="841535"/>
          </a:xfrm>
        </p:spPr>
        <p:txBody>
          <a:bodyPr>
            <a:normAutofit/>
          </a:bodyPr>
          <a:lstStyle/>
          <a:p>
            <a:r>
              <a:rPr lang="en-GB" sz="3600" dirty="0"/>
              <a:t>Non-verbal communication</a:t>
            </a:r>
          </a:p>
        </p:txBody>
      </p:sp>
      <p:pic>
        <p:nvPicPr>
          <p:cNvPr id="4" name="MR Bean Non verbal communication">
            <a:hlinkClick r:id="" action="ppaction://media"/>
            <a:extLst>
              <a:ext uri="{FF2B5EF4-FFF2-40B4-BE49-F238E27FC236}">
                <a16:creationId xmlns:a16="http://schemas.microsoft.com/office/drawing/2014/main" id="{0A1381E4-5B08-4569-88BB-A42245CF9C3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9552" y="1166018"/>
            <a:ext cx="6569127" cy="4927278"/>
          </a:xfrm>
        </p:spPr>
      </p:pic>
    </p:spTree>
    <p:extLst>
      <p:ext uri="{BB962C8B-B14F-4D97-AF65-F5344CB8AC3E}">
        <p14:creationId xmlns:p14="http://schemas.microsoft.com/office/powerpoint/2010/main" val="38343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739074" y="1663640"/>
            <a:ext cx="7200800"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1.2.6</a:t>
            </a:r>
          </a:p>
          <a:p>
            <a:endParaRPr lang="en-US" sz="2400" b="1" dirty="0"/>
          </a:p>
          <a:p>
            <a:r>
              <a:rPr lang="en-US" sz="2400" b="1" dirty="0"/>
              <a:t>ACTIVITY TITLE: Preparing for an intercultural experience</a:t>
            </a:r>
          </a:p>
          <a:p>
            <a:endParaRPr lang="en-US" sz="2400" b="1" dirty="0"/>
          </a:p>
          <a:p>
            <a:r>
              <a:rPr lang="en-US" sz="2400" b="1" dirty="0"/>
              <a:t>ACTIVITY DURATION: 10 minutes</a:t>
            </a:r>
          </a:p>
          <a:p>
            <a:endParaRPr lang="en-US" sz="2400" b="1" dirty="0"/>
          </a:p>
          <a:p>
            <a:r>
              <a:rPr lang="en-US" sz="2400" b="1" dirty="0"/>
              <a:t>COMMENTS:</a:t>
            </a:r>
          </a:p>
        </p:txBody>
      </p:sp>
    </p:spTree>
    <p:extLst>
      <p:ext uri="{BB962C8B-B14F-4D97-AF65-F5344CB8AC3E}">
        <p14:creationId xmlns:p14="http://schemas.microsoft.com/office/powerpoint/2010/main" val="64010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5197-BE8F-4AF9-B110-D5E2D17BB28F}"/>
              </a:ext>
            </a:extLst>
          </p:cNvPr>
          <p:cNvSpPr>
            <a:spLocks noGrp="1"/>
          </p:cNvSpPr>
          <p:nvPr>
            <p:ph type="title"/>
          </p:nvPr>
        </p:nvSpPr>
        <p:spPr/>
        <p:txBody>
          <a:bodyPr>
            <a:normAutofit fontScale="90000"/>
          </a:bodyPr>
          <a:lstStyle/>
          <a:p>
            <a:r>
              <a:rPr lang="en-GB" dirty="0"/>
              <a:t>What is intercultural communication?</a:t>
            </a:r>
          </a:p>
        </p:txBody>
      </p:sp>
      <p:sp>
        <p:nvSpPr>
          <p:cNvPr id="3" name="Content Placeholder 2">
            <a:extLst>
              <a:ext uri="{FF2B5EF4-FFF2-40B4-BE49-F238E27FC236}">
                <a16:creationId xmlns:a16="http://schemas.microsoft.com/office/drawing/2014/main" id="{380C4551-CC0D-4A53-BC95-5A81C8D667FE}"/>
              </a:ext>
            </a:extLst>
          </p:cNvPr>
          <p:cNvSpPr>
            <a:spLocks noGrp="1"/>
          </p:cNvSpPr>
          <p:nvPr>
            <p:ph idx="1"/>
          </p:nvPr>
        </p:nvSpPr>
        <p:spPr/>
        <p:txBody>
          <a:bodyPr/>
          <a:lstStyle/>
          <a:p>
            <a:r>
              <a:rPr lang="en-GB" dirty="0"/>
              <a:t>You will now be asked to classify a number of examples of communication according to whether they are: </a:t>
            </a:r>
          </a:p>
          <a:p>
            <a:pPr lvl="1"/>
            <a:r>
              <a:rPr lang="en-GB" sz="3600" b="1" dirty="0"/>
              <a:t>A</a:t>
            </a:r>
            <a:r>
              <a:rPr lang="en-GB" dirty="0"/>
              <a:t>lways intercultural </a:t>
            </a:r>
          </a:p>
          <a:p>
            <a:pPr lvl="1"/>
            <a:r>
              <a:rPr lang="en-GB" sz="3600" b="1" dirty="0"/>
              <a:t>S</a:t>
            </a:r>
            <a:r>
              <a:rPr lang="en-GB" dirty="0"/>
              <a:t>ometimes intercultural</a:t>
            </a:r>
          </a:p>
          <a:p>
            <a:pPr lvl="1"/>
            <a:r>
              <a:rPr lang="en-GB" sz="3600" b="1" dirty="0"/>
              <a:t>N</a:t>
            </a:r>
            <a:r>
              <a:rPr lang="en-GB" dirty="0"/>
              <a:t>ever intercultural </a:t>
            </a:r>
          </a:p>
          <a:p>
            <a:endParaRPr lang="en-GB" dirty="0"/>
          </a:p>
        </p:txBody>
      </p:sp>
    </p:spTree>
    <p:extLst>
      <p:ext uri="{BB962C8B-B14F-4D97-AF65-F5344CB8AC3E}">
        <p14:creationId xmlns:p14="http://schemas.microsoft.com/office/powerpoint/2010/main" val="24389113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03B-FE23-4E41-A776-3C059481D689}"/>
              </a:ext>
            </a:extLst>
          </p:cNvPr>
          <p:cNvSpPr>
            <a:spLocks noGrp="1"/>
          </p:cNvSpPr>
          <p:nvPr>
            <p:ph type="title"/>
          </p:nvPr>
        </p:nvSpPr>
        <p:spPr>
          <a:xfrm>
            <a:off x="323528" y="274638"/>
            <a:ext cx="7056784" cy="1143000"/>
          </a:xfrm>
        </p:spPr>
        <p:txBody>
          <a:bodyPr>
            <a:normAutofit fontScale="90000"/>
          </a:bodyPr>
          <a:lstStyle/>
          <a:p>
            <a:r>
              <a:rPr lang="en-GB" dirty="0"/>
              <a:t>Preparing for an intercultural experience</a:t>
            </a:r>
          </a:p>
        </p:txBody>
      </p:sp>
      <p:sp>
        <p:nvSpPr>
          <p:cNvPr id="3" name="Content Placeholder 2">
            <a:extLst>
              <a:ext uri="{FF2B5EF4-FFF2-40B4-BE49-F238E27FC236}">
                <a16:creationId xmlns:a16="http://schemas.microsoft.com/office/drawing/2014/main" id="{7E352814-FEC1-4E9B-B22C-515E8150C403}"/>
              </a:ext>
            </a:extLst>
          </p:cNvPr>
          <p:cNvSpPr>
            <a:spLocks noGrp="1"/>
          </p:cNvSpPr>
          <p:nvPr>
            <p:ph idx="1"/>
          </p:nvPr>
        </p:nvSpPr>
        <p:spPr>
          <a:xfrm>
            <a:off x="457200" y="1600200"/>
            <a:ext cx="7643192" cy="4997152"/>
          </a:xfrm>
        </p:spPr>
        <p:txBody>
          <a:bodyPr>
            <a:normAutofit/>
          </a:bodyPr>
          <a:lstStyle/>
          <a:p>
            <a:r>
              <a:rPr lang="en-GB" dirty="0"/>
              <a:t>When preparing for an intercultural experience it is also helpful to:</a:t>
            </a:r>
          </a:p>
          <a:p>
            <a:pPr lvl="1"/>
            <a:r>
              <a:rPr lang="en-GB" dirty="0"/>
              <a:t>Talk to colleagues who have been in that context before you. This will help to gain insight and relevant information.</a:t>
            </a:r>
          </a:p>
          <a:p>
            <a:pPr lvl="1"/>
            <a:r>
              <a:rPr lang="en-GB" dirty="0"/>
              <a:t>Be aware of your own ‘culture’. Everyone has personal beliefs, attitudes and assumptions that might impact on how they communicate. Be ready to challenge these beliefs, and to have them challenged.</a:t>
            </a:r>
          </a:p>
        </p:txBody>
      </p:sp>
    </p:spTree>
    <p:extLst>
      <p:ext uri="{BB962C8B-B14F-4D97-AF65-F5344CB8AC3E}">
        <p14:creationId xmlns:p14="http://schemas.microsoft.com/office/powerpoint/2010/main" val="313674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03B-FE23-4E41-A776-3C059481D689}"/>
              </a:ext>
            </a:extLst>
          </p:cNvPr>
          <p:cNvSpPr>
            <a:spLocks noGrp="1"/>
          </p:cNvSpPr>
          <p:nvPr>
            <p:ph type="title"/>
          </p:nvPr>
        </p:nvSpPr>
        <p:spPr>
          <a:xfrm>
            <a:off x="323528" y="274638"/>
            <a:ext cx="7056784" cy="1143000"/>
          </a:xfrm>
        </p:spPr>
        <p:txBody>
          <a:bodyPr>
            <a:normAutofit fontScale="90000"/>
          </a:bodyPr>
          <a:lstStyle/>
          <a:p>
            <a:r>
              <a:rPr lang="en-GB" dirty="0"/>
              <a:t>Preparing for an intercultural experience</a:t>
            </a:r>
          </a:p>
        </p:txBody>
      </p:sp>
      <p:sp>
        <p:nvSpPr>
          <p:cNvPr id="3" name="Content Placeholder 2">
            <a:extLst>
              <a:ext uri="{FF2B5EF4-FFF2-40B4-BE49-F238E27FC236}">
                <a16:creationId xmlns:a16="http://schemas.microsoft.com/office/drawing/2014/main" id="{7E352814-FEC1-4E9B-B22C-515E8150C403}"/>
              </a:ext>
            </a:extLst>
          </p:cNvPr>
          <p:cNvSpPr>
            <a:spLocks noGrp="1"/>
          </p:cNvSpPr>
          <p:nvPr>
            <p:ph idx="1"/>
          </p:nvPr>
        </p:nvSpPr>
        <p:spPr>
          <a:xfrm>
            <a:off x="457200" y="1600200"/>
            <a:ext cx="7643192" cy="4565104"/>
          </a:xfrm>
        </p:spPr>
        <p:txBody>
          <a:bodyPr>
            <a:normAutofit/>
          </a:bodyPr>
          <a:lstStyle/>
          <a:p>
            <a:r>
              <a:rPr lang="en-GB" dirty="0"/>
              <a:t>Intercultural experiences are a fantastic opportunity for personal and professional development. Build your skills, but also:</a:t>
            </a:r>
          </a:p>
          <a:p>
            <a:pPr lvl="1"/>
            <a:r>
              <a:rPr lang="en-GB" dirty="0"/>
              <a:t>be open and prepared for new experiences</a:t>
            </a:r>
          </a:p>
          <a:p>
            <a:pPr lvl="1"/>
            <a:r>
              <a:rPr lang="en-GB" dirty="0"/>
              <a:t>be ready to adapt your behaviour where necessary</a:t>
            </a:r>
          </a:p>
          <a:p>
            <a:pPr lvl="1"/>
            <a:r>
              <a:rPr lang="en-GB" dirty="0"/>
              <a:t>anticipate the best outcomes, not the worst!</a:t>
            </a:r>
          </a:p>
        </p:txBody>
      </p:sp>
    </p:spTree>
    <p:extLst>
      <p:ext uri="{BB962C8B-B14F-4D97-AF65-F5344CB8AC3E}">
        <p14:creationId xmlns:p14="http://schemas.microsoft.com/office/powerpoint/2010/main" val="92103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6C15-97BA-4F02-AE94-D0FE010ED004}"/>
              </a:ext>
            </a:extLst>
          </p:cNvPr>
          <p:cNvSpPr>
            <a:spLocks noGrp="1"/>
          </p:cNvSpPr>
          <p:nvPr>
            <p:ph type="title"/>
          </p:nvPr>
        </p:nvSpPr>
        <p:spPr/>
        <p:txBody>
          <a:bodyPr>
            <a:normAutofit fontScale="90000"/>
          </a:bodyPr>
          <a:lstStyle/>
          <a:p>
            <a:r>
              <a:rPr lang="en-GB" dirty="0"/>
              <a:t>Avoiding intercultural shock and/or conflict</a:t>
            </a:r>
          </a:p>
        </p:txBody>
      </p:sp>
      <p:sp>
        <p:nvSpPr>
          <p:cNvPr id="3" name="Content Placeholder 2">
            <a:extLst>
              <a:ext uri="{FF2B5EF4-FFF2-40B4-BE49-F238E27FC236}">
                <a16:creationId xmlns:a16="http://schemas.microsoft.com/office/drawing/2014/main" id="{AD5603E1-0693-476A-A620-8483E2EB8115}"/>
              </a:ext>
            </a:extLst>
          </p:cNvPr>
          <p:cNvSpPr>
            <a:spLocks noGrp="1"/>
          </p:cNvSpPr>
          <p:nvPr>
            <p:ph idx="1"/>
          </p:nvPr>
        </p:nvSpPr>
        <p:spPr>
          <a:xfrm>
            <a:off x="457200" y="1600200"/>
            <a:ext cx="7643192" cy="4781128"/>
          </a:xfrm>
        </p:spPr>
        <p:txBody>
          <a:bodyPr>
            <a:normAutofit/>
          </a:bodyPr>
          <a:lstStyle/>
          <a:p>
            <a:r>
              <a:rPr lang="en-GB" dirty="0"/>
              <a:t>Don’t panic – intercultural shock is a rare!</a:t>
            </a:r>
          </a:p>
          <a:p>
            <a:r>
              <a:rPr lang="en-GB" dirty="0"/>
              <a:t>Moving to any new situation, for example, starting school, starting a new job, or moving house, can lead to a certain amount of disorientation, but this is not, in itself, a cause for panic or conflict.</a:t>
            </a:r>
          </a:p>
          <a:p>
            <a:r>
              <a:rPr lang="en-GB" dirty="0"/>
              <a:t>An intercultural experience will be different, new, but hopefully not a shock.</a:t>
            </a:r>
          </a:p>
          <a:p>
            <a:endParaRPr lang="en-GB" dirty="0"/>
          </a:p>
          <a:p>
            <a:endParaRPr lang="en-GB" dirty="0"/>
          </a:p>
        </p:txBody>
      </p:sp>
    </p:spTree>
    <p:extLst>
      <p:ext uri="{BB962C8B-B14F-4D97-AF65-F5344CB8AC3E}">
        <p14:creationId xmlns:p14="http://schemas.microsoft.com/office/powerpoint/2010/main" val="2808211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6C15-97BA-4F02-AE94-D0FE010ED004}"/>
              </a:ext>
            </a:extLst>
          </p:cNvPr>
          <p:cNvSpPr>
            <a:spLocks noGrp="1"/>
          </p:cNvSpPr>
          <p:nvPr>
            <p:ph type="title"/>
          </p:nvPr>
        </p:nvSpPr>
        <p:spPr/>
        <p:txBody>
          <a:bodyPr>
            <a:normAutofit fontScale="90000"/>
          </a:bodyPr>
          <a:lstStyle/>
          <a:p>
            <a:r>
              <a:rPr lang="en-GB" dirty="0"/>
              <a:t>Avoiding intercultural shock and/or conflict</a:t>
            </a:r>
          </a:p>
        </p:txBody>
      </p:sp>
      <p:sp>
        <p:nvSpPr>
          <p:cNvPr id="3" name="Content Placeholder 2">
            <a:extLst>
              <a:ext uri="{FF2B5EF4-FFF2-40B4-BE49-F238E27FC236}">
                <a16:creationId xmlns:a16="http://schemas.microsoft.com/office/drawing/2014/main" id="{AD5603E1-0693-476A-A620-8483E2EB8115}"/>
              </a:ext>
            </a:extLst>
          </p:cNvPr>
          <p:cNvSpPr>
            <a:spLocks noGrp="1"/>
          </p:cNvSpPr>
          <p:nvPr>
            <p:ph idx="1"/>
          </p:nvPr>
        </p:nvSpPr>
        <p:spPr>
          <a:xfrm>
            <a:off x="457200" y="1600200"/>
            <a:ext cx="7643192" cy="4781128"/>
          </a:xfrm>
        </p:spPr>
        <p:txBody>
          <a:bodyPr>
            <a:normAutofit fontScale="92500" lnSpcReduction="20000"/>
          </a:bodyPr>
          <a:lstStyle/>
          <a:p>
            <a:r>
              <a:rPr lang="en-GB" dirty="0"/>
              <a:t>Finding out about local customs and habits before you go is proactive and corresponds to the ‘Organising Phenomena’ level of Bloom’s taxonomy of the affective domain.</a:t>
            </a:r>
          </a:p>
          <a:p>
            <a:r>
              <a:rPr lang="en-GB" dirty="0"/>
              <a:t>Avoiding cultural stereotypes (see Module 1 Unit 2) makes it less likely that you will miscommunicate or cause offence.</a:t>
            </a:r>
          </a:p>
          <a:p>
            <a:r>
              <a:rPr lang="en-GB" dirty="0"/>
              <a:t>Showing your openness through non-verbal signals as well as what you say will assist communication.</a:t>
            </a:r>
          </a:p>
          <a:p>
            <a:r>
              <a:rPr lang="en-GB" dirty="0"/>
              <a:t>We will cover intercultural shock in more detail in Module </a:t>
            </a:r>
            <a:r>
              <a:rPr lang="en-GB"/>
              <a:t>2 Unit 3).</a:t>
            </a:r>
            <a:endParaRPr lang="en-GB" dirty="0"/>
          </a:p>
          <a:p>
            <a:endParaRPr lang="en-GB" dirty="0"/>
          </a:p>
        </p:txBody>
      </p:sp>
    </p:spTree>
    <p:extLst>
      <p:ext uri="{BB962C8B-B14F-4D97-AF65-F5344CB8AC3E}">
        <p14:creationId xmlns:p14="http://schemas.microsoft.com/office/powerpoint/2010/main" val="1664956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Further Reading</a:t>
            </a:r>
            <a:endParaRPr lang="el-G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2400" dirty="0"/>
              <a:t>Hall, J. K., (2013) </a:t>
            </a:r>
            <a:r>
              <a:rPr lang="en-US" sz="2400" i="1" dirty="0"/>
              <a:t>Teaching and Researching: Language and Identity,</a:t>
            </a:r>
            <a:r>
              <a:rPr lang="en-US" sz="2400" dirty="0"/>
              <a:t> </a:t>
            </a:r>
            <a:r>
              <a:rPr lang="en-US" sz="2400"/>
              <a:t>Pearson India</a:t>
            </a:r>
          </a:p>
          <a:p>
            <a:pPr marL="0" indent="0">
              <a:buNone/>
            </a:pPr>
            <a:endParaRPr lang="en-US" sz="2400" dirty="0"/>
          </a:p>
          <a:p>
            <a:pPr marL="457200" indent="-457200">
              <a:buFont typeface="+mj-lt"/>
              <a:buAutoNum type="arabicPeriod"/>
            </a:pPr>
            <a:r>
              <a:rPr lang="en-GB" sz="2400" dirty="0" err="1"/>
              <a:t>Bührig</a:t>
            </a:r>
            <a:r>
              <a:rPr lang="en-GB" sz="2400" dirty="0"/>
              <a:t>, K. and </a:t>
            </a:r>
            <a:r>
              <a:rPr lang="en-GB" sz="2400" dirty="0" err="1"/>
              <a:t>Thije</a:t>
            </a:r>
            <a:r>
              <a:rPr lang="en-GB" sz="2400" dirty="0"/>
              <a:t>, J. (2006) </a:t>
            </a:r>
            <a:r>
              <a:rPr lang="en-GB" sz="2400" i="1" dirty="0"/>
              <a:t>Beyond Misunderstanding: Linguistic Analyses of</a:t>
            </a:r>
            <a:r>
              <a:rPr lang="en-GB" sz="2400" dirty="0"/>
              <a:t> </a:t>
            </a:r>
            <a:r>
              <a:rPr lang="en-GB" sz="2400" i="1" dirty="0"/>
              <a:t>Intercultural Communication</a:t>
            </a:r>
            <a:r>
              <a:rPr lang="en-GB" sz="2400" dirty="0"/>
              <a:t>, Amsterdam: John </a:t>
            </a:r>
            <a:r>
              <a:rPr lang="en-GB" sz="2400" dirty="0" err="1"/>
              <a:t>Benjamins</a:t>
            </a:r>
            <a:r>
              <a:rPr lang="en-GB" sz="2400" dirty="0"/>
              <a:t>. </a:t>
            </a:r>
          </a:p>
          <a:p>
            <a:pPr marL="400050" lvl="1" indent="0">
              <a:buNone/>
            </a:pPr>
            <a:r>
              <a:rPr lang="en-GB" sz="1700" dirty="0">
                <a:solidFill>
                  <a:schemeClr val="tx1">
                    <a:lumMod val="75000"/>
                  </a:schemeClr>
                </a:solidFill>
              </a:rPr>
              <a:t>The twelve chapters in this volume examine intercultural communication in a variety of settings and from a variety of theoretical frameworks to demonstrate how individuals draw on a range of linguistic resources to construct mutual understandings in their interactions.</a:t>
            </a:r>
          </a:p>
          <a:p>
            <a:pPr marL="400050" lvl="1" indent="0">
              <a:buNone/>
            </a:pPr>
            <a:endParaRPr lang="en-GB" sz="1700" dirty="0">
              <a:solidFill>
                <a:schemeClr val="tx1">
                  <a:lumMod val="75000"/>
                </a:schemeClr>
              </a:solidFill>
            </a:endParaRPr>
          </a:p>
          <a:p>
            <a:pPr marL="400050" lvl="1" indent="0">
              <a:buNone/>
            </a:pPr>
            <a:endParaRPr lang="en-GB" sz="1100" dirty="0"/>
          </a:p>
          <a:p>
            <a:pPr marL="0" indent="0">
              <a:buNone/>
            </a:pPr>
            <a:endParaRPr lang="en-GB" sz="2200" dirty="0"/>
          </a:p>
        </p:txBody>
      </p:sp>
    </p:spTree>
    <p:extLst>
      <p:ext uri="{BB962C8B-B14F-4D97-AF65-F5344CB8AC3E}">
        <p14:creationId xmlns:p14="http://schemas.microsoft.com/office/powerpoint/2010/main" val="3444503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 – Learning resources</a:t>
            </a:r>
            <a:endParaRPr lang="el-G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400" dirty="0"/>
              <a:t>A useful website is </a:t>
            </a:r>
            <a:r>
              <a:rPr lang="en-GB" sz="2400" dirty="0">
                <a:hlinkClick r:id="rId2"/>
              </a:rPr>
              <a:t>https://www.helpguide.org/articles/relationships-communication/nonverbal-communication.htm</a:t>
            </a:r>
            <a:r>
              <a:rPr lang="en-GB" sz="2400" dirty="0"/>
              <a:t> </a:t>
            </a:r>
          </a:p>
        </p:txBody>
      </p:sp>
    </p:spTree>
    <p:extLst>
      <p:ext uri="{BB962C8B-B14F-4D97-AF65-F5344CB8AC3E}">
        <p14:creationId xmlns:p14="http://schemas.microsoft.com/office/powerpoint/2010/main" val="1569287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a:t>
            </a:r>
          </a:p>
        </p:txBody>
      </p:sp>
      <p:sp>
        <p:nvSpPr>
          <p:cNvPr id="3" name="Content Placeholder 2"/>
          <p:cNvSpPr>
            <a:spLocks noGrp="1"/>
          </p:cNvSpPr>
          <p:nvPr>
            <p:ph idx="1"/>
          </p:nvPr>
        </p:nvSpPr>
        <p:spPr>
          <a:xfrm>
            <a:off x="457200" y="1417638"/>
            <a:ext cx="7643192" cy="4708525"/>
          </a:xfrm>
        </p:spPr>
        <p:txBody>
          <a:bodyPr>
            <a:normAutofit fontScale="92500"/>
          </a:bodyPr>
          <a:lstStyle/>
          <a:p>
            <a:r>
              <a:rPr lang="en-GB" dirty="0"/>
              <a:t>Take a few minutes to note down your responses to what you have covered today:</a:t>
            </a:r>
          </a:p>
          <a:p>
            <a:pPr lvl="1"/>
            <a:r>
              <a:rPr lang="en-GB" dirty="0"/>
              <a:t>Forms of intercultural communication</a:t>
            </a:r>
          </a:p>
          <a:p>
            <a:pPr lvl="1"/>
            <a:r>
              <a:rPr lang="en-GB" dirty="0"/>
              <a:t>Methods of intercultural communication</a:t>
            </a:r>
          </a:p>
          <a:p>
            <a:pPr lvl="1"/>
            <a:r>
              <a:rPr lang="en-GB" dirty="0"/>
              <a:t>Personal agency in communication</a:t>
            </a:r>
          </a:p>
          <a:p>
            <a:pPr lvl="1"/>
            <a:r>
              <a:rPr lang="en-GB" dirty="0"/>
              <a:t>The affective domain of Bloom’s Taxonomy</a:t>
            </a:r>
          </a:p>
          <a:p>
            <a:pPr lvl="1"/>
            <a:r>
              <a:rPr lang="en-GB" dirty="0"/>
              <a:t>Verbal and non-verbal communication</a:t>
            </a:r>
          </a:p>
          <a:p>
            <a:r>
              <a:rPr lang="en-GB" dirty="0"/>
              <a:t>How does this content help you prepare for an intercultural experience?</a:t>
            </a:r>
          </a:p>
        </p:txBody>
      </p:sp>
    </p:spTree>
    <p:extLst>
      <p:ext uri="{BB962C8B-B14F-4D97-AF65-F5344CB8AC3E}">
        <p14:creationId xmlns:p14="http://schemas.microsoft.com/office/powerpoint/2010/main" val="410136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Congratulations!</a:t>
            </a:r>
            <a:endParaRPr lang="el-GR"/>
          </a:p>
        </p:txBody>
      </p:sp>
      <p:sp>
        <p:nvSpPr>
          <p:cNvPr id="3" name="Subtitle 2"/>
          <p:cNvSpPr>
            <a:spLocks noGrp="1"/>
          </p:cNvSpPr>
          <p:nvPr>
            <p:ph type="subTitle" idx="1"/>
          </p:nvPr>
        </p:nvSpPr>
        <p:spPr/>
        <p:txBody>
          <a:bodyPr/>
          <a:lstStyle/>
          <a:p>
            <a:r>
              <a:rPr lang="en-US">
                <a:solidFill>
                  <a:schemeClr val="tx1">
                    <a:lumMod val="75000"/>
                  </a:schemeClr>
                </a:solidFill>
              </a:rPr>
              <a:t>You have completed this unit</a:t>
            </a:r>
            <a:endParaRPr lang="el-GR">
              <a:solidFill>
                <a:schemeClr val="tx1">
                  <a:lumMod val="75000"/>
                </a:schemeClr>
              </a:solidFill>
            </a:endParaRPr>
          </a:p>
        </p:txBody>
      </p:sp>
    </p:spTree>
    <p:extLst>
      <p:ext uri="{BB962C8B-B14F-4D97-AF65-F5344CB8AC3E}">
        <p14:creationId xmlns:p14="http://schemas.microsoft.com/office/powerpoint/2010/main" val="66752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8CF2-F854-48F0-B818-3435B8D6F0F7}"/>
              </a:ext>
            </a:extLst>
          </p:cNvPr>
          <p:cNvSpPr>
            <a:spLocks noGrp="1"/>
          </p:cNvSpPr>
          <p:nvPr>
            <p:ph type="title"/>
          </p:nvPr>
        </p:nvSpPr>
        <p:spPr/>
        <p:txBody>
          <a:bodyPr>
            <a:normAutofit fontScale="90000"/>
          </a:bodyPr>
          <a:lstStyle/>
          <a:p>
            <a:r>
              <a:rPr lang="en-GB" dirty="0"/>
              <a:t>What is intercultural communication?</a:t>
            </a:r>
          </a:p>
        </p:txBody>
      </p:sp>
      <p:sp>
        <p:nvSpPr>
          <p:cNvPr id="3" name="Content Placeholder 2">
            <a:extLst>
              <a:ext uri="{FF2B5EF4-FFF2-40B4-BE49-F238E27FC236}">
                <a16:creationId xmlns:a16="http://schemas.microsoft.com/office/drawing/2014/main" id="{8AABE392-37A4-42F0-B55D-D709CD1D2F85}"/>
              </a:ext>
            </a:extLst>
          </p:cNvPr>
          <p:cNvSpPr>
            <a:spLocks noGrp="1"/>
          </p:cNvSpPr>
          <p:nvPr>
            <p:ph idx="1"/>
          </p:nvPr>
        </p:nvSpPr>
        <p:spPr>
          <a:xfrm>
            <a:off x="457200" y="1600200"/>
            <a:ext cx="7859216" cy="4525963"/>
          </a:xfrm>
        </p:spPr>
        <p:txBody>
          <a:bodyPr>
            <a:normAutofit lnSpcReduction="10000"/>
          </a:bodyPr>
          <a:lstStyle/>
          <a:p>
            <a:pPr marL="0" indent="0">
              <a:buNone/>
            </a:pPr>
            <a:r>
              <a:rPr lang="en-GB" dirty="0"/>
              <a:t>Discussion</a:t>
            </a:r>
          </a:p>
          <a:p>
            <a:r>
              <a:rPr lang="en-GB" dirty="0"/>
              <a:t>How many examples of communication did you think were </a:t>
            </a:r>
            <a:r>
              <a:rPr lang="en-GB" b="1" dirty="0">
                <a:solidFill>
                  <a:schemeClr val="tx1">
                    <a:lumMod val="60000"/>
                    <a:lumOff val="40000"/>
                  </a:schemeClr>
                </a:solidFill>
              </a:rPr>
              <a:t>always</a:t>
            </a:r>
            <a:r>
              <a:rPr lang="en-GB" dirty="0"/>
              <a:t> intercultural?</a:t>
            </a:r>
          </a:p>
          <a:p>
            <a:r>
              <a:rPr lang="en-GB" dirty="0"/>
              <a:t>How many examples of communication did you think were </a:t>
            </a:r>
            <a:r>
              <a:rPr lang="en-GB" b="1" dirty="0">
                <a:solidFill>
                  <a:schemeClr val="tx1">
                    <a:lumMod val="60000"/>
                    <a:lumOff val="40000"/>
                  </a:schemeClr>
                </a:solidFill>
              </a:rPr>
              <a:t>sometimes</a:t>
            </a:r>
            <a:r>
              <a:rPr lang="en-GB" dirty="0"/>
              <a:t> intercultural?</a:t>
            </a:r>
          </a:p>
          <a:p>
            <a:r>
              <a:rPr lang="en-GB" dirty="0"/>
              <a:t>How many examples of communication did you think were </a:t>
            </a:r>
            <a:r>
              <a:rPr lang="en-GB" b="1" dirty="0">
                <a:solidFill>
                  <a:schemeClr val="tx1">
                    <a:lumMod val="60000"/>
                    <a:lumOff val="40000"/>
                  </a:schemeClr>
                </a:solidFill>
              </a:rPr>
              <a:t>never</a:t>
            </a:r>
            <a:r>
              <a:rPr lang="en-GB" dirty="0"/>
              <a:t> intercultural?</a:t>
            </a:r>
          </a:p>
          <a:p>
            <a:r>
              <a:rPr lang="en-GB" dirty="0"/>
              <a:t>Can you explain why you made these choices?</a:t>
            </a:r>
          </a:p>
        </p:txBody>
      </p:sp>
    </p:spTree>
    <p:extLst>
      <p:ext uri="{BB962C8B-B14F-4D97-AF65-F5344CB8AC3E}">
        <p14:creationId xmlns:p14="http://schemas.microsoft.com/office/powerpoint/2010/main" val="59878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8CF2-F854-48F0-B818-3435B8D6F0F7}"/>
              </a:ext>
            </a:extLst>
          </p:cNvPr>
          <p:cNvSpPr>
            <a:spLocks noGrp="1"/>
          </p:cNvSpPr>
          <p:nvPr>
            <p:ph type="title"/>
          </p:nvPr>
        </p:nvSpPr>
        <p:spPr/>
        <p:txBody>
          <a:bodyPr>
            <a:normAutofit fontScale="90000"/>
          </a:bodyPr>
          <a:lstStyle/>
          <a:p>
            <a:r>
              <a:rPr lang="en-GB" dirty="0"/>
              <a:t>What is intercultural communication?</a:t>
            </a:r>
          </a:p>
        </p:txBody>
      </p:sp>
      <p:sp>
        <p:nvSpPr>
          <p:cNvPr id="3" name="Content Placeholder 2">
            <a:extLst>
              <a:ext uri="{FF2B5EF4-FFF2-40B4-BE49-F238E27FC236}">
                <a16:creationId xmlns:a16="http://schemas.microsoft.com/office/drawing/2014/main" id="{8AABE392-37A4-42F0-B55D-D709CD1D2F85}"/>
              </a:ext>
            </a:extLst>
          </p:cNvPr>
          <p:cNvSpPr>
            <a:spLocks noGrp="1"/>
          </p:cNvSpPr>
          <p:nvPr>
            <p:ph idx="1"/>
          </p:nvPr>
        </p:nvSpPr>
        <p:spPr/>
        <p:txBody>
          <a:bodyPr>
            <a:normAutofit lnSpcReduction="10000"/>
          </a:bodyPr>
          <a:lstStyle/>
          <a:p>
            <a:pPr marL="0" indent="0">
              <a:buNone/>
            </a:pPr>
            <a:r>
              <a:rPr lang="en-GB" dirty="0"/>
              <a:t>Discussion</a:t>
            </a:r>
          </a:p>
          <a:p>
            <a:r>
              <a:rPr lang="en-GB" dirty="0"/>
              <a:t>Look again at the examples you thought were </a:t>
            </a:r>
            <a:r>
              <a:rPr lang="en-GB" b="1" dirty="0">
                <a:solidFill>
                  <a:schemeClr val="tx1">
                    <a:lumMod val="60000"/>
                    <a:lumOff val="40000"/>
                  </a:schemeClr>
                </a:solidFill>
              </a:rPr>
              <a:t>never</a:t>
            </a:r>
            <a:r>
              <a:rPr lang="en-GB" dirty="0"/>
              <a:t> intercultural.</a:t>
            </a:r>
          </a:p>
          <a:p>
            <a:r>
              <a:rPr lang="en-GB" dirty="0"/>
              <a:t>What information or assumptions did you make in order to arrive at this classification? </a:t>
            </a:r>
          </a:p>
          <a:p>
            <a:r>
              <a:rPr lang="en-GB" dirty="0"/>
              <a:t>Did you make your decisions based on an essentialist or non-essentialist model of ‘culture’?</a:t>
            </a:r>
          </a:p>
          <a:p>
            <a:endParaRPr lang="en-GB" dirty="0"/>
          </a:p>
          <a:p>
            <a:pPr marL="0" indent="0">
              <a:buNone/>
            </a:pPr>
            <a:endParaRPr lang="en-GB" dirty="0"/>
          </a:p>
        </p:txBody>
      </p:sp>
    </p:spTree>
    <p:extLst>
      <p:ext uri="{BB962C8B-B14F-4D97-AF65-F5344CB8AC3E}">
        <p14:creationId xmlns:p14="http://schemas.microsoft.com/office/powerpoint/2010/main" val="142031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messages</a:t>
            </a:r>
          </a:p>
        </p:txBody>
      </p:sp>
      <p:sp>
        <p:nvSpPr>
          <p:cNvPr id="3" name="Content Placeholder 2"/>
          <p:cNvSpPr>
            <a:spLocks noGrp="1"/>
          </p:cNvSpPr>
          <p:nvPr>
            <p:ph idx="1"/>
          </p:nvPr>
        </p:nvSpPr>
        <p:spPr>
          <a:xfrm>
            <a:off x="457200" y="1417638"/>
            <a:ext cx="7643192" cy="4819674"/>
          </a:xfrm>
        </p:spPr>
        <p:txBody>
          <a:bodyPr>
            <a:normAutofit fontScale="92500" lnSpcReduction="10000"/>
          </a:bodyPr>
          <a:lstStyle/>
          <a:p>
            <a:r>
              <a:rPr lang="en-GB" dirty="0"/>
              <a:t>The communication between individuals from different cultural groups will almost certainly be intercultural.</a:t>
            </a:r>
          </a:p>
          <a:p>
            <a:r>
              <a:rPr lang="en-GB" dirty="0"/>
              <a:t>In fact, ‘culture is so deep, complex and varied, that even biologically identical twins cannot be said to be culturally identical, so even their communication might sometimes be intercultural.</a:t>
            </a:r>
          </a:p>
          <a:p>
            <a:r>
              <a:rPr lang="en-GB" dirty="0"/>
              <a:t>This also makes it highly unlikely that any form of communication will </a:t>
            </a:r>
            <a:r>
              <a:rPr lang="en-GB" b="1" dirty="0"/>
              <a:t>never</a:t>
            </a:r>
            <a:r>
              <a:rPr lang="en-GB" dirty="0"/>
              <a:t> contain an intercultural aspect.</a:t>
            </a:r>
          </a:p>
        </p:txBody>
      </p:sp>
    </p:spTree>
    <p:extLst>
      <p:ext uri="{BB962C8B-B14F-4D97-AF65-F5344CB8AC3E}">
        <p14:creationId xmlns:p14="http://schemas.microsoft.com/office/powerpoint/2010/main" val="1965580270"/>
      </p:ext>
    </p:extLst>
  </p:cSld>
  <p:clrMapOvr>
    <a:masterClrMapping/>
  </p:clrMapOvr>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2960</Words>
  <Application>Microsoft Office PowerPoint</Application>
  <PresentationFormat>On-screen Show (4:3)</PresentationFormat>
  <Paragraphs>334</Paragraphs>
  <Slides>67</Slides>
  <Notes>2</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67</vt:i4>
      </vt:variant>
    </vt:vector>
  </HeadingPairs>
  <TitlesOfParts>
    <vt:vector size="85" baseType="lpstr">
      <vt:lpstr>MS Gothic</vt:lpstr>
      <vt:lpstr>PMingLiU</vt:lpstr>
      <vt:lpstr>Arial</vt:lpstr>
      <vt:lpstr>Arial Black</vt:lpstr>
      <vt:lpstr>Blackadder ITC</vt:lpstr>
      <vt:lpstr>Book Antiqua</vt:lpstr>
      <vt:lpstr>Bradley Hand ITC</vt:lpstr>
      <vt:lpstr>Calibri</vt:lpstr>
      <vt:lpstr>Cambria</vt:lpstr>
      <vt:lpstr>Century Gothic</vt:lpstr>
      <vt:lpstr>Forte</vt:lpstr>
      <vt:lpstr>French Script MT</vt:lpstr>
      <vt:lpstr>Lucida Handwriting</vt:lpstr>
      <vt:lpstr>Rage Italic</vt:lpstr>
      <vt:lpstr>Segoe Script</vt:lpstr>
      <vt:lpstr>Tahoma</vt:lpstr>
      <vt:lpstr>Times New Roman</vt:lpstr>
      <vt:lpstr>Θέμα του Office</vt:lpstr>
      <vt:lpstr>PowerPoint Presentation</vt:lpstr>
      <vt:lpstr>MODULE 1  UNIT 3</vt:lpstr>
      <vt:lpstr>OVERVIEW OF UNIT 3</vt:lpstr>
      <vt:lpstr>TIME FOR ACTIVITY</vt:lpstr>
      <vt:lpstr>What is intercultural communication?</vt:lpstr>
      <vt:lpstr>What is intercultural communication?</vt:lpstr>
      <vt:lpstr>What is intercultural communication?</vt:lpstr>
      <vt:lpstr>What is intercultural communication?</vt:lpstr>
      <vt:lpstr>Key messages</vt:lpstr>
      <vt:lpstr>TIME FOR ACTIVITY</vt:lpstr>
      <vt:lpstr>What does intercultural communication look like?</vt:lpstr>
      <vt:lpstr>Is it fair to say that…</vt:lpstr>
      <vt:lpstr>Intercultural communication…</vt:lpstr>
      <vt:lpstr>The way that words are used also influences communication</vt:lpstr>
      <vt:lpstr>Daily communication</vt:lpstr>
      <vt:lpstr>Types of non-verbal communication</vt:lpstr>
      <vt:lpstr>Communication through words or pictures?</vt:lpstr>
      <vt:lpstr>Conversation 1</vt:lpstr>
      <vt:lpstr>Discussion</vt:lpstr>
      <vt:lpstr>Conversation 2</vt:lpstr>
      <vt:lpstr>Discussion</vt:lpstr>
      <vt:lpstr>Conversation 3</vt:lpstr>
      <vt:lpstr>Discussion</vt:lpstr>
      <vt:lpstr>Conversation 4</vt:lpstr>
      <vt:lpstr>Conversation 4</vt:lpstr>
      <vt:lpstr>Conversation 4</vt:lpstr>
      <vt:lpstr>Key messages</vt:lpstr>
      <vt:lpstr>TIME FOR ACTIVITY</vt:lpstr>
      <vt:lpstr>Teaching and researching language and culture</vt:lpstr>
      <vt:lpstr>Teaching and researching language and culture</vt:lpstr>
      <vt:lpstr>Discussion</vt:lpstr>
      <vt:lpstr>Article 1:  Relevance of social identity</vt:lpstr>
      <vt:lpstr>Article 2:  Agency and identity</vt:lpstr>
      <vt:lpstr>Article 3:  Research by Dr T. Kandiah</vt:lpstr>
      <vt:lpstr>Key messages</vt:lpstr>
      <vt:lpstr>Break</vt:lpstr>
      <vt:lpstr>TIME FOR ACTIVITY</vt:lpstr>
      <vt:lpstr>Principles of intercultural communication</vt:lpstr>
      <vt:lpstr>What do we need for successful communication?</vt:lpstr>
      <vt:lpstr>Bloom’s Taxonomy: The affective domain </vt:lpstr>
      <vt:lpstr>Bloom’s taxonomy: the affective domain</vt:lpstr>
      <vt:lpstr>Bloom’s Taxonomy: The affective domain</vt:lpstr>
      <vt:lpstr>Reading activity - 1</vt:lpstr>
      <vt:lpstr>Reading activity - 2</vt:lpstr>
      <vt:lpstr>Bloom’s taxonomy: the affective domain</vt:lpstr>
      <vt:lpstr>TIME FOR ACTIVITY</vt:lpstr>
      <vt:lpstr>Verbal Communication</vt:lpstr>
      <vt:lpstr>Verbal communication</vt:lpstr>
      <vt:lpstr>Non-verbal communication</vt:lpstr>
      <vt:lpstr>Non-verbal communication</vt:lpstr>
      <vt:lpstr>Why does non-verbal communication matter?</vt:lpstr>
      <vt:lpstr>Why does non-verbal communication matter?</vt:lpstr>
      <vt:lpstr>Types of non-verbal communication</vt:lpstr>
      <vt:lpstr>Types of non-verbal communication</vt:lpstr>
      <vt:lpstr>Types of non-verbal communication</vt:lpstr>
      <vt:lpstr>Types of non-verbal communication</vt:lpstr>
      <vt:lpstr>Non-verbal communication in action</vt:lpstr>
      <vt:lpstr>Non-verbal communication</vt:lpstr>
      <vt:lpstr>TIME FOR ACTIVITY</vt:lpstr>
      <vt:lpstr>Preparing for an intercultural experience</vt:lpstr>
      <vt:lpstr>Preparing for an intercultural experience</vt:lpstr>
      <vt:lpstr>Avoiding intercultural shock and/or conflict</vt:lpstr>
      <vt:lpstr>Avoiding intercultural shock and/or conflict</vt:lpstr>
      <vt:lpstr>Further Reading</vt:lpstr>
      <vt:lpstr>E – Learning resources</vt:lpstr>
      <vt:lpstr>Reflection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Chiaka Amadi</cp:lastModifiedBy>
  <cp:revision>96</cp:revision>
  <cp:lastPrinted>2018-03-29T07:36:27Z</cp:lastPrinted>
  <dcterms:created xsi:type="dcterms:W3CDTF">2017-10-16T06:30:11Z</dcterms:created>
  <dcterms:modified xsi:type="dcterms:W3CDTF">2018-07-12T13:41:39Z</dcterms:modified>
</cp:coreProperties>
</file>