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256" r:id="rId2"/>
    <p:sldId id="258" r:id="rId3"/>
    <p:sldId id="261" r:id="rId4"/>
    <p:sldId id="311" r:id="rId5"/>
    <p:sldId id="310" r:id="rId6"/>
    <p:sldId id="266" r:id="rId7"/>
    <p:sldId id="267" r:id="rId8"/>
    <p:sldId id="268" r:id="rId9"/>
    <p:sldId id="269" r:id="rId10"/>
    <p:sldId id="270" r:id="rId11"/>
    <p:sldId id="271" r:id="rId12"/>
    <p:sldId id="272" r:id="rId13"/>
    <p:sldId id="304" r:id="rId14"/>
    <p:sldId id="274" r:id="rId15"/>
    <p:sldId id="275" r:id="rId16"/>
    <p:sldId id="276" r:id="rId17"/>
    <p:sldId id="277" r:id="rId18"/>
    <p:sldId id="306" r:id="rId19"/>
    <p:sldId id="320" r:id="rId20"/>
    <p:sldId id="279" r:id="rId21"/>
    <p:sldId id="280" r:id="rId22"/>
    <p:sldId id="281" r:id="rId23"/>
    <p:sldId id="282" r:id="rId24"/>
    <p:sldId id="283" r:id="rId25"/>
    <p:sldId id="284" r:id="rId26"/>
    <p:sldId id="314" r:id="rId27"/>
    <p:sldId id="285" r:id="rId28"/>
    <p:sldId id="307" r:id="rId29"/>
    <p:sldId id="308" r:id="rId30"/>
    <p:sldId id="287" r:id="rId31"/>
    <p:sldId id="288" r:id="rId32"/>
    <p:sldId id="289" r:id="rId33"/>
    <p:sldId id="313" r:id="rId34"/>
    <p:sldId id="290" r:id="rId35"/>
    <p:sldId id="294" r:id="rId36"/>
    <p:sldId id="301" r:id="rId37"/>
    <p:sldId id="315" r:id="rId38"/>
    <p:sldId id="297" r:id="rId39"/>
    <p:sldId id="302" r:id="rId40"/>
    <p:sldId id="316" r:id="rId41"/>
    <p:sldId id="296" r:id="rId42"/>
    <p:sldId id="300" r:id="rId43"/>
  </p:sldIdLst>
  <p:sldSz cx="9144000" cy="6858000" type="screen4x3"/>
  <p:notesSz cx="6888163" cy="100203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e" initials="H"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22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85621" cy="501903"/>
          </a:xfrm>
          <a:prstGeom prst="rect">
            <a:avLst/>
          </a:prstGeom>
        </p:spPr>
        <p:txBody>
          <a:bodyPr vert="horz" lIns="96616" tIns="48308" rIns="96616" bIns="48308" rtlCol="0"/>
          <a:lstStyle>
            <a:lvl1pPr algn="l">
              <a:defRPr sz="1300"/>
            </a:lvl1pPr>
          </a:lstStyle>
          <a:p>
            <a:endParaRPr lang="fr-FR"/>
          </a:p>
        </p:txBody>
      </p:sp>
      <p:sp>
        <p:nvSpPr>
          <p:cNvPr id="3" name="Espace réservé de la date 2"/>
          <p:cNvSpPr>
            <a:spLocks noGrp="1"/>
          </p:cNvSpPr>
          <p:nvPr>
            <p:ph type="dt" sz="quarter" idx="1"/>
          </p:nvPr>
        </p:nvSpPr>
        <p:spPr>
          <a:xfrm>
            <a:off x="3900936" y="1"/>
            <a:ext cx="2985621" cy="501903"/>
          </a:xfrm>
          <a:prstGeom prst="rect">
            <a:avLst/>
          </a:prstGeom>
        </p:spPr>
        <p:txBody>
          <a:bodyPr vert="horz" lIns="96616" tIns="48308" rIns="96616" bIns="48308" rtlCol="0"/>
          <a:lstStyle>
            <a:lvl1pPr algn="r">
              <a:defRPr sz="1300"/>
            </a:lvl1pPr>
          </a:lstStyle>
          <a:p>
            <a:fld id="{C71180B0-6ED1-4799-979B-18C19D0C474D}" type="datetimeFigureOut">
              <a:rPr lang="fr-FR" smtClean="0"/>
              <a:t>29/03/2018</a:t>
            </a:fld>
            <a:endParaRPr lang="fr-FR"/>
          </a:p>
        </p:txBody>
      </p:sp>
      <p:sp>
        <p:nvSpPr>
          <p:cNvPr id="4" name="Espace réservé du pied de page 3"/>
          <p:cNvSpPr>
            <a:spLocks noGrp="1"/>
          </p:cNvSpPr>
          <p:nvPr>
            <p:ph type="ftr" sz="quarter" idx="2"/>
          </p:nvPr>
        </p:nvSpPr>
        <p:spPr>
          <a:xfrm>
            <a:off x="1" y="9518398"/>
            <a:ext cx="2985621" cy="501903"/>
          </a:xfrm>
          <a:prstGeom prst="rect">
            <a:avLst/>
          </a:prstGeom>
        </p:spPr>
        <p:txBody>
          <a:bodyPr vert="horz" lIns="96616" tIns="48308" rIns="96616" bIns="48308"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900936" y="9518398"/>
            <a:ext cx="2985621" cy="501903"/>
          </a:xfrm>
          <a:prstGeom prst="rect">
            <a:avLst/>
          </a:prstGeom>
        </p:spPr>
        <p:txBody>
          <a:bodyPr vert="horz" lIns="96616" tIns="48308" rIns="96616" bIns="48308" rtlCol="0" anchor="b"/>
          <a:lstStyle>
            <a:lvl1pPr algn="r">
              <a:defRPr sz="1300"/>
            </a:lvl1pPr>
          </a:lstStyle>
          <a:p>
            <a:fld id="{E1266266-5E11-4B68-948D-A8BF29E06398}" type="slidenum">
              <a:rPr lang="fr-FR" smtClean="0"/>
              <a:t>‹#›</a:t>
            </a:fld>
            <a:endParaRPr lang="fr-FR"/>
          </a:p>
        </p:txBody>
      </p:sp>
    </p:spTree>
    <p:extLst>
      <p:ext uri="{BB962C8B-B14F-4D97-AF65-F5344CB8AC3E}">
        <p14:creationId xmlns:p14="http://schemas.microsoft.com/office/powerpoint/2010/main" val="4045984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4871" cy="501015"/>
          </a:xfrm>
          <a:prstGeom prst="rect">
            <a:avLst/>
          </a:prstGeom>
        </p:spPr>
        <p:txBody>
          <a:bodyPr vert="horz" lIns="96616" tIns="48308" rIns="96616" bIns="48308" rtlCol="0"/>
          <a:lstStyle>
            <a:lvl1pPr algn="l">
              <a:defRPr sz="1300"/>
            </a:lvl1pPr>
          </a:lstStyle>
          <a:p>
            <a:endParaRPr lang="el-GR"/>
          </a:p>
        </p:txBody>
      </p:sp>
      <p:sp>
        <p:nvSpPr>
          <p:cNvPr id="3" name="Date Placeholder 2"/>
          <p:cNvSpPr>
            <a:spLocks noGrp="1"/>
          </p:cNvSpPr>
          <p:nvPr>
            <p:ph type="dt" idx="1"/>
          </p:nvPr>
        </p:nvSpPr>
        <p:spPr>
          <a:xfrm>
            <a:off x="3901700" y="1"/>
            <a:ext cx="2984871" cy="501015"/>
          </a:xfrm>
          <a:prstGeom prst="rect">
            <a:avLst/>
          </a:prstGeom>
        </p:spPr>
        <p:txBody>
          <a:bodyPr vert="horz" lIns="96616" tIns="48308" rIns="96616" bIns="48308" rtlCol="0"/>
          <a:lstStyle>
            <a:lvl1pPr algn="r">
              <a:defRPr sz="1300"/>
            </a:lvl1pPr>
          </a:lstStyle>
          <a:p>
            <a:fld id="{B2F00858-131F-45C9-96B9-4A2311E834ED}" type="datetimeFigureOut">
              <a:rPr lang="el-GR" smtClean="0"/>
              <a:t>29/3/2018</a:t>
            </a:fld>
            <a:endParaRPr lang="el-GR"/>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l-GR"/>
          </a:p>
        </p:txBody>
      </p:sp>
      <p:sp>
        <p:nvSpPr>
          <p:cNvPr id="5" name="Notes Placeholder 4"/>
          <p:cNvSpPr>
            <a:spLocks noGrp="1"/>
          </p:cNvSpPr>
          <p:nvPr>
            <p:ph type="body" sz="quarter" idx="3"/>
          </p:nvPr>
        </p:nvSpPr>
        <p:spPr>
          <a:xfrm>
            <a:off x="688818" y="4759643"/>
            <a:ext cx="5510530" cy="4509135"/>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1" y="9517547"/>
            <a:ext cx="2984871" cy="501015"/>
          </a:xfrm>
          <a:prstGeom prst="rect">
            <a:avLst/>
          </a:prstGeom>
        </p:spPr>
        <p:txBody>
          <a:bodyPr vert="horz" lIns="96616" tIns="48308" rIns="96616" bIns="48308" rtlCol="0" anchor="b"/>
          <a:lstStyle>
            <a:lvl1pPr algn="l">
              <a:defRPr sz="1300"/>
            </a:lvl1pPr>
          </a:lstStyle>
          <a:p>
            <a:endParaRPr lang="el-GR"/>
          </a:p>
        </p:txBody>
      </p:sp>
      <p:sp>
        <p:nvSpPr>
          <p:cNvPr id="7" name="Slide Number Placeholder 6"/>
          <p:cNvSpPr>
            <a:spLocks noGrp="1"/>
          </p:cNvSpPr>
          <p:nvPr>
            <p:ph type="sldNum" sz="quarter" idx="5"/>
          </p:nvPr>
        </p:nvSpPr>
        <p:spPr>
          <a:xfrm>
            <a:off x="3901700" y="9517547"/>
            <a:ext cx="2984871" cy="501015"/>
          </a:xfrm>
          <a:prstGeom prst="rect">
            <a:avLst/>
          </a:prstGeom>
        </p:spPr>
        <p:txBody>
          <a:bodyPr vert="horz" lIns="96616" tIns="48308" rIns="96616" bIns="48308" rtlCol="0" anchor="b"/>
          <a:lstStyle>
            <a:lvl1pPr algn="r">
              <a:defRPr sz="1300"/>
            </a:lvl1pPr>
          </a:lstStyle>
          <a:p>
            <a:fld id="{10182F8F-5088-4031-82CD-039490420B5C}" type="slidenum">
              <a:rPr lang="el-GR" smtClean="0"/>
              <a:t>‹#›</a:t>
            </a:fld>
            <a:endParaRPr lang="el-GR"/>
          </a:p>
        </p:txBody>
      </p:sp>
    </p:spTree>
    <p:extLst>
      <p:ext uri="{BB962C8B-B14F-4D97-AF65-F5344CB8AC3E}">
        <p14:creationId xmlns:p14="http://schemas.microsoft.com/office/powerpoint/2010/main" val="411207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182F8F-5088-4031-82CD-039490420B5C}" type="slidenum">
              <a:rPr lang="el-GR" smtClean="0"/>
              <a:t>21</a:t>
            </a:fld>
            <a:endParaRPr lang="el-GR"/>
          </a:p>
        </p:txBody>
      </p:sp>
    </p:spTree>
    <p:extLst>
      <p:ext uri="{BB962C8B-B14F-4D97-AF65-F5344CB8AC3E}">
        <p14:creationId xmlns:p14="http://schemas.microsoft.com/office/powerpoint/2010/main" val="516520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31901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587624" y="4124672"/>
            <a:ext cx="6080720" cy="15464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9792" y="188640"/>
            <a:ext cx="3744416" cy="2066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eu2\OneDrive - EDITC LTD\EU_Projects\2016 InterculturalMobility-Eurocircle_FR\4. Implementation\Dissemination\Logos\ErasmusLogo\EU flag-Erasmu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40" y="6021288"/>
            <a:ext cx="3073672" cy="8367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userDrawn="1"/>
        </p:nvSpPr>
        <p:spPr bwMode="auto">
          <a:xfrm>
            <a:off x="3131840" y="6018673"/>
            <a:ext cx="4104456"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1260475" algn="l"/>
              </a:tabLst>
              <a:defRPr>
                <a:solidFill>
                  <a:schemeClr val="tx1"/>
                </a:solidFill>
                <a:latin typeface="Arial" charset="0"/>
              </a:defRPr>
            </a:lvl1pPr>
            <a:lvl2pPr marL="742950" indent="-285750" eaLnBrk="0" hangingPunct="0">
              <a:tabLst>
                <a:tab pos="1260475" algn="l"/>
              </a:tabLst>
              <a:defRPr>
                <a:solidFill>
                  <a:schemeClr val="tx1"/>
                </a:solidFill>
                <a:latin typeface="Arial" charset="0"/>
              </a:defRPr>
            </a:lvl2pPr>
            <a:lvl3pPr marL="1143000" indent="-228600" eaLnBrk="0" hangingPunct="0">
              <a:tabLst>
                <a:tab pos="1260475" algn="l"/>
              </a:tabLst>
              <a:defRPr>
                <a:solidFill>
                  <a:schemeClr val="tx1"/>
                </a:solidFill>
                <a:latin typeface="Arial" charset="0"/>
              </a:defRPr>
            </a:lvl3pPr>
            <a:lvl4pPr marL="1600200" indent="-228600" eaLnBrk="0" hangingPunct="0">
              <a:tabLst>
                <a:tab pos="1260475" algn="l"/>
              </a:tabLst>
              <a:defRPr>
                <a:solidFill>
                  <a:schemeClr val="tx1"/>
                </a:solidFill>
                <a:latin typeface="Arial" charset="0"/>
              </a:defRPr>
            </a:lvl4pPr>
            <a:lvl5pPr marL="2057400" indent="-228600" eaLnBrk="0" hangingPunct="0">
              <a:tabLst>
                <a:tab pos="1260475" algn="l"/>
              </a:tabLst>
              <a:defRPr>
                <a:solidFill>
                  <a:schemeClr val="tx1"/>
                </a:solidFill>
                <a:latin typeface="Arial" charset="0"/>
              </a:defRPr>
            </a:lvl5pPr>
            <a:lvl6pPr marL="2514600" indent="-228600" eaLnBrk="0" fontAlgn="base" hangingPunct="0">
              <a:spcBef>
                <a:spcPct val="0"/>
              </a:spcBef>
              <a:spcAft>
                <a:spcPct val="0"/>
              </a:spcAft>
              <a:tabLst>
                <a:tab pos="1260475" algn="l"/>
              </a:tabLst>
              <a:defRPr>
                <a:solidFill>
                  <a:schemeClr val="tx1"/>
                </a:solidFill>
                <a:latin typeface="Arial" charset="0"/>
              </a:defRPr>
            </a:lvl6pPr>
            <a:lvl7pPr marL="2971800" indent="-228600" eaLnBrk="0" fontAlgn="base" hangingPunct="0">
              <a:spcBef>
                <a:spcPct val="0"/>
              </a:spcBef>
              <a:spcAft>
                <a:spcPct val="0"/>
              </a:spcAft>
              <a:tabLst>
                <a:tab pos="1260475" algn="l"/>
              </a:tabLst>
              <a:defRPr>
                <a:solidFill>
                  <a:schemeClr val="tx1"/>
                </a:solidFill>
                <a:latin typeface="Arial" charset="0"/>
              </a:defRPr>
            </a:lvl7pPr>
            <a:lvl8pPr marL="3429000" indent="-228600" eaLnBrk="0" fontAlgn="base" hangingPunct="0">
              <a:spcBef>
                <a:spcPct val="0"/>
              </a:spcBef>
              <a:spcAft>
                <a:spcPct val="0"/>
              </a:spcAft>
              <a:tabLst>
                <a:tab pos="1260475" algn="l"/>
              </a:tabLst>
              <a:defRPr>
                <a:solidFill>
                  <a:schemeClr val="tx1"/>
                </a:solidFill>
                <a:latin typeface="Arial" charset="0"/>
              </a:defRPr>
            </a:lvl8pPr>
            <a:lvl9pPr marL="3886200" indent="-228600" eaLnBrk="0" fontAlgn="base" hangingPunct="0">
              <a:spcBef>
                <a:spcPct val="0"/>
              </a:spcBef>
              <a:spcAft>
                <a:spcPct val="0"/>
              </a:spcAft>
              <a:tabLst>
                <a:tab pos="1260475" algn="l"/>
              </a:tabLst>
              <a:defRPr>
                <a:solidFill>
                  <a:schemeClr val="tx1"/>
                </a:solidFill>
                <a:latin typeface="Arial" charset="0"/>
              </a:defRPr>
            </a:lvl9pPr>
          </a:lstStyle>
          <a:p>
            <a:pPr eaLnBrk="1" hangingPunct="1">
              <a:defRPr/>
            </a:pPr>
            <a:r>
              <a:rPr lang="en-GB" sz="1100" dirty="0">
                <a:solidFill>
                  <a:srgbClr val="002060"/>
                </a:solidFill>
              </a:rPr>
              <a:t>This project has been funded with support from the European Union. This [project] reflects the views only of the author, and the Commission cannot be held responsible for any use which may be made of the information contained therein</a:t>
            </a:r>
          </a:p>
          <a:p>
            <a:pPr eaLnBrk="1" hangingPunct="1">
              <a:defRPr/>
            </a:pPr>
            <a:r>
              <a:rPr lang="en-GB" sz="1100" dirty="0">
                <a:solidFill>
                  <a:srgbClr val="002060"/>
                </a:solidFill>
              </a:rPr>
              <a:t>.</a:t>
            </a:r>
            <a:endParaRPr lang="el-GR" sz="1100" dirty="0">
              <a:solidFill>
                <a:srgbClr val="002060"/>
              </a:solidFill>
            </a:endParaRPr>
          </a:p>
        </p:txBody>
      </p:sp>
      <p:sp>
        <p:nvSpPr>
          <p:cNvPr id="7" name="TextBox 6"/>
          <p:cNvSpPr txBox="1"/>
          <p:nvPr userDrawn="1"/>
        </p:nvSpPr>
        <p:spPr>
          <a:xfrm>
            <a:off x="4644008" y="188640"/>
            <a:ext cx="4176464" cy="646331"/>
          </a:xfrm>
          <a:prstGeom prst="rect">
            <a:avLst/>
          </a:prstGeom>
          <a:noFill/>
        </p:spPr>
        <p:txBody>
          <a:bodyPr wrap="square" rtlCol="0">
            <a:spAutoFit/>
          </a:bodyPr>
          <a:lstStyle/>
          <a:p>
            <a:endParaRPr lang="en-US"/>
          </a:p>
          <a:p>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73224" y="274638"/>
            <a:ext cx="5915000" cy="1143000"/>
          </a:xfrm>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32240" y="188640"/>
            <a:ext cx="2271663" cy="125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 - Τίτλος"/>
          <p:cNvSpPr>
            <a:spLocks noGrp="1"/>
          </p:cNvSpPr>
          <p:nvPr>
            <p:ph type="title" hasCustomPrompt="1"/>
          </p:nvPr>
        </p:nvSpPr>
        <p:spPr>
          <a:xfrm>
            <a:off x="673224" y="274638"/>
            <a:ext cx="5915000" cy="1143000"/>
          </a:xfrm>
        </p:spPr>
        <p:txBody>
          <a:bodyPr/>
          <a:lstStyle>
            <a:lvl1pPr>
              <a:defRPr/>
            </a:lvl1pPr>
          </a:lstStyle>
          <a:p>
            <a:r>
              <a:rPr lang="en-US"/>
              <a:t>Further reading/resources</a:t>
            </a:r>
            <a:endParaRPr lang="el-GR"/>
          </a:p>
        </p:txBody>
      </p:sp>
      <p:sp>
        <p:nvSpPr>
          <p:cNvPr id="11" name="2 - Θέση περιεχομένου"/>
          <p:cNvSpPr>
            <a:spLocks noGrp="1"/>
          </p:cNvSpPr>
          <p:nvPr>
            <p:ph idx="1"/>
          </p:nvPr>
        </p:nvSpPr>
        <p:spPr>
          <a:xfrm>
            <a:off x="457200" y="1600200"/>
            <a:ext cx="5482952"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4098" name="Picture 2"/>
          <p:cNvPicPr>
            <a:picLocks noChangeAspect="1" noChangeArrowheads="1"/>
          </p:cNvPicPr>
          <p:nvPr userDrawn="1"/>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9544" y="2708920"/>
            <a:ext cx="2060848"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n-US"/>
              <a:t>Revision questions</a:t>
            </a:r>
            <a:endParaRPr lang="el-GR"/>
          </a:p>
        </p:txBody>
      </p:sp>
      <p:sp>
        <p:nvSpPr>
          <p:cNvPr id="4" name="3 - Θέση περιεχομένου"/>
          <p:cNvSpPr>
            <a:spLocks noGrp="1"/>
          </p:cNvSpPr>
          <p:nvPr>
            <p:ph sz="half" idx="2"/>
          </p:nvPr>
        </p:nvSpPr>
        <p:spPr>
          <a:xfrm>
            <a:off x="457200" y="1529061"/>
            <a:ext cx="6203032" cy="45971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rot="993780">
            <a:off x="6660273" y="1688727"/>
            <a:ext cx="1604927" cy="3770263"/>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3900" b="1" cap="none" spc="0">
                <a:ln>
                  <a:solidFill>
                    <a:schemeClr val="tx1">
                      <a:lumMod val="50000"/>
                    </a:schemeClr>
                  </a:solidFill>
                </a:ln>
                <a:solidFill>
                  <a:srgbClr val="99FF66"/>
                </a:solidFill>
                <a:effectLst/>
              </a:rPr>
              <a:t>?</a:t>
            </a:r>
          </a:p>
        </p:txBody>
      </p:sp>
      <p:sp>
        <p:nvSpPr>
          <p:cNvPr id="12" name="Rectangle 11"/>
          <p:cNvSpPr/>
          <p:nvPr userDrawn="1"/>
        </p:nvSpPr>
        <p:spPr>
          <a:xfrm rot="21258874">
            <a:off x="7431914" y="4254642"/>
            <a:ext cx="755335" cy="1569660"/>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0">
                <a:ln>
                  <a:solidFill>
                    <a:schemeClr val="tx1">
                      <a:lumMod val="50000"/>
                    </a:schemeClr>
                  </a:solidFill>
                </a:ln>
                <a:solidFill>
                  <a:srgbClr val="99FF66"/>
                </a:solidFill>
                <a:effectLst/>
              </a:rPr>
              <a:t>?</a:t>
            </a:r>
          </a:p>
        </p:txBody>
      </p:sp>
      <p:sp>
        <p:nvSpPr>
          <p:cNvPr id="13" name="Rectangle 12"/>
          <p:cNvSpPr/>
          <p:nvPr userDrawn="1"/>
        </p:nvSpPr>
        <p:spPr>
          <a:xfrm>
            <a:off x="6707401" y="4824698"/>
            <a:ext cx="755335" cy="1569660"/>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9600" b="1" cap="none" spc="0">
                <a:ln>
                  <a:solidFill>
                    <a:schemeClr val="tx1">
                      <a:lumMod val="50000"/>
                    </a:schemeClr>
                  </a:solidFill>
                </a:ln>
                <a:solidFill>
                  <a:srgbClr val="99FF66"/>
                </a:solidFill>
                <a:effectLst/>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n-US"/>
              <a:t>Activity slide</a:t>
            </a:r>
            <a:endParaRPr lang="el-G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1529061"/>
            <a:ext cx="5486400" cy="3198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260648"/>
            <a:ext cx="22987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ight Triangle 15"/>
          <p:cNvSpPr/>
          <p:nvPr userDrawn="1"/>
        </p:nvSpPr>
        <p:spPr>
          <a:xfrm flipH="1">
            <a:off x="7812359" y="2204864"/>
            <a:ext cx="1350405" cy="4653137"/>
          </a:xfrm>
          <a:prstGeom prst="rtTriangle">
            <a:avLst/>
          </a:prstGeom>
          <a:solidFill>
            <a:srgbClr val="99FF66"/>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
        <p:nvSpPr>
          <p:cNvPr id="2" name="1 - Θέση τίτλου"/>
          <p:cNvSpPr>
            <a:spLocks noGrp="1"/>
          </p:cNvSpPr>
          <p:nvPr>
            <p:ph type="title"/>
          </p:nvPr>
        </p:nvSpPr>
        <p:spPr>
          <a:xfrm>
            <a:off x="755576" y="274638"/>
            <a:ext cx="6203032"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7643192"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8" name="Εικόνα 1" descr="C:\Users\doloudi.LARISSA\Desktop\eu_flag_co_funded_pos_[rgb]_right.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23528" y="6093296"/>
            <a:ext cx="11541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userDrawn="1"/>
        </p:nvSpPr>
        <p:spPr bwMode="auto">
          <a:xfrm>
            <a:off x="1331640" y="6186959"/>
            <a:ext cx="1827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l-GR" sz="1200" b="1" dirty="0">
                <a:solidFill>
                  <a:srgbClr val="6B6BCF"/>
                </a:solidFill>
              </a:rPr>
              <a:t>Co-funded by the Erasmus+ </a:t>
            </a:r>
            <a:r>
              <a:rPr lang="en-US" altLang="el-GR" sz="1200" b="1" dirty="0" err="1">
                <a:solidFill>
                  <a:srgbClr val="6B6BCF"/>
                </a:solidFill>
              </a:rPr>
              <a:t>Programme</a:t>
            </a:r>
            <a:r>
              <a:rPr lang="en-US" altLang="el-GR" sz="1200" b="1" dirty="0">
                <a:solidFill>
                  <a:srgbClr val="6B6BCF"/>
                </a:solidFill>
              </a:rPr>
              <a:t> of the European Union</a:t>
            </a:r>
            <a:endParaRPr lang="el-GR" altLang="el-GR" sz="1200" b="1" dirty="0">
              <a:solidFill>
                <a:srgbClr val="6B6BCF"/>
              </a:solidFill>
            </a:endParaRPr>
          </a:p>
        </p:txBody>
      </p:sp>
      <p:sp>
        <p:nvSpPr>
          <p:cNvPr id="11" name="Right Triangle 10"/>
          <p:cNvSpPr/>
          <p:nvPr userDrawn="1"/>
        </p:nvSpPr>
        <p:spPr>
          <a:xfrm>
            <a:off x="0" y="5301208"/>
            <a:ext cx="467544" cy="1556792"/>
          </a:xfrm>
          <a:prstGeom prst="rtTriangle">
            <a:avLst/>
          </a:prstGeom>
          <a:solidFill>
            <a:schemeClr val="tx1">
              <a:lumMod val="40000"/>
              <a:lumOff val="6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l-GR"/>
          </a:p>
        </p:txBody>
      </p:sp>
      <p:sp>
        <p:nvSpPr>
          <p:cNvPr id="15" name="Right Triangle 14"/>
          <p:cNvSpPr/>
          <p:nvPr userDrawn="1"/>
        </p:nvSpPr>
        <p:spPr>
          <a:xfrm rot="10800000" flipH="1">
            <a:off x="0" y="-6063"/>
            <a:ext cx="900584" cy="2714981"/>
          </a:xfrm>
          <a:prstGeom prst="rtTriangle">
            <a:avLst/>
          </a:prstGeom>
          <a:solidFill>
            <a:schemeClr val="accent3">
              <a:lumMod val="60000"/>
              <a:lumOff val="40000"/>
            </a:schemeClr>
          </a:solidFill>
          <a:ln>
            <a:solidFill>
              <a:schemeClr val="accent3">
                <a:lumMod val="40000"/>
                <a:lumOff val="60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l-GR"/>
          </a:p>
        </p:txBody>
      </p:sp>
      <p:cxnSp>
        <p:nvCxnSpPr>
          <p:cNvPr id="19" name="Straight Connector 18"/>
          <p:cNvCxnSpPr>
            <a:stCxn id="17" idx="3"/>
          </p:cNvCxnSpPr>
          <p:nvPr userDrawn="1"/>
        </p:nvCxnSpPr>
        <p:spPr>
          <a:xfrm flipV="1">
            <a:off x="8190148" y="1916832"/>
            <a:ext cx="315162" cy="4941168"/>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22" name="Straight Connector 21"/>
          <p:cNvCxnSpPr>
            <a:endCxn id="14" idx="4"/>
          </p:cNvCxnSpPr>
          <p:nvPr userDrawn="1"/>
        </p:nvCxnSpPr>
        <p:spPr>
          <a:xfrm flipH="1" flipV="1">
            <a:off x="7812359" y="-6065"/>
            <a:ext cx="1008113" cy="6603419"/>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4" name="Right Triangle 13"/>
          <p:cNvSpPr/>
          <p:nvPr userDrawn="1"/>
        </p:nvSpPr>
        <p:spPr>
          <a:xfrm flipH="1" flipV="1">
            <a:off x="7812359" y="-6065"/>
            <a:ext cx="1326069" cy="5307271"/>
          </a:xfrm>
          <a:prstGeom prst="rtTriangle">
            <a:avLst/>
          </a:prstGeom>
          <a:solidFill>
            <a:schemeClr val="tx1">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a:p>
        </p:txBody>
      </p:sp>
      <p:sp>
        <p:nvSpPr>
          <p:cNvPr id="17" name="Right Triangle 16"/>
          <p:cNvSpPr/>
          <p:nvPr userDrawn="1"/>
        </p:nvSpPr>
        <p:spPr>
          <a:xfrm rot="10800000" flipV="1">
            <a:off x="7236296" y="5353635"/>
            <a:ext cx="1907704" cy="1504365"/>
          </a:xfrm>
          <a:prstGeom prst="rtTriangle">
            <a:avLst/>
          </a:prstGeom>
          <a:solidFill>
            <a:schemeClr val="accent3">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Lst>
  <p:hf hdr="0" ftr="0" dt="0"/>
  <p:txStyles>
    <p:titleStyle>
      <a:lvl1pPr algn="ctr" defTabSz="914400" rtl="0" eaLnBrk="1" latinLnBrk="0" hangingPunct="1">
        <a:spcBef>
          <a:spcPct val="0"/>
        </a:spcBef>
        <a:buNone/>
        <a:defRPr sz="4400"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languageandculture.com/hom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researchgate.net/publication/276832447_A_non-essentialist_model_of_culture"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JCk6soirfm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420888"/>
            <a:ext cx="7772400" cy="1470025"/>
          </a:xfrm>
        </p:spPr>
        <p:txBody>
          <a:bodyPr>
            <a:normAutofit/>
          </a:bodyPr>
          <a:lstStyle/>
          <a:p>
            <a:r>
              <a:rPr lang="en-US" dirty="0">
                <a:solidFill>
                  <a:schemeClr val="tx1">
                    <a:lumMod val="75000"/>
                  </a:schemeClr>
                </a:solidFill>
              </a:rPr>
              <a:t>Module 1 </a:t>
            </a:r>
            <a:br>
              <a:rPr lang="en-US" dirty="0">
                <a:solidFill>
                  <a:schemeClr val="tx1">
                    <a:lumMod val="75000"/>
                  </a:schemeClr>
                </a:solidFill>
              </a:rPr>
            </a:br>
            <a:r>
              <a:rPr lang="en-GB" sz="2200" dirty="0">
                <a:solidFill>
                  <a:schemeClr val="tx1">
                    <a:lumMod val="75000"/>
                  </a:schemeClr>
                </a:solidFill>
              </a:rPr>
              <a:t>Developing intercultural competence through cultural awareness and effective intercultural communication</a:t>
            </a:r>
            <a:endParaRPr lang="el-GR" sz="2200" dirty="0">
              <a:solidFill>
                <a:schemeClr val="tx1">
                  <a:lumMod val="75000"/>
                </a:schemeClr>
              </a:solidFill>
            </a:endParaRPr>
          </a:p>
        </p:txBody>
      </p:sp>
      <p:sp>
        <p:nvSpPr>
          <p:cNvPr id="3" name="Subtitle 2"/>
          <p:cNvSpPr>
            <a:spLocks noGrp="1"/>
          </p:cNvSpPr>
          <p:nvPr>
            <p:ph type="subTitle" idx="1"/>
          </p:nvPr>
        </p:nvSpPr>
        <p:spPr>
          <a:xfrm>
            <a:off x="1025352" y="4149080"/>
            <a:ext cx="6080720" cy="1546440"/>
          </a:xfrm>
        </p:spPr>
        <p:txBody>
          <a:bodyPr>
            <a:normAutofit/>
          </a:bodyPr>
          <a:lstStyle/>
          <a:p>
            <a:r>
              <a:rPr lang="en-US" dirty="0">
                <a:solidFill>
                  <a:schemeClr val="accent3">
                    <a:lumMod val="75000"/>
                  </a:schemeClr>
                </a:solidFill>
              </a:rPr>
              <a:t>Unit 2</a:t>
            </a:r>
          </a:p>
          <a:p>
            <a:r>
              <a:rPr lang="en-GB" sz="2200" dirty="0">
                <a:solidFill>
                  <a:schemeClr val="accent3">
                    <a:lumMod val="75000"/>
                  </a:schemeClr>
                </a:solidFill>
                <a:latin typeface="+mj-lt"/>
              </a:rPr>
              <a:t>Developing Cultural Awareness</a:t>
            </a:r>
            <a:endParaRPr lang="el-GR" sz="2200" dirty="0">
              <a:solidFill>
                <a:schemeClr val="accent3">
                  <a:lumMod val="75000"/>
                </a:schemeClr>
              </a:solidFill>
              <a:latin typeface="+mj-lt"/>
            </a:endParaRPr>
          </a:p>
        </p:txBody>
      </p:sp>
    </p:spTree>
    <p:extLst>
      <p:ext uri="{BB962C8B-B14F-4D97-AF65-F5344CB8AC3E}">
        <p14:creationId xmlns:p14="http://schemas.microsoft.com/office/powerpoint/2010/main" val="1486622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F69B3-C48E-4302-9443-EC70129E0B93}"/>
              </a:ext>
            </a:extLst>
          </p:cNvPr>
          <p:cNvSpPr>
            <a:spLocks noGrp="1"/>
          </p:cNvSpPr>
          <p:nvPr>
            <p:ph type="title"/>
          </p:nvPr>
        </p:nvSpPr>
        <p:spPr>
          <a:xfrm>
            <a:off x="323528" y="274638"/>
            <a:ext cx="6552728" cy="1143000"/>
          </a:xfrm>
        </p:spPr>
        <p:txBody>
          <a:bodyPr>
            <a:normAutofit/>
          </a:bodyPr>
          <a:lstStyle/>
          <a:p>
            <a:r>
              <a:rPr lang="en-GB" dirty="0"/>
              <a:t>Key messages</a:t>
            </a:r>
          </a:p>
        </p:txBody>
      </p:sp>
      <p:sp>
        <p:nvSpPr>
          <p:cNvPr id="3" name="Content Placeholder 2">
            <a:extLst>
              <a:ext uri="{FF2B5EF4-FFF2-40B4-BE49-F238E27FC236}">
                <a16:creationId xmlns:a16="http://schemas.microsoft.com/office/drawing/2014/main" id="{43348A50-C239-4A17-808A-E3D1EA8D5E5A}"/>
              </a:ext>
            </a:extLst>
          </p:cNvPr>
          <p:cNvSpPr>
            <a:spLocks noGrp="1"/>
          </p:cNvSpPr>
          <p:nvPr>
            <p:ph idx="1"/>
          </p:nvPr>
        </p:nvSpPr>
        <p:spPr/>
        <p:txBody>
          <a:bodyPr>
            <a:normAutofit lnSpcReduction="10000"/>
          </a:bodyPr>
          <a:lstStyle/>
          <a:p>
            <a:r>
              <a:rPr lang="en-GB" dirty="0"/>
              <a:t>The things we own or possess can be seen as markers of our identity, particularly those that we choose for ourselves.</a:t>
            </a:r>
          </a:p>
          <a:p>
            <a:r>
              <a:rPr lang="en-GB" dirty="0"/>
              <a:t>In a similar way, the things we do and the roles we fulfil can also help describe our identity.</a:t>
            </a:r>
          </a:p>
          <a:p>
            <a:r>
              <a:rPr lang="en-GB" dirty="0"/>
              <a:t>We each fulfil many roles in life, so our identity is multifaceted; we could claim to have not just one, but </a:t>
            </a:r>
            <a:r>
              <a:rPr lang="en-GB" b="1" dirty="0"/>
              <a:t>multiple identities.</a:t>
            </a:r>
          </a:p>
        </p:txBody>
      </p:sp>
    </p:spTree>
    <p:extLst>
      <p:ext uri="{BB962C8B-B14F-4D97-AF65-F5344CB8AC3E}">
        <p14:creationId xmlns:p14="http://schemas.microsoft.com/office/powerpoint/2010/main" val="4120803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6192688" cy="1143000"/>
          </a:xfrm>
        </p:spPr>
        <p:txBody>
          <a:bodyPr>
            <a:normAutofit/>
          </a:bodyPr>
          <a:lstStyle/>
          <a:p>
            <a:r>
              <a:rPr lang="en-US" dirty="0"/>
              <a:t>Multiple identities</a:t>
            </a:r>
            <a:endParaRPr lang="el-GR" dirty="0"/>
          </a:p>
        </p:txBody>
      </p:sp>
      <p:pic>
        <p:nvPicPr>
          <p:cNvPr id="4" name="Picture 3">
            <a:extLst>
              <a:ext uri="{FF2B5EF4-FFF2-40B4-BE49-F238E27FC236}">
                <a16:creationId xmlns:a16="http://schemas.microsoft.com/office/drawing/2014/main" id="{99A33F9A-0B81-42BD-A3E7-E7449656E44A}"/>
              </a:ext>
            </a:extLst>
          </p:cNvPr>
          <p:cNvPicPr>
            <a:picLocks noChangeAspect="1"/>
          </p:cNvPicPr>
          <p:nvPr/>
        </p:nvPicPr>
        <p:blipFill>
          <a:blip r:embed="rId2"/>
          <a:stretch>
            <a:fillRect/>
          </a:stretch>
        </p:blipFill>
        <p:spPr>
          <a:xfrm>
            <a:off x="2483768" y="2060848"/>
            <a:ext cx="3375099" cy="3375099"/>
          </a:xfrm>
          <a:prstGeom prst="rect">
            <a:avLst/>
          </a:prstGeom>
        </p:spPr>
      </p:pic>
      <p:sp>
        <p:nvSpPr>
          <p:cNvPr id="5" name="TextBox 4">
            <a:extLst>
              <a:ext uri="{FF2B5EF4-FFF2-40B4-BE49-F238E27FC236}">
                <a16:creationId xmlns:a16="http://schemas.microsoft.com/office/drawing/2014/main" id="{D985FDD3-BF47-4596-9A5E-A99C4C3F4548}"/>
              </a:ext>
            </a:extLst>
          </p:cNvPr>
          <p:cNvSpPr txBox="1"/>
          <p:nvPr/>
        </p:nvSpPr>
        <p:spPr>
          <a:xfrm>
            <a:off x="6108140" y="2837800"/>
            <a:ext cx="2112296" cy="646331"/>
          </a:xfrm>
          <a:prstGeom prst="rect">
            <a:avLst/>
          </a:prstGeom>
          <a:noFill/>
          <a:ln>
            <a:solidFill>
              <a:schemeClr val="tx1">
                <a:lumMod val="75000"/>
              </a:schemeClr>
            </a:solidFill>
          </a:ln>
        </p:spPr>
        <p:txBody>
          <a:bodyPr wrap="square" rtlCol="0">
            <a:spAutoFit/>
          </a:bodyPr>
          <a:lstStyle/>
          <a:p>
            <a:r>
              <a:rPr lang="en-GB" dirty="0"/>
              <a:t>Badminton partner to her friend Sonya</a:t>
            </a:r>
          </a:p>
        </p:txBody>
      </p:sp>
      <p:sp>
        <p:nvSpPr>
          <p:cNvPr id="8" name="TextBox 7">
            <a:extLst>
              <a:ext uri="{FF2B5EF4-FFF2-40B4-BE49-F238E27FC236}">
                <a16:creationId xmlns:a16="http://schemas.microsoft.com/office/drawing/2014/main" id="{4D0E7389-B5C9-4158-9C61-7871855223D1}"/>
              </a:ext>
            </a:extLst>
          </p:cNvPr>
          <p:cNvSpPr txBox="1"/>
          <p:nvPr/>
        </p:nvSpPr>
        <p:spPr>
          <a:xfrm>
            <a:off x="5364087" y="1670536"/>
            <a:ext cx="1800201" cy="646331"/>
          </a:xfrm>
          <a:prstGeom prst="rect">
            <a:avLst/>
          </a:prstGeom>
          <a:noFill/>
          <a:ln>
            <a:solidFill>
              <a:schemeClr val="tx1">
                <a:lumMod val="75000"/>
              </a:schemeClr>
            </a:solidFill>
          </a:ln>
        </p:spPr>
        <p:txBody>
          <a:bodyPr wrap="square" rtlCol="0">
            <a:spAutoFit/>
          </a:bodyPr>
          <a:lstStyle/>
          <a:p>
            <a:r>
              <a:rPr lang="en-GB" dirty="0"/>
              <a:t>Daughter to her widowed mother</a:t>
            </a:r>
          </a:p>
        </p:txBody>
      </p:sp>
      <p:sp>
        <p:nvSpPr>
          <p:cNvPr id="9" name="TextBox 8">
            <a:extLst>
              <a:ext uri="{FF2B5EF4-FFF2-40B4-BE49-F238E27FC236}">
                <a16:creationId xmlns:a16="http://schemas.microsoft.com/office/drawing/2014/main" id="{F6982A15-875B-4D90-8553-8A9F9A6AC9AA}"/>
              </a:ext>
            </a:extLst>
          </p:cNvPr>
          <p:cNvSpPr txBox="1"/>
          <p:nvPr/>
        </p:nvSpPr>
        <p:spPr>
          <a:xfrm>
            <a:off x="418343" y="2672075"/>
            <a:ext cx="1800201" cy="646331"/>
          </a:xfrm>
          <a:prstGeom prst="rect">
            <a:avLst/>
          </a:prstGeom>
          <a:noFill/>
          <a:ln>
            <a:solidFill>
              <a:schemeClr val="tx1">
                <a:lumMod val="75000"/>
              </a:schemeClr>
            </a:solidFill>
          </a:ln>
        </p:spPr>
        <p:txBody>
          <a:bodyPr wrap="square" rtlCol="0">
            <a:spAutoFit/>
          </a:bodyPr>
          <a:lstStyle/>
          <a:p>
            <a:r>
              <a:rPr lang="en-GB" dirty="0"/>
              <a:t>Warden at her parish church</a:t>
            </a:r>
          </a:p>
        </p:txBody>
      </p:sp>
      <p:sp>
        <p:nvSpPr>
          <p:cNvPr id="10" name="TextBox 9">
            <a:extLst>
              <a:ext uri="{FF2B5EF4-FFF2-40B4-BE49-F238E27FC236}">
                <a16:creationId xmlns:a16="http://schemas.microsoft.com/office/drawing/2014/main" id="{4B2DF063-B60A-4E19-AAC8-FF9559EA578E}"/>
              </a:ext>
            </a:extLst>
          </p:cNvPr>
          <p:cNvSpPr txBox="1"/>
          <p:nvPr/>
        </p:nvSpPr>
        <p:spPr>
          <a:xfrm>
            <a:off x="4932039" y="5320706"/>
            <a:ext cx="1800201" cy="646331"/>
          </a:xfrm>
          <a:prstGeom prst="rect">
            <a:avLst/>
          </a:prstGeom>
          <a:noFill/>
          <a:ln>
            <a:solidFill>
              <a:schemeClr val="tx1">
                <a:lumMod val="75000"/>
              </a:schemeClr>
            </a:solidFill>
          </a:ln>
        </p:spPr>
        <p:txBody>
          <a:bodyPr wrap="square" rtlCol="0">
            <a:spAutoFit/>
          </a:bodyPr>
          <a:lstStyle/>
          <a:p>
            <a:r>
              <a:rPr lang="en-GB" dirty="0"/>
              <a:t>Sister-in-law to Richard</a:t>
            </a:r>
          </a:p>
        </p:txBody>
      </p:sp>
      <p:sp>
        <p:nvSpPr>
          <p:cNvPr id="11" name="TextBox 10">
            <a:extLst>
              <a:ext uri="{FF2B5EF4-FFF2-40B4-BE49-F238E27FC236}">
                <a16:creationId xmlns:a16="http://schemas.microsoft.com/office/drawing/2014/main" id="{D427B67B-AEC0-457D-A057-CBD5E768CE92}"/>
              </a:ext>
            </a:extLst>
          </p:cNvPr>
          <p:cNvSpPr txBox="1"/>
          <p:nvPr/>
        </p:nvSpPr>
        <p:spPr>
          <a:xfrm>
            <a:off x="5940152" y="4295438"/>
            <a:ext cx="2103630" cy="646331"/>
          </a:xfrm>
          <a:prstGeom prst="rect">
            <a:avLst/>
          </a:prstGeom>
          <a:noFill/>
          <a:ln>
            <a:solidFill>
              <a:schemeClr val="tx1">
                <a:lumMod val="75000"/>
              </a:schemeClr>
            </a:solidFill>
          </a:ln>
        </p:spPr>
        <p:txBody>
          <a:bodyPr wrap="square" rtlCol="0">
            <a:spAutoFit/>
          </a:bodyPr>
          <a:lstStyle/>
          <a:p>
            <a:r>
              <a:rPr lang="en-GB" dirty="0"/>
              <a:t>Wife of 17 years to her husband Peter</a:t>
            </a:r>
          </a:p>
        </p:txBody>
      </p:sp>
      <p:sp>
        <p:nvSpPr>
          <p:cNvPr id="12" name="TextBox 11">
            <a:extLst>
              <a:ext uri="{FF2B5EF4-FFF2-40B4-BE49-F238E27FC236}">
                <a16:creationId xmlns:a16="http://schemas.microsoft.com/office/drawing/2014/main" id="{93151CD2-F7DF-45B7-8C9A-95C69798A4AE}"/>
              </a:ext>
            </a:extLst>
          </p:cNvPr>
          <p:cNvSpPr txBox="1"/>
          <p:nvPr/>
        </p:nvSpPr>
        <p:spPr>
          <a:xfrm>
            <a:off x="1967150" y="1412642"/>
            <a:ext cx="1956778" cy="646331"/>
          </a:xfrm>
          <a:prstGeom prst="rect">
            <a:avLst/>
          </a:prstGeom>
          <a:noFill/>
          <a:ln>
            <a:solidFill>
              <a:schemeClr val="tx1">
                <a:lumMod val="75000"/>
              </a:schemeClr>
            </a:solidFill>
          </a:ln>
        </p:spPr>
        <p:txBody>
          <a:bodyPr wrap="square" rtlCol="0">
            <a:spAutoFit/>
          </a:bodyPr>
          <a:lstStyle/>
          <a:p>
            <a:r>
              <a:rPr lang="en-GB" dirty="0"/>
              <a:t>Aunt to her sister’s daughter</a:t>
            </a:r>
          </a:p>
        </p:txBody>
      </p:sp>
      <p:sp>
        <p:nvSpPr>
          <p:cNvPr id="13" name="TextBox 12">
            <a:extLst>
              <a:ext uri="{FF2B5EF4-FFF2-40B4-BE49-F238E27FC236}">
                <a16:creationId xmlns:a16="http://schemas.microsoft.com/office/drawing/2014/main" id="{0714FC2F-FC76-40A5-947F-9C91FE8038AC}"/>
              </a:ext>
            </a:extLst>
          </p:cNvPr>
          <p:cNvSpPr txBox="1"/>
          <p:nvPr/>
        </p:nvSpPr>
        <p:spPr>
          <a:xfrm>
            <a:off x="107504" y="4001193"/>
            <a:ext cx="2257420" cy="646331"/>
          </a:xfrm>
          <a:prstGeom prst="rect">
            <a:avLst/>
          </a:prstGeom>
          <a:noFill/>
          <a:ln>
            <a:solidFill>
              <a:schemeClr val="tx1">
                <a:lumMod val="75000"/>
              </a:schemeClr>
            </a:solidFill>
          </a:ln>
        </p:spPr>
        <p:txBody>
          <a:bodyPr wrap="square" rtlCol="0">
            <a:spAutoFit/>
          </a:bodyPr>
          <a:lstStyle/>
          <a:p>
            <a:r>
              <a:rPr lang="en-GB" dirty="0"/>
              <a:t>Mother to her three teenage children</a:t>
            </a:r>
          </a:p>
        </p:txBody>
      </p:sp>
      <p:sp>
        <p:nvSpPr>
          <p:cNvPr id="14" name="TextBox 13">
            <a:extLst>
              <a:ext uri="{FF2B5EF4-FFF2-40B4-BE49-F238E27FC236}">
                <a16:creationId xmlns:a16="http://schemas.microsoft.com/office/drawing/2014/main" id="{DBCA89FB-E314-49F0-AF82-6D2E238B1B64}"/>
              </a:ext>
            </a:extLst>
          </p:cNvPr>
          <p:cNvSpPr txBox="1"/>
          <p:nvPr/>
        </p:nvSpPr>
        <p:spPr>
          <a:xfrm>
            <a:off x="1023515" y="5320706"/>
            <a:ext cx="2041803" cy="646331"/>
          </a:xfrm>
          <a:prstGeom prst="rect">
            <a:avLst/>
          </a:prstGeom>
          <a:noFill/>
          <a:ln>
            <a:solidFill>
              <a:schemeClr val="tx1">
                <a:lumMod val="75000"/>
              </a:schemeClr>
            </a:solidFill>
          </a:ln>
        </p:spPr>
        <p:txBody>
          <a:bodyPr wrap="square" rtlCol="0">
            <a:spAutoFit/>
          </a:bodyPr>
          <a:lstStyle/>
          <a:p>
            <a:r>
              <a:rPr lang="en-GB" dirty="0"/>
              <a:t>Headteacher at a London high school</a:t>
            </a:r>
          </a:p>
        </p:txBody>
      </p:sp>
      <p:cxnSp>
        <p:nvCxnSpPr>
          <p:cNvPr id="6" name="Straight Arrow Connector 5">
            <a:extLst>
              <a:ext uri="{FF2B5EF4-FFF2-40B4-BE49-F238E27FC236}">
                <a16:creationId xmlns:a16="http://schemas.microsoft.com/office/drawing/2014/main" id="{2D472992-1E4B-46DA-86D7-84D73878C09E}"/>
              </a:ext>
            </a:extLst>
          </p:cNvPr>
          <p:cNvCxnSpPr>
            <a:cxnSpLocks/>
          </p:cNvCxnSpPr>
          <p:nvPr/>
        </p:nvCxnSpPr>
        <p:spPr>
          <a:xfrm flipV="1">
            <a:off x="5410800" y="2343724"/>
            <a:ext cx="324524" cy="29136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49B10CF-F155-42CC-B856-1327D9FD4752}"/>
              </a:ext>
            </a:extLst>
          </p:cNvPr>
          <p:cNvCxnSpPr>
            <a:cxnSpLocks/>
          </p:cNvCxnSpPr>
          <p:nvPr/>
        </p:nvCxnSpPr>
        <p:spPr>
          <a:xfrm flipV="1">
            <a:off x="5799627" y="3266319"/>
            <a:ext cx="313594" cy="7244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6026F70-6848-4AF7-9E20-7144DDCC73EB}"/>
              </a:ext>
            </a:extLst>
          </p:cNvPr>
          <p:cNvCxnSpPr>
            <a:cxnSpLocks/>
          </p:cNvCxnSpPr>
          <p:nvPr/>
        </p:nvCxnSpPr>
        <p:spPr>
          <a:xfrm>
            <a:off x="5627080" y="4581128"/>
            <a:ext cx="313072" cy="11454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5C82021-C4D9-493E-A72B-8C84E92ABBD9}"/>
              </a:ext>
            </a:extLst>
          </p:cNvPr>
          <p:cNvCxnSpPr>
            <a:cxnSpLocks/>
          </p:cNvCxnSpPr>
          <p:nvPr/>
        </p:nvCxnSpPr>
        <p:spPr>
          <a:xfrm>
            <a:off x="5279303" y="4992331"/>
            <a:ext cx="262993" cy="32316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6482ADE-96DB-4BD3-B4EC-F9919FFCCEA1}"/>
              </a:ext>
            </a:extLst>
          </p:cNvPr>
          <p:cNvCxnSpPr>
            <a:cxnSpLocks/>
          </p:cNvCxnSpPr>
          <p:nvPr/>
        </p:nvCxnSpPr>
        <p:spPr>
          <a:xfrm flipH="1" flipV="1">
            <a:off x="2838721" y="2073454"/>
            <a:ext cx="293119" cy="37583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0900193-33BB-4EA7-90DF-C800CD8E60A4}"/>
              </a:ext>
            </a:extLst>
          </p:cNvPr>
          <p:cNvCxnSpPr>
            <a:cxnSpLocks/>
            <a:endCxn id="9" idx="3"/>
          </p:cNvCxnSpPr>
          <p:nvPr/>
        </p:nvCxnSpPr>
        <p:spPr>
          <a:xfrm flipH="1" flipV="1">
            <a:off x="2218544" y="2995241"/>
            <a:ext cx="409240" cy="14572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AFA7A99-5B4B-4651-8561-0EF375DAA118}"/>
              </a:ext>
            </a:extLst>
          </p:cNvPr>
          <p:cNvCxnSpPr>
            <a:cxnSpLocks/>
          </p:cNvCxnSpPr>
          <p:nvPr/>
        </p:nvCxnSpPr>
        <p:spPr>
          <a:xfrm flipH="1">
            <a:off x="2364924" y="4442285"/>
            <a:ext cx="265577" cy="13884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D0C33D3-FEB0-4111-82CC-DF46DACA601C}"/>
              </a:ext>
            </a:extLst>
          </p:cNvPr>
          <p:cNvCxnSpPr>
            <a:cxnSpLocks/>
          </p:cNvCxnSpPr>
          <p:nvPr/>
        </p:nvCxnSpPr>
        <p:spPr>
          <a:xfrm flipH="1">
            <a:off x="3089714" y="5233534"/>
            <a:ext cx="267779" cy="43003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350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94209-21CF-4DC8-95FC-3F802C846375}"/>
              </a:ext>
            </a:extLst>
          </p:cNvPr>
          <p:cNvSpPr>
            <a:spLocks noGrp="1"/>
          </p:cNvSpPr>
          <p:nvPr>
            <p:ph type="title"/>
          </p:nvPr>
        </p:nvSpPr>
        <p:spPr/>
        <p:txBody>
          <a:bodyPr/>
          <a:lstStyle/>
          <a:p>
            <a:r>
              <a:rPr lang="en-GB" dirty="0"/>
              <a:t>My multiple identity</a:t>
            </a:r>
          </a:p>
        </p:txBody>
      </p:sp>
      <p:sp>
        <p:nvSpPr>
          <p:cNvPr id="3" name="Content Placeholder 2">
            <a:extLst>
              <a:ext uri="{FF2B5EF4-FFF2-40B4-BE49-F238E27FC236}">
                <a16:creationId xmlns:a16="http://schemas.microsoft.com/office/drawing/2014/main" id="{AEF17F97-5619-464E-AA7F-F7F74A2DD4BD}"/>
              </a:ext>
            </a:extLst>
          </p:cNvPr>
          <p:cNvSpPr>
            <a:spLocks noGrp="1"/>
          </p:cNvSpPr>
          <p:nvPr>
            <p:ph idx="1"/>
          </p:nvPr>
        </p:nvSpPr>
        <p:spPr/>
        <p:txBody>
          <a:bodyPr>
            <a:normAutofit lnSpcReduction="10000"/>
          </a:bodyPr>
          <a:lstStyle/>
          <a:p>
            <a:r>
              <a:rPr lang="en-GB" dirty="0"/>
              <a:t>Work in pairs</a:t>
            </a:r>
          </a:p>
          <a:p>
            <a:r>
              <a:rPr lang="en-GB" dirty="0"/>
              <a:t>The trainer will label one of you ‘A’ and  the other ‘B’</a:t>
            </a:r>
          </a:p>
          <a:p>
            <a:r>
              <a:rPr lang="en-GB" dirty="0"/>
              <a:t>Tell each other about the different aspects of your identity</a:t>
            </a:r>
          </a:p>
          <a:p>
            <a:r>
              <a:rPr lang="en-GB" dirty="0"/>
              <a:t>A will report back on those areas that you have in common</a:t>
            </a:r>
          </a:p>
          <a:p>
            <a:r>
              <a:rPr lang="en-GB" dirty="0"/>
              <a:t>B will report back on those areas that are different</a:t>
            </a:r>
          </a:p>
        </p:txBody>
      </p:sp>
    </p:spTree>
    <p:extLst>
      <p:ext uri="{BB962C8B-B14F-4D97-AF65-F5344CB8AC3E}">
        <p14:creationId xmlns:p14="http://schemas.microsoft.com/office/powerpoint/2010/main" val="626958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Question 1</a:t>
            </a:r>
          </a:p>
        </p:txBody>
      </p:sp>
      <p:sp>
        <p:nvSpPr>
          <p:cNvPr id="3" name="Content Placeholder 2"/>
          <p:cNvSpPr>
            <a:spLocks noGrp="1"/>
          </p:cNvSpPr>
          <p:nvPr>
            <p:ph sz="half" idx="2"/>
          </p:nvPr>
        </p:nvSpPr>
        <p:spPr/>
        <p:txBody>
          <a:bodyPr/>
          <a:lstStyle/>
          <a:p>
            <a:pPr marL="0" indent="0">
              <a:buNone/>
            </a:pPr>
            <a:r>
              <a:rPr lang="en-GB" sz="3200" dirty="0"/>
              <a:t>Why is it important to consider aspects of our identity that we have in common as well as those that are different? </a:t>
            </a:r>
          </a:p>
          <a:p>
            <a:pPr marL="0" indent="0">
              <a:buNone/>
            </a:pPr>
            <a:endParaRPr lang="en-GB" dirty="0"/>
          </a:p>
        </p:txBody>
      </p:sp>
    </p:spTree>
    <p:extLst>
      <p:ext uri="{BB962C8B-B14F-4D97-AF65-F5344CB8AC3E}">
        <p14:creationId xmlns:p14="http://schemas.microsoft.com/office/powerpoint/2010/main" val="291403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FOR ACTIVITY</a:t>
            </a:r>
            <a:endParaRPr lang="el-GR"/>
          </a:p>
        </p:txBody>
      </p:sp>
      <p:sp>
        <p:nvSpPr>
          <p:cNvPr id="3" name="TextBox 2"/>
          <p:cNvSpPr txBox="1"/>
          <p:nvPr/>
        </p:nvSpPr>
        <p:spPr>
          <a:xfrm>
            <a:off x="539552" y="1663640"/>
            <a:ext cx="7400322" cy="3046988"/>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a:t>ACTIVITY NUMBER: 1.2.3</a:t>
            </a:r>
          </a:p>
          <a:p>
            <a:endParaRPr lang="en-US" sz="2400" b="1" dirty="0"/>
          </a:p>
          <a:p>
            <a:r>
              <a:rPr lang="en-US" sz="2400" b="1" dirty="0"/>
              <a:t>ACTIVITY TITLE: The Iceberg Model of Culture</a:t>
            </a:r>
          </a:p>
          <a:p>
            <a:endParaRPr lang="en-US" sz="2400" b="1" dirty="0"/>
          </a:p>
          <a:p>
            <a:r>
              <a:rPr lang="en-US" sz="2400" b="1" dirty="0"/>
              <a:t>ACTIVITY DURATION: 25 minutes</a:t>
            </a:r>
          </a:p>
          <a:p>
            <a:endParaRPr lang="en-US" sz="2400" b="1" dirty="0"/>
          </a:p>
          <a:p>
            <a:r>
              <a:rPr lang="en-US" sz="2400" b="1" dirty="0"/>
              <a:t>COMMENTS: To introduce participants to a theoretical model of culture</a:t>
            </a:r>
          </a:p>
        </p:txBody>
      </p:sp>
    </p:spTree>
    <p:extLst>
      <p:ext uri="{BB962C8B-B14F-4D97-AF65-F5344CB8AC3E}">
        <p14:creationId xmlns:p14="http://schemas.microsoft.com/office/powerpoint/2010/main" val="2400672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D6838A-6C97-4F6C-B0B5-3BEFA8B28D9E}"/>
              </a:ext>
            </a:extLst>
          </p:cNvPr>
          <p:cNvSpPr>
            <a:spLocks noGrp="1"/>
          </p:cNvSpPr>
          <p:nvPr>
            <p:ph idx="1"/>
          </p:nvPr>
        </p:nvSpPr>
        <p:spPr>
          <a:xfrm>
            <a:off x="3707904" y="6293237"/>
            <a:ext cx="4546848" cy="536923"/>
          </a:xfrm>
        </p:spPr>
        <p:txBody>
          <a:bodyPr>
            <a:normAutofit/>
          </a:bodyPr>
          <a:lstStyle/>
          <a:p>
            <a:pPr marL="0" indent="0">
              <a:buNone/>
            </a:pPr>
            <a:r>
              <a:rPr lang="en-GB" sz="1200" dirty="0"/>
              <a:t>Image reproduced with kind permission of Language &amp; Culture Worldwide: </a:t>
            </a:r>
            <a:r>
              <a:rPr lang="en-GB" sz="1200" dirty="0">
                <a:hlinkClick r:id="rId2"/>
              </a:rPr>
              <a:t>https://www.languageandculture.com/home</a:t>
            </a:r>
            <a:endParaRPr lang="en-GB" sz="1200" dirty="0"/>
          </a:p>
          <a:p>
            <a:pPr marL="0" indent="0">
              <a:buNone/>
            </a:pPr>
            <a:endParaRPr lang="en-GB" sz="1200" dirty="0"/>
          </a:p>
        </p:txBody>
      </p:sp>
      <p:pic>
        <p:nvPicPr>
          <p:cNvPr id="5" name="Picture 4" descr="A close up of text on a white background&#10;&#10;Description generated with high confidence">
            <a:extLst>
              <a:ext uri="{FF2B5EF4-FFF2-40B4-BE49-F238E27FC236}">
                <a16:creationId xmlns:a16="http://schemas.microsoft.com/office/drawing/2014/main" id="{78388AF9-CB18-4786-8A0C-7273184FAE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99392"/>
            <a:ext cx="4392488" cy="6230718"/>
          </a:xfrm>
          <a:prstGeom prst="rect">
            <a:avLst/>
          </a:prstGeom>
        </p:spPr>
      </p:pic>
      <p:sp>
        <p:nvSpPr>
          <p:cNvPr id="8" name="Content Placeholder 2">
            <a:extLst>
              <a:ext uri="{FF2B5EF4-FFF2-40B4-BE49-F238E27FC236}">
                <a16:creationId xmlns:a16="http://schemas.microsoft.com/office/drawing/2014/main" id="{65A5897D-600E-4965-9DD6-DA4E8388B7B0}"/>
              </a:ext>
            </a:extLst>
          </p:cNvPr>
          <p:cNvSpPr txBox="1">
            <a:spLocks/>
          </p:cNvSpPr>
          <p:nvPr/>
        </p:nvSpPr>
        <p:spPr>
          <a:xfrm>
            <a:off x="5364088" y="2363420"/>
            <a:ext cx="2880320" cy="3297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600" dirty="0"/>
              <a:t>Work in group to write a joint explanation of the image on the left for someone who cannot see it.</a:t>
            </a:r>
          </a:p>
          <a:p>
            <a:pPr marL="0" indent="0">
              <a:buFont typeface="Arial" pitchFamily="34" charset="0"/>
              <a:buNone/>
            </a:pPr>
            <a:endParaRPr lang="en-GB" sz="1400" dirty="0"/>
          </a:p>
        </p:txBody>
      </p:sp>
      <p:sp>
        <p:nvSpPr>
          <p:cNvPr id="6" name="Title 1">
            <a:extLst>
              <a:ext uri="{FF2B5EF4-FFF2-40B4-BE49-F238E27FC236}">
                <a16:creationId xmlns:a16="http://schemas.microsoft.com/office/drawing/2014/main" id="{F6926537-42CF-4990-A364-5311044B9BB1}"/>
              </a:ext>
            </a:extLst>
          </p:cNvPr>
          <p:cNvSpPr>
            <a:spLocks noGrp="1"/>
          </p:cNvSpPr>
          <p:nvPr>
            <p:ph type="title"/>
          </p:nvPr>
        </p:nvSpPr>
        <p:spPr>
          <a:xfrm>
            <a:off x="3995936" y="188640"/>
            <a:ext cx="3168352" cy="1511987"/>
          </a:xfrm>
        </p:spPr>
        <p:txBody>
          <a:bodyPr>
            <a:noAutofit/>
          </a:bodyPr>
          <a:lstStyle/>
          <a:p>
            <a:r>
              <a:rPr lang="en-GB" sz="3200" dirty="0"/>
              <a:t>The Iceberg model of Culture</a:t>
            </a:r>
          </a:p>
        </p:txBody>
      </p:sp>
    </p:spTree>
    <p:extLst>
      <p:ext uri="{BB962C8B-B14F-4D97-AF65-F5344CB8AC3E}">
        <p14:creationId xmlns:p14="http://schemas.microsoft.com/office/powerpoint/2010/main" val="185556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E2C07-A6CA-41FF-A36E-C8E2F99D2378}"/>
              </a:ext>
            </a:extLst>
          </p:cNvPr>
          <p:cNvSpPr>
            <a:spLocks noGrp="1"/>
          </p:cNvSpPr>
          <p:nvPr>
            <p:ph type="title"/>
          </p:nvPr>
        </p:nvSpPr>
        <p:spPr/>
        <p:txBody>
          <a:bodyPr>
            <a:normAutofit fontScale="90000"/>
          </a:bodyPr>
          <a:lstStyle/>
          <a:p>
            <a:r>
              <a:rPr lang="en-GB" dirty="0"/>
              <a:t>The Iceberg model of Culture</a:t>
            </a:r>
          </a:p>
        </p:txBody>
      </p:sp>
      <p:sp>
        <p:nvSpPr>
          <p:cNvPr id="3" name="Content Placeholder 2">
            <a:extLst>
              <a:ext uri="{FF2B5EF4-FFF2-40B4-BE49-F238E27FC236}">
                <a16:creationId xmlns:a16="http://schemas.microsoft.com/office/drawing/2014/main" id="{E4BA79E3-EA48-4CBA-B48C-1930EA607B53}"/>
              </a:ext>
            </a:extLst>
          </p:cNvPr>
          <p:cNvSpPr>
            <a:spLocks noGrp="1"/>
          </p:cNvSpPr>
          <p:nvPr>
            <p:ph idx="1"/>
          </p:nvPr>
        </p:nvSpPr>
        <p:spPr/>
        <p:txBody>
          <a:bodyPr>
            <a:normAutofit lnSpcReduction="10000"/>
          </a:bodyPr>
          <a:lstStyle/>
          <a:p>
            <a:r>
              <a:rPr lang="en-GB" dirty="0"/>
              <a:t>‘Culture’ has sometimes been described as an iceberg.</a:t>
            </a:r>
          </a:p>
          <a:p>
            <a:r>
              <a:rPr lang="en-GB" dirty="0"/>
              <a:t>Only a small part of an iceberg’s mass is visible above water. The greater part of it is below the surface and therefore unseen.</a:t>
            </a:r>
          </a:p>
          <a:p>
            <a:r>
              <a:rPr lang="en-GB" dirty="0"/>
              <a:t>The model exemplifies how the surface features of culture (behaviours) are visible, whereas the things that underpin culture (core values) lie deep below the surface.</a:t>
            </a:r>
          </a:p>
        </p:txBody>
      </p:sp>
    </p:spTree>
    <p:extLst>
      <p:ext uri="{BB962C8B-B14F-4D97-AF65-F5344CB8AC3E}">
        <p14:creationId xmlns:p14="http://schemas.microsoft.com/office/powerpoint/2010/main" val="4108205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5BC64-A954-42AD-93AF-6801CAAD87B8}"/>
              </a:ext>
            </a:extLst>
          </p:cNvPr>
          <p:cNvSpPr>
            <a:spLocks noGrp="1"/>
          </p:cNvSpPr>
          <p:nvPr>
            <p:ph type="title"/>
          </p:nvPr>
        </p:nvSpPr>
        <p:spPr/>
        <p:txBody>
          <a:bodyPr>
            <a:normAutofit fontScale="90000"/>
          </a:bodyPr>
          <a:lstStyle/>
          <a:p>
            <a:r>
              <a:rPr lang="en-GB" dirty="0"/>
              <a:t>Reconstructing a text</a:t>
            </a:r>
          </a:p>
        </p:txBody>
      </p:sp>
      <p:sp>
        <p:nvSpPr>
          <p:cNvPr id="3" name="Content Placeholder 2">
            <a:extLst>
              <a:ext uri="{FF2B5EF4-FFF2-40B4-BE49-F238E27FC236}">
                <a16:creationId xmlns:a16="http://schemas.microsoft.com/office/drawing/2014/main" id="{B843007E-BD19-4DBA-A3E5-6E814C251A37}"/>
              </a:ext>
            </a:extLst>
          </p:cNvPr>
          <p:cNvSpPr>
            <a:spLocks noGrp="1"/>
          </p:cNvSpPr>
          <p:nvPr>
            <p:ph idx="1"/>
          </p:nvPr>
        </p:nvSpPr>
        <p:spPr/>
        <p:txBody>
          <a:bodyPr/>
          <a:lstStyle/>
          <a:p>
            <a:r>
              <a:rPr lang="en-GB" dirty="0"/>
              <a:t>You will be given five paragraphs. Each one is part of an explanation of the iceberg model of culture.</a:t>
            </a:r>
          </a:p>
          <a:p>
            <a:r>
              <a:rPr lang="en-GB" dirty="0"/>
              <a:t>Work in your groups to arrange the paragraphs to create a magazine article about the Iceberg model of Culture.</a:t>
            </a:r>
          </a:p>
          <a:p>
            <a:endParaRPr lang="en-GB" dirty="0"/>
          </a:p>
        </p:txBody>
      </p:sp>
    </p:spTree>
    <p:extLst>
      <p:ext uri="{BB962C8B-B14F-4D97-AF65-F5344CB8AC3E}">
        <p14:creationId xmlns:p14="http://schemas.microsoft.com/office/powerpoint/2010/main" val="244245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Question 2</a:t>
            </a:r>
          </a:p>
        </p:txBody>
      </p:sp>
      <p:sp>
        <p:nvSpPr>
          <p:cNvPr id="3" name="Content Placeholder 2"/>
          <p:cNvSpPr>
            <a:spLocks noGrp="1"/>
          </p:cNvSpPr>
          <p:nvPr>
            <p:ph sz="half" idx="2"/>
          </p:nvPr>
        </p:nvSpPr>
        <p:spPr/>
        <p:txBody>
          <a:bodyPr/>
          <a:lstStyle/>
          <a:p>
            <a:pPr marL="0" indent="0">
              <a:buNone/>
            </a:pPr>
            <a:r>
              <a:rPr lang="en-GB" sz="3200" dirty="0"/>
              <a:t>How does the iceberg model help us to understand the idea of ‘culture’?</a:t>
            </a:r>
          </a:p>
          <a:p>
            <a:pPr marL="0" indent="0">
              <a:buNone/>
            </a:pPr>
            <a:endParaRPr lang="en-GB" dirty="0"/>
          </a:p>
        </p:txBody>
      </p:sp>
    </p:spTree>
    <p:extLst>
      <p:ext uri="{BB962C8B-B14F-4D97-AF65-F5344CB8AC3E}">
        <p14:creationId xmlns:p14="http://schemas.microsoft.com/office/powerpoint/2010/main" val="2898973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F69B3-C48E-4302-9443-EC70129E0B93}"/>
              </a:ext>
            </a:extLst>
          </p:cNvPr>
          <p:cNvSpPr>
            <a:spLocks noGrp="1"/>
          </p:cNvSpPr>
          <p:nvPr>
            <p:ph type="title"/>
          </p:nvPr>
        </p:nvSpPr>
        <p:spPr>
          <a:xfrm>
            <a:off x="323528" y="274638"/>
            <a:ext cx="6552728" cy="1143000"/>
          </a:xfrm>
        </p:spPr>
        <p:txBody>
          <a:bodyPr>
            <a:normAutofit/>
          </a:bodyPr>
          <a:lstStyle/>
          <a:p>
            <a:r>
              <a:rPr lang="en-GB" dirty="0"/>
              <a:t>Key messages</a:t>
            </a:r>
          </a:p>
        </p:txBody>
      </p:sp>
      <p:sp>
        <p:nvSpPr>
          <p:cNvPr id="3" name="Content Placeholder 2">
            <a:extLst>
              <a:ext uri="{FF2B5EF4-FFF2-40B4-BE49-F238E27FC236}">
                <a16:creationId xmlns:a16="http://schemas.microsoft.com/office/drawing/2014/main" id="{43348A50-C239-4A17-808A-E3D1EA8D5E5A}"/>
              </a:ext>
            </a:extLst>
          </p:cNvPr>
          <p:cNvSpPr>
            <a:spLocks noGrp="1"/>
          </p:cNvSpPr>
          <p:nvPr>
            <p:ph idx="1"/>
          </p:nvPr>
        </p:nvSpPr>
        <p:spPr/>
        <p:txBody>
          <a:bodyPr>
            <a:normAutofit lnSpcReduction="10000"/>
          </a:bodyPr>
          <a:lstStyle/>
          <a:p>
            <a:pPr marL="0" indent="0">
              <a:buNone/>
            </a:pPr>
            <a:r>
              <a:rPr lang="en-GB" dirty="0"/>
              <a:t>The iceberg is a useful for understanding the concept of ‘culture’. It helps us to visualise how most of our deeply the beliefs, values, moral attitudes and understandings etc. – in other words, what we call ‘culture’ – are embedded within us. ‘Culture’ might be guessed at through our visible behaviours or appearances, but is actually much deeper and complex than what we present as ‘face value’.</a:t>
            </a:r>
            <a:endParaRPr lang="en-GB" b="1" dirty="0"/>
          </a:p>
        </p:txBody>
      </p:sp>
    </p:spTree>
    <p:extLst>
      <p:ext uri="{BB962C8B-B14F-4D97-AF65-F5344CB8AC3E}">
        <p14:creationId xmlns:p14="http://schemas.microsoft.com/office/powerpoint/2010/main" val="337316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 1 </a:t>
            </a:r>
            <a:br>
              <a:rPr lang="en-US" dirty="0">
                <a:solidFill>
                  <a:srgbClr val="FF0000"/>
                </a:solidFill>
              </a:rPr>
            </a:br>
            <a:r>
              <a:rPr lang="en-US" dirty="0"/>
              <a:t>UNIT 2</a:t>
            </a:r>
            <a:endParaRPr lang="el-GR"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5394343"/>
              </p:ext>
            </p:extLst>
          </p:nvPr>
        </p:nvGraphicFramePr>
        <p:xfrm>
          <a:off x="395536" y="1628800"/>
          <a:ext cx="7632848" cy="4338320"/>
        </p:xfrm>
        <a:graphic>
          <a:graphicData uri="http://schemas.openxmlformats.org/drawingml/2006/table">
            <a:tbl>
              <a:tblPr firstRow="1" bandRow="1">
                <a:tableStyleId>{F5AB1C69-6EDB-4FF4-983F-18BD219EF322}</a:tableStyleId>
              </a:tblPr>
              <a:tblGrid>
                <a:gridCol w="2124607">
                  <a:extLst>
                    <a:ext uri="{9D8B030D-6E8A-4147-A177-3AD203B41FA5}">
                      <a16:colId xmlns:a16="http://schemas.microsoft.com/office/drawing/2014/main" val="20000"/>
                    </a:ext>
                  </a:extLst>
                </a:gridCol>
                <a:gridCol w="5508241">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effectLst/>
                          <a:latin typeface="+mn-lt"/>
                          <a:ea typeface="+mn-ea"/>
                          <a:cs typeface="+mn-cs"/>
                        </a:rPr>
                        <a:t>Module title</a:t>
                      </a:r>
                      <a:endParaRPr lang="el-GR" sz="1600" b="1" kern="1200" dirty="0">
                        <a:solidFill>
                          <a:schemeClr val="lt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lt1"/>
                          </a:solidFill>
                          <a:effectLst/>
                          <a:latin typeface="+mn-lt"/>
                          <a:ea typeface="+mn-ea"/>
                          <a:cs typeface="+mn-cs"/>
                        </a:rPr>
                        <a:t>Developing intercultural</a:t>
                      </a:r>
                      <a:r>
                        <a:rPr lang="en-GB" sz="1600" b="1" kern="1200" baseline="0" dirty="0">
                          <a:solidFill>
                            <a:schemeClr val="lt1"/>
                          </a:solidFill>
                          <a:effectLst/>
                          <a:latin typeface="+mn-lt"/>
                          <a:ea typeface="+mn-ea"/>
                          <a:cs typeface="+mn-cs"/>
                        </a:rPr>
                        <a:t> competence through cultural awareness and effective intercultural communication</a:t>
                      </a:r>
                      <a:endParaRPr lang="el-GR" sz="1600" b="1" kern="1200" dirty="0">
                        <a:solidFill>
                          <a:schemeClr val="lt1"/>
                        </a:solidFill>
                        <a:effectLst/>
                        <a:latin typeface="+mn-lt"/>
                        <a:ea typeface="+mn-ea"/>
                        <a:cs typeface="+mn-cs"/>
                      </a:endParaRPr>
                    </a:p>
                  </a:txBody>
                  <a:tcPr/>
                </a:tc>
                <a:extLst>
                  <a:ext uri="{0D108BD9-81ED-4DB2-BD59-A6C34878D82A}">
                    <a16:rowId xmlns:a16="http://schemas.microsoft.com/office/drawing/2014/main" val="10000"/>
                  </a:ext>
                </a:extLst>
              </a:tr>
              <a:tr h="370840">
                <a:tc>
                  <a:txBody>
                    <a:bodyPr/>
                    <a:lstStyle/>
                    <a:p>
                      <a:r>
                        <a:rPr lang="en-GB" sz="1600" b="1" kern="1200">
                          <a:solidFill>
                            <a:schemeClr val="dk1"/>
                          </a:solidFill>
                          <a:effectLst/>
                          <a:latin typeface="+mn-lt"/>
                          <a:ea typeface="+mn-ea"/>
                          <a:cs typeface="+mn-cs"/>
                        </a:rPr>
                        <a:t>Unit title</a:t>
                      </a:r>
                      <a:endParaRPr lang="el-GR" sz="1600"/>
                    </a:p>
                  </a:txBody>
                  <a:tcPr/>
                </a:tc>
                <a:tc>
                  <a:txBody>
                    <a:bodyPr/>
                    <a:lstStyle/>
                    <a:p>
                      <a:r>
                        <a:rPr lang="en-GB" sz="1600" b="1" kern="1200" dirty="0">
                          <a:solidFill>
                            <a:schemeClr val="dk1"/>
                          </a:solidFill>
                          <a:effectLst/>
                          <a:latin typeface="+mn-lt"/>
                          <a:ea typeface="+mn-ea"/>
                          <a:cs typeface="+mn-cs"/>
                        </a:rPr>
                        <a:t>Developing cultural awareness</a:t>
                      </a:r>
                      <a:endParaRPr lang="el-GR" sz="1600" dirty="0"/>
                    </a:p>
                  </a:txBody>
                  <a:tcPr/>
                </a:tc>
                <a:extLst>
                  <a:ext uri="{0D108BD9-81ED-4DB2-BD59-A6C34878D82A}">
                    <a16:rowId xmlns:a16="http://schemas.microsoft.com/office/drawing/2014/main" val="10001"/>
                  </a:ext>
                </a:extLst>
              </a:tr>
              <a:tr h="370840">
                <a:tc>
                  <a:txBody>
                    <a:bodyPr/>
                    <a:lstStyle/>
                    <a:p>
                      <a:r>
                        <a:rPr lang="en-US" sz="1600" dirty="0"/>
                        <a:t>Learning objectives</a:t>
                      </a:r>
                      <a:endParaRPr lang="el-GR" sz="1600" dirty="0"/>
                    </a:p>
                  </a:txBody>
                  <a:tcPr/>
                </a:tc>
                <a:tc>
                  <a:txBody>
                    <a:bodyPr/>
                    <a:lstStyle/>
                    <a:p>
                      <a:pPr marL="285750" lvl="0" indent="-285750">
                        <a:buFont typeface="Arial" panose="020B0604020202020204" pitchFamily="34" charset="0"/>
                        <a:buChar char="•"/>
                      </a:pPr>
                      <a:r>
                        <a:rPr lang="en-GB" sz="1600" kern="1200" dirty="0">
                          <a:solidFill>
                            <a:schemeClr val="dk1"/>
                          </a:solidFill>
                          <a:effectLst/>
                          <a:latin typeface="+mn-lt"/>
                          <a:ea typeface="+mn-ea"/>
                          <a:cs typeface="+mn-cs"/>
                        </a:rPr>
                        <a:t>To support participants to</a:t>
                      </a:r>
                      <a:r>
                        <a:rPr lang="en-GB" sz="1600" kern="1200" baseline="0" dirty="0">
                          <a:solidFill>
                            <a:schemeClr val="dk1"/>
                          </a:solidFill>
                          <a:effectLst/>
                          <a:latin typeface="+mn-lt"/>
                          <a:ea typeface="+mn-ea"/>
                          <a:cs typeface="+mn-cs"/>
                        </a:rPr>
                        <a:t> develop their knowledge and understanding of conceptual and theoretical models related to interculturality.</a:t>
                      </a:r>
                    </a:p>
                    <a:p>
                      <a:pPr marL="285750" lvl="0" indent="-285750">
                        <a:buFont typeface="Arial" panose="020B0604020202020204" pitchFamily="34" charset="0"/>
                        <a:buChar char="•"/>
                      </a:pPr>
                      <a:r>
                        <a:rPr lang="en-GB" sz="1600" kern="1200" baseline="0" dirty="0">
                          <a:solidFill>
                            <a:schemeClr val="dk1"/>
                          </a:solidFill>
                          <a:effectLst/>
                          <a:latin typeface="+mn-lt"/>
                          <a:ea typeface="+mn-ea"/>
                          <a:cs typeface="+mn-cs"/>
                        </a:rPr>
                        <a:t>To enable participants to develop a critical understanding of their own cultural experience and heritage</a:t>
                      </a:r>
                    </a:p>
                    <a:p>
                      <a:pPr marL="285750" lvl="0" indent="-285750">
                        <a:buFont typeface="Arial" panose="020B0604020202020204" pitchFamily="34" charset="0"/>
                        <a:buChar char="•"/>
                      </a:pPr>
                      <a:r>
                        <a:rPr lang="en-GB" sz="1600" kern="1200" baseline="0" dirty="0">
                          <a:solidFill>
                            <a:schemeClr val="dk1"/>
                          </a:solidFill>
                          <a:effectLst/>
                          <a:latin typeface="+mn-lt"/>
                          <a:ea typeface="+mn-ea"/>
                          <a:cs typeface="+mn-cs"/>
                        </a:rPr>
                        <a:t>To consider how this understanding can assist them to model appropriate attitudes and behaviours when working with diverse learners taking part in intercultural VET programmes and experiences.</a:t>
                      </a:r>
                    </a:p>
                    <a:p>
                      <a:pPr marL="285750" lvl="0" indent="-285750">
                        <a:buFont typeface="Arial" panose="020B0604020202020204" pitchFamily="34" charset="0"/>
                        <a:buChar char="•"/>
                      </a:pPr>
                      <a:r>
                        <a:rPr lang="en-GB" sz="1600" kern="1200" baseline="0" dirty="0">
                          <a:solidFill>
                            <a:schemeClr val="dk1"/>
                          </a:solidFill>
                          <a:effectLst/>
                          <a:latin typeface="+mn-lt"/>
                          <a:ea typeface="+mn-ea"/>
                          <a:cs typeface="+mn-cs"/>
                        </a:rPr>
                        <a:t>To support participants to become familiar with the concepts of culture and intercultural competence. </a:t>
                      </a:r>
                    </a:p>
                    <a:p>
                      <a:pPr marL="285750" lvl="0" indent="-285750">
                        <a:buFont typeface="Arial" panose="020B0604020202020204" pitchFamily="34" charset="0"/>
                        <a:buChar char="•"/>
                      </a:pPr>
                      <a:endParaRPr lang="en-GB" sz="1600" kern="1200" dirty="0">
                        <a:solidFill>
                          <a:schemeClr val="dk1"/>
                        </a:solidFill>
                        <a:effectLst/>
                        <a:latin typeface="+mn-lt"/>
                        <a:ea typeface="+mn-ea"/>
                        <a:cs typeface="+mn-cs"/>
                      </a:endParaRPr>
                    </a:p>
                  </a:txBody>
                  <a:tcPr/>
                </a:tc>
                <a:extLst>
                  <a:ext uri="{0D108BD9-81ED-4DB2-BD59-A6C34878D82A}">
                    <a16:rowId xmlns:a16="http://schemas.microsoft.com/office/drawing/2014/main" val="10002"/>
                  </a:ext>
                </a:extLst>
              </a:tr>
              <a:tr h="370840">
                <a:tc>
                  <a:txBody>
                    <a:bodyPr/>
                    <a:lstStyle/>
                    <a:p>
                      <a:r>
                        <a:rPr lang="en-US" sz="1600"/>
                        <a:t>Training</a:t>
                      </a:r>
                      <a:r>
                        <a:rPr lang="en-US" sz="1600" baseline="0"/>
                        <a:t> h</a:t>
                      </a:r>
                      <a:r>
                        <a:rPr lang="en-US" sz="1600"/>
                        <a:t>ours</a:t>
                      </a:r>
                      <a:endParaRPr lang="el-GR" sz="1600"/>
                    </a:p>
                  </a:txBody>
                  <a:tcPr/>
                </a:tc>
                <a:tc>
                  <a:txBody>
                    <a:bodyPr/>
                    <a:lstStyle/>
                    <a:p>
                      <a:pPr marL="0" lvl="0" indent="0">
                        <a:buFont typeface="Arial" panose="020B0604020202020204" pitchFamily="34" charset="0"/>
                        <a:buNone/>
                      </a:pPr>
                      <a:r>
                        <a:rPr lang="en-GB" sz="1600" kern="1200" dirty="0">
                          <a:solidFill>
                            <a:schemeClr val="dk1"/>
                          </a:solidFill>
                          <a:effectLst/>
                          <a:latin typeface="+mn-lt"/>
                          <a:ea typeface="+mn-ea"/>
                          <a:cs typeface="+mn-cs"/>
                        </a:rPr>
                        <a:t>3 hours (plus online activities for whole module)</a:t>
                      </a:r>
                      <a:endParaRPr lang="el-GR" sz="1600" kern="1200" dirty="0">
                        <a:solidFill>
                          <a:schemeClr val="dk1"/>
                        </a:solidFill>
                        <a:effectLst/>
                        <a:latin typeface="+mn-lt"/>
                        <a:ea typeface="+mn-ea"/>
                        <a:cs typeface="+mn-cs"/>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01789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FOR ACTIVITY</a:t>
            </a:r>
            <a:endParaRPr lang="el-GR"/>
          </a:p>
        </p:txBody>
      </p:sp>
      <p:sp>
        <p:nvSpPr>
          <p:cNvPr id="3" name="TextBox 2"/>
          <p:cNvSpPr txBox="1"/>
          <p:nvPr/>
        </p:nvSpPr>
        <p:spPr>
          <a:xfrm>
            <a:off x="539552" y="1663640"/>
            <a:ext cx="7400322" cy="3416320"/>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a:t>ACTIVITY NUMBER: 1.2.4</a:t>
            </a:r>
          </a:p>
          <a:p>
            <a:endParaRPr lang="en-US" sz="2400" b="1" dirty="0"/>
          </a:p>
          <a:p>
            <a:r>
              <a:rPr lang="en-US" sz="2400" b="1" dirty="0"/>
              <a:t>ACTIVITY TITLE: Identity and Culture</a:t>
            </a:r>
          </a:p>
          <a:p>
            <a:endParaRPr lang="en-US" sz="2400" b="1" dirty="0"/>
          </a:p>
          <a:p>
            <a:r>
              <a:rPr lang="en-US" sz="2400" b="1" dirty="0"/>
              <a:t>ACTIVITY DURATION: 30 minutes</a:t>
            </a:r>
          </a:p>
          <a:p>
            <a:endParaRPr lang="en-US" sz="2400" b="1" dirty="0"/>
          </a:p>
          <a:p>
            <a:r>
              <a:rPr lang="en-US" sz="2400" b="1" dirty="0"/>
              <a:t>COMMENTS: To explore the links between identity and culture and their relationship with concepts such as nationality and ethnicity</a:t>
            </a:r>
          </a:p>
        </p:txBody>
      </p:sp>
    </p:spTree>
    <p:extLst>
      <p:ext uri="{BB962C8B-B14F-4D97-AF65-F5344CB8AC3E}">
        <p14:creationId xmlns:p14="http://schemas.microsoft.com/office/powerpoint/2010/main" val="3744197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29B28-36D2-40F5-8A15-88C2873B0081}"/>
              </a:ext>
            </a:extLst>
          </p:cNvPr>
          <p:cNvSpPr>
            <a:spLocks noGrp="1"/>
          </p:cNvSpPr>
          <p:nvPr>
            <p:ph type="title"/>
          </p:nvPr>
        </p:nvSpPr>
        <p:spPr>
          <a:xfrm>
            <a:off x="720608" y="110497"/>
            <a:ext cx="5915000" cy="1143000"/>
          </a:xfrm>
        </p:spPr>
        <p:txBody>
          <a:bodyPr>
            <a:normAutofit fontScale="90000"/>
          </a:bodyPr>
          <a:lstStyle/>
          <a:p>
            <a:r>
              <a:rPr lang="en-GB" dirty="0"/>
              <a:t>Personal identities and culture</a:t>
            </a:r>
          </a:p>
        </p:txBody>
      </p:sp>
      <p:sp>
        <p:nvSpPr>
          <p:cNvPr id="3" name="Content Placeholder 2">
            <a:extLst>
              <a:ext uri="{FF2B5EF4-FFF2-40B4-BE49-F238E27FC236}">
                <a16:creationId xmlns:a16="http://schemas.microsoft.com/office/drawing/2014/main" id="{7B76AE26-8ADB-4B75-85E7-2045070DEEB6}"/>
              </a:ext>
            </a:extLst>
          </p:cNvPr>
          <p:cNvSpPr>
            <a:spLocks noGrp="1"/>
          </p:cNvSpPr>
          <p:nvPr>
            <p:ph idx="1"/>
          </p:nvPr>
        </p:nvSpPr>
        <p:spPr>
          <a:xfrm>
            <a:off x="453343" y="1169293"/>
            <a:ext cx="7643192" cy="1501549"/>
          </a:xfrm>
        </p:spPr>
        <p:txBody>
          <a:bodyPr>
            <a:normAutofit/>
          </a:bodyPr>
          <a:lstStyle/>
          <a:p>
            <a:pPr marL="0" indent="0">
              <a:buNone/>
            </a:pPr>
            <a:r>
              <a:rPr lang="en-GB" sz="2800" dirty="0"/>
              <a:t>These people are all well known in the country where they live. Can you guess which cultures they belong to?</a:t>
            </a:r>
          </a:p>
        </p:txBody>
      </p:sp>
      <p:pic>
        <p:nvPicPr>
          <p:cNvPr id="5" name="Picture 4">
            <a:extLst>
              <a:ext uri="{FF2B5EF4-FFF2-40B4-BE49-F238E27FC236}">
                <a16:creationId xmlns:a16="http://schemas.microsoft.com/office/drawing/2014/main" id="{F329626C-26CF-4321-9451-9859ADBB870A}"/>
              </a:ext>
            </a:extLst>
          </p:cNvPr>
          <p:cNvPicPr>
            <a:picLocks noChangeAspect="1"/>
          </p:cNvPicPr>
          <p:nvPr/>
        </p:nvPicPr>
        <p:blipFill>
          <a:blip r:embed="rId3"/>
          <a:stretch>
            <a:fillRect/>
          </a:stretch>
        </p:blipFill>
        <p:spPr>
          <a:xfrm>
            <a:off x="2771800" y="2459436"/>
            <a:ext cx="3006278" cy="3864069"/>
          </a:xfrm>
          <a:prstGeom prst="rect">
            <a:avLst/>
          </a:prstGeom>
        </p:spPr>
      </p:pic>
      <p:pic>
        <p:nvPicPr>
          <p:cNvPr id="7" name="Picture 6">
            <a:extLst>
              <a:ext uri="{FF2B5EF4-FFF2-40B4-BE49-F238E27FC236}">
                <a16:creationId xmlns:a16="http://schemas.microsoft.com/office/drawing/2014/main" id="{064251A1-8240-4176-A109-3013A5D65EF9}"/>
              </a:ext>
            </a:extLst>
          </p:cNvPr>
          <p:cNvPicPr>
            <a:picLocks noChangeAspect="1"/>
          </p:cNvPicPr>
          <p:nvPr/>
        </p:nvPicPr>
        <p:blipFill>
          <a:blip r:embed="rId4"/>
          <a:stretch>
            <a:fillRect/>
          </a:stretch>
        </p:blipFill>
        <p:spPr>
          <a:xfrm>
            <a:off x="2849153" y="2673268"/>
            <a:ext cx="3096344" cy="3096344"/>
          </a:xfrm>
          <a:prstGeom prst="rect">
            <a:avLst/>
          </a:prstGeom>
        </p:spPr>
      </p:pic>
      <p:pic>
        <p:nvPicPr>
          <p:cNvPr id="8" name="Picture 7">
            <a:extLst>
              <a:ext uri="{FF2B5EF4-FFF2-40B4-BE49-F238E27FC236}">
                <a16:creationId xmlns:a16="http://schemas.microsoft.com/office/drawing/2014/main" id="{69CAAF6C-AECD-47C2-9246-B8C0008CE971}"/>
              </a:ext>
            </a:extLst>
          </p:cNvPr>
          <p:cNvPicPr>
            <a:picLocks noChangeAspect="1"/>
          </p:cNvPicPr>
          <p:nvPr/>
        </p:nvPicPr>
        <p:blipFill>
          <a:blip r:embed="rId5"/>
          <a:stretch>
            <a:fillRect/>
          </a:stretch>
        </p:blipFill>
        <p:spPr>
          <a:xfrm>
            <a:off x="1322189" y="2619820"/>
            <a:ext cx="5905500" cy="3543300"/>
          </a:xfrm>
          <a:prstGeom prst="rect">
            <a:avLst/>
          </a:prstGeom>
        </p:spPr>
      </p:pic>
      <p:pic>
        <p:nvPicPr>
          <p:cNvPr id="9" name="Picture 8">
            <a:extLst>
              <a:ext uri="{FF2B5EF4-FFF2-40B4-BE49-F238E27FC236}">
                <a16:creationId xmlns:a16="http://schemas.microsoft.com/office/drawing/2014/main" id="{3FAD2CBB-ED23-4446-A24B-B169837F350A}"/>
              </a:ext>
            </a:extLst>
          </p:cNvPr>
          <p:cNvPicPr>
            <a:picLocks noChangeAspect="1"/>
          </p:cNvPicPr>
          <p:nvPr/>
        </p:nvPicPr>
        <p:blipFill>
          <a:blip r:embed="rId6"/>
          <a:stretch>
            <a:fillRect/>
          </a:stretch>
        </p:blipFill>
        <p:spPr>
          <a:xfrm>
            <a:off x="2911197" y="2468093"/>
            <a:ext cx="2727484" cy="3855412"/>
          </a:xfrm>
          <a:prstGeom prst="rect">
            <a:avLst/>
          </a:prstGeom>
        </p:spPr>
      </p:pic>
      <p:pic>
        <p:nvPicPr>
          <p:cNvPr id="12" name="Picture 11">
            <a:extLst>
              <a:ext uri="{FF2B5EF4-FFF2-40B4-BE49-F238E27FC236}">
                <a16:creationId xmlns:a16="http://schemas.microsoft.com/office/drawing/2014/main" id="{0AACF34F-055B-430D-8513-E7FAD014F4DF}"/>
              </a:ext>
            </a:extLst>
          </p:cNvPr>
          <p:cNvPicPr>
            <a:picLocks noChangeAspect="1"/>
          </p:cNvPicPr>
          <p:nvPr/>
        </p:nvPicPr>
        <p:blipFill>
          <a:blip r:embed="rId7"/>
          <a:stretch>
            <a:fillRect/>
          </a:stretch>
        </p:blipFill>
        <p:spPr>
          <a:xfrm>
            <a:off x="2462194" y="2348880"/>
            <a:ext cx="3870261" cy="3732986"/>
          </a:xfrm>
          <a:prstGeom prst="rect">
            <a:avLst/>
          </a:prstGeom>
        </p:spPr>
      </p:pic>
      <p:pic>
        <p:nvPicPr>
          <p:cNvPr id="13" name="Picture 12">
            <a:extLst>
              <a:ext uri="{FF2B5EF4-FFF2-40B4-BE49-F238E27FC236}">
                <a16:creationId xmlns:a16="http://schemas.microsoft.com/office/drawing/2014/main" id="{AAC50330-BFCB-411B-A123-80E38D2DC331}"/>
              </a:ext>
            </a:extLst>
          </p:cNvPr>
          <p:cNvPicPr>
            <a:picLocks noChangeAspect="1"/>
          </p:cNvPicPr>
          <p:nvPr/>
        </p:nvPicPr>
        <p:blipFill>
          <a:blip r:embed="rId8"/>
          <a:stretch>
            <a:fillRect/>
          </a:stretch>
        </p:blipFill>
        <p:spPr>
          <a:xfrm>
            <a:off x="1991476" y="2861397"/>
            <a:ext cx="4811696" cy="2707952"/>
          </a:xfrm>
          <a:prstGeom prst="rect">
            <a:avLst/>
          </a:prstGeom>
        </p:spPr>
      </p:pic>
      <p:pic>
        <p:nvPicPr>
          <p:cNvPr id="16" name="Picture 15">
            <a:extLst>
              <a:ext uri="{FF2B5EF4-FFF2-40B4-BE49-F238E27FC236}">
                <a16:creationId xmlns:a16="http://schemas.microsoft.com/office/drawing/2014/main" id="{A2FF1EAF-DC93-46FE-B8F5-69BCAD709CB3}"/>
              </a:ext>
            </a:extLst>
          </p:cNvPr>
          <p:cNvPicPr>
            <a:picLocks noChangeAspect="1"/>
          </p:cNvPicPr>
          <p:nvPr/>
        </p:nvPicPr>
        <p:blipFill>
          <a:blip r:embed="rId9"/>
          <a:stretch>
            <a:fillRect/>
          </a:stretch>
        </p:blipFill>
        <p:spPr>
          <a:xfrm>
            <a:off x="2997253" y="2364767"/>
            <a:ext cx="3058013" cy="3789106"/>
          </a:xfrm>
          <a:prstGeom prst="rect">
            <a:avLst/>
          </a:prstGeom>
        </p:spPr>
      </p:pic>
      <p:pic>
        <p:nvPicPr>
          <p:cNvPr id="23" name="Picture 22">
            <a:extLst>
              <a:ext uri="{FF2B5EF4-FFF2-40B4-BE49-F238E27FC236}">
                <a16:creationId xmlns:a16="http://schemas.microsoft.com/office/drawing/2014/main" id="{C596E273-FCA7-4134-9B0C-C9F2DF139C94}"/>
              </a:ext>
            </a:extLst>
          </p:cNvPr>
          <p:cNvPicPr>
            <a:picLocks noChangeAspect="1"/>
          </p:cNvPicPr>
          <p:nvPr/>
        </p:nvPicPr>
        <p:blipFill>
          <a:blip r:embed="rId10"/>
          <a:stretch>
            <a:fillRect/>
          </a:stretch>
        </p:blipFill>
        <p:spPr>
          <a:xfrm>
            <a:off x="2407815" y="2292760"/>
            <a:ext cx="4236887" cy="3755022"/>
          </a:xfrm>
          <a:prstGeom prst="rect">
            <a:avLst/>
          </a:prstGeom>
        </p:spPr>
      </p:pic>
    </p:spTree>
    <p:extLst>
      <p:ext uri="{BB962C8B-B14F-4D97-AF65-F5344CB8AC3E}">
        <p14:creationId xmlns:p14="http://schemas.microsoft.com/office/powerpoint/2010/main" val="249247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3"/>
                                        </p:tgtEl>
                                      </p:cBhvr>
                                    </p:animEffect>
                                    <p:set>
                                      <p:cBhvr>
                                        <p:cTn id="65" dur="1" fill="hold">
                                          <p:stCondLst>
                                            <p:cond delay="499"/>
                                          </p:stCondLst>
                                        </p:cTn>
                                        <p:tgtEl>
                                          <p:spTgt spid="2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16"/>
                                        </p:tgtEl>
                                      </p:cBhvr>
                                    </p:animEffect>
                                    <p:set>
                                      <p:cBhvr>
                                        <p:cTn id="7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CAF4FA-BCD5-43FA-8A3C-34E1FD34D187}"/>
              </a:ext>
            </a:extLst>
          </p:cNvPr>
          <p:cNvPicPr>
            <a:picLocks noChangeAspect="1"/>
          </p:cNvPicPr>
          <p:nvPr/>
        </p:nvPicPr>
        <p:blipFill>
          <a:blip r:embed="rId2"/>
          <a:stretch>
            <a:fillRect/>
          </a:stretch>
        </p:blipFill>
        <p:spPr>
          <a:xfrm>
            <a:off x="2771800" y="476672"/>
            <a:ext cx="4523624" cy="5956308"/>
          </a:xfrm>
          <a:prstGeom prst="rect">
            <a:avLst/>
          </a:prstGeom>
        </p:spPr>
      </p:pic>
      <p:sp>
        <p:nvSpPr>
          <p:cNvPr id="6" name="Rectangle 5">
            <a:extLst>
              <a:ext uri="{FF2B5EF4-FFF2-40B4-BE49-F238E27FC236}">
                <a16:creationId xmlns:a16="http://schemas.microsoft.com/office/drawing/2014/main" id="{ABE77428-CD4A-4EA5-86F2-78FDBA773430}"/>
              </a:ext>
            </a:extLst>
          </p:cNvPr>
          <p:cNvSpPr/>
          <p:nvPr/>
        </p:nvSpPr>
        <p:spPr>
          <a:xfrm>
            <a:off x="0" y="2485330"/>
            <a:ext cx="4248472" cy="1938992"/>
          </a:xfrm>
          <a:prstGeom prst="rect">
            <a:avLst/>
          </a:prstGeom>
        </p:spPr>
        <p:txBody>
          <a:bodyPr wrap="square">
            <a:spAutoFit/>
          </a:bodyPr>
          <a:lstStyle/>
          <a:p>
            <a:r>
              <a:rPr lang="en-GB" sz="4000" dirty="0">
                <a:solidFill>
                  <a:srgbClr val="333333">
                    <a:lumMod val="50000"/>
                  </a:srgbClr>
                </a:solidFill>
                <a:latin typeface="Century Gothic"/>
                <a:ea typeface="+mj-ea"/>
                <a:cs typeface="+mj-cs"/>
              </a:rPr>
              <a:t>Personal identities and culture</a:t>
            </a:r>
            <a:endParaRPr lang="en-GB" sz="1600" dirty="0"/>
          </a:p>
        </p:txBody>
      </p:sp>
    </p:spTree>
    <p:extLst>
      <p:ext uri="{BB962C8B-B14F-4D97-AF65-F5344CB8AC3E}">
        <p14:creationId xmlns:p14="http://schemas.microsoft.com/office/powerpoint/2010/main" val="1014279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CBA0-3091-4F79-AED3-66928226256E}"/>
              </a:ext>
            </a:extLst>
          </p:cNvPr>
          <p:cNvSpPr>
            <a:spLocks noGrp="1"/>
          </p:cNvSpPr>
          <p:nvPr>
            <p:ph type="title"/>
          </p:nvPr>
        </p:nvSpPr>
        <p:spPr>
          <a:xfrm>
            <a:off x="683568" y="61012"/>
            <a:ext cx="5915000" cy="1143000"/>
          </a:xfrm>
        </p:spPr>
        <p:txBody>
          <a:bodyPr>
            <a:normAutofit fontScale="90000"/>
          </a:bodyPr>
          <a:lstStyle/>
          <a:p>
            <a:r>
              <a:rPr lang="en-GB" dirty="0"/>
              <a:t>Personal identities and culture</a:t>
            </a:r>
          </a:p>
        </p:txBody>
      </p:sp>
      <p:sp>
        <p:nvSpPr>
          <p:cNvPr id="3" name="Content Placeholder 2">
            <a:extLst>
              <a:ext uri="{FF2B5EF4-FFF2-40B4-BE49-F238E27FC236}">
                <a16:creationId xmlns:a16="http://schemas.microsoft.com/office/drawing/2014/main" id="{C2DF1DCF-4917-43CE-9839-2AE327BA045B}"/>
              </a:ext>
            </a:extLst>
          </p:cNvPr>
          <p:cNvSpPr>
            <a:spLocks noGrp="1"/>
          </p:cNvSpPr>
          <p:nvPr>
            <p:ph idx="1"/>
          </p:nvPr>
        </p:nvSpPr>
        <p:spPr>
          <a:xfrm>
            <a:off x="467544" y="1556792"/>
            <a:ext cx="7643192" cy="4929411"/>
          </a:xfrm>
        </p:spPr>
        <p:txBody>
          <a:bodyPr>
            <a:normAutofit/>
          </a:bodyPr>
          <a:lstStyle/>
          <a:p>
            <a:r>
              <a:rPr lang="en-GB" dirty="0"/>
              <a:t>How many different answers did you get? </a:t>
            </a:r>
          </a:p>
          <a:p>
            <a:r>
              <a:rPr lang="en-GB" dirty="0"/>
              <a:t>How easy was it to decide on an answer?</a:t>
            </a:r>
          </a:p>
          <a:p>
            <a:r>
              <a:rPr lang="en-GB" dirty="0"/>
              <a:t>What assumptions did you make to help you arrive </a:t>
            </a:r>
            <a:r>
              <a:rPr lang="en-GB"/>
              <a:t>at your </a:t>
            </a:r>
            <a:r>
              <a:rPr lang="en-GB" dirty="0"/>
              <a:t>answers?</a:t>
            </a:r>
          </a:p>
          <a:p>
            <a:r>
              <a:rPr lang="en-GB" dirty="0"/>
              <a:t>Do you think culture is always visible?</a:t>
            </a:r>
          </a:p>
          <a:p>
            <a:pPr lvl="1"/>
            <a:r>
              <a:rPr lang="en-GB" dirty="0"/>
              <a:t>Why? </a:t>
            </a:r>
          </a:p>
          <a:p>
            <a:pPr lvl="1"/>
            <a:r>
              <a:rPr lang="en-GB" dirty="0"/>
              <a:t>Why not?</a:t>
            </a:r>
          </a:p>
          <a:p>
            <a:endParaRPr lang="en-GB" dirty="0"/>
          </a:p>
        </p:txBody>
      </p:sp>
    </p:spTree>
    <p:extLst>
      <p:ext uri="{BB962C8B-B14F-4D97-AF65-F5344CB8AC3E}">
        <p14:creationId xmlns:p14="http://schemas.microsoft.com/office/powerpoint/2010/main" val="130909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50D6-FD19-4490-9874-BE14962DBF76}"/>
              </a:ext>
            </a:extLst>
          </p:cNvPr>
          <p:cNvSpPr>
            <a:spLocks noGrp="1"/>
          </p:cNvSpPr>
          <p:nvPr>
            <p:ph type="title"/>
          </p:nvPr>
        </p:nvSpPr>
        <p:spPr>
          <a:xfrm>
            <a:off x="673224" y="274638"/>
            <a:ext cx="5915000" cy="1143000"/>
          </a:xfrm>
        </p:spPr>
        <p:txBody>
          <a:bodyPr>
            <a:noAutofit/>
          </a:bodyPr>
          <a:lstStyle/>
          <a:p>
            <a:r>
              <a:rPr lang="en-GB" sz="3600" dirty="0"/>
              <a:t>What assumptions do we make about ‘culture’? </a:t>
            </a:r>
          </a:p>
        </p:txBody>
      </p:sp>
      <p:sp>
        <p:nvSpPr>
          <p:cNvPr id="3" name="Content Placeholder 2">
            <a:extLst>
              <a:ext uri="{FF2B5EF4-FFF2-40B4-BE49-F238E27FC236}">
                <a16:creationId xmlns:a16="http://schemas.microsoft.com/office/drawing/2014/main" id="{26A23266-B025-4D38-A52C-AB9F85C10A5F}"/>
              </a:ext>
            </a:extLst>
          </p:cNvPr>
          <p:cNvSpPr>
            <a:spLocks noGrp="1"/>
          </p:cNvSpPr>
          <p:nvPr>
            <p:ph idx="1"/>
          </p:nvPr>
        </p:nvSpPr>
        <p:spPr>
          <a:xfrm>
            <a:off x="457200" y="1600201"/>
            <a:ext cx="7643192" cy="2332856"/>
          </a:xfrm>
        </p:spPr>
        <p:txBody>
          <a:bodyPr>
            <a:normAutofit/>
          </a:bodyPr>
          <a:lstStyle/>
          <a:p>
            <a:r>
              <a:rPr lang="en-GB" dirty="0"/>
              <a:t>Does ‘culture’ imply ‘nationality’ or ‘ethnic heritage’?</a:t>
            </a:r>
          </a:p>
          <a:p>
            <a:r>
              <a:rPr lang="en-GB" dirty="0"/>
              <a:t>If these people are all British, what cultural behaviours might they all share?</a:t>
            </a:r>
          </a:p>
          <a:p>
            <a:endParaRPr lang="en-GB" dirty="0"/>
          </a:p>
        </p:txBody>
      </p:sp>
      <p:sp>
        <p:nvSpPr>
          <p:cNvPr id="4" name="TextBox 3">
            <a:extLst>
              <a:ext uri="{FF2B5EF4-FFF2-40B4-BE49-F238E27FC236}">
                <a16:creationId xmlns:a16="http://schemas.microsoft.com/office/drawing/2014/main" id="{20837520-ED64-402A-BF83-3CEF7A4A60D3}"/>
              </a:ext>
            </a:extLst>
          </p:cNvPr>
          <p:cNvSpPr txBox="1"/>
          <p:nvPr/>
        </p:nvSpPr>
        <p:spPr>
          <a:xfrm>
            <a:off x="457200" y="3966214"/>
            <a:ext cx="1882552" cy="830997"/>
          </a:xfrm>
          <a:prstGeom prst="rect">
            <a:avLst/>
          </a:prstGeom>
          <a:noFill/>
        </p:spPr>
        <p:txBody>
          <a:bodyPr wrap="square" rtlCol="0">
            <a:spAutoFit/>
          </a:bodyPr>
          <a:lstStyle/>
          <a:p>
            <a:r>
              <a:rPr lang="en-GB" sz="2400" i="1" dirty="0">
                <a:solidFill>
                  <a:srgbClr val="FF0000"/>
                </a:solidFill>
              </a:rPr>
              <a:t>They all eat roast beef</a:t>
            </a:r>
          </a:p>
        </p:txBody>
      </p:sp>
      <p:sp>
        <p:nvSpPr>
          <p:cNvPr id="6" name="TextBox 5">
            <a:extLst>
              <a:ext uri="{FF2B5EF4-FFF2-40B4-BE49-F238E27FC236}">
                <a16:creationId xmlns:a16="http://schemas.microsoft.com/office/drawing/2014/main" id="{80285179-59E5-4A3D-88B5-75194882A83E}"/>
              </a:ext>
            </a:extLst>
          </p:cNvPr>
          <p:cNvSpPr txBox="1"/>
          <p:nvPr/>
        </p:nvSpPr>
        <p:spPr>
          <a:xfrm>
            <a:off x="2555776" y="4108034"/>
            <a:ext cx="2808312" cy="830997"/>
          </a:xfrm>
          <a:prstGeom prst="rect">
            <a:avLst/>
          </a:prstGeom>
          <a:noFill/>
        </p:spPr>
        <p:txBody>
          <a:bodyPr wrap="square" rtlCol="0">
            <a:spAutoFit/>
          </a:bodyPr>
          <a:lstStyle/>
          <a:p>
            <a:r>
              <a:rPr lang="en-GB" sz="2400" i="1" dirty="0">
                <a:solidFill>
                  <a:srgbClr val="FF0000"/>
                </a:solidFill>
              </a:rPr>
              <a:t>They all drink tea with milk and sugar</a:t>
            </a:r>
          </a:p>
        </p:txBody>
      </p:sp>
      <p:sp>
        <p:nvSpPr>
          <p:cNvPr id="7" name="TextBox 6">
            <a:extLst>
              <a:ext uri="{FF2B5EF4-FFF2-40B4-BE49-F238E27FC236}">
                <a16:creationId xmlns:a16="http://schemas.microsoft.com/office/drawing/2014/main" id="{8C0ACFEE-22E4-4D4F-BD47-34EB765FA033}"/>
              </a:ext>
            </a:extLst>
          </p:cNvPr>
          <p:cNvSpPr txBox="1"/>
          <p:nvPr/>
        </p:nvSpPr>
        <p:spPr>
          <a:xfrm>
            <a:off x="3813330" y="5867656"/>
            <a:ext cx="2741476" cy="830997"/>
          </a:xfrm>
          <a:prstGeom prst="rect">
            <a:avLst/>
          </a:prstGeom>
          <a:noFill/>
        </p:spPr>
        <p:txBody>
          <a:bodyPr wrap="square" rtlCol="0">
            <a:spAutoFit/>
          </a:bodyPr>
          <a:lstStyle/>
          <a:p>
            <a:r>
              <a:rPr lang="en-GB" sz="2400" i="1" dirty="0">
                <a:solidFill>
                  <a:srgbClr val="FF0000"/>
                </a:solidFill>
              </a:rPr>
              <a:t>They all talk about the weather</a:t>
            </a:r>
          </a:p>
        </p:txBody>
      </p:sp>
      <p:sp>
        <p:nvSpPr>
          <p:cNvPr id="8" name="TextBox 7">
            <a:extLst>
              <a:ext uri="{FF2B5EF4-FFF2-40B4-BE49-F238E27FC236}">
                <a16:creationId xmlns:a16="http://schemas.microsoft.com/office/drawing/2014/main" id="{261F6C49-102C-4A1F-8959-61ED08A9CE1B}"/>
              </a:ext>
            </a:extLst>
          </p:cNvPr>
          <p:cNvSpPr txBox="1"/>
          <p:nvPr/>
        </p:nvSpPr>
        <p:spPr>
          <a:xfrm>
            <a:off x="5220072" y="4939031"/>
            <a:ext cx="2736303" cy="830997"/>
          </a:xfrm>
          <a:prstGeom prst="rect">
            <a:avLst/>
          </a:prstGeom>
          <a:noFill/>
        </p:spPr>
        <p:txBody>
          <a:bodyPr wrap="square" rtlCol="0">
            <a:spAutoFit/>
          </a:bodyPr>
          <a:lstStyle/>
          <a:p>
            <a:r>
              <a:rPr lang="en-GB" sz="2400" i="1" dirty="0">
                <a:solidFill>
                  <a:srgbClr val="FF0000"/>
                </a:solidFill>
              </a:rPr>
              <a:t>They all live in a house with a garden</a:t>
            </a:r>
          </a:p>
        </p:txBody>
      </p:sp>
      <p:sp>
        <p:nvSpPr>
          <p:cNvPr id="9" name="TextBox 8">
            <a:extLst>
              <a:ext uri="{FF2B5EF4-FFF2-40B4-BE49-F238E27FC236}">
                <a16:creationId xmlns:a16="http://schemas.microsoft.com/office/drawing/2014/main" id="{93EED63E-FC73-45FA-B140-1497E44B0CC1}"/>
              </a:ext>
            </a:extLst>
          </p:cNvPr>
          <p:cNvSpPr txBox="1"/>
          <p:nvPr/>
        </p:nvSpPr>
        <p:spPr>
          <a:xfrm>
            <a:off x="642830" y="5061527"/>
            <a:ext cx="3281536" cy="830997"/>
          </a:xfrm>
          <a:prstGeom prst="rect">
            <a:avLst/>
          </a:prstGeom>
          <a:noFill/>
        </p:spPr>
        <p:txBody>
          <a:bodyPr wrap="square" rtlCol="0">
            <a:spAutoFit/>
          </a:bodyPr>
          <a:lstStyle/>
          <a:p>
            <a:r>
              <a:rPr lang="en-GB" sz="2400" i="1" dirty="0">
                <a:solidFill>
                  <a:srgbClr val="FF0000"/>
                </a:solidFill>
              </a:rPr>
              <a:t>They all appear regularly on British television</a:t>
            </a:r>
          </a:p>
        </p:txBody>
      </p:sp>
      <p:sp>
        <p:nvSpPr>
          <p:cNvPr id="10" name="TextBox 9">
            <a:extLst>
              <a:ext uri="{FF2B5EF4-FFF2-40B4-BE49-F238E27FC236}">
                <a16:creationId xmlns:a16="http://schemas.microsoft.com/office/drawing/2014/main" id="{36A082A9-78FC-46E8-B807-CCE816C0BFD7}"/>
              </a:ext>
            </a:extLst>
          </p:cNvPr>
          <p:cNvSpPr txBox="1"/>
          <p:nvPr/>
        </p:nvSpPr>
        <p:spPr>
          <a:xfrm>
            <a:off x="5184068" y="3857260"/>
            <a:ext cx="3024336" cy="461665"/>
          </a:xfrm>
          <a:prstGeom prst="rect">
            <a:avLst/>
          </a:prstGeom>
          <a:noFill/>
        </p:spPr>
        <p:txBody>
          <a:bodyPr wrap="square" rtlCol="0">
            <a:spAutoFit/>
          </a:bodyPr>
          <a:lstStyle/>
          <a:p>
            <a:r>
              <a:rPr lang="en-GB" sz="2400" i="1" dirty="0">
                <a:solidFill>
                  <a:srgbClr val="FF0000"/>
                </a:solidFill>
              </a:rPr>
              <a:t>They all speak English</a:t>
            </a:r>
          </a:p>
        </p:txBody>
      </p:sp>
    </p:spTree>
    <p:extLst>
      <p:ext uri="{BB962C8B-B14F-4D97-AF65-F5344CB8AC3E}">
        <p14:creationId xmlns:p14="http://schemas.microsoft.com/office/powerpoint/2010/main" val="85856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0-#ppt_w/2"/>
                                          </p:val>
                                        </p:tav>
                                        <p:tav tm="100000">
                                          <p:val>
                                            <p:strVal val="#ppt_x"/>
                                          </p:val>
                                        </p:tav>
                                      </p:tavLst>
                                    </p:anim>
                                    <p:anim calcmode="lin" valueType="num">
                                      <p:cBhvr additive="base">
                                        <p:cTn id="22"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1+#ppt_w/2"/>
                                          </p:val>
                                        </p:tav>
                                        <p:tav tm="100000">
                                          <p:val>
                                            <p:strVal val="#ppt_x"/>
                                          </p:val>
                                        </p:tav>
                                      </p:tavLst>
                                    </p:anim>
                                    <p:anim calcmode="lin" valueType="num">
                                      <p:cBhvr additive="base">
                                        <p:cTn id="2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1+#ppt_w/2"/>
                                          </p:val>
                                        </p:tav>
                                        <p:tav tm="100000">
                                          <p:val>
                                            <p:strVal val="#ppt_x"/>
                                          </p:val>
                                        </p:tav>
                                      </p:tavLst>
                                    </p:anim>
                                    <p:anim calcmode="lin" valueType="num">
                                      <p:cBhvr additive="base">
                                        <p:cTn id="3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1000" fill="hold"/>
                                        <p:tgtEl>
                                          <p:spTgt spid="8"/>
                                        </p:tgtEl>
                                        <p:attrNameLst>
                                          <p:attrName>ppt_x</p:attrName>
                                        </p:attrNameLst>
                                      </p:cBhvr>
                                      <p:tavLst>
                                        <p:tav tm="0">
                                          <p:val>
                                            <p:strVal val="#ppt_x"/>
                                          </p:val>
                                        </p:tav>
                                        <p:tav tm="100000">
                                          <p:val>
                                            <p:strVal val="#ppt_x"/>
                                          </p:val>
                                        </p:tav>
                                      </p:tavLst>
                                    </p:anim>
                                    <p:anim calcmode="lin" valueType="num">
                                      <p:cBhvr additive="base">
                                        <p:cTn id="4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2"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1000" fill="hold"/>
                                        <p:tgtEl>
                                          <p:spTgt spid="9"/>
                                        </p:tgtEl>
                                        <p:attrNameLst>
                                          <p:attrName>ppt_x</p:attrName>
                                        </p:attrNameLst>
                                      </p:cBhvr>
                                      <p:tavLst>
                                        <p:tav tm="0">
                                          <p:val>
                                            <p:strVal val="0-#ppt_w/2"/>
                                          </p:val>
                                        </p:tav>
                                        <p:tav tm="100000">
                                          <p:val>
                                            <p:strVal val="#ppt_x"/>
                                          </p:val>
                                        </p:tav>
                                      </p:tavLst>
                                    </p:anim>
                                    <p:anim calcmode="lin" valueType="num">
                                      <p:cBhvr additive="base">
                                        <p:cTn id="4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 presetClass="emph" presetSubtype="1" grpId="1" nodeType="clickEffect">
                                  <p:stCondLst>
                                    <p:cond delay="100"/>
                                  </p:stCondLst>
                                  <p:childTnLst>
                                    <p:set>
                                      <p:cBhvr override="childStyle">
                                        <p:cTn id="50" dur="indefinite"/>
                                        <p:tgtEl>
                                          <p:spTgt spid="10"/>
                                        </p:tgtEl>
                                        <p:attrNameLst>
                                          <p:attrName>style.color</p:attrName>
                                        </p:attrNameLst>
                                      </p:cBhvr>
                                      <p:to>
                                        <p:clrVal>
                                          <a:srgbClr val="00B050"/>
                                        </p:clrVal>
                                      </p:to>
                                    </p:set>
                                  </p:childTnLst>
                                </p:cTn>
                              </p:par>
                              <p:par>
                                <p:cTn id="51" presetID="3" presetClass="emph" presetSubtype="1" grpId="1" nodeType="withEffect">
                                  <p:stCondLst>
                                    <p:cond delay="0"/>
                                  </p:stCondLst>
                                  <p:childTnLst>
                                    <p:set>
                                      <p:cBhvr override="childStyle">
                                        <p:cTn id="52" dur="indefinite"/>
                                        <p:tgtEl>
                                          <p:spTgt spid="9"/>
                                        </p:tgtEl>
                                        <p:attrNameLst>
                                          <p:attrName>style.color</p:attrName>
                                        </p:attrNameLst>
                                      </p:cBhvr>
                                      <p:to>
                                        <p:clrVal>
                                          <a:srgbClr val="00B05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9" grpId="1"/>
      <p:bldP spid="10" grpId="0"/>
      <p:bldP spid="10"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6DCD-47AB-44EE-9360-8FF68A3F4A17}"/>
              </a:ext>
            </a:extLst>
          </p:cNvPr>
          <p:cNvSpPr>
            <a:spLocks noGrp="1"/>
          </p:cNvSpPr>
          <p:nvPr>
            <p:ph type="title"/>
          </p:nvPr>
        </p:nvSpPr>
        <p:spPr/>
        <p:txBody>
          <a:bodyPr/>
          <a:lstStyle/>
          <a:p>
            <a:r>
              <a:rPr lang="en-GB" dirty="0"/>
              <a:t>Cultural behaviours</a:t>
            </a:r>
          </a:p>
        </p:txBody>
      </p:sp>
      <p:sp>
        <p:nvSpPr>
          <p:cNvPr id="3" name="Content Placeholder 2">
            <a:extLst>
              <a:ext uri="{FF2B5EF4-FFF2-40B4-BE49-F238E27FC236}">
                <a16:creationId xmlns:a16="http://schemas.microsoft.com/office/drawing/2014/main" id="{7980EE93-0058-40A5-86E3-076D1769B7C4}"/>
              </a:ext>
            </a:extLst>
          </p:cNvPr>
          <p:cNvSpPr>
            <a:spLocks noGrp="1"/>
          </p:cNvSpPr>
          <p:nvPr>
            <p:ph idx="1"/>
          </p:nvPr>
        </p:nvSpPr>
        <p:spPr/>
        <p:txBody>
          <a:bodyPr>
            <a:normAutofit/>
          </a:bodyPr>
          <a:lstStyle/>
          <a:p>
            <a:r>
              <a:rPr lang="en-GB" dirty="0"/>
              <a:t>Facts</a:t>
            </a:r>
          </a:p>
          <a:p>
            <a:pPr lvl="1"/>
            <a:r>
              <a:rPr lang="en-GB" dirty="0"/>
              <a:t>They all speak English</a:t>
            </a:r>
          </a:p>
          <a:p>
            <a:pPr lvl="1"/>
            <a:r>
              <a:rPr lang="en-GB" dirty="0"/>
              <a:t>They all appear regularly on British television</a:t>
            </a:r>
          </a:p>
          <a:p>
            <a:r>
              <a:rPr lang="en-GB" dirty="0"/>
              <a:t>Stereotypes</a:t>
            </a:r>
          </a:p>
          <a:p>
            <a:pPr lvl="1"/>
            <a:r>
              <a:rPr lang="en-GB" dirty="0"/>
              <a:t>They all eat roast beef</a:t>
            </a:r>
          </a:p>
          <a:p>
            <a:pPr lvl="1"/>
            <a:r>
              <a:rPr lang="en-GB" dirty="0"/>
              <a:t>They all drink tea with milk and sugar</a:t>
            </a:r>
          </a:p>
          <a:p>
            <a:pPr lvl="1"/>
            <a:r>
              <a:rPr lang="en-GB" dirty="0"/>
              <a:t>They all live in a house with a garden</a:t>
            </a:r>
          </a:p>
          <a:p>
            <a:pPr lvl="1"/>
            <a:r>
              <a:rPr lang="en-GB" dirty="0"/>
              <a:t>They all talk about the weather</a:t>
            </a:r>
          </a:p>
        </p:txBody>
      </p:sp>
    </p:spTree>
    <p:extLst>
      <p:ext uri="{BB962C8B-B14F-4D97-AF65-F5344CB8AC3E}">
        <p14:creationId xmlns:p14="http://schemas.microsoft.com/office/powerpoint/2010/main" val="3446819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Multiple identities, behaviours and culture</a:t>
            </a:r>
          </a:p>
        </p:txBody>
      </p:sp>
      <p:sp>
        <p:nvSpPr>
          <p:cNvPr id="3" name="Content Placeholder 2"/>
          <p:cNvSpPr>
            <a:spLocks noGrp="1"/>
          </p:cNvSpPr>
          <p:nvPr>
            <p:ph idx="1"/>
          </p:nvPr>
        </p:nvSpPr>
        <p:spPr/>
        <p:txBody>
          <a:bodyPr>
            <a:normAutofit/>
          </a:bodyPr>
          <a:lstStyle/>
          <a:p>
            <a:pPr marL="0" indent="0">
              <a:buNone/>
            </a:pPr>
            <a:r>
              <a:rPr lang="en-GB" dirty="0"/>
              <a:t>The trainer will now give you a representation of a multiple identity. </a:t>
            </a:r>
          </a:p>
          <a:p>
            <a:pPr lvl="1"/>
            <a:r>
              <a:rPr lang="en-GB" dirty="0"/>
              <a:t>Compare it with the cultural behaviours that this person engages in as a result of her identity. </a:t>
            </a:r>
          </a:p>
          <a:p>
            <a:pPr lvl="1"/>
            <a:r>
              <a:rPr lang="en-GB" dirty="0"/>
              <a:t>To what extent are her behaviours bound by her nationality (she is British) or her ethnicity and to what extent do they transcend both of these concepts?</a:t>
            </a:r>
          </a:p>
        </p:txBody>
      </p:sp>
    </p:spTree>
    <p:extLst>
      <p:ext uri="{BB962C8B-B14F-4D97-AF65-F5344CB8AC3E}">
        <p14:creationId xmlns:p14="http://schemas.microsoft.com/office/powerpoint/2010/main" val="49329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50A4F-E530-4F70-8EE9-9C1363BA12C2}"/>
              </a:ext>
            </a:extLst>
          </p:cNvPr>
          <p:cNvSpPr>
            <a:spLocks noGrp="1"/>
          </p:cNvSpPr>
          <p:nvPr>
            <p:ph type="title"/>
          </p:nvPr>
        </p:nvSpPr>
        <p:spPr/>
        <p:txBody>
          <a:bodyPr/>
          <a:lstStyle/>
          <a:p>
            <a:r>
              <a:rPr lang="en-GB" dirty="0"/>
              <a:t>Key messages</a:t>
            </a:r>
          </a:p>
        </p:txBody>
      </p:sp>
      <p:sp>
        <p:nvSpPr>
          <p:cNvPr id="3" name="Content Placeholder 2">
            <a:extLst>
              <a:ext uri="{FF2B5EF4-FFF2-40B4-BE49-F238E27FC236}">
                <a16:creationId xmlns:a16="http://schemas.microsoft.com/office/drawing/2014/main" id="{6C26A4A9-F97A-42AF-B1B9-E8CFCE635759}"/>
              </a:ext>
            </a:extLst>
          </p:cNvPr>
          <p:cNvSpPr>
            <a:spLocks noGrp="1"/>
          </p:cNvSpPr>
          <p:nvPr>
            <p:ph idx="1"/>
          </p:nvPr>
        </p:nvSpPr>
        <p:spPr/>
        <p:txBody>
          <a:bodyPr/>
          <a:lstStyle/>
          <a:p>
            <a:r>
              <a:rPr lang="en-GB" dirty="0"/>
              <a:t>‘Culture’ is not tangible; it is a social construct.</a:t>
            </a:r>
          </a:p>
          <a:p>
            <a:r>
              <a:rPr lang="en-GB" dirty="0"/>
              <a:t>Individuals can share the same deep core values that impact on, and define their ‘culture’ despite coming from diverse backgrounds.</a:t>
            </a:r>
          </a:p>
          <a:p>
            <a:r>
              <a:rPr lang="en-GB" dirty="0"/>
              <a:t>In developing intercultural competence, stereotyping should be avoided!</a:t>
            </a:r>
          </a:p>
          <a:p>
            <a:endParaRPr lang="en-GB" dirty="0"/>
          </a:p>
        </p:txBody>
      </p:sp>
    </p:spTree>
    <p:extLst>
      <p:ext uri="{BB962C8B-B14F-4D97-AF65-F5344CB8AC3E}">
        <p14:creationId xmlns:p14="http://schemas.microsoft.com/office/powerpoint/2010/main" val="2115681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Question 3</a:t>
            </a:r>
          </a:p>
        </p:txBody>
      </p:sp>
      <p:sp>
        <p:nvSpPr>
          <p:cNvPr id="3" name="Content Placeholder 2"/>
          <p:cNvSpPr>
            <a:spLocks noGrp="1"/>
          </p:cNvSpPr>
          <p:nvPr>
            <p:ph sz="half" idx="2"/>
          </p:nvPr>
        </p:nvSpPr>
        <p:spPr/>
        <p:txBody>
          <a:bodyPr/>
          <a:lstStyle/>
          <a:p>
            <a:pPr marL="0" indent="0" algn="ctr">
              <a:buNone/>
            </a:pPr>
            <a:endParaRPr lang="en-GB" sz="3200" dirty="0"/>
          </a:p>
          <a:p>
            <a:pPr marL="0" indent="0" algn="ctr">
              <a:buNone/>
            </a:pPr>
            <a:r>
              <a:rPr lang="en-GB" sz="3200" dirty="0"/>
              <a:t>How do you think your cultural background has influenced your ideas about culture in general?</a:t>
            </a:r>
          </a:p>
          <a:p>
            <a:pPr marL="0" indent="0" algn="ctr">
              <a:buNone/>
            </a:pPr>
            <a:endParaRPr lang="en-GB" sz="3200" dirty="0"/>
          </a:p>
          <a:p>
            <a:pPr marL="0" indent="0">
              <a:buNone/>
            </a:pPr>
            <a:endParaRPr lang="en-GB" dirty="0"/>
          </a:p>
        </p:txBody>
      </p:sp>
    </p:spTree>
    <p:extLst>
      <p:ext uri="{BB962C8B-B14F-4D97-AF65-F5344CB8AC3E}">
        <p14:creationId xmlns:p14="http://schemas.microsoft.com/office/powerpoint/2010/main" val="638652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FOR ACTIVITY</a:t>
            </a:r>
            <a:endParaRPr lang="el-GR"/>
          </a:p>
        </p:txBody>
      </p:sp>
      <p:sp>
        <p:nvSpPr>
          <p:cNvPr id="3" name="TextBox 2"/>
          <p:cNvSpPr txBox="1"/>
          <p:nvPr/>
        </p:nvSpPr>
        <p:spPr>
          <a:xfrm>
            <a:off x="539552" y="1663640"/>
            <a:ext cx="7400322" cy="3416320"/>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a:t>ACTIVITY NUMBER: 1.2.5</a:t>
            </a:r>
          </a:p>
          <a:p>
            <a:endParaRPr lang="en-US" sz="2400" b="1" dirty="0"/>
          </a:p>
          <a:p>
            <a:r>
              <a:rPr lang="en-US" sz="2400" b="1" dirty="0"/>
              <a:t>ACTIVITY TITLE: Essentialist and non-essentialist models of culture</a:t>
            </a:r>
          </a:p>
          <a:p>
            <a:endParaRPr lang="en-US" sz="2400" b="1" dirty="0"/>
          </a:p>
          <a:p>
            <a:r>
              <a:rPr lang="en-US" sz="2400" b="1" dirty="0"/>
              <a:t>ACTIVITY DURATION: 25 minutes</a:t>
            </a:r>
          </a:p>
          <a:p>
            <a:endParaRPr lang="en-US" sz="2400" b="1" dirty="0"/>
          </a:p>
          <a:p>
            <a:r>
              <a:rPr lang="en-US" sz="2400" b="1" dirty="0"/>
              <a:t>COMMENTS: To familiarize participants with specific theoretical frameworks </a:t>
            </a:r>
          </a:p>
        </p:txBody>
      </p:sp>
    </p:spTree>
    <p:extLst>
      <p:ext uri="{BB962C8B-B14F-4D97-AF65-F5344CB8AC3E}">
        <p14:creationId xmlns:p14="http://schemas.microsoft.com/office/powerpoint/2010/main" val="38826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CONTENT</a:t>
            </a:r>
            <a:endParaRPr lang="el-GR" dirty="0"/>
          </a:p>
        </p:txBody>
      </p:sp>
      <p:sp>
        <p:nvSpPr>
          <p:cNvPr id="3" name="TextBox 2"/>
          <p:cNvSpPr txBox="1"/>
          <p:nvPr/>
        </p:nvSpPr>
        <p:spPr>
          <a:xfrm>
            <a:off x="739074" y="1484784"/>
            <a:ext cx="7200800" cy="4154984"/>
          </a:xfrm>
          <a:prstGeom prst="rect">
            <a:avLst/>
          </a:prstGeom>
          <a:solidFill>
            <a:schemeClr val="tx1">
              <a:lumMod val="40000"/>
              <a:lumOff val="60000"/>
            </a:schemeClr>
          </a:solidFill>
          <a:ln w="19050">
            <a:solidFill>
              <a:schemeClr val="tx1"/>
            </a:solidFill>
          </a:ln>
        </p:spPr>
        <p:txBody>
          <a:bodyPr wrap="square" rtlCol="0">
            <a:spAutoFit/>
          </a:bodyPr>
          <a:lstStyle/>
          <a:p>
            <a:pPr marL="342900" indent="-342900">
              <a:buFont typeface="Arial" panose="020B0604020202020204" pitchFamily="34" charset="0"/>
              <a:buChar char="•"/>
            </a:pPr>
            <a:r>
              <a:rPr lang="en-GB" sz="2400" b="1" dirty="0"/>
              <a:t>Introducing concepts of identity, culture and intercultural competence</a:t>
            </a:r>
          </a:p>
          <a:p>
            <a:pPr marL="342900" indent="-342900">
              <a:buFont typeface="Arial" panose="020B0604020202020204" pitchFamily="34" charset="0"/>
              <a:buChar char="•"/>
            </a:pPr>
            <a:r>
              <a:rPr lang="en-GB" sz="2400" b="1" dirty="0"/>
              <a:t>Exploring how one’s own cultural background has shaped one’s own identity and world view, and informed cultural biases</a:t>
            </a:r>
          </a:p>
          <a:p>
            <a:pPr marL="342900" indent="-342900">
              <a:buFont typeface="Arial" panose="020B0604020202020204" pitchFamily="34" charset="0"/>
              <a:buChar char="•"/>
            </a:pPr>
            <a:r>
              <a:rPr lang="en-GB" sz="2400" b="1" dirty="0"/>
              <a:t>The ‘iceberg model’ of culture</a:t>
            </a:r>
          </a:p>
          <a:p>
            <a:pPr marL="342900" indent="-342900">
              <a:buFont typeface="Arial" panose="020B0604020202020204" pitchFamily="34" charset="0"/>
              <a:buChar char="•"/>
            </a:pPr>
            <a:r>
              <a:rPr lang="en-GB" sz="2400" b="1" dirty="0"/>
              <a:t>Traditional ‘essentialist’ and non-essentialist models of culture</a:t>
            </a:r>
          </a:p>
          <a:p>
            <a:pPr marL="342900" indent="-342900">
              <a:buFont typeface="Arial" panose="020B0604020202020204" pitchFamily="34" charset="0"/>
              <a:buChar char="•"/>
            </a:pPr>
            <a:r>
              <a:rPr lang="en-GB" sz="2400" b="1" dirty="0"/>
              <a:t>Different aspects of cultural competence for VET learners and participants, and challenges faced in VET mobility contexts</a:t>
            </a:r>
          </a:p>
        </p:txBody>
      </p:sp>
    </p:spTree>
    <p:extLst>
      <p:ext uri="{BB962C8B-B14F-4D97-AF65-F5344CB8AC3E}">
        <p14:creationId xmlns:p14="http://schemas.microsoft.com/office/powerpoint/2010/main" val="3188503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347A-9E3D-4EFA-AABB-F0AFE4EF04FE}"/>
              </a:ext>
            </a:extLst>
          </p:cNvPr>
          <p:cNvSpPr>
            <a:spLocks noGrp="1"/>
          </p:cNvSpPr>
          <p:nvPr>
            <p:ph type="title"/>
          </p:nvPr>
        </p:nvSpPr>
        <p:spPr/>
        <p:txBody>
          <a:bodyPr/>
          <a:lstStyle/>
          <a:p>
            <a:r>
              <a:rPr lang="en-GB" dirty="0"/>
              <a:t>Models of culture</a:t>
            </a:r>
          </a:p>
        </p:txBody>
      </p:sp>
      <p:graphicFrame>
        <p:nvGraphicFramePr>
          <p:cNvPr id="5" name="Table 4">
            <a:extLst>
              <a:ext uri="{FF2B5EF4-FFF2-40B4-BE49-F238E27FC236}">
                <a16:creationId xmlns:a16="http://schemas.microsoft.com/office/drawing/2014/main" id="{BA81202E-3748-4F36-9F62-C081BE627ABE}"/>
              </a:ext>
            </a:extLst>
          </p:cNvPr>
          <p:cNvGraphicFramePr>
            <a:graphicFrameLocks noGrp="1"/>
          </p:cNvGraphicFramePr>
          <p:nvPr>
            <p:extLst>
              <p:ext uri="{D42A27DB-BD31-4B8C-83A1-F6EECF244321}">
                <p14:modId xmlns:p14="http://schemas.microsoft.com/office/powerpoint/2010/main" val="1842435952"/>
              </p:ext>
            </p:extLst>
          </p:nvPr>
        </p:nvGraphicFramePr>
        <p:xfrm>
          <a:off x="473278" y="1690456"/>
          <a:ext cx="7267074" cy="3620433"/>
        </p:xfrm>
        <a:graphic>
          <a:graphicData uri="http://schemas.openxmlformats.org/drawingml/2006/table">
            <a:tbl>
              <a:tblPr firstRow="1" bandRow="1">
                <a:tableStyleId>{912C8C85-51F0-491E-9774-3900AFEF0FD7}</a:tableStyleId>
              </a:tblPr>
              <a:tblGrid>
                <a:gridCol w="3633537">
                  <a:extLst>
                    <a:ext uri="{9D8B030D-6E8A-4147-A177-3AD203B41FA5}">
                      <a16:colId xmlns:a16="http://schemas.microsoft.com/office/drawing/2014/main" val="4185042995"/>
                    </a:ext>
                  </a:extLst>
                </a:gridCol>
                <a:gridCol w="3633537">
                  <a:extLst>
                    <a:ext uri="{9D8B030D-6E8A-4147-A177-3AD203B41FA5}">
                      <a16:colId xmlns:a16="http://schemas.microsoft.com/office/drawing/2014/main" val="2655575014"/>
                    </a:ext>
                  </a:extLst>
                </a:gridCol>
              </a:tblGrid>
              <a:tr h="900761">
                <a:tc>
                  <a:txBody>
                    <a:bodyPr/>
                    <a:lstStyle/>
                    <a:p>
                      <a:pPr>
                        <a:spcAft>
                          <a:spcPts val="0"/>
                        </a:spcAft>
                      </a:pPr>
                      <a:r>
                        <a:rPr lang="en-GB" sz="2400" dirty="0">
                          <a:effectLst/>
                        </a:rPr>
                        <a:t>Essentialist</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Aft>
                          <a:spcPts val="0"/>
                        </a:spcAft>
                      </a:pPr>
                      <a:r>
                        <a:rPr lang="en-GB" sz="2400" dirty="0">
                          <a:effectLst/>
                        </a:rPr>
                        <a:t>Non-essentialist or </a:t>
                      </a:r>
                    </a:p>
                    <a:p>
                      <a:pPr>
                        <a:spcAft>
                          <a:spcPts val="0"/>
                        </a:spcAft>
                      </a:pPr>
                      <a:r>
                        <a:rPr lang="en-GB" sz="2400" dirty="0">
                          <a:effectLst/>
                        </a:rPr>
                        <a:t>Anti-essentialist</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597890"/>
                  </a:ext>
                </a:extLst>
              </a:tr>
              <a:tr h="456636">
                <a:tc>
                  <a:txBody>
                    <a:bodyPr/>
                    <a:lstStyle/>
                    <a:p>
                      <a:pPr>
                        <a:spcAft>
                          <a:spcPts val="0"/>
                        </a:spcAft>
                      </a:pPr>
                      <a:r>
                        <a:rPr lang="en-GB" sz="2400" dirty="0">
                          <a:solidFill>
                            <a:schemeClr val="accent6">
                              <a:lumMod val="50000"/>
                            </a:schemeClr>
                          </a:solidFill>
                          <a:effectLst/>
                        </a:rPr>
                        <a:t>Rooted in human nature</a:t>
                      </a:r>
                      <a:endParaRPr lang="en-GB" sz="24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Aft>
                          <a:spcPts val="0"/>
                        </a:spcAft>
                      </a:pPr>
                      <a:r>
                        <a:rPr lang="en-GB" sz="2400" dirty="0">
                          <a:solidFill>
                            <a:schemeClr val="accent6">
                              <a:lumMod val="50000"/>
                            </a:schemeClr>
                          </a:solidFill>
                          <a:effectLst/>
                        </a:rPr>
                        <a:t>Rooted in human conditions</a:t>
                      </a:r>
                      <a:endParaRPr lang="en-GB" sz="24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0674720"/>
                  </a:ext>
                </a:extLst>
              </a:tr>
              <a:tr h="436492">
                <a:tc>
                  <a:txBody>
                    <a:bodyPr/>
                    <a:lstStyle/>
                    <a:p>
                      <a:pPr>
                        <a:spcAft>
                          <a:spcPts val="0"/>
                        </a:spcAft>
                      </a:pPr>
                      <a:r>
                        <a:rPr lang="en-GB" sz="2400" dirty="0">
                          <a:solidFill>
                            <a:schemeClr val="accent6">
                              <a:lumMod val="50000"/>
                            </a:schemeClr>
                          </a:solidFill>
                          <a:effectLst/>
                        </a:rPr>
                        <a:t>Static</a:t>
                      </a:r>
                      <a:endParaRPr lang="en-GB" sz="24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Aft>
                          <a:spcPts val="0"/>
                        </a:spcAft>
                      </a:pPr>
                      <a:r>
                        <a:rPr lang="en-GB" sz="2400" dirty="0">
                          <a:solidFill>
                            <a:schemeClr val="accent6">
                              <a:lumMod val="50000"/>
                            </a:schemeClr>
                          </a:solidFill>
                          <a:effectLst/>
                        </a:rPr>
                        <a:t>Dynamic/changing</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0168862"/>
                  </a:ext>
                </a:extLst>
              </a:tr>
              <a:tr h="456636">
                <a:tc>
                  <a:txBody>
                    <a:bodyPr/>
                    <a:lstStyle/>
                    <a:p>
                      <a:pPr>
                        <a:spcAft>
                          <a:spcPts val="0"/>
                        </a:spcAft>
                      </a:pPr>
                      <a:r>
                        <a:rPr lang="en-GB" sz="2400" dirty="0">
                          <a:solidFill>
                            <a:schemeClr val="accent6">
                              <a:lumMod val="50000"/>
                            </a:schemeClr>
                          </a:solidFill>
                          <a:effectLst/>
                        </a:rPr>
                        <a:t>Homogenous</a:t>
                      </a:r>
                      <a:endParaRPr lang="en-GB" sz="24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Aft>
                          <a:spcPts val="0"/>
                        </a:spcAft>
                      </a:pPr>
                      <a:r>
                        <a:rPr lang="en-GB" sz="2400" dirty="0">
                          <a:solidFill>
                            <a:schemeClr val="accent6">
                              <a:lumMod val="50000"/>
                            </a:schemeClr>
                          </a:solidFill>
                          <a:effectLst/>
                        </a:rPr>
                        <a:t>Heterogeneous</a:t>
                      </a:r>
                      <a:endParaRPr lang="en-GB" sz="24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13345999"/>
                  </a:ext>
                </a:extLst>
              </a:tr>
              <a:tr h="456636">
                <a:tc>
                  <a:txBody>
                    <a:bodyPr/>
                    <a:lstStyle/>
                    <a:p>
                      <a:pPr>
                        <a:spcAft>
                          <a:spcPts val="0"/>
                        </a:spcAft>
                      </a:pPr>
                      <a:r>
                        <a:rPr lang="en-GB" sz="2400" dirty="0">
                          <a:solidFill>
                            <a:schemeClr val="accent6">
                              <a:lumMod val="50000"/>
                            </a:schemeClr>
                          </a:solidFill>
                          <a:effectLst/>
                        </a:rPr>
                        <a:t>Holistic</a:t>
                      </a:r>
                      <a:endParaRPr lang="en-GB" sz="24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Aft>
                          <a:spcPts val="0"/>
                        </a:spcAft>
                      </a:pPr>
                      <a:r>
                        <a:rPr lang="en-GB" sz="2400" dirty="0">
                          <a:solidFill>
                            <a:schemeClr val="accent6">
                              <a:lumMod val="50000"/>
                            </a:schemeClr>
                          </a:solidFill>
                          <a:effectLst/>
                        </a:rPr>
                        <a:t>Fragmented</a:t>
                      </a:r>
                      <a:endParaRPr lang="en-GB" sz="24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03183354"/>
                  </a:ext>
                </a:extLst>
              </a:tr>
              <a:tr h="456636">
                <a:tc>
                  <a:txBody>
                    <a:bodyPr/>
                    <a:lstStyle/>
                    <a:p>
                      <a:pPr>
                        <a:spcAft>
                          <a:spcPts val="0"/>
                        </a:spcAft>
                      </a:pPr>
                      <a:r>
                        <a:rPr lang="en-GB" sz="2400" dirty="0">
                          <a:solidFill>
                            <a:schemeClr val="accent6">
                              <a:lumMod val="50000"/>
                            </a:schemeClr>
                          </a:solidFill>
                          <a:effectLst/>
                        </a:rPr>
                        <a:t>Deterministic</a:t>
                      </a:r>
                      <a:endParaRPr lang="en-GB" sz="24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Aft>
                          <a:spcPts val="0"/>
                        </a:spcAft>
                      </a:pPr>
                      <a:r>
                        <a:rPr lang="en-GB" sz="2400" dirty="0">
                          <a:solidFill>
                            <a:schemeClr val="accent6">
                              <a:lumMod val="50000"/>
                            </a:schemeClr>
                          </a:solidFill>
                          <a:effectLst/>
                        </a:rPr>
                        <a:t>Changeable</a:t>
                      </a:r>
                      <a:endParaRPr lang="en-GB" sz="24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79566428"/>
                  </a:ext>
                </a:extLst>
              </a:tr>
              <a:tr h="456636">
                <a:tc>
                  <a:txBody>
                    <a:bodyPr/>
                    <a:lstStyle/>
                    <a:p>
                      <a:pPr>
                        <a:spcAft>
                          <a:spcPts val="0"/>
                        </a:spcAft>
                      </a:pPr>
                      <a:r>
                        <a:rPr lang="en-GB" sz="2400" dirty="0">
                          <a:solidFill>
                            <a:schemeClr val="accent6">
                              <a:lumMod val="50000"/>
                            </a:schemeClr>
                          </a:solidFill>
                          <a:effectLst/>
                        </a:rPr>
                        <a:t>Bounded</a:t>
                      </a:r>
                      <a:endParaRPr lang="en-GB" sz="24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Aft>
                          <a:spcPts val="0"/>
                        </a:spcAft>
                      </a:pPr>
                      <a:r>
                        <a:rPr lang="en-GB" sz="2400" dirty="0">
                          <a:solidFill>
                            <a:schemeClr val="accent6">
                              <a:lumMod val="50000"/>
                            </a:schemeClr>
                          </a:solidFill>
                          <a:effectLst/>
                        </a:rPr>
                        <a:t>Blurred boundaries</a:t>
                      </a:r>
                      <a:endParaRPr lang="en-GB" sz="24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8295896"/>
                  </a:ext>
                </a:extLst>
              </a:tr>
            </a:tbl>
          </a:graphicData>
        </a:graphic>
      </p:graphicFrame>
      <p:sp>
        <p:nvSpPr>
          <p:cNvPr id="3" name="Rectangle 2">
            <a:extLst>
              <a:ext uri="{FF2B5EF4-FFF2-40B4-BE49-F238E27FC236}">
                <a16:creationId xmlns:a16="http://schemas.microsoft.com/office/drawing/2014/main" id="{2DF5E9FC-4E14-4E1C-8A99-09B2F75F68D6}"/>
              </a:ext>
            </a:extLst>
          </p:cNvPr>
          <p:cNvSpPr/>
          <p:nvPr/>
        </p:nvSpPr>
        <p:spPr>
          <a:xfrm>
            <a:off x="336883" y="5583707"/>
            <a:ext cx="4831883" cy="646331"/>
          </a:xfrm>
          <a:prstGeom prst="rect">
            <a:avLst/>
          </a:prstGeom>
        </p:spPr>
        <p:txBody>
          <a:bodyPr wrap="square">
            <a:spAutoFit/>
          </a:bodyPr>
          <a:lstStyle/>
          <a:p>
            <a:pPr>
              <a:spcAft>
                <a:spcPts val="0"/>
              </a:spcAft>
            </a:pPr>
            <a:r>
              <a:rPr lang="en-GB" sz="1200" dirty="0">
                <a:latin typeface="Tahoma" panose="020B0604030504040204" pitchFamily="34" charset="0"/>
                <a:ea typeface="Calibri" panose="020F0502020204030204" pitchFamily="34" charset="0"/>
                <a:cs typeface="Times New Roman" panose="02020603050405020304" pitchFamily="18" charset="0"/>
              </a:rPr>
              <a:t>Adapted from Dr Ganesh Nathan: Institute of Management, </a:t>
            </a:r>
          </a:p>
          <a:p>
            <a:pPr>
              <a:spcAft>
                <a:spcPts val="0"/>
              </a:spcAft>
            </a:pPr>
            <a:r>
              <a:rPr lang="en-GB" sz="1200" dirty="0">
                <a:latin typeface="Tahoma" panose="020B0604030504040204" pitchFamily="34" charset="0"/>
                <a:ea typeface="Calibri" panose="020F0502020204030204" pitchFamily="34" charset="0"/>
                <a:cs typeface="Times New Roman" panose="02020603050405020304" pitchFamily="18" charset="0"/>
              </a:rPr>
              <a:t>University of Applied Sciences and Arts </a:t>
            </a:r>
            <a:r>
              <a:rPr lang="en-GB" sz="1200" dirty="0" err="1">
                <a:latin typeface="Tahoma" panose="020B0604030504040204" pitchFamily="34" charset="0"/>
                <a:ea typeface="Calibri" panose="020F0502020204030204" pitchFamily="34" charset="0"/>
                <a:cs typeface="Times New Roman" panose="02020603050405020304" pitchFamily="18" charset="0"/>
              </a:rPr>
              <a:t>Northwestern</a:t>
            </a:r>
            <a:r>
              <a:rPr lang="en-GB" sz="1200" dirty="0">
                <a:latin typeface="Tahoma" panose="020B0604030504040204" pitchFamily="34" charset="0"/>
                <a:ea typeface="Calibri" panose="020F0502020204030204" pitchFamily="34" charset="0"/>
                <a:cs typeface="Times New Roman" panose="02020603050405020304" pitchFamily="18" charset="0"/>
              </a:rPr>
              <a:t> Switzerland (FNHW); Professor at the Business School of Lausanne.</a:t>
            </a:r>
          </a:p>
        </p:txBody>
      </p:sp>
    </p:spTree>
    <p:extLst>
      <p:ext uri="{BB962C8B-B14F-4D97-AF65-F5344CB8AC3E}">
        <p14:creationId xmlns:p14="http://schemas.microsoft.com/office/powerpoint/2010/main" val="2941243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7C90C-5238-460D-8F48-8C54755BD3DC}"/>
              </a:ext>
            </a:extLst>
          </p:cNvPr>
          <p:cNvSpPr>
            <a:spLocks noGrp="1"/>
          </p:cNvSpPr>
          <p:nvPr>
            <p:ph type="title"/>
          </p:nvPr>
        </p:nvSpPr>
        <p:spPr/>
        <p:txBody>
          <a:bodyPr>
            <a:normAutofit fontScale="90000"/>
          </a:bodyPr>
          <a:lstStyle/>
          <a:p>
            <a:r>
              <a:rPr lang="en-GB" dirty="0"/>
              <a:t>The essentialist view of culture</a:t>
            </a:r>
          </a:p>
        </p:txBody>
      </p:sp>
      <p:sp>
        <p:nvSpPr>
          <p:cNvPr id="3" name="Content Placeholder 2">
            <a:extLst>
              <a:ext uri="{FF2B5EF4-FFF2-40B4-BE49-F238E27FC236}">
                <a16:creationId xmlns:a16="http://schemas.microsoft.com/office/drawing/2014/main" id="{EAF51304-1974-48E3-ACF8-80A8AB53655A}"/>
              </a:ext>
            </a:extLst>
          </p:cNvPr>
          <p:cNvSpPr>
            <a:spLocks noGrp="1"/>
          </p:cNvSpPr>
          <p:nvPr>
            <p:ph idx="1"/>
          </p:nvPr>
        </p:nvSpPr>
        <p:spPr/>
        <p:txBody>
          <a:bodyPr/>
          <a:lstStyle/>
          <a:p>
            <a:pPr lvl="1"/>
            <a:r>
              <a:rPr lang="en-GB" dirty="0"/>
              <a:t>Assumes a singular cultural identity</a:t>
            </a:r>
          </a:p>
          <a:p>
            <a:pPr lvl="1"/>
            <a:r>
              <a:rPr lang="en-GB" dirty="0"/>
              <a:t>Suggests clear cultural boundaries</a:t>
            </a:r>
          </a:p>
          <a:p>
            <a:pPr lvl="1"/>
            <a:r>
              <a:rPr lang="en-GB" dirty="0"/>
              <a:t>Implicitly or explicitly supports ideas of ‘national culture’, cultural conformity etc</a:t>
            </a:r>
          </a:p>
          <a:p>
            <a:pPr lvl="1"/>
            <a:r>
              <a:rPr lang="en-GB" dirty="0"/>
              <a:t>Ignores multiple identities that can shift over time and space</a:t>
            </a:r>
          </a:p>
          <a:p>
            <a:pPr lvl="1"/>
            <a:r>
              <a:rPr lang="en-GB" dirty="0"/>
              <a:t>Can lead to stereotyping </a:t>
            </a:r>
          </a:p>
        </p:txBody>
      </p:sp>
    </p:spTree>
    <p:extLst>
      <p:ext uri="{BB962C8B-B14F-4D97-AF65-F5344CB8AC3E}">
        <p14:creationId xmlns:p14="http://schemas.microsoft.com/office/powerpoint/2010/main" val="437099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7C90C-5238-460D-8F48-8C54755BD3DC}"/>
              </a:ext>
            </a:extLst>
          </p:cNvPr>
          <p:cNvSpPr>
            <a:spLocks noGrp="1"/>
          </p:cNvSpPr>
          <p:nvPr>
            <p:ph type="title"/>
          </p:nvPr>
        </p:nvSpPr>
        <p:spPr/>
        <p:txBody>
          <a:bodyPr>
            <a:normAutofit fontScale="90000"/>
          </a:bodyPr>
          <a:lstStyle/>
          <a:p>
            <a:r>
              <a:rPr lang="en-GB" dirty="0"/>
              <a:t>The non-essentialist view of culture</a:t>
            </a:r>
          </a:p>
        </p:txBody>
      </p:sp>
      <p:sp>
        <p:nvSpPr>
          <p:cNvPr id="3" name="Content Placeholder 2">
            <a:extLst>
              <a:ext uri="{FF2B5EF4-FFF2-40B4-BE49-F238E27FC236}">
                <a16:creationId xmlns:a16="http://schemas.microsoft.com/office/drawing/2014/main" id="{EAF51304-1974-48E3-ACF8-80A8AB53655A}"/>
              </a:ext>
            </a:extLst>
          </p:cNvPr>
          <p:cNvSpPr>
            <a:spLocks noGrp="1"/>
          </p:cNvSpPr>
          <p:nvPr>
            <p:ph idx="1"/>
          </p:nvPr>
        </p:nvSpPr>
        <p:spPr/>
        <p:txBody>
          <a:bodyPr/>
          <a:lstStyle/>
          <a:p>
            <a:pPr lvl="1"/>
            <a:r>
              <a:rPr lang="en-GB" dirty="0"/>
              <a:t>Assumes multiple cultural identities</a:t>
            </a:r>
          </a:p>
          <a:p>
            <a:pPr lvl="1"/>
            <a:r>
              <a:rPr lang="en-GB" dirty="0"/>
              <a:t>Recognises that multiple identities that can shift over time and space</a:t>
            </a:r>
          </a:p>
          <a:p>
            <a:pPr lvl="1"/>
            <a:r>
              <a:rPr lang="en-GB" dirty="0"/>
              <a:t>Describes blurred boundaries and continuity between cultures</a:t>
            </a:r>
          </a:p>
          <a:p>
            <a:pPr lvl="1"/>
            <a:r>
              <a:rPr lang="en-GB" dirty="0"/>
              <a:t>Rejects the limitations of cultural conformity </a:t>
            </a:r>
          </a:p>
          <a:p>
            <a:pPr lvl="1"/>
            <a:r>
              <a:rPr lang="en-GB" dirty="0"/>
              <a:t>Makes room for agency, choice and change</a:t>
            </a:r>
          </a:p>
        </p:txBody>
      </p:sp>
    </p:spTree>
    <p:extLst>
      <p:ext uri="{BB962C8B-B14F-4D97-AF65-F5344CB8AC3E}">
        <p14:creationId xmlns:p14="http://schemas.microsoft.com/office/powerpoint/2010/main" val="1718997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6408712" cy="1143000"/>
          </a:xfrm>
        </p:spPr>
        <p:txBody>
          <a:bodyPr>
            <a:normAutofit fontScale="90000"/>
          </a:bodyPr>
          <a:lstStyle/>
          <a:p>
            <a:r>
              <a:rPr lang="en-GB" dirty="0"/>
              <a:t>Applying essentialist and non-essentialist models</a:t>
            </a:r>
          </a:p>
        </p:txBody>
      </p:sp>
      <p:sp>
        <p:nvSpPr>
          <p:cNvPr id="3" name="Content Placeholder 2"/>
          <p:cNvSpPr>
            <a:spLocks noGrp="1"/>
          </p:cNvSpPr>
          <p:nvPr>
            <p:ph idx="1"/>
          </p:nvPr>
        </p:nvSpPr>
        <p:spPr/>
        <p:txBody>
          <a:bodyPr>
            <a:normAutofit/>
          </a:bodyPr>
          <a:lstStyle/>
          <a:p>
            <a:pPr marL="0" indent="0">
              <a:buNone/>
            </a:pPr>
            <a:r>
              <a:rPr lang="en-GB" dirty="0"/>
              <a:t>What model of culture would you say the following statements belong to?</a:t>
            </a:r>
          </a:p>
          <a:p>
            <a:pPr lvl="1"/>
            <a:r>
              <a:rPr lang="en-GB" dirty="0"/>
              <a:t>The British eat roast beef on Sundays.</a:t>
            </a:r>
          </a:p>
          <a:p>
            <a:pPr lvl="1"/>
            <a:r>
              <a:rPr lang="en-GB" dirty="0"/>
              <a:t>Spanish attitudes to bullfighting has changed in the last 20 years.</a:t>
            </a:r>
          </a:p>
          <a:p>
            <a:pPr lvl="1"/>
            <a:r>
              <a:rPr lang="en-GB" dirty="0"/>
              <a:t>Nigerian men are invariably fraudsters.</a:t>
            </a:r>
          </a:p>
          <a:p>
            <a:pPr lvl="1"/>
            <a:r>
              <a:rPr lang="en-GB" dirty="0"/>
              <a:t>Italians are exuberant, passionate and ‘talk with their hands’.</a:t>
            </a:r>
          </a:p>
          <a:p>
            <a:pPr lvl="1"/>
            <a:r>
              <a:rPr lang="en-GB" dirty="0"/>
              <a:t>People over 50 years of age love Facebook.</a:t>
            </a:r>
          </a:p>
        </p:txBody>
      </p:sp>
      <p:pic>
        <p:nvPicPr>
          <p:cNvPr id="4" name="Picture 3"/>
          <p:cNvPicPr>
            <a:picLocks noChangeAspect="1"/>
          </p:cNvPicPr>
          <p:nvPr/>
        </p:nvPicPr>
        <p:blipFill>
          <a:blip r:embed="rId2"/>
          <a:stretch>
            <a:fillRect/>
          </a:stretch>
        </p:blipFill>
        <p:spPr>
          <a:xfrm>
            <a:off x="7524328" y="5517232"/>
            <a:ext cx="504056" cy="553908"/>
          </a:xfrm>
          <a:prstGeom prst="rect">
            <a:avLst/>
          </a:prstGeom>
        </p:spPr>
      </p:pic>
    </p:spTree>
    <p:extLst>
      <p:ext uri="{BB962C8B-B14F-4D97-AF65-F5344CB8AC3E}">
        <p14:creationId xmlns:p14="http://schemas.microsoft.com/office/powerpoint/2010/main" val="177097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8005-4220-47C8-97DE-204F47F98E15}"/>
              </a:ext>
            </a:extLst>
          </p:cNvPr>
          <p:cNvSpPr>
            <a:spLocks noGrp="1"/>
          </p:cNvSpPr>
          <p:nvPr>
            <p:ph type="title"/>
          </p:nvPr>
        </p:nvSpPr>
        <p:spPr/>
        <p:txBody>
          <a:bodyPr/>
          <a:lstStyle/>
          <a:p>
            <a:r>
              <a:rPr lang="en-GB" dirty="0"/>
              <a:t>Key messages</a:t>
            </a:r>
          </a:p>
        </p:txBody>
      </p:sp>
      <p:sp>
        <p:nvSpPr>
          <p:cNvPr id="3" name="Content Placeholder 2">
            <a:extLst>
              <a:ext uri="{FF2B5EF4-FFF2-40B4-BE49-F238E27FC236}">
                <a16:creationId xmlns:a16="http://schemas.microsoft.com/office/drawing/2014/main" id="{28017EBF-B4F1-4A98-9DF3-75FF89C5F079}"/>
              </a:ext>
            </a:extLst>
          </p:cNvPr>
          <p:cNvSpPr>
            <a:spLocks noGrp="1"/>
          </p:cNvSpPr>
          <p:nvPr>
            <p:ph idx="1"/>
          </p:nvPr>
        </p:nvSpPr>
        <p:spPr/>
        <p:txBody>
          <a:bodyPr/>
          <a:lstStyle/>
          <a:p>
            <a:r>
              <a:rPr lang="en-GB" dirty="0"/>
              <a:t>Our deep core values help to shape our identities.</a:t>
            </a:r>
          </a:p>
          <a:p>
            <a:r>
              <a:rPr lang="en-GB" dirty="0"/>
              <a:t>Our values and identities influence our behaviours. </a:t>
            </a:r>
          </a:p>
          <a:p>
            <a:r>
              <a:rPr lang="en-GB" dirty="0"/>
              <a:t>Our behaviours point to our ‘culture’.</a:t>
            </a:r>
          </a:p>
          <a:p>
            <a:r>
              <a:rPr lang="en-GB" dirty="0"/>
              <a:t>Non-essentialist views of culture can transcend concepts such as nationality.</a:t>
            </a:r>
          </a:p>
        </p:txBody>
      </p:sp>
    </p:spTree>
    <p:extLst>
      <p:ext uri="{BB962C8B-B14F-4D97-AF65-F5344CB8AC3E}">
        <p14:creationId xmlns:p14="http://schemas.microsoft.com/office/powerpoint/2010/main" val="1390364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FOR ACTIVITY</a:t>
            </a:r>
            <a:endParaRPr lang="el-GR"/>
          </a:p>
        </p:txBody>
      </p:sp>
      <p:sp>
        <p:nvSpPr>
          <p:cNvPr id="3" name="TextBox 2"/>
          <p:cNvSpPr txBox="1"/>
          <p:nvPr/>
        </p:nvSpPr>
        <p:spPr>
          <a:xfrm>
            <a:off x="539552" y="1663640"/>
            <a:ext cx="7400322" cy="3046988"/>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a:t>ACTIVITY NUMBER: 1.2.6</a:t>
            </a:r>
          </a:p>
          <a:p>
            <a:endParaRPr lang="en-US" sz="2400" b="1" dirty="0"/>
          </a:p>
          <a:p>
            <a:r>
              <a:rPr lang="en-US" sz="2400" b="1" dirty="0"/>
              <a:t>ACTIVITY TITLE: Case studies in Cultural Competence</a:t>
            </a:r>
          </a:p>
          <a:p>
            <a:endParaRPr lang="en-US" sz="2400" b="1" dirty="0"/>
          </a:p>
          <a:p>
            <a:r>
              <a:rPr lang="en-US" sz="2400" b="1" dirty="0"/>
              <a:t>ACTIVITY DURATION: 30 minutes</a:t>
            </a:r>
          </a:p>
          <a:p>
            <a:endParaRPr lang="en-US" sz="2400" b="1" dirty="0"/>
          </a:p>
          <a:p>
            <a:r>
              <a:rPr lang="en-US" sz="2400" b="1" dirty="0"/>
              <a:t>COMMENTS: To begin to explore some challenges faced in VET mobility contexts</a:t>
            </a:r>
          </a:p>
        </p:txBody>
      </p:sp>
    </p:spTree>
    <p:extLst>
      <p:ext uri="{BB962C8B-B14F-4D97-AF65-F5344CB8AC3E}">
        <p14:creationId xmlns:p14="http://schemas.microsoft.com/office/powerpoint/2010/main" val="4230703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studies</a:t>
            </a:r>
          </a:p>
        </p:txBody>
      </p:sp>
      <p:sp>
        <p:nvSpPr>
          <p:cNvPr id="3" name="Content Placeholder 2"/>
          <p:cNvSpPr>
            <a:spLocks noGrp="1"/>
          </p:cNvSpPr>
          <p:nvPr>
            <p:ph idx="1"/>
          </p:nvPr>
        </p:nvSpPr>
        <p:spPr/>
        <p:txBody>
          <a:bodyPr>
            <a:normAutofit lnSpcReduction="10000"/>
          </a:bodyPr>
          <a:lstStyle/>
          <a:p>
            <a:r>
              <a:rPr lang="en-GB" dirty="0"/>
              <a:t>You will be given a case study to work on in pairs.</a:t>
            </a:r>
          </a:p>
          <a:p>
            <a:r>
              <a:rPr lang="en-GB" dirty="0"/>
              <a:t>After reading it, try and work out:</a:t>
            </a:r>
          </a:p>
          <a:p>
            <a:pPr lvl="1"/>
            <a:r>
              <a:rPr lang="en-GB" dirty="0"/>
              <a:t>the main areas of misunderstanding in each scenario</a:t>
            </a:r>
          </a:p>
          <a:p>
            <a:pPr lvl="1"/>
            <a:r>
              <a:rPr lang="en-GB" dirty="0"/>
              <a:t>what the protagonists could have done to resolve the situation</a:t>
            </a:r>
          </a:p>
          <a:p>
            <a:r>
              <a:rPr lang="en-GB" dirty="0"/>
              <a:t>The trainer will then ask you to share your work with another pair.</a:t>
            </a:r>
          </a:p>
        </p:txBody>
      </p:sp>
    </p:spTree>
    <p:extLst>
      <p:ext uri="{BB962C8B-B14F-4D97-AF65-F5344CB8AC3E}">
        <p14:creationId xmlns:p14="http://schemas.microsoft.com/office/powerpoint/2010/main" val="2166195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studies</a:t>
            </a:r>
          </a:p>
        </p:txBody>
      </p:sp>
      <p:sp>
        <p:nvSpPr>
          <p:cNvPr id="3" name="Content Placeholder 2"/>
          <p:cNvSpPr>
            <a:spLocks noGrp="1"/>
          </p:cNvSpPr>
          <p:nvPr>
            <p:ph idx="1"/>
          </p:nvPr>
        </p:nvSpPr>
        <p:spPr/>
        <p:txBody>
          <a:bodyPr/>
          <a:lstStyle/>
          <a:p>
            <a:r>
              <a:rPr lang="en-GB" dirty="0"/>
              <a:t>You will now share your case study with another group of four who have considered a </a:t>
            </a:r>
            <a:r>
              <a:rPr lang="en-GB" u="sng" dirty="0"/>
              <a:t>different</a:t>
            </a:r>
            <a:r>
              <a:rPr lang="en-GB" dirty="0"/>
              <a:t> case study.</a:t>
            </a:r>
          </a:p>
          <a:p>
            <a:r>
              <a:rPr lang="en-GB" dirty="0"/>
              <a:t>Be ready to feed back the main points of your discussion to the trainer.</a:t>
            </a:r>
          </a:p>
          <a:p>
            <a:endParaRPr lang="en-GB" dirty="0"/>
          </a:p>
        </p:txBody>
      </p:sp>
    </p:spTree>
    <p:extLst>
      <p:ext uri="{BB962C8B-B14F-4D97-AF65-F5344CB8AC3E}">
        <p14:creationId xmlns:p14="http://schemas.microsoft.com/office/powerpoint/2010/main" val="3697638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Further Reading</a:t>
            </a:r>
            <a:endParaRPr lang="el-GR"/>
          </a:p>
        </p:txBody>
      </p:sp>
      <p:sp>
        <p:nvSpPr>
          <p:cNvPr id="3" name="Content Placeholder 2"/>
          <p:cNvSpPr>
            <a:spLocks noGrp="1"/>
          </p:cNvSpPr>
          <p:nvPr>
            <p:ph idx="1"/>
          </p:nvPr>
        </p:nvSpPr>
        <p:spPr/>
        <p:txBody>
          <a:bodyPr>
            <a:normAutofit/>
          </a:bodyPr>
          <a:lstStyle/>
          <a:p>
            <a:pPr marL="0" indent="0">
              <a:buNone/>
            </a:pPr>
            <a:r>
              <a:rPr lang="en-US" sz="2400" dirty="0"/>
              <a:t>Nathan, Ganesh. </a:t>
            </a:r>
            <a:r>
              <a:rPr lang="en-US" sz="2400" i="1" dirty="0"/>
              <a:t>A non-essentialist model of culture</a:t>
            </a:r>
            <a:r>
              <a:rPr lang="en-US" sz="2400" dirty="0"/>
              <a:t>. International Journal of Cross Cultural Management. April 2015. Available at:  </a:t>
            </a:r>
            <a:r>
              <a:rPr lang="en-US" sz="2000" u="sng" dirty="0">
                <a:hlinkClick r:id="rId2"/>
              </a:rPr>
              <a:t>https://www.researchgate.net/publication/276832447_A_non-essentialist_model_of_culture</a:t>
            </a:r>
            <a:r>
              <a:rPr lang="en-US" sz="2000" dirty="0"/>
              <a:t> </a:t>
            </a:r>
          </a:p>
          <a:p>
            <a:pPr marL="0" indent="0">
              <a:buNone/>
            </a:pPr>
            <a:endParaRPr lang="en-US" sz="2000" dirty="0"/>
          </a:p>
          <a:p>
            <a:pPr marL="0" indent="0">
              <a:buNone/>
            </a:pPr>
            <a:r>
              <a:rPr lang="en-US" sz="2400" dirty="0"/>
              <a:t>Holiday, Adrian. Intercultural Communication and Ideology. Sage Publications (2010)</a:t>
            </a:r>
            <a:endParaRPr lang="el-GR" sz="1800" dirty="0"/>
          </a:p>
        </p:txBody>
      </p:sp>
    </p:spTree>
    <p:extLst>
      <p:ext uri="{BB962C8B-B14F-4D97-AF65-F5344CB8AC3E}">
        <p14:creationId xmlns:p14="http://schemas.microsoft.com/office/powerpoint/2010/main" val="231684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Endnote…</a:t>
            </a:r>
          </a:p>
        </p:txBody>
      </p:sp>
      <p:sp>
        <p:nvSpPr>
          <p:cNvPr id="3" name="Content Placeholder 2"/>
          <p:cNvSpPr>
            <a:spLocks noGrp="1"/>
          </p:cNvSpPr>
          <p:nvPr>
            <p:ph idx="1"/>
          </p:nvPr>
        </p:nvSpPr>
        <p:spPr/>
        <p:txBody>
          <a:bodyPr/>
          <a:lstStyle/>
          <a:p>
            <a:pPr marL="0" indent="0">
              <a:buNone/>
            </a:pPr>
            <a:r>
              <a:rPr lang="en-GB" dirty="0"/>
              <a:t>Enjoy this video of Maya Angelou reading one of her poems: “Human Family”</a:t>
            </a:r>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r>
              <a:rPr lang="en-GB" sz="1800" dirty="0"/>
              <a:t>The images are provided by Amy </a:t>
            </a:r>
            <a:r>
              <a:rPr lang="en-GB" sz="1800" dirty="0" err="1"/>
              <a:t>Rebitski</a:t>
            </a:r>
            <a:endParaRPr lang="en-GB" sz="1800" dirty="0"/>
          </a:p>
          <a:p>
            <a:pPr marL="0" indent="0">
              <a:buNone/>
            </a:pPr>
            <a:endParaRPr lang="en-GB" dirty="0"/>
          </a:p>
        </p:txBody>
      </p:sp>
      <p:pic>
        <p:nvPicPr>
          <p:cNvPr id="5" name="Picture 4">
            <a:hlinkClick r:id="rId2"/>
          </p:cNvPr>
          <p:cNvPicPr>
            <a:picLocks noChangeAspect="1"/>
          </p:cNvPicPr>
          <p:nvPr/>
        </p:nvPicPr>
        <p:blipFill>
          <a:blip r:embed="rId3"/>
          <a:stretch>
            <a:fillRect/>
          </a:stretch>
        </p:blipFill>
        <p:spPr>
          <a:xfrm>
            <a:off x="2388586" y="2780928"/>
            <a:ext cx="3780420" cy="2520280"/>
          </a:xfrm>
          <a:prstGeom prst="rect">
            <a:avLst/>
          </a:prstGeom>
        </p:spPr>
      </p:pic>
    </p:spTree>
    <p:extLst>
      <p:ext uri="{BB962C8B-B14F-4D97-AF65-F5344CB8AC3E}">
        <p14:creationId xmlns:p14="http://schemas.microsoft.com/office/powerpoint/2010/main" val="3545263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FOR ACTIVITY</a:t>
            </a:r>
            <a:endParaRPr lang="el-GR"/>
          </a:p>
        </p:txBody>
      </p:sp>
      <p:sp>
        <p:nvSpPr>
          <p:cNvPr id="3" name="TextBox 2"/>
          <p:cNvSpPr txBox="1"/>
          <p:nvPr/>
        </p:nvSpPr>
        <p:spPr>
          <a:xfrm>
            <a:off x="539552" y="1663640"/>
            <a:ext cx="7400322" cy="2677656"/>
          </a:xfrm>
          <a:prstGeom prst="rect">
            <a:avLst/>
          </a:prstGeom>
          <a:solidFill>
            <a:schemeClr val="tx1">
              <a:lumMod val="40000"/>
              <a:lumOff val="60000"/>
            </a:schemeClr>
          </a:solidFill>
          <a:ln w="19050">
            <a:solidFill>
              <a:schemeClr val="tx1"/>
            </a:solidFill>
          </a:ln>
        </p:spPr>
        <p:txBody>
          <a:bodyPr wrap="square" rtlCol="0">
            <a:spAutoFit/>
          </a:bodyPr>
          <a:lstStyle/>
          <a:p>
            <a:r>
              <a:rPr lang="en-GB" sz="2400" b="1" dirty="0"/>
              <a:t>ACTIVITY NUMBER: 1.2.1</a:t>
            </a:r>
          </a:p>
          <a:p>
            <a:endParaRPr lang="en-GB" sz="2400" b="1" dirty="0"/>
          </a:p>
          <a:p>
            <a:r>
              <a:rPr lang="en-GB" sz="2400" b="1" dirty="0"/>
              <a:t>ACTIVITY TITLE: Recognising that personal identity, beliefs, attitudes and culture impact on our behaviour.</a:t>
            </a:r>
          </a:p>
          <a:p>
            <a:endParaRPr lang="en-GB" sz="2400" b="1" dirty="0"/>
          </a:p>
          <a:p>
            <a:r>
              <a:rPr lang="en-GB" sz="2400" b="1" dirty="0"/>
              <a:t>ACTIVITY DURATION: 5 minutes</a:t>
            </a:r>
          </a:p>
          <a:p>
            <a:endParaRPr lang="en-US" sz="2400" b="1" dirty="0"/>
          </a:p>
        </p:txBody>
      </p:sp>
    </p:spTree>
    <p:extLst>
      <p:ext uri="{BB962C8B-B14F-4D97-AF65-F5344CB8AC3E}">
        <p14:creationId xmlns:p14="http://schemas.microsoft.com/office/powerpoint/2010/main" val="758621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FOR ACTIVITY</a:t>
            </a:r>
            <a:endParaRPr lang="el-GR"/>
          </a:p>
        </p:txBody>
      </p:sp>
      <p:sp>
        <p:nvSpPr>
          <p:cNvPr id="3" name="TextBox 2"/>
          <p:cNvSpPr txBox="1"/>
          <p:nvPr/>
        </p:nvSpPr>
        <p:spPr>
          <a:xfrm>
            <a:off x="539552" y="1663640"/>
            <a:ext cx="7400322" cy="3046988"/>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a:t>ACTIVITY NUMBER: 1.2.7</a:t>
            </a:r>
          </a:p>
          <a:p>
            <a:endParaRPr lang="en-US" sz="2400" b="1" dirty="0"/>
          </a:p>
          <a:p>
            <a:r>
              <a:rPr lang="en-US" sz="2400" b="1" dirty="0"/>
              <a:t>ACTIVITY TITLE: Personal reflection</a:t>
            </a:r>
          </a:p>
          <a:p>
            <a:endParaRPr lang="en-US" sz="2400" b="1" dirty="0"/>
          </a:p>
          <a:p>
            <a:r>
              <a:rPr lang="en-US" sz="2400" b="1" dirty="0"/>
              <a:t>ACTIVITY DURATION: 10 minutes</a:t>
            </a:r>
          </a:p>
          <a:p>
            <a:endParaRPr lang="en-US" sz="2400" b="1" dirty="0"/>
          </a:p>
          <a:p>
            <a:r>
              <a:rPr lang="en-US" sz="2400" b="1" dirty="0"/>
              <a:t>COMMENTS: To begin to explore some challenges faced in VET mobility contexts</a:t>
            </a:r>
          </a:p>
        </p:txBody>
      </p:sp>
    </p:spTree>
    <p:extLst>
      <p:ext uri="{BB962C8B-B14F-4D97-AF65-F5344CB8AC3E}">
        <p14:creationId xmlns:p14="http://schemas.microsoft.com/office/powerpoint/2010/main" val="2129892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7092280" cy="1143000"/>
          </a:xfrm>
        </p:spPr>
        <p:txBody>
          <a:bodyPr>
            <a:normAutofit fontScale="90000"/>
          </a:bodyPr>
          <a:lstStyle/>
          <a:p>
            <a:r>
              <a:rPr lang="en-US" dirty="0"/>
              <a:t>Reflecting on </a:t>
            </a:r>
            <a:br>
              <a:rPr lang="en-US" dirty="0"/>
            </a:br>
            <a:r>
              <a:rPr lang="en-US" dirty="0"/>
              <a:t>Key Questions</a:t>
            </a:r>
            <a:endParaRPr lang="el-GR" dirty="0"/>
          </a:p>
        </p:txBody>
      </p:sp>
      <p:sp>
        <p:nvSpPr>
          <p:cNvPr id="3" name="Content Placeholder 2"/>
          <p:cNvSpPr>
            <a:spLocks noGrp="1"/>
          </p:cNvSpPr>
          <p:nvPr>
            <p:ph sz="half" idx="2"/>
          </p:nvPr>
        </p:nvSpPr>
        <p:spPr/>
        <p:txBody>
          <a:bodyPr/>
          <a:lstStyle/>
          <a:p>
            <a:pPr marL="0" indent="0">
              <a:buNone/>
            </a:pPr>
            <a:r>
              <a:rPr lang="en-GB" dirty="0"/>
              <a:t>Use the last 10 minutes of the session to begin formulating answers to our key questions</a:t>
            </a:r>
          </a:p>
          <a:p>
            <a:pPr marL="0" indent="0">
              <a:buNone/>
            </a:pPr>
            <a:endParaRPr lang="en-GB" dirty="0"/>
          </a:p>
          <a:p>
            <a:pPr marL="457200" indent="-457200">
              <a:buFont typeface="+mj-lt"/>
              <a:buAutoNum type="arabicPeriod"/>
            </a:pPr>
            <a:r>
              <a:rPr lang="en-GB" dirty="0"/>
              <a:t>Why is it important to consider aspects of our identity that we have in common as well as those that are different? </a:t>
            </a:r>
          </a:p>
          <a:p>
            <a:pPr marL="457200" indent="-457200">
              <a:buFont typeface="+mj-lt"/>
              <a:buAutoNum type="arabicPeriod"/>
            </a:pPr>
            <a:r>
              <a:rPr lang="en-GB" dirty="0"/>
              <a:t>How does the iceberg model help us to understand the idea of ‘culture’?</a:t>
            </a:r>
          </a:p>
          <a:p>
            <a:pPr marL="457200" indent="-457200">
              <a:buFont typeface="+mj-lt"/>
              <a:buAutoNum type="arabicPeriod"/>
            </a:pPr>
            <a:r>
              <a:rPr lang="en-GB" dirty="0"/>
              <a:t>How do you think your own cultural background has influenced your ideas about culture in general?</a:t>
            </a:r>
          </a:p>
          <a:p>
            <a:pPr marL="457200" indent="-457200">
              <a:buFont typeface="+mj-lt"/>
              <a:buAutoNum type="arabicPeriod"/>
            </a:pPr>
            <a:endParaRPr lang="el-GR" dirty="0"/>
          </a:p>
        </p:txBody>
      </p:sp>
    </p:spTree>
    <p:extLst>
      <p:ext uri="{BB962C8B-B14F-4D97-AF65-F5344CB8AC3E}">
        <p14:creationId xmlns:p14="http://schemas.microsoft.com/office/powerpoint/2010/main" val="11628957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Congratulations!</a:t>
            </a:r>
            <a:endParaRPr lang="el-GR"/>
          </a:p>
        </p:txBody>
      </p:sp>
      <p:sp>
        <p:nvSpPr>
          <p:cNvPr id="3" name="Subtitle 2"/>
          <p:cNvSpPr>
            <a:spLocks noGrp="1"/>
          </p:cNvSpPr>
          <p:nvPr>
            <p:ph type="subTitle" idx="1"/>
          </p:nvPr>
        </p:nvSpPr>
        <p:spPr/>
        <p:txBody>
          <a:bodyPr/>
          <a:lstStyle/>
          <a:p>
            <a:r>
              <a:rPr lang="en-US">
                <a:solidFill>
                  <a:schemeClr val="tx1">
                    <a:lumMod val="75000"/>
                  </a:schemeClr>
                </a:solidFill>
              </a:rPr>
              <a:t>You have completed this unit</a:t>
            </a:r>
            <a:endParaRPr lang="el-GR">
              <a:solidFill>
                <a:schemeClr val="tx1">
                  <a:lumMod val="75000"/>
                </a:schemeClr>
              </a:solidFill>
            </a:endParaRPr>
          </a:p>
        </p:txBody>
      </p:sp>
    </p:spTree>
    <p:extLst>
      <p:ext uri="{BB962C8B-B14F-4D97-AF65-F5344CB8AC3E}">
        <p14:creationId xmlns:p14="http://schemas.microsoft.com/office/powerpoint/2010/main" val="13114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Developing Cultural Awareness</a:t>
            </a:r>
          </a:p>
        </p:txBody>
      </p:sp>
      <p:sp>
        <p:nvSpPr>
          <p:cNvPr id="3" name="Content Placeholder 2"/>
          <p:cNvSpPr>
            <a:spLocks noGrp="1"/>
          </p:cNvSpPr>
          <p:nvPr>
            <p:ph idx="1"/>
          </p:nvPr>
        </p:nvSpPr>
        <p:spPr>
          <a:xfrm>
            <a:off x="457200" y="1600200"/>
            <a:ext cx="7787208" cy="4525963"/>
          </a:xfrm>
        </p:spPr>
        <p:txBody>
          <a:bodyPr>
            <a:normAutofit fontScale="92500" lnSpcReduction="10000"/>
          </a:bodyPr>
          <a:lstStyle/>
          <a:p>
            <a:pPr marL="0" indent="0">
              <a:buNone/>
            </a:pPr>
            <a:r>
              <a:rPr lang="en-GB" dirty="0"/>
              <a:t>Before an individual begins to explore cultural competence, it is important to consider:</a:t>
            </a:r>
          </a:p>
          <a:p>
            <a:pPr lvl="1"/>
            <a:r>
              <a:rPr lang="en-GB" dirty="0"/>
              <a:t>the individual’s personal sense of identity</a:t>
            </a:r>
          </a:p>
          <a:p>
            <a:pPr lvl="1"/>
            <a:r>
              <a:rPr lang="en-GB" dirty="0"/>
              <a:t>the individual’s individual cultural background</a:t>
            </a:r>
          </a:p>
          <a:p>
            <a:pPr marL="0" indent="0">
              <a:buNone/>
            </a:pPr>
            <a:r>
              <a:rPr lang="en-GB" dirty="0"/>
              <a:t>These aspects of our personalities are ever present, even when we are not conscious of them. We should be aware of, understand, and be responsive to the way they might be evidenced in any biases that individuals might bring to any intercultural context.</a:t>
            </a:r>
          </a:p>
          <a:p>
            <a:endParaRPr lang="en-GB" dirty="0"/>
          </a:p>
        </p:txBody>
      </p:sp>
    </p:spTree>
    <p:extLst>
      <p:ext uri="{BB962C8B-B14F-4D97-AF65-F5344CB8AC3E}">
        <p14:creationId xmlns:p14="http://schemas.microsoft.com/office/powerpoint/2010/main" val="3533940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FOR ACTIVITY</a:t>
            </a:r>
            <a:endParaRPr lang="el-GR"/>
          </a:p>
        </p:txBody>
      </p:sp>
      <p:sp>
        <p:nvSpPr>
          <p:cNvPr id="3" name="TextBox 2"/>
          <p:cNvSpPr txBox="1"/>
          <p:nvPr/>
        </p:nvSpPr>
        <p:spPr>
          <a:xfrm>
            <a:off x="539552" y="1663640"/>
            <a:ext cx="7400322" cy="3046988"/>
          </a:xfrm>
          <a:prstGeom prst="rect">
            <a:avLst/>
          </a:prstGeom>
          <a:solidFill>
            <a:schemeClr val="tx1">
              <a:lumMod val="40000"/>
              <a:lumOff val="60000"/>
            </a:schemeClr>
          </a:solidFill>
          <a:ln w="19050">
            <a:solidFill>
              <a:schemeClr val="tx1"/>
            </a:solidFill>
          </a:ln>
        </p:spPr>
        <p:txBody>
          <a:bodyPr wrap="square" rtlCol="0">
            <a:spAutoFit/>
          </a:bodyPr>
          <a:lstStyle/>
          <a:p>
            <a:r>
              <a:rPr lang="en-US" sz="2400" b="1" dirty="0"/>
              <a:t>ACTIVITY NUMBER: 1.2.2</a:t>
            </a:r>
          </a:p>
          <a:p>
            <a:endParaRPr lang="en-US" sz="2400" b="1" dirty="0"/>
          </a:p>
          <a:p>
            <a:r>
              <a:rPr lang="en-US" sz="2400" b="1" dirty="0"/>
              <a:t>ACTIVITY TITLE: An introduction to the idea of ‘identity’</a:t>
            </a:r>
          </a:p>
          <a:p>
            <a:endParaRPr lang="en-US" sz="2400" b="1" dirty="0"/>
          </a:p>
          <a:p>
            <a:r>
              <a:rPr lang="en-US" sz="2400" b="1" dirty="0"/>
              <a:t>ACTIVITY DURATION: 40 minutes</a:t>
            </a:r>
          </a:p>
          <a:p>
            <a:endParaRPr lang="en-US" sz="2400" b="1" dirty="0"/>
          </a:p>
          <a:p>
            <a:r>
              <a:rPr lang="en-US" sz="2400" b="1" dirty="0"/>
              <a:t>COMMENTS: To determine elements that describe our legal, national and personal identity</a:t>
            </a:r>
          </a:p>
        </p:txBody>
      </p:sp>
    </p:spTree>
    <p:extLst>
      <p:ext uri="{BB962C8B-B14F-4D97-AF65-F5344CB8AC3E}">
        <p14:creationId xmlns:p14="http://schemas.microsoft.com/office/powerpoint/2010/main" val="2226246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732240" cy="1143000"/>
          </a:xfrm>
        </p:spPr>
        <p:txBody>
          <a:bodyPr>
            <a:normAutofit fontScale="90000"/>
          </a:bodyPr>
          <a:lstStyle/>
          <a:p>
            <a:r>
              <a:rPr lang="en-US" dirty="0"/>
              <a:t>What shapes my identity?</a:t>
            </a:r>
            <a:endParaRPr lang="el-GR" dirty="0"/>
          </a:p>
        </p:txBody>
      </p:sp>
      <p:sp>
        <p:nvSpPr>
          <p:cNvPr id="3" name="Content Placeholder 2"/>
          <p:cNvSpPr>
            <a:spLocks noGrp="1"/>
          </p:cNvSpPr>
          <p:nvPr>
            <p:ph idx="1"/>
          </p:nvPr>
        </p:nvSpPr>
        <p:spPr>
          <a:xfrm>
            <a:off x="457200" y="1417638"/>
            <a:ext cx="7643192" cy="4708525"/>
          </a:xfrm>
        </p:spPr>
        <p:txBody>
          <a:bodyPr>
            <a:normAutofit lnSpcReduction="10000"/>
          </a:bodyPr>
          <a:lstStyle/>
          <a:p>
            <a:r>
              <a:rPr lang="en-US" dirty="0"/>
              <a:t>The trainer will give you a set of cards and a matrix </a:t>
            </a:r>
          </a:p>
          <a:p>
            <a:r>
              <a:rPr lang="en-US" dirty="0"/>
              <a:t>Work in groups to sort the cards into the most suitable spaces on the matrix</a:t>
            </a:r>
          </a:p>
          <a:p>
            <a:r>
              <a:rPr lang="en-US" dirty="0"/>
              <a:t>Any cards that you cannot agree on as a group should be left to one side</a:t>
            </a:r>
          </a:p>
          <a:p>
            <a:r>
              <a:rPr lang="en-US" dirty="0"/>
              <a:t>When you have completed the task, take a photograph of your result to post in the online discussion room</a:t>
            </a:r>
          </a:p>
        </p:txBody>
      </p:sp>
    </p:spTree>
    <p:extLst>
      <p:ext uri="{BB962C8B-B14F-4D97-AF65-F5344CB8AC3E}">
        <p14:creationId xmlns:p14="http://schemas.microsoft.com/office/powerpoint/2010/main" val="1162111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312E8-7C5B-4D7E-9C0C-D9BCBD57787C}"/>
              </a:ext>
            </a:extLst>
          </p:cNvPr>
          <p:cNvSpPr>
            <a:spLocks noGrp="1"/>
          </p:cNvSpPr>
          <p:nvPr>
            <p:ph type="title"/>
          </p:nvPr>
        </p:nvSpPr>
        <p:spPr>
          <a:xfrm>
            <a:off x="683568" y="116632"/>
            <a:ext cx="5915000" cy="1143000"/>
          </a:xfrm>
        </p:spPr>
        <p:txBody>
          <a:bodyPr/>
          <a:lstStyle/>
          <a:p>
            <a:r>
              <a:rPr lang="en-GB" dirty="0"/>
              <a:t>Discussion</a:t>
            </a:r>
          </a:p>
        </p:txBody>
      </p:sp>
      <p:sp>
        <p:nvSpPr>
          <p:cNvPr id="3" name="Content Placeholder 2">
            <a:extLst>
              <a:ext uri="{FF2B5EF4-FFF2-40B4-BE49-F238E27FC236}">
                <a16:creationId xmlns:a16="http://schemas.microsoft.com/office/drawing/2014/main" id="{0C2C3A75-4E17-455E-95A7-15086C715BC9}"/>
              </a:ext>
            </a:extLst>
          </p:cNvPr>
          <p:cNvSpPr>
            <a:spLocks noGrp="1"/>
          </p:cNvSpPr>
          <p:nvPr>
            <p:ph idx="1"/>
          </p:nvPr>
        </p:nvSpPr>
        <p:spPr>
          <a:xfrm>
            <a:off x="179512" y="1196752"/>
            <a:ext cx="7920880" cy="5366799"/>
          </a:xfrm>
        </p:spPr>
        <p:txBody>
          <a:bodyPr>
            <a:normAutofit/>
          </a:bodyPr>
          <a:lstStyle/>
          <a:p>
            <a:r>
              <a:rPr lang="en-GB" dirty="0"/>
              <a:t>Did you find it difficult/impossible to place any of the cards?</a:t>
            </a:r>
          </a:p>
          <a:p>
            <a:pPr lvl="1"/>
            <a:r>
              <a:rPr lang="en-GB" dirty="0"/>
              <a:t>which ones?</a:t>
            </a:r>
          </a:p>
          <a:p>
            <a:pPr lvl="1"/>
            <a:r>
              <a:rPr lang="en-GB" dirty="0"/>
              <a:t>why?</a:t>
            </a:r>
          </a:p>
          <a:p>
            <a:r>
              <a:rPr lang="en-GB" dirty="0"/>
              <a:t>Look again at the items you placed under ‘legal’. </a:t>
            </a:r>
          </a:p>
          <a:p>
            <a:pPr lvl="1"/>
            <a:r>
              <a:rPr lang="en-GB" dirty="0"/>
              <a:t>what rights can you claim as a result of having these items? </a:t>
            </a:r>
          </a:p>
          <a:p>
            <a:pPr lvl="1"/>
            <a:r>
              <a:rPr lang="en-GB" dirty="0"/>
              <a:t>what duties are you responsible for as a result of having these items?</a:t>
            </a:r>
          </a:p>
          <a:p>
            <a:pPr marL="0" indent="0">
              <a:buNone/>
            </a:pPr>
            <a:endParaRPr lang="en-GB" dirty="0"/>
          </a:p>
          <a:p>
            <a:endParaRPr lang="en-GB" dirty="0"/>
          </a:p>
        </p:txBody>
      </p:sp>
    </p:spTree>
    <p:extLst>
      <p:ext uri="{BB962C8B-B14F-4D97-AF65-F5344CB8AC3E}">
        <p14:creationId xmlns:p14="http://schemas.microsoft.com/office/powerpoint/2010/main" val="397624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312E8-7C5B-4D7E-9C0C-D9BCBD57787C}"/>
              </a:ext>
            </a:extLst>
          </p:cNvPr>
          <p:cNvSpPr>
            <a:spLocks noGrp="1"/>
          </p:cNvSpPr>
          <p:nvPr>
            <p:ph type="title"/>
          </p:nvPr>
        </p:nvSpPr>
        <p:spPr>
          <a:xfrm>
            <a:off x="683568" y="116632"/>
            <a:ext cx="5915000" cy="1143000"/>
          </a:xfrm>
        </p:spPr>
        <p:txBody>
          <a:bodyPr/>
          <a:lstStyle/>
          <a:p>
            <a:r>
              <a:rPr lang="en-GB" dirty="0"/>
              <a:t>Discussion</a:t>
            </a:r>
          </a:p>
        </p:txBody>
      </p:sp>
      <p:sp>
        <p:nvSpPr>
          <p:cNvPr id="3" name="Content Placeholder 2">
            <a:extLst>
              <a:ext uri="{FF2B5EF4-FFF2-40B4-BE49-F238E27FC236}">
                <a16:creationId xmlns:a16="http://schemas.microsoft.com/office/drawing/2014/main" id="{0C2C3A75-4E17-455E-95A7-15086C715BC9}"/>
              </a:ext>
            </a:extLst>
          </p:cNvPr>
          <p:cNvSpPr>
            <a:spLocks noGrp="1"/>
          </p:cNvSpPr>
          <p:nvPr>
            <p:ph idx="1"/>
          </p:nvPr>
        </p:nvSpPr>
        <p:spPr>
          <a:xfrm>
            <a:off x="179512" y="1052736"/>
            <a:ext cx="7920880" cy="5366799"/>
          </a:xfrm>
        </p:spPr>
        <p:txBody>
          <a:bodyPr>
            <a:normAutofit/>
          </a:bodyPr>
          <a:lstStyle/>
          <a:p>
            <a:r>
              <a:rPr lang="en-GB" dirty="0"/>
              <a:t>Now look at the items you place under ‘national’ and ‘personal’. </a:t>
            </a:r>
          </a:p>
          <a:p>
            <a:r>
              <a:rPr lang="en-GB" dirty="0"/>
              <a:t>Do any of these items make similar demands or convey similar rights as those under ‘legal’?</a:t>
            </a:r>
          </a:p>
          <a:p>
            <a:r>
              <a:rPr lang="en-GB" dirty="0"/>
              <a:t>How easy is it for people to describe the identity of a person by looking at the items you placed under ‘legal’?</a:t>
            </a:r>
          </a:p>
          <a:p>
            <a:r>
              <a:rPr lang="en-GB" dirty="0"/>
              <a:t>What about the items under ‘national’ and ‘personal’?</a:t>
            </a:r>
          </a:p>
          <a:p>
            <a:pPr marL="0" indent="0">
              <a:buNone/>
            </a:pPr>
            <a:endParaRPr lang="en-GB" dirty="0"/>
          </a:p>
          <a:p>
            <a:endParaRPr lang="en-GB" dirty="0"/>
          </a:p>
        </p:txBody>
      </p:sp>
    </p:spTree>
    <p:extLst>
      <p:ext uri="{BB962C8B-B14F-4D97-AF65-F5344CB8AC3E}">
        <p14:creationId xmlns:p14="http://schemas.microsoft.com/office/powerpoint/2010/main" val="202325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Custom 7">
      <a:dk1>
        <a:srgbClr val="49711E"/>
      </a:dk1>
      <a:lt1>
        <a:sysClr val="window" lastClr="FFFFFF"/>
      </a:lt1>
      <a:dk2>
        <a:srgbClr val="333333"/>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2366</TotalTime>
  <Words>1952</Words>
  <Application>Microsoft Office PowerPoint</Application>
  <PresentationFormat>On-screen Show (4:3)</PresentationFormat>
  <Paragraphs>247</Paragraphs>
  <Slides>42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Century Gothic</vt:lpstr>
      <vt:lpstr>Tahoma</vt:lpstr>
      <vt:lpstr>Times New Roman</vt:lpstr>
      <vt:lpstr>Θέμα του Office</vt:lpstr>
      <vt:lpstr>Module 1  Developing intercultural competence through cultural awareness and effective intercultural communication</vt:lpstr>
      <vt:lpstr>MODULE 1  UNIT 2</vt:lpstr>
      <vt:lpstr>UNIT CONTENT</vt:lpstr>
      <vt:lpstr>TIME FOR ACTIVITY</vt:lpstr>
      <vt:lpstr>Developing Cultural Awareness</vt:lpstr>
      <vt:lpstr>TIME FOR ACTIVITY</vt:lpstr>
      <vt:lpstr>What shapes my identity?</vt:lpstr>
      <vt:lpstr>Discussion</vt:lpstr>
      <vt:lpstr>Discussion</vt:lpstr>
      <vt:lpstr>Key messages</vt:lpstr>
      <vt:lpstr>Multiple identities</vt:lpstr>
      <vt:lpstr>My multiple identity</vt:lpstr>
      <vt:lpstr>Key Question 1</vt:lpstr>
      <vt:lpstr>TIME FOR ACTIVITY</vt:lpstr>
      <vt:lpstr>The Iceberg model of Culture</vt:lpstr>
      <vt:lpstr>The Iceberg model of Culture</vt:lpstr>
      <vt:lpstr>Reconstructing a text</vt:lpstr>
      <vt:lpstr>Key Question 2</vt:lpstr>
      <vt:lpstr>Key messages</vt:lpstr>
      <vt:lpstr>TIME FOR ACTIVITY</vt:lpstr>
      <vt:lpstr>Personal identities and culture</vt:lpstr>
      <vt:lpstr>PowerPoint Presentation</vt:lpstr>
      <vt:lpstr>Personal identities and culture</vt:lpstr>
      <vt:lpstr>What assumptions do we make about ‘culture’? </vt:lpstr>
      <vt:lpstr>Cultural behaviours</vt:lpstr>
      <vt:lpstr>Multiple identities, behaviours and culture</vt:lpstr>
      <vt:lpstr>Key messages</vt:lpstr>
      <vt:lpstr>Key Question 3</vt:lpstr>
      <vt:lpstr>TIME FOR ACTIVITY</vt:lpstr>
      <vt:lpstr>Models of culture</vt:lpstr>
      <vt:lpstr>The essentialist view of culture</vt:lpstr>
      <vt:lpstr>The non-essentialist view of culture</vt:lpstr>
      <vt:lpstr>Applying essentialist and non-essentialist models</vt:lpstr>
      <vt:lpstr>Key messages</vt:lpstr>
      <vt:lpstr>TIME FOR ACTIVITY</vt:lpstr>
      <vt:lpstr>Case studies</vt:lpstr>
      <vt:lpstr>Case studies</vt:lpstr>
      <vt:lpstr>Further Reading</vt:lpstr>
      <vt:lpstr>Endnote…</vt:lpstr>
      <vt:lpstr>TIME FOR ACTIVITY</vt:lpstr>
      <vt:lpstr>Reflecting on  Key Questions</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Project Coordinator</dc:creator>
  <cp:lastModifiedBy>Chiaka Amadi</cp:lastModifiedBy>
  <cp:revision>85</cp:revision>
  <cp:lastPrinted>2018-03-29T17:20:38Z</cp:lastPrinted>
  <dcterms:created xsi:type="dcterms:W3CDTF">2017-10-16T06:30:11Z</dcterms:created>
  <dcterms:modified xsi:type="dcterms:W3CDTF">2018-03-29T17:44:34Z</dcterms:modified>
</cp:coreProperties>
</file>