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90" r:id="rId4"/>
    <p:sldId id="291" r:id="rId5"/>
    <p:sldId id="258" r:id="rId6"/>
    <p:sldId id="261" r:id="rId7"/>
    <p:sldId id="283" r:id="rId8"/>
    <p:sldId id="272" r:id="rId9"/>
    <p:sldId id="292" r:id="rId10"/>
    <p:sldId id="280" r:id="rId11"/>
    <p:sldId id="273" r:id="rId12"/>
    <p:sldId id="281" r:id="rId13"/>
    <p:sldId id="265" r:id="rId14"/>
    <p:sldId id="282" r:id="rId15"/>
    <p:sldId id="267" r:id="rId16"/>
    <p:sldId id="275" r:id="rId17"/>
    <p:sldId id="269" r:id="rId18"/>
    <p:sldId id="276" r:id="rId19"/>
    <p:sldId id="279" r:id="rId20"/>
    <p:sldId id="278" r:id="rId21"/>
    <p:sldId id="284" r:id="rId22"/>
    <p:sldId id="293" r:id="rId23"/>
    <p:sldId id="270" r:id="rId24"/>
    <p:sldId id="285" r:id="rId25"/>
    <p:sldId id="288" r:id="rId26"/>
    <p:sldId id="286" r:id="rId27"/>
    <p:sldId id="260" r:id="rId28"/>
    <p:sldId id="294" r:id="rId29"/>
    <p:sldId id="262" r:id="rId30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59" autoAdjust="0"/>
    <p:restoredTop sz="94280" autoAdjust="0"/>
  </p:normalViewPr>
  <p:slideViewPr>
    <p:cSldViewPr>
      <p:cViewPr varScale="1">
        <p:scale>
          <a:sx n="69" d="100"/>
          <a:sy n="69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10182F8F-5088-4031-82CD-039490420B5C}" type="slidenum">
              <a:rPr lang="el-GR" sz="1900" kern="0">
                <a:solidFill>
                  <a:sysClr val="windowText" lastClr="000000"/>
                </a:solidFill>
              </a:rPr>
              <a:pPr defTabSz="966155">
                <a:defRPr/>
              </a:pPr>
              <a:t>3</a:t>
            </a:fld>
            <a:endParaRPr lang="el-GR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small_cup_of_coffe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lesupport.co.uk/ealacademy/login/index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cfa.org/images/pdfs/National%20Occupational%20Standards/Languages%20and%20Intercultural%20Working/2008/Intercultural%20Working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Module 1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Developing intercultural competence through cultural awareness and effective intercultural communication</a:t>
            </a:r>
            <a:endParaRPr lang="el-GR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640" y="4149080"/>
            <a:ext cx="6080720" cy="15464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Unit 1</a:t>
            </a:r>
          </a:p>
          <a:p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Understanding interculturality</a:t>
            </a:r>
          </a:p>
          <a:p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in the context of VET</a:t>
            </a:r>
            <a:endParaRPr lang="el-GR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FOR ACTIVITY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ACTIVITY NUMBER: 1.1.2</a:t>
            </a:r>
          </a:p>
          <a:p>
            <a:endParaRPr lang="en-GB" sz="2400" b="1" dirty="0"/>
          </a:p>
          <a:p>
            <a:r>
              <a:rPr lang="en-GB" sz="2400" b="1" dirty="0"/>
              <a:t>ACTIVITY TITLE: Talk stations</a:t>
            </a:r>
          </a:p>
          <a:p>
            <a:endParaRPr lang="en-GB" sz="2400" b="1" dirty="0"/>
          </a:p>
          <a:p>
            <a:r>
              <a:rPr lang="en-GB" sz="2400" b="1" dirty="0"/>
              <a:t>ACTIVITY DURATION: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  <a:p>
            <a:r>
              <a:rPr lang="en-GB" sz="2400" b="1" dirty="0"/>
              <a:t>COMMENTS:</a:t>
            </a:r>
          </a:p>
        </p:txBody>
      </p:sp>
    </p:spTree>
    <p:extLst>
      <p:ext uri="{BB962C8B-B14F-4D97-AF65-F5344CB8AC3E}">
        <p14:creationId xmlns:p14="http://schemas.microsoft.com/office/powerpoint/2010/main" val="186283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1417638"/>
          </a:xfrm>
        </p:spPr>
        <p:txBody>
          <a:bodyPr>
            <a:normAutofit/>
          </a:bodyPr>
          <a:lstStyle/>
          <a:p>
            <a:r>
              <a:rPr lang="en-US" dirty="0"/>
              <a:t>Talk stations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7776864" cy="496369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Stand at one of the talk stations around the room and the trainer will allocate you a letter, A or B.</a:t>
            </a:r>
          </a:p>
          <a:p>
            <a:r>
              <a:rPr lang="en-GB" sz="2800" dirty="0"/>
              <a:t>When the trainer asks you, discuss the word on the talk station card. You may write on the card if you want to.</a:t>
            </a:r>
          </a:p>
          <a:p>
            <a:r>
              <a:rPr lang="en-GB" sz="2800" dirty="0"/>
              <a:t>The trainer will ask person A to move anti-clockwise one station and person B clockwise one station.</a:t>
            </a:r>
          </a:p>
          <a:p>
            <a:r>
              <a:rPr lang="en-GB" sz="2800" dirty="0"/>
              <a:t>When the trainer asks you, discuss the word on the card at your new talk station. Again, you may write on the card if you want to.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95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FOR ACTIVITY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ACTIVITY NUMBER: 1.1.3</a:t>
            </a:r>
          </a:p>
          <a:p>
            <a:endParaRPr lang="en-GB" sz="2400" b="1" dirty="0"/>
          </a:p>
          <a:p>
            <a:r>
              <a:rPr lang="en-GB" sz="2400" b="1" dirty="0"/>
              <a:t>ACTIVITY TITLE: Key definitions</a:t>
            </a:r>
          </a:p>
          <a:p>
            <a:endParaRPr lang="en-GB" sz="2400" b="1" dirty="0"/>
          </a:p>
          <a:p>
            <a:r>
              <a:rPr lang="en-GB" sz="2400" b="1" dirty="0"/>
              <a:t>ACTIVITY DURATION: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15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  <a:p>
            <a:r>
              <a:rPr lang="en-GB" sz="2400" b="1" dirty="0"/>
              <a:t>COMMENTS:</a:t>
            </a:r>
          </a:p>
        </p:txBody>
      </p:sp>
    </p:spTree>
    <p:extLst>
      <p:ext uri="{BB962C8B-B14F-4D97-AF65-F5344CB8AC3E}">
        <p14:creationId xmlns:p14="http://schemas.microsoft.com/office/powerpoint/2010/main" val="66166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/>
              <a:t>Key definitions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given eight definitions but not told what is being defined.</a:t>
            </a:r>
          </a:p>
          <a:p>
            <a:r>
              <a:rPr lang="en-US" dirty="0"/>
              <a:t>Work in pairs to write what you think is being defined in the question mark (?) box.</a:t>
            </a:r>
          </a:p>
          <a:p>
            <a:r>
              <a:rPr lang="en-US" dirty="0"/>
              <a:t>The trainer will discuss your answers with you at the end.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52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FOR ACTIVITY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ACTIVITY NUMBER: 1.1.4</a:t>
            </a:r>
          </a:p>
          <a:p>
            <a:endParaRPr lang="en-GB" sz="2400" b="1" dirty="0"/>
          </a:p>
          <a:p>
            <a:r>
              <a:rPr lang="en-GB" sz="2400" b="1" dirty="0"/>
              <a:t>ACTIVITY TITLE: Key standards</a:t>
            </a:r>
          </a:p>
          <a:p>
            <a:endParaRPr lang="en-GB" sz="2400" b="1" dirty="0"/>
          </a:p>
          <a:p>
            <a:r>
              <a:rPr lang="en-GB" sz="2400" b="1" dirty="0"/>
              <a:t>ACTIVITY DURATION: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  <a:p>
            <a:r>
              <a:rPr lang="en-GB" sz="2400" b="1" dirty="0"/>
              <a:t>COMMENTS:</a:t>
            </a:r>
          </a:p>
        </p:txBody>
      </p:sp>
    </p:spTree>
    <p:extLst>
      <p:ext uri="{BB962C8B-B14F-4D97-AF65-F5344CB8AC3E}">
        <p14:creationId xmlns:p14="http://schemas.microsoft.com/office/powerpoint/2010/main" val="325780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52" y="447576"/>
            <a:ext cx="6192688" cy="1143000"/>
          </a:xfrm>
        </p:spPr>
        <p:txBody>
          <a:bodyPr>
            <a:normAutofit/>
          </a:bodyPr>
          <a:lstStyle/>
          <a:p>
            <a:r>
              <a:rPr lang="en-GB" dirty="0"/>
              <a:t>K</a:t>
            </a:r>
            <a:r>
              <a:rPr lang="x-none" dirty="0"/>
              <a:t>ey standards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85313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are the key standards </a:t>
            </a:r>
            <a:r>
              <a:rPr lang="x-none" dirty="0"/>
              <a:t>for intercultural VET providers and practitioners</a:t>
            </a:r>
            <a:r>
              <a:rPr lang="en-GB" dirty="0"/>
              <a:t>?</a:t>
            </a:r>
          </a:p>
          <a:p>
            <a:r>
              <a:rPr lang="en-US" dirty="0"/>
              <a:t>Our project research suggests that formal standards and qualifications for effective intercultural provision vary considerably from country to country</a:t>
            </a:r>
          </a:p>
          <a:p>
            <a:r>
              <a:rPr lang="en-GB" dirty="0"/>
              <a:t>Read the extract from The Cultural Competence Framework to gain an insight into the thinking behind this training programme.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2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/>
              <a:t>Coffee break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103056-E059-4ACC-BE5F-F3EE342A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-1041"/>
          <a:stretch/>
        </p:blipFill>
        <p:spPr>
          <a:xfrm>
            <a:off x="1403648" y="1628801"/>
            <a:ext cx="5011358" cy="37976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9C28E-DA69-4FE7-A515-B23897D3DAED}"/>
              </a:ext>
            </a:extLst>
          </p:cNvPr>
          <p:cNvSpPr txBox="1"/>
          <p:nvPr/>
        </p:nvSpPr>
        <p:spPr>
          <a:xfrm>
            <a:off x="1403648" y="5426459"/>
            <a:ext cx="5011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media.org/wiki/File:A_small_cup_of_coffee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0867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x-none" dirty="0"/>
              <a:t>ey standards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project research suggests that formal standards and qualifications in  effective intercultural practice vary considerably from country to country.</a:t>
            </a:r>
          </a:p>
          <a:p>
            <a:r>
              <a:rPr lang="en-US" dirty="0"/>
              <a:t>In the UK and Italy there are professional qualifications, including at master’s level.</a:t>
            </a:r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6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x-none" dirty="0"/>
              <a:t>ey standards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UK, National Occupational Standards are overseen by an organisation called Skills CFA.</a:t>
            </a:r>
          </a:p>
          <a:p>
            <a:r>
              <a:rPr lang="en-GB" dirty="0"/>
              <a:t>Skills CFA is not a government body. It is a third-sector organisation.</a:t>
            </a:r>
          </a:p>
          <a:p>
            <a:r>
              <a:rPr lang="en-GB" dirty="0"/>
              <a:t> Skills CFA have published occupational standards which include  a specific section called “Intercultural Working”.</a:t>
            </a:r>
          </a:p>
          <a:p>
            <a:pPr marL="914400" lvl="2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59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Skills CFA </a:t>
            </a:r>
            <a:r>
              <a:rPr lang="x-none" dirty="0"/>
              <a:t>key standard</a:t>
            </a:r>
            <a:r>
              <a:rPr lang="en-GB" dirty="0"/>
              <a:t>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Here is an example of one performance criterion for Intercultural Working:</a:t>
            </a:r>
          </a:p>
          <a:p>
            <a:pPr marL="720725" lvl="1" indent="0">
              <a:buNone/>
            </a:pP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Develop your skills to work effectively with people from different countries or diverse cultures </a:t>
            </a:r>
          </a:p>
          <a:p>
            <a:r>
              <a:rPr lang="en-GB" dirty="0"/>
              <a:t>The trainer will give you two performance criteria to look at.</a:t>
            </a:r>
          </a:p>
          <a:p>
            <a:r>
              <a:rPr lang="en-GB" dirty="0"/>
              <a:t>Work in a pair to complete the performance criteria sheet and report back to the rest of the group.</a:t>
            </a:r>
          </a:p>
          <a:p>
            <a:endParaRPr lang="en-GB" sz="2800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4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and overview of Module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Welcome to Module 1 of this training programme for VET providers and organisations.</a:t>
            </a:r>
          </a:p>
          <a:p>
            <a:pPr marL="0" indent="0">
              <a:buNone/>
            </a:pPr>
            <a:r>
              <a:rPr lang="en-GB" sz="2800" dirty="0"/>
              <a:t>This first module aims to develop and enhance the intercultural competencies of VET practitioners engaged in intercultural mobility programmes and experiences. </a:t>
            </a:r>
          </a:p>
          <a:p>
            <a:pPr marL="0" indent="0">
              <a:buNone/>
            </a:pPr>
            <a:r>
              <a:rPr lang="en-GB" sz="2800" dirty="0"/>
              <a:t>By reflecting on and developing their own intercultural competencies, organisations and practitioners will be able to work more effectively with learners and participants in intercultural VET contexts.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5390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Skills CFA </a:t>
            </a:r>
            <a:r>
              <a:rPr lang="x-none" dirty="0"/>
              <a:t>key standards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Develop your skills to work effectively with people from different countries or diverse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Build working relationships with people from different countries or diverse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Appoint people from different countries or diverse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Manage a multicultural team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Manage delivery of a service to people from different countries or diverse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Develop new markets with different countries or diverse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Work with people from different countries or diverse cultures </a:t>
            </a:r>
            <a:endParaRPr lang="en-GB" sz="2800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98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FOR ACTIVITY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ACTIVITY NUMBER: 1.1.5</a:t>
            </a:r>
          </a:p>
          <a:p>
            <a:endParaRPr lang="en-GB" sz="2400" b="1" dirty="0"/>
          </a:p>
          <a:p>
            <a:r>
              <a:rPr lang="en-GB" sz="2400" b="1" dirty="0"/>
              <a:t>ACTIVITY TITLE: The online platform</a:t>
            </a:r>
          </a:p>
          <a:p>
            <a:endParaRPr lang="en-GB" sz="2400" b="1" dirty="0"/>
          </a:p>
          <a:p>
            <a:r>
              <a:rPr lang="en-GB" sz="2400" b="1" dirty="0"/>
              <a:t>ACTIVITY DURATION: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15 </a:t>
            </a:r>
            <a:r>
              <a:rPr lang="en-GB" sz="2400" b="1" dirty="0"/>
              <a:t>minutes</a:t>
            </a:r>
          </a:p>
          <a:p>
            <a:endParaRPr lang="en-GB" sz="2400" b="1" dirty="0"/>
          </a:p>
          <a:p>
            <a:r>
              <a:rPr lang="en-GB" sz="2400" b="1" dirty="0"/>
              <a:t>COMMENTS:</a:t>
            </a:r>
          </a:p>
        </p:txBody>
      </p:sp>
    </p:spTree>
    <p:extLst>
      <p:ext uri="{BB962C8B-B14F-4D97-AF65-F5344CB8AC3E}">
        <p14:creationId xmlns:p14="http://schemas.microsoft.com/office/powerpoint/2010/main" val="384849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the online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online platform has a number of activities and additional information relevant to this training programme.</a:t>
            </a:r>
          </a:p>
          <a:p>
            <a:r>
              <a:rPr lang="en-GB" dirty="0"/>
              <a:t>Everybody must login to gain access to the materials and post their responses to the online tasks.</a:t>
            </a:r>
          </a:p>
          <a:p>
            <a:r>
              <a:rPr lang="en-GB" dirty="0"/>
              <a:t>You may also need to post the results of activities you complete in the face-to-face session on this platform.</a:t>
            </a:r>
          </a:p>
        </p:txBody>
      </p:sp>
    </p:spTree>
    <p:extLst>
      <p:ext uri="{BB962C8B-B14F-4D97-AF65-F5344CB8AC3E}">
        <p14:creationId xmlns:p14="http://schemas.microsoft.com/office/powerpoint/2010/main" val="158948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 line activities for Module 1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95535" y="1431891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</a:p>
          <a:p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http://vlesupport.co.uk/ealacademy/login/index.php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login with your ‘Username’ and ‘Password’</a:t>
            </a:r>
            <a:endParaRPr lang="en-GB" sz="28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r="3281" b="4177"/>
          <a:stretch/>
        </p:blipFill>
        <p:spPr bwMode="auto">
          <a:xfrm>
            <a:off x="1115615" y="2852936"/>
            <a:ext cx="6146925" cy="326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row: Right 3"/>
          <p:cNvSpPr/>
          <p:nvPr/>
        </p:nvSpPr>
        <p:spPr>
          <a:xfrm>
            <a:off x="683568" y="3861048"/>
            <a:ext cx="2736304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9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You should arrive at this page. </a:t>
            </a:r>
          </a:p>
          <a:p>
            <a:pPr marL="0" indent="0">
              <a:buNone/>
            </a:pPr>
            <a:r>
              <a:rPr lang="en-GB" sz="2800" dirty="0"/>
              <a:t>‘Click’ on the Erasmus forum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r="691" b="5213"/>
          <a:stretch/>
        </p:blipFill>
        <p:spPr bwMode="auto">
          <a:xfrm>
            <a:off x="467544" y="1844851"/>
            <a:ext cx="7452320" cy="420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7396453">
            <a:off x="1984961" y="1939755"/>
            <a:ext cx="152624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0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D0CBE4-409D-41B9-8715-6285C5C44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00" r="-1186" b="9400"/>
          <a:stretch/>
        </p:blipFill>
        <p:spPr>
          <a:xfrm>
            <a:off x="467544" y="1844824"/>
            <a:ext cx="7344816" cy="368670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15616" y="692696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These are the tasks for Module 1</a:t>
            </a:r>
          </a:p>
        </p:txBody>
      </p:sp>
      <p:sp>
        <p:nvSpPr>
          <p:cNvPr id="6" name="Arrow: Right 5"/>
          <p:cNvSpPr/>
          <p:nvPr/>
        </p:nvSpPr>
        <p:spPr>
          <a:xfrm rot="6217330">
            <a:off x="1841047" y="2240783"/>
            <a:ext cx="2683697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2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09580"/>
            <a:ext cx="88392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You can join an existing discussion or start a new discussion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10852" r="530" b="8915"/>
          <a:stretch/>
        </p:blipFill>
        <p:spPr bwMode="auto">
          <a:xfrm>
            <a:off x="467544" y="2204865"/>
            <a:ext cx="792088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5400000">
            <a:off x="790955" y="2828360"/>
            <a:ext cx="2437469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/>
          <p:cNvSpPr/>
          <p:nvPr/>
        </p:nvSpPr>
        <p:spPr>
          <a:xfrm rot="7104149">
            <a:off x="4416344" y="2700403"/>
            <a:ext cx="246845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Further Reading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Building Cross-Cultural Competence (2008),  Hampden-Turner &amp; </a:t>
            </a:r>
            <a:r>
              <a:rPr lang="en-GB" dirty="0" err="1"/>
              <a:t>Trompenaars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Exploring and Assessing Intercultural Competence (2006), </a:t>
            </a:r>
            <a:r>
              <a:rPr lang="en-GB" dirty="0" err="1"/>
              <a:t>Fantini</a:t>
            </a:r>
            <a:r>
              <a:rPr lang="en-GB" dirty="0"/>
              <a:t> &amp; </a:t>
            </a:r>
            <a:r>
              <a:rPr lang="en-GB" dirty="0" err="1"/>
              <a:t>Tirmizi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linkClick r:id="rId2"/>
              </a:rPr>
              <a:t>Intercultural Working (2008), Skills CFA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Self-evaluation and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What aspects of intercultural communication do you think are most relevant to your professional context?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How can your organisation support you to develop you knowledge, skills and competences in relation to intercultural communication?</a:t>
            </a:r>
          </a:p>
          <a:p>
            <a:pPr marL="0" indent="0">
              <a:buNone/>
            </a:pPr>
            <a:r>
              <a:rPr lang="en-GB" i="1" dirty="0"/>
              <a:t>You may wish to post your responses to these questions on the online platform, but this is not obligatory.</a:t>
            </a:r>
          </a:p>
        </p:txBody>
      </p:sp>
    </p:spTree>
    <p:extLst>
      <p:ext uri="{BB962C8B-B14F-4D97-AF65-F5344CB8AC3E}">
        <p14:creationId xmlns:p14="http://schemas.microsoft.com/office/powerpoint/2010/main" val="3705390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Congratulations!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You have completed this unit</a:t>
            </a:r>
            <a:endParaRPr lang="el-GR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GB" dirty="0"/>
              <a:t>Overview of Module 1</a:t>
            </a:r>
            <a:endParaRPr lang="el-G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CED806-7691-4768-8774-66369231193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73670" y="1556792"/>
          <a:ext cx="6666682" cy="3600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90599">
                  <a:extLst>
                    <a:ext uri="{9D8B030D-6E8A-4147-A177-3AD203B41FA5}">
                      <a16:colId xmlns:a16="http://schemas.microsoft.com/office/drawing/2014/main" val="2997840386"/>
                    </a:ext>
                  </a:extLst>
                </a:gridCol>
                <a:gridCol w="5176083">
                  <a:extLst>
                    <a:ext uri="{9D8B030D-6E8A-4147-A177-3AD203B41FA5}">
                      <a16:colId xmlns:a16="http://schemas.microsoft.com/office/drawing/2014/main" val="41790206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Unit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Session focus</a:t>
                      </a:r>
                      <a:endParaRPr lang="en-GB" sz="20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9241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Unit 1.1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Understanding interculturality in the context of VET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243565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Unit 1.2 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Developing cultural awareness 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00324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Unit 1.3</a:t>
                      </a:r>
                      <a:endParaRPr lang="en-GB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Developing intercultural communication skills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19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55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00807"/>
            <a:ext cx="620303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Assessment of this module is largely informal and through:</a:t>
            </a:r>
          </a:p>
          <a:p>
            <a:r>
              <a:rPr lang="en-GB" sz="3200" dirty="0"/>
              <a:t>Self-assessment</a:t>
            </a:r>
          </a:p>
          <a:p>
            <a:r>
              <a:rPr lang="en-GB" sz="3200" dirty="0"/>
              <a:t>Trainer observations of contributions to discussion</a:t>
            </a:r>
          </a:p>
          <a:p>
            <a:r>
              <a:rPr lang="en-GB" sz="3200" dirty="0"/>
              <a:t>Contributions to the online discussion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7758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78621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 1 </a:t>
            </a:r>
            <a:br>
              <a:rPr lang="en-US" dirty="0"/>
            </a:br>
            <a:r>
              <a:rPr lang="en-US" dirty="0"/>
              <a:t>UNIT 1</a:t>
            </a:r>
            <a:br>
              <a:rPr lang="en-US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816580"/>
              </p:ext>
            </p:extLst>
          </p:nvPr>
        </p:nvGraphicFramePr>
        <p:xfrm>
          <a:off x="323528" y="1772816"/>
          <a:ext cx="7632848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title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intercultural competence through cultural awareness and effective intercultural communication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title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interculturality in the context of the VET professional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Learning objectives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explore the role and value for the individual, of personal and professional development through intercultural VET programmes and experiences.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reflect on professional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 VET roles and review existing skills, knowledge and competencies, both personal and organisational.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Training</a:t>
                      </a:r>
                      <a:r>
                        <a:rPr lang="en-US" sz="2000" baseline="0"/>
                        <a:t> h</a:t>
                      </a:r>
                      <a:r>
                        <a:rPr lang="en-US" sz="2000"/>
                        <a:t>ours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hours (plus on line activities for whole module)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CONTENT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Exploring key concepts in intercultural VET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Introduction to the key standards (linked to key competencies) for intercultural VET providers and practitioners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Considering professional development in the context of intercultural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FOR ACTIVITY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ACTIVITY NUMBER: 1.1.1</a:t>
            </a:r>
          </a:p>
          <a:p>
            <a:endParaRPr lang="en-GB" sz="2400" b="1" dirty="0"/>
          </a:p>
          <a:p>
            <a:r>
              <a:rPr lang="en-GB" sz="2400" b="1" dirty="0"/>
              <a:t>ACTIVITY TITLE: Introductions</a:t>
            </a:r>
          </a:p>
          <a:p>
            <a:endParaRPr lang="en-GB" sz="2400" b="1" dirty="0"/>
          </a:p>
          <a:p>
            <a:r>
              <a:rPr lang="en-GB" sz="2400" b="1" dirty="0"/>
              <a:t>ACTIVITY DURATION: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15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  <a:p>
            <a:r>
              <a:rPr lang="en-GB" sz="2400" b="1" dirty="0"/>
              <a:t>COMMENTS:</a:t>
            </a:r>
          </a:p>
        </p:txBody>
      </p:sp>
    </p:spTree>
    <p:extLst>
      <p:ext uri="{BB962C8B-B14F-4D97-AF65-F5344CB8AC3E}">
        <p14:creationId xmlns:p14="http://schemas.microsoft.com/office/powerpoint/2010/main" val="77465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 to the person next to you</a:t>
            </a:r>
          </a:p>
          <a:p>
            <a:r>
              <a:rPr lang="en-GB" dirty="0"/>
              <a:t>You will need to find out</a:t>
            </a:r>
          </a:p>
          <a:p>
            <a:pPr lvl="1"/>
            <a:r>
              <a:rPr lang="en-GB" dirty="0"/>
              <a:t>his/her name</a:t>
            </a:r>
          </a:p>
          <a:p>
            <a:pPr lvl="1"/>
            <a:r>
              <a:rPr lang="en-GB" dirty="0"/>
              <a:t>her/her job or intended job</a:t>
            </a:r>
          </a:p>
          <a:p>
            <a:pPr lvl="1"/>
            <a:r>
              <a:rPr lang="en-GB" dirty="0"/>
              <a:t>something  special that s/he does away from work and training</a:t>
            </a:r>
          </a:p>
          <a:p>
            <a:r>
              <a:rPr lang="en-GB" dirty="0"/>
              <a:t>When the trainer asks you, introduce the person next to you to the whole group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1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intercultural communication it is vitally important that you listen to what is being communicated.</a:t>
            </a:r>
          </a:p>
          <a:p>
            <a:r>
              <a:rPr lang="en-GB" dirty="0"/>
              <a:t>We are often preoccupied with what we want to say . It is a skill to be able to listen to others, process what they communicate and relay it to others.</a:t>
            </a:r>
          </a:p>
        </p:txBody>
      </p:sp>
    </p:spTree>
    <p:extLst>
      <p:ext uri="{BB962C8B-B14F-4D97-AF65-F5344CB8AC3E}">
        <p14:creationId xmlns:p14="http://schemas.microsoft.com/office/powerpoint/2010/main" val="24674196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1090</Words>
  <Application>Microsoft Office PowerPoint</Application>
  <PresentationFormat>On-screen Show (4:3)</PresentationFormat>
  <Paragraphs>145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Century Gothic</vt:lpstr>
      <vt:lpstr>MS Mincho</vt:lpstr>
      <vt:lpstr>Times</vt:lpstr>
      <vt:lpstr>Times New Roman</vt:lpstr>
      <vt:lpstr>Θέμα του Office</vt:lpstr>
      <vt:lpstr>Module 1  Developing intercultural competence through cultural awareness and effective intercultural communication</vt:lpstr>
      <vt:lpstr>Introduction and overview of Module 1</vt:lpstr>
      <vt:lpstr>Overview of Module 1</vt:lpstr>
      <vt:lpstr>Assessment</vt:lpstr>
      <vt:lpstr>MODULE 1  UNIT 1 </vt:lpstr>
      <vt:lpstr>UNIT CONTENT</vt:lpstr>
      <vt:lpstr>TIME FOR ACTIVITY</vt:lpstr>
      <vt:lpstr>Introductions</vt:lpstr>
      <vt:lpstr>Key message</vt:lpstr>
      <vt:lpstr>TIME FOR ACTIVITY</vt:lpstr>
      <vt:lpstr>Talk stations</vt:lpstr>
      <vt:lpstr>TIME FOR ACTIVITY</vt:lpstr>
      <vt:lpstr>Key definitions</vt:lpstr>
      <vt:lpstr>TIME FOR ACTIVITY</vt:lpstr>
      <vt:lpstr>Key standards</vt:lpstr>
      <vt:lpstr>Coffee break</vt:lpstr>
      <vt:lpstr>Key standards</vt:lpstr>
      <vt:lpstr>Key standards</vt:lpstr>
      <vt:lpstr>Skills CFA key standard 1</vt:lpstr>
      <vt:lpstr>The Skills CFA key standards</vt:lpstr>
      <vt:lpstr>TIME FOR ACTIVITY</vt:lpstr>
      <vt:lpstr>Using the online platform</vt:lpstr>
      <vt:lpstr>On line activities for Module 1</vt:lpstr>
      <vt:lpstr>PowerPoint Presentation</vt:lpstr>
      <vt:lpstr>PowerPoint Presentation</vt:lpstr>
      <vt:lpstr>PowerPoint Presentation</vt:lpstr>
      <vt:lpstr>Further Reading</vt:lpstr>
      <vt:lpstr>Self-evaluation and reflection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Chiaka Amadi</cp:lastModifiedBy>
  <cp:revision>81</cp:revision>
  <cp:lastPrinted>2018-03-29T13:56:38Z</cp:lastPrinted>
  <dcterms:created xsi:type="dcterms:W3CDTF">2017-10-16T06:30:11Z</dcterms:created>
  <dcterms:modified xsi:type="dcterms:W3CDTF">2018-03-29T15:01:38Z</dcterms:modified>
</cp:coreProperties>
</file>